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Layouts/slideLayout6.xml" ContentType="application/vnd.openxmlformats-officedocument.presentationml.slideLayout+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charts/colors2.xml" ContentType="application/vnd.ms-office.chartcolorstyl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authors.xml" ContentType="application/vnd.ms-powerpoint.authors+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custom.xml" ContentType="application/vnd.openxmlformats-officedocument.custom-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ppt/revisionInfo.xml" ContentType="application/vnd.ms-powerpoint.revisioninfo+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handoutMasterIdLst>
    <p:handoutMasterId r:id="rId20"/>
  </p:handoutMasterIdLst>
  <p:sldIdLst>
    <p:sldId id="256" r:id="rId5"/>
    <p:sldId id="2145706503" r:id="rId6"/>
    <p:sldId id="2145706511" r:id="rId7"/>
    <p:sldId id="2145706545" r:id="rId8"/>
    <p:sldId id="2145706546" r:id="rId9"/>
    <p:sldId id="2145706547" r:id="rId10"/>
    <p:sldId id="2145706548" r:id="rId11"/>
    <p:sldId id="2145706549" r:id="rId12"/>
    <p:sldId id="2145706550" r:id="rId13"/>
    <p:sldId id="2145706551" r:id="rId14"/>
    <p:sldId id="2145706552" r:id="rId15"/>
    <p:sldId id="2145706553" r:id="rId16"/>
    <p:sldId id="2145706554" r:id="rId17"/>
    <p:sldId id="267" r:id="rId18"/>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205CD15-82F4-C3AA-079C-D9F33362DA9B}" name="Isabel Cristina Ramirez Botero" initials="IB" userId="S::isramirez@dnp.gov.co::ba6fe61e-b626-49b1-bf76-5f72268e554a" providerId="AD"/>
  <p188:author id="{E6E3835F-97F2-FE08-3EF5-569F86429294}" name="Cristian Eduardo Oviedo Rodriguez" initials="" userId="S::coviedo@dnp.gov.co::2316d7bf-6dad-4a06-9c97-dd175da8164e" providerId="AD"/>
  <p188:author id="{129CF5A6-D33F-04EB-8BF6-D2ACA2A77BBA}" name="Fernando Javier Ulloa Tachack" initials="" userId="S::fulloa@dnp.gov.co::5bf05d33-2539-4880-8f57-63a300d06f0d" providerId="AD"/>
  <p188:author id="{7EA788DE-B4F5-6100-1125-D8DE14C63198}" name="Johan Alberto Pineda Ceron" initials="JC" userId="S::jpineda@dnp.gov.co::426d6935-f3de-4a88-ab81-d45dcc751aee" providerId="AD"/>
  <p188:author id="{C4FE00F9-27FF-565E-FD3B-20686D1E2BF7}" name="Paula Alejandra Castro Osorio" initials="PC" userId="S::paulcastro@dnp.gov.co::6335ace5-2022-457d-81fc-7b18b66df9e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4A3B"/>
    <a:srgbClr val="FFC802"/>
    <a:srgbClr val="575756"/>
    <a:srgbClr val="FFFFFF"/>
    <a:srgbClr val="255083"/>
    <a:srgbClr val="93BB54"/>
    <a:srgbClr val="C49E4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0EE529-6652-41E9-9DB5-E4B9C89E240F}" v="2013" dt="2024-07-28T17:25:05.846"/>
    <p1510:client id="{474EA909-39D9-3318-5B27-BE624EDD82F5}" v="3" dt="2024-07-28T22:25:44.255"/>
    <p1510:client id="{68C3EF14-584C-5EA9-F4F9-D5DC7DE90135}" v="4" dt="2024-07-29T13:26:00.343"/>
    <p1510:client id="{C663B1DA-1B62-6815-9913-3B8A87032F7C}" v="124" dt="2024-07-27T22:59:38.733"/>
    <p1510:client id="{C7C148F0-EC81-EF7F-9A3F-F181FE838DE4}" v="808" dt="2024-07-29T14:04:37.690"/>
    <p1510:client id="{DFC812EC-4BB3-8FD1-9775-E80082DAE51C}" v="47" dt="2024-07-29T00:29:17.529"/>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 Id="rId27" Type="http://schemas.openxmlformats.org/officeDocument/2006/relationships/customXml" Target="../customXml/item4.xml"/></Relationships>
</file>

<file path=ppt/charts/_rels/chart1.xml.rels><?xml version="1.0" encoding="UTF-8" standalone="yes"?>
<Relationships xmlns="http://schemas.openxmlformats.org/package/2006/relationships"><Relationship Id="rId3" Type="http://schemas.openxmlformats.org/officeDocument/2006/relationships/oleObject" Target="file:///C:\Users\johan.pineda\Downloads\Autoevaluaci&#243;n%20DNP%20-%20II%20Cuatrimestre%202024%20Johan.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johan.pineda\Downloads\Autoevaluaci&#243;n%20DNP%20-%20II%20Cuatrimestre%202024%20Johan.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Bookman Old Style" panose="02050604050505020204" pitchFamily="18" charset="0"/>
                <a:ea typeface="Verdana" panose="020B0604030504040204" pitchFamily="34" charset="0"/>
                <a:cs typeface="+mn-cs"/>
              </a:defRPr>
            </a:pPr>
            <a:r>
              <a:rPr lang="en-US" sz="1600" b="1"/>
              <a:t>Calificación promedio por dependencia</a:t>
            </a:r>
          </a:p>
        </c:rich>
      </c:tx>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Bookman Old Style" panose="02050604050505020204" pitchFamily="18" charset="0"/>
              <a:ea typeface="Verdana" panose="020B0604030504040204" pitchFamily="34" charset="0"/>
              <a:cs typeface="+mn-cs"/>
            </a:defRPr>
          </a:pPr>
          <a:endParaRPr lang="en-US"/>
        </a:p>
      </c:txPr>
    </c:title>
    <c:autoTitleDeleted val="0"/>
    <c:plotArea>
      <c:layout>
        <c:manualLayout>
          <c:layoutTarget val="inner"/>
          <c:xMode val="edge"/>
          <c:yMode val="edge"/>
          <c:x val="1.5332951619885947E-2"/>
          <c:y val="0.16624564558002916"/>
          <c:w val="0.96934456969096583"/>
          <c:h val="0.67251717155181723"/>
        </c:manualLayout>
      </c:layout>
      <c:barChart>
        <c:barDir val="col"/>
        <c:grouping val="clustered"/>
        <c:varyColors val="0"/>
        <c:ser>
          <c:idx val="0"/>
          <c:order val="0"/>
          <c:tx>
            <c:strRef>
              <c:f>'Calificaciones (Cálculos)'!$L$2</c:f>
              <c:strCache>
                <c:ptCount val="1"/>
                <c:pt idx="0">
                  <c:v> Promedio por dependencia</c:v>
                </c:pt>
              </c:strCache>
            </c:strRef>
          </c:tx>
          <c:spPr>
            <a:solidFill>
              <a:schemeClr val="accent4"/>
            </a:solidFill>
            <a:ln>
              <a:solidFill>
                <a:schemeClr val="tx1"/>
              </a:solidFill>
            </a:ln>
            <a:effectLst/>
          </c:spPr>
          <c:invertIfNegative val="0"/>
          <c:dPt>
            <c:idx val="0"/>
            <c:invertIfNegative val="0"/>
            <c:bubble3D val="0"/>
            <c:spPr>
              <a:solidFill>
                <a:schemeClr val="accent6"/>
              </a:solidFill>
              <a:ln>
                <a:solidFill>
                  <a:schemeClr val="tx1"/>
                </a:solidFill>
              </a:ln>
              <a:effectLst/>
            </c:spPr>
            <c:extLst>
              <c:ext xmlns:c16="http://schemas.microsoft.com/office/drawing/2014/chart" uri="{C3380CC4-5D6E-409C-BE32-E72D297353CC}">
                <c16:uniqueId val="{00000001-CD9A-4EF5-9BBD-C9A069AD01A2}"/>
              </c:ext>
            </c:extLst>
          </c:dPt>
          <c:dPt>
            <c:idx val="1"/>
            <c:invertIfNegative val="0"/>
            <c:bubble3D val="0"/>
            <c:spPr>
              <a:solidFill>
                <a:schemeClr val="accent6"/>
              </a:solidFill>
              <a:ln>
                <a:solidFill>
                  <a:schemeClr val="tx1"/>
                </a:solidFill>
              </a:ln>
              <a:effectLst/>
            </c:spPr>
            <c:extLst>
              <c:ext xmlns:c16="http://schemas.microsoft.com/office/drawing/2014/chart" uri="{C3380CC4-5D6E-409C-BE32-E72D297353CC}">
                <c16:uniqueId val="{00000003-CD9A-4EF5-9BBD-C9A069AD01A2}"/>
              </c:ext>
            </c:extLst>
          </c:dPt>
          <c:dPt>
            <c:idx val="2"/>
            <c:invertIfNegative val="0"/>
            <c:bubble3D val="0"/>
            <c:spPr>
              <a:solidFill>
                <a:schemeClr val="accent6"/>
              </a:solidFill>
              <a:ln>
                <a:solidFill>
                  <a:schemeClr val="tx1"/>
                </a:solidFill>
              </a:ln>
              <a:effectLst/>
            </c:spPr>
            <c:extLst>
              <c:ext xmlns:c16="http://schemas.microsoft.com/office/drawing/2014/chart" uri="{C3380CC4-5D6E-409C-BE32-E72D297353CC}">
                <c16:uniqueId val="{00000005-CD9A-4EF5-9BBD-C9A069AD01A2}"/>
              </c:ext>
            </c:extLst>
          </c:dPt>
          <c:dPt>
            <c:idx val="3"/>
            <c:invertIfNegative val="0"/>
            <c:bubble3D val="0"/>
            <c:spPr>
              <a:solidFill>
                <a:schemeClr val="accent6"/>
              </a:solidFill>
              <a:ln>
                <a:solidFill>
                  <a:schemeClr val="tx1"/>
                </a:solidFill>
              </a:ln>
              <a:effectLst/>
            </c:spPr>
            <c:extLst>
              <c:ext xmlns:c16="http://schemas.microsoft.com/office/drawing/2014/chart" uri="{C3380CC4-5D6E-409C-BE32-E72D297353CC}">
                <c16:uniqueId val="{00000007-CD9A-4EF5-9BBD-C9A069AD01A2}"/>
              </c:ext>
            </c:extLst>
          </c:dPt>
          <c:dPt>
            <c:idx val="4"/>
            <c:invertIfNegative val="0"/>
            <c:bubble3D val="0"/>
            <c:spPr>
              <a:solidFill>
                <a:schemeClr val="accent6"/>
              </a:solidFill>
              <a:ln>
                <a:solidFill>
                  <a:schemeClr val="tx1"/>
                </a:solidFill>
              </a:ln>
              <a:effectLst/>
            </c:spPr>
            <c:extLst>
              <c:ext xmlns:c16="http://schemas.microsoft.com/office/drawing/2014/chart" uri="{C3380CC4-5D6E-409C-BE32-E72D297353CC}">
                <c16:uniqueId val="{00000009-CD9A-4EF5-9BBD-C9A069AD01A2}"/>
              </c:ext>
            </c:extLst>
          </c:dPt>
          <c:dPt>
            <c:idx val="5"/>
            <c:invertIfNegative val="0"/>
            <c:bubble3D val="0"/>
            <c:spPr>
              <a:solidFill>
                <a:schemeClr val="accent6"/>
              </a:solidFill>
              <a:ln>
                <a:solidFill>
                  <a:schemeClr val="tx1"/>
                </a:solidFill>
              </a:ln>
              <a:effectLst/>
            </c:spPr>
            <c:extLst>
              <c:ext xmlns:c16="http://schemas.microsoft.com/office/drawing/2014/chart" uri="{C3380CC4-5D6E-409C-BE32-E72D297353CC}">
                <c16:uniqueId val="{0000000B-CD9A-4EF5-9BBD-C9A069AD01A2}"/>
              </c:ext>
            </c:extLst>
          </c:dPt>
          <c:dPt>
            <c:idx val="6"/>
            <c:invertIfNegative val="0"/>
            <c:bubble3D val="0"/>
            <c:spPr>
              <a:solidFill>
                <a:schemeClr val="accent6"/>
              </a:solidFill>
              <a:ln>
                <a:solidFill>
                  <a:schemeClr val="tx1"/>
                </a:solidFill>
              </a:ln>
              <a:effectLst/>
            </c:spPr>
            <c:extLst>
              <c:ext xmlns:c16="http://schemas.microsoft.com/office/drawing/2014/chart" uri="{C3380CC4-5D6E-409C-BE32-E72D297353CC}">
                <c16:uniqueId val="{0000000D-CD9A-4EF5-9BBD-C9A069AD01A2}"/>
              </c:ext>
            </c:extLst>
          </c:dPt>
          <c:dPt>
            <c:idx val="7"/>
            <c:invertIfNegative val="0"/>
            <c:bubble3D val="0"/>
            <c:spPr>
              <a:solidFill>
                <a:schemeClr val="accent5"/>
              </a:solidFill>
              <a:ln>
                <a:solidFill>
                  <a:schemeClr val="tx1"/>
                </a:solidFill>
              </a:ln>
              <a:effectLst/>
            </c:spPr>
            <c:extLst>
              <c:ext xmlns:c16="http://schemas.microsoft.com/office/drawing/2014/chart" uri="{C3380CC4-5D6E-409C-BE32-E72D297353CC}">
                <c16:uniqueId val="{0000000F-CD9A-4EF5-9BBD-C9A069AD01A2}"/>
              </c:ext>
            </c:extLst>
          </c:dPt>
          <c:dPt>
            <c:idx val="8"/>
            <c:invertIfNegative val="0"/>
            <c:bubble3D val="0"/>
            <c:spPr>
              <a:solidFill>
                <a:schemeClr val="accent5"/>
              </a:solidFill>
              <a:ln>
                <a:solidFill>
                  <a:schemeClr val="tx1"/>
                </a:solidFill>
              </a:ln>
              <a:effectLst/>
            </c:spPr>
            <c:extLst>
              <c:ext xmlns:c16="http://schemas.microsoft.com/office/drawing/2014/chart" uri="{C3380CC4-5D6E-409C-BE32-E72D297353CC}">
                <c16:uniqueId val="{00000011-CD9A-4EF5-9BBD-C9A069AD01A2}"/>
              </c:ext>
            </c:extLst>
          </c:dPt>
          <c:dPt>
            <c:idx val="9"/>
            <c:invertIfNegative val="0"/>
            <c:bubble3D val="0"/>
            <c:spPr>
              <a:solidFill>
                <a:schemeClr val="accent5"/>
              </a:solidFill>
              <a:ln>
                <a:solidFill>
                  <a:schemeClr val="tx1"/>
                </a:solidFill>
              </a:ln>
              <a:effectLst/>
            </c:spPr>
            <c:extLst>
              <c:ext xmlns:c16="http://schemas.microsoft.com/office/drawing/2014/chart" uri="{C3380CC4-5D6E-409C-BE32-E72D297353CC}">
                <c16:uniqueId val="{00000013-CD9A-4EF5-9BBD-C9A069AD01A2}"/>
              </c:ext>
            </c:extLst>
          </c:dPt>
          <c:dPt>
            <c:idx val="10"/>
            <c:invertIfNegative val="0"/>
            <c:bubble3D val="0"/>
            <c:spPr>
              <a:solidFill>
                <a:schemeClr val="accent5"/>
              </a:solidFill>
              <a:ln>
                <a:solidFill>
                  <a:schemeClr val="tx1"/>
                </a:solidFill>
              </a:ln>
              <a:effectLst/>
            </c:spPr>
            <c:extLst>
              <c:ext xmlns:c16="http://schemas.microsoft.com/office/drawing/2014/chart" uri="{C3380CC4-5D6E-409C-BE32-E72D297353CC}">
                <c16:uniqueId val="{00000015-CD9A-4EF5-9BBD-C9A069AD01A2}"/>
              </c:ext>
            </c:extLst>
          </c:dPt>
          <c:dPt>
            <c:idx val="11"/>
            <c:invertIfNegative val="0"/>
            <c:bubble3D val="0"/>
            <c:spPr>
              <a:solidFill>
                <a:schemeClr val="accent5"/>
              </a:solidFill>
              <a:ln>
                <a:solidFill>
                  <a:schemeClr val="tx1"/>
                </a:solidFill>
              </a:ln>
              <a:effectLst/>
            </c:spPr>
            <c:extLst>
              <c:ext xmlns:c16="http://schemas.microsoft.com/office/drawing/2014/chart" uri="{C3380CC4-5D6E-409C-BE32-E72D297353CC}">
                <c16:uniqueId val="{00000017-CD9A-4EF5-9BBD-C9A069AD01A2}"/>
              </c:ext>
            </c:extLst>
          </c:dPt>
          <c:dPt>
            <c:idx val="13"/>
            <c:invertIfNegative val="0"/>
            <c:bubble3D val="0"/>
            <c:spPr>
              <a:solidFill>
                <a:schemeClr val="accent5"/>
              </a:solidFill>
              <a:ln>
                <a:solidFill>
                  <a:schemeClr val="tx1"/>
                </a:solidFill>
              </a:ln>
              <a:effectLst/>
            </c:spPr>
            <c:extLst>
              <c:ext xmlns:c16="http://schemas.microsoft.com/office/drawing/2014/chart" uri="{C3380CC4-5D6E-409C-BE32-E72D297353CC}">
                <c16:uniqueId val="{00000019-CD9A-4EF5-9BBD-C9A069AD01A2}"/>
              </c:ext>
            </c:extLst>
          </c:dPt>
          <c:dPt>
            <c:idx val="14"/>
            <c:invertIfNegative val="0"/>
            <c:bubble3D val="0"/>
            <c:spPr>
              <a:solidFill>
                <a:schemeClr val="accent5"/>
              </a:solidFill>
              <a:ln>
                <a:solidFill>
                  <a:schemeClr val="tx1"/>
                </a:solidFill>
              </a:ln>
              <a:effectLst/>
            </c:spPr>
            <c:extLst>
              <c:ext xmlns:c16="http://schemas.microsoft.com/office/drawing/2014/chart" uri="{C3380CC4-5D6E-409C-BE32-E72D297353CC}">
                <c16:uniqueId val="{0000001B-CD9A-4EF5-9BBD-C9A069AD01A2}"/>
              </c:ext>
            </c:extLst>
          </c:dPt>
          <c:dPt>
            <c:idx val="15"/>
            <c:invertIfNegative val="0"/>
            <c:bubble3D val="0"/>
            <c:spPr>
              <a:solidFill>
                <a:schemeClr val="accent5"/>
              </a:solidFill>
              <a:ln>
                <a:solidFill>
                  <a:schemeClr val="tx1"/>
                </a:solidFill>
              </a:ln>
              <a:effectLst/>
            </c:spPr>
            <c:extLst>
              <c:ext xmlns:c16="http://schemas.microsoft.com/office/drawing/2014/chart" uri="{C3380CC4-5D6E-409C-BE32-E72D297353CC}">
                <c16:uniqueId val="{0000001D-CD9A-4EF5-9BBD-C9A069AD01A2}"/>
              </c:ext>
            </c:extLst>
          </c:dPt>
          <c:dPt>
            <c:idx val="16"/>
            <c:invertIfNegative val="0"/>
            <c:bubble3D val="0"/>
            <c:spPr>
              <a:solidFill>
                <a:schemeClr val="accent5"/>
              </a:solidFill>
              <a:ln>
                <a:solidFill>
                  <a:schemeClr val="tx1"/>
                </a:solidFill>
              </a:ln>
              <a:effectLst/>
            </c:spPr>
            <c:extLst>
              <c:ext xmlns:c16="http://schemas.microsoft.com/office/drawing/2014/chart" uri="{C3380CC4-5D6E-409C-BE32-E72D297353CC}">
                <c16:uniqueId val="{0000001F-CD9A-4EF5-9BBD-C9A069AD01A2}"/>
              </c:ext>
            </c:extLst>
          </c:dPt>
          <c:dPt>
            <c:idx val="22"/>
            <c:invertIfNegative val="0"/>
            <c:bubble3D val="0"/>
            <c:spPr>
              <a:solidFill>
                <a:schemeClr val="accent3"/>
              </a:solidFill>
              <a:ln>
                <a:solidFill>
                  <a:schemeClr val="tx1"/>
                </a:solidFill>
              </a:ln>
              <a:effectLst/>
            </c:spPr>
            <c:extLst>
              <c:ext xmlns:c16="http://schemas.microsoft.com/office/drawing/2014/chart" uri="{C3380CC4-5D6E-409C-BE32-E72D297353CC}">
                <c16:uniqueId val="{00000021-CD9A-4EF5-9BBD-C9A069AD01A2}"/>
              </c:ext>
            </c:extLst>
          </c:dPt>
          <c:dPt>
            <c:idx val="23"/>
            <c:invertIfNegative val="0"/>
            <c:bubble3D val="0"/>
            <c:spPr>
              <a:solidFill>
                <a:schemeClr val="accent3"/>
              </a:solidFill>
              <a:ln>
                <a:solidFill>
                  <a:schemeClr val="tx1"/>
                </a:solidFill>
              </a:ln>
              <a:effectLst/>
            </c:spPr>
            <c:extLst>
              <c:ext xmlns:c16="http://schemas.microsoft.com/office/drawing/2014/chart" uri="{C3380CC4-5D6E-409C-BE32-E72D297353CC}">
                <c16:uniqueId val="{00000023-CD9A-4EF5-9BBD-C9A069AD01A2}"/>
              </c:ext>
            </c:extLst>
          </c:dPt>
          <c:dPt>
            <c:idx val="24"/>
            <c:invertIfNegative val="0"/>
            <c:bubble3D val="0"/>
            <c:spPr>
              <a:solidFill>
                <a:schemeClr val="accent3"/>
              </a:solidFill>
              <a:ln>
                <a:solidFill>
                  <a:schemeClr val="tx1"/>
                </a:solidFill>
              </a:ln>
              <a:effectLst/>
            </c:spPr>
            <c:extLst>
              <c:ext xmlns:c16="http://schemas.microsoft.com/office/drawing/2014/chart" uri="{C3380CC4-5D6E-409C-BE32-E72D297353CC}">
                <c16:uniqueId val="{00000025-CD9A-4EF5-9BBD-C9A069AD01A2}"/>
              </c:ext>
            </c:extLst>
          </c:dPt>
          <c:dPt>
            <c:idx val="25"/>
            <c:invertIfNegative val="0"/>
            <c:bubble3D val="0"/>
            <c:spPr>
              <a:solidFill>
                <a:schemeClr val="accent3"/>
              </a:solidFill>
              <a:ln>
                <a:solidFill>
                  <a:schemeClr val="tx1"/>
                </a:solidFill>
              </a:ln>
              <a:effectLst/>
            </c:spPr>
            <c:extLst>
              <c:ext xmlns:c16="http://schemas.microsoft.com/office/drawing/2014/chart" uri="{C3380CC4-5D6E-409C-BE32-E72D297353CC}">
                <c16:uniqueId val="{00000027-CD9A-4EF5-9BBD-C9A069AD01A2}"/>
              </c:ext>
            </c:extLst>
          </c:dPt>
          <c:dPt>
            <c:idx val="26"/>
            <c:invertIfNegative val="0"/>
            <c:bubble3D val="0"/>
            <c:spPr>
              <a:solidFill>
                <a:schemeClr val="accent2"/>
              </a:solidFill>
              <a:ln>
                <a:solidFill>
                  <a:schemeClr val="tx1"/>
                </a:solidFill>
              </a:ln>
              <a:effectLst/>
            </c:spPr>
            <c:extLst>
              <c:ext xmlns:c16="http://schemas.microsoft.com/office/drawing/2014/chart" uri="{C3380CC4-5D6E-409C-BE32-E72D297353CC}">
                <c16:uniqueId val="{00000029-CD9A-4EF5-9BBD-C9A069AD01A2}"/>
              </c:ext>
            </c:extLst>
          </c:dPt>
          <c:dPt>
            <c:idx val="27"/>
            <c:invertIfNegative val="0"/>
            <c:bubble3D val="0"/>
            <c:spPr>
              <a:solidFill>
                <a:schemeClr val="accent2"/>
              </a:solidFill>
              <a:ln>
                <a:solidFill>
                  <a:schemeClr val="tx1"/>
                </a:solidFill>
              </a:ln>
              <a:effectLst/>
            </c:spPr>
            <c:extLst>
              <c:ext xmlns:c16="http://schemas.microsoft.com/office/drawing/2014/chart" uri="{C3380CC4-5D6E-409C-BE32-E72D297353CC}">
                <c16:uniqueId val="{0000002B-CD9A-4EF5-9BBD-C9A069AD01A2}"/>
              </c:ext>
            </c:extLst>
          </c:dPt>
          <c:dPt>
            <c:idx val="28"/>
            <c:invertIfNegative val="0"/>
            <c:bubble3D val="0"/>
            <c:spPr>
              <a:solidFill>
                <a:schemeClr val="accent2"/>
              </a:solidFill>
              <a:ln>
                <a:solidFill>
                  <a:schemeClr val="tx1"/>
                </a:solidFill>
              </a:ln>
              <a:effectLst/>
            </c:spPr>
            <c:extLst>
              <c:ext xmlns:c16="http://schemas.microsoft.com/office/drawing/2014/chart" uri="{C3380CC4-5D6E-409C-BE32-E72D297353CC}">
                <c16:uniqueId val="{0000002D-CD9A-4EF5-9BBD-C9A069AD01A2}"/>
              </c:ext>
            </c:extLst>
          </c:dPt>
          <c:dPt>
            <c:idx val="29"/>
            <c:invertIfNegative val="0"/>
            <c:bubble3D val="0"/>
            <c:spPr>
              <a:solidFill>
                <a:schemeClr val="accent2"/>
              </a:solidFill>
              <a:ln>
                <a:solidFill>
                  <a:schemeClr val="tx1"/>
                </a:solidFill>
              </a:ln>
              <a:effectLst/>
            </c:spPr>
            <c:extLst>
              <c:ext xmlns:c16="http://schemas.microsoft.com/office/drawing/2014/chart" uri="{C3380CC4-5D6E-409C-BE32-E72D297353CC}">
                <c16:uniqueId val="{0000002F-CD9A-4EF5-9BBD-C9A069AD01A2}"/>
              </c:ext>
            </c:extLst>
          </c:dPt>
          <c:dPt>
            <c:idx val="30"/>
            <c:invertIfNegative val="0"/>
            <c:bubble3D val="0"/>
            <c:spPr>
              <a:solidFill>
                <a:schemeClr val="tx2"/>
              </a:solidFill>
              <a:ln>
                <a:solidFill>
                  <a:schemeClr val="tx1"/>
                </a:solidFill>
              </a:ln>
              <a:effectLst/>
            </c:spPr>
            <c:extLst>
              <c:ext xmlns:c16="http://schemas.microsoft.com/office/drawing/2014/chart" uri="{C3380CC4-5D6E-409C-BE32-E72D297353CC}">
                <c16:uniqueId val="{00000031-CD9A-4EF5-9BBD-C9A069AD01A2}"/>
              </c:ext>
            </c:extLst>
          </c:dPt>
          <c:dPt>
            <c:idx val="31"/>
            <c:invertIfNegative val="0"/>
            <c:bubble3D val="0"/>
            <c:spPr>
              <a:solidFill>
                <a:schemeClr val="tx2"/>
              </a:solidFill>
              <a:ln>
                <a:solidFill>
                  <a:schemeClr val="tx1"/>
                </a:solidFill>
              </a:ln>
              <a:effectLst/>
            </c:spPr>
            <c:extLst>
              <c:ext xmlns:c16="http://schemas.microsoft.com/office/drawing/2014/chart" uri="{C3380CC4-5D6E-409C-BE32-E72D297353CC}">
                <c16:uniqueId val="{00000033-CD9A-4EF5-9BBD-C9A069AD01A2}"/>
              </c:ext>
            </c:extLst>
          </c:dPt>
          <c:dPt>
            <c:idx val="32"/>
            <c:invertIfNegative val="0"/>
            <c:bubble3D val="0"/>
            <c:spPr>
              <a:solidFill>
                <a:schemeClr val="tx2"/>
              </a:solidFill>
              <a:ln>
                <a:solidFill>
                  <a:schemeClr val="tx1"/>
                </a:solidFill>
              </a:ln>
              <a:effectLst/>
            </c:spPr>
            <c:extLst>
              <c:ext xmlns:c16="http://schemas.microsoft.com/office/drawing/2014/chart" uri="{C3380CC4-5D6E-409C-BE32-E72D297353CC}">
                <c16:uniqueId val="{00000035-CD9A-4EF5-9BBD-C9A069AD01A2}"/>
              </c:ext>
            </c:extLst>
          </c:dPt>
          <c:dPt>
            <c:idx val="33"/>
            <c:invertIfNegative val="0"/>
            <c:bubble3D val="0"/>
            <c:spPr>
              <a:solidFill>
                <a:schemeClr val="tx2"/>
              </a:solidFill>
              <a:ln>
                <a:solidFill>
                  <a:schemeClr val="tx1"/>
                </a:solidFill>
              </a:ln>
              <a:effectLst/>
            </c:spPr>
            <c:extLst>
              <c:ext xmlns:c16="http://schemas.microsoft.com/office/drawing/2014/chart" uri="{C3380CC4-5D6E-409C-BE32-E72D297353CC}">
                <c16:uniqueId val="{00000037-CD9A-4EF5-9BBD-C9A069AD01A2}"/>
              </c:ext>
            </c:extLst>
          </c:dPt>
          <c:dPt>
            <c:idx val="34"/>
            <c:invertIfNegative val="0"/>
            <c:bubble3D val="0"/>
            <c:spPr>
              <a:solidFill>
                <a:schemeClr val="tx2"/>
              </a:solidFill>
              <a:ln>
                <a:solidFill>
                  <a:schemeClr val="tx1"/>
                </a:solidFill>
              </a:ln>
              <a:effectLst/>
            </c:spPr>
            <c:extLst>
              <c:ext xmlns:c16="http://schemas.microsoft.com/office/drawing/2014/chart" uri="{C3380CC4-5D6E-409C-BE32-E72D297353CC}">
                <c16:uniqueId val="{00000039-CD9A-4EF5-9BBD-C9A069AD01A2}"/>
              </c:ext>
            </c:extLst>
          </c:dPt>
          <c:dPt>
            <c:idx val="35"/>
            <c:invertIfNegative val="0"/>
            <c:bubble3D val="0"/>
            <c:spPr>
              <a:solidFill>
                <a:schemeClr val="tx2"/>
              </a:solidFill>
              <a:ln>
                <a:solidFill>
                  <a:schemeClr val="tx1"/>
                </a:solidFill>
              </a:ln>
              <a:effectLst/>
            </c:spPr>
            <c:extLst>
              <c:ext xmlns:c16="http://schemas.microsoft.com/office/drawing/2014/chart" uri="{C3380CC4-5D6E-409C-BE32-E72D297353CC}">
                <c16:uniqueId val="{0000003B-CD9A-4EF5-9BBD-C9A069AD01A2}"/>
              </c:ext>
            </c:extLst>
          </c:dPt>
          <c:dLbls>
            <c:dLbl>
              <c:idx val="2"/>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CD9A-4EF5-9BBD-C9A069AD01A2}"/>
                </c:ext>
              </c:extLst>
            </c:dLbl>
            <c:dLbl>
              <c:idx val="5"/>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CD9A-4EF5-9BBD-C9A069AD01A2}"/>
                </c:ext>
              </c:extLst>
            </c:dLbl>
            <c:dLbl>
              <c:idx val="8"/>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CD9A-4EF5-9BBD-C9A069AD01A2}"/>
                </c:ext>
              </c:extLst>
            </c:dLbl>
            <c:dLbl>
              <c:idx val="13"/>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CD9A-4EF5-9BBD-C9A069AD01A2}"/>
                </c:ext>
              </c:extLst>
            </c:dLbl>
            <c:dLbl>
              <c:idx val="21"/>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3C-CD9A-4EF5-9BBD-C9A069AD01A2}"/>
                </c:ext>
              </c:extLst>
            </c:dLbl>
            <c:dLbl>
              <c:idx val="22"/>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CD9A-4EF5-9BBD-C9A069AD01A2}"/>
                </c:ext>
              </c:extLst>
            </c:dLbl>
            <c:dLbl>
              <c:idx val="24"/>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5-CD9A-4EF5-9BBD-C9A069AD01A2}"/>
                </c:ext>
              </c:extLst>
            </c:dLbl>
            <c:dLbl>
              <c:idx val="26"/>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9-CD9A-4EF5-9BBD-C9A069AD01A2}"/>
                </c:ext>
              </c:extLst>
            </c:dLbl>
            <c:dLbl>
              <c:idx val="27"/>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B-CD9A-4EF5-9BBD-C9A069AD01A2}"/>
                </c:ext>
              </c:extLst>
            </c:dLbl>
            <c:dLbl>
              <c:idx val="29"/>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F-CD9A-4EF5-9BBD-C9A069AD01A2}"/>
                </c:ext>
              </c:extLst>
            </c:dLbl>
            <c:dLbl>
              <c:idx val="31"/>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33-CD9A-4EF5-9BBD-C9A069AD01A2}"/>
                </c:ext>
              </c:extLst>
            </c:dLbl>
            <c:dLbl>
              <c:idx val="33"/>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37-CD9A-4EF5-9BBD-C9A069AD01A2}"/>
                </c:ext>
              </c:extLst>
            </c:dLbl>
            <c:dLbl>
              <c:idx val="34"/>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39-CD9A-4EF5-9BBD-C9A069AD01A2}"/>
                </c:ext>
              </c:extLst>
            </c:dLbl>
            <c:dLbl>
              <c:idx val="35"/>
              <c:layout>
                <c:manualLayout>
                  <c:x val="0"/>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3B-CD9A-4EF5-9BBD-C9A069AD01A2}"/>
                </c:ext>
              </c:extLst>
            </c:dLbl>
            <c:spPr>
              <a:solidFill>
                <a:schemeClr val="bg1"/>
              </a:solidFill>
              <a:ln>
                <a:noFill/>
              </a:ln>
              <a:effectLst/>
            </c:spPr>
            <c:txPr>
              <a:bodyPr rot="0" spcFirstLastPara="1" vertOverflow="ellipsis" vert="horz" wrap="square" anchor="ctr" anchorCtr="1"/>
              <a:lstStyle/>
              <a:p>
                <a:pPr>
                  <a:defRPr sz="1000" b="0" i="0" u="none" strike="noStrike" kern="1200" baseline="0">
                    <a:solidFill>
                      <a:schemeClr val="tx1">
                        <a:lumMod val="75000"/>
                        <a:lumOff val="25000"/>
                      </a:schemeClr>
                    </a:solidFill>
                    <a:latin typeface="Bookman Old Style" panose="02050604050505020204" pitchFamily="18" charset="0"/>
                    <a:ea typeface="Verdana" panose="020B0604030504040204" pitchFamily="34" charset="0"/>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'Calificaciones (Cálculos)'!$B$3:$B$38</c:f>
              <c:strCache>
                <c:ptCount val="36"/>
                <c:pt idx="0">
                  <c:v>DG</c:v>
                </c:pt>
                <c:pt idx="1">
                  <c:v>OAP</c:v>
                </c:pt>
                <c:pt idx="2">
                  <c:v>OAC</c:v>
                </c:pt>
                <c:pt idx="3">
                  <c:v>OAJ</c:v>
                </c:pt>
                <c:pt idx="4">
                  <c:v>OCI</c:v>
                </c:pt>
                <c:pt idx="5">
                  <c:v>OTSI</c:v>
                </c:pt>
                <c:pt idx="6">
                  <c:v>CONPES</c:v>
                </c:pt>
                <c:pt idx="7">
                  <c:v>SGPDN</c:v>
                </c:pt>
                <c:pt idx="8">
                  <c:v>DIES</c:v>
                </c:pt>
                <c:pt idx="9">
                  <c:v>DDS</c:v>
                </c:pt>
                <c:pt idx="10">
                  <c:v>DIDE</c:v>
                </c:pt>
                <c:pt idx="11">
                  <c:v>DJSD</c:v>
                </c:pt>
                <c:pt idx="12">
                  <c:v>DGDHP</c:v>
                </c:pt>
                <c:pt idx="13">
                  <c:v>DADS</c:v>
                </c:pt>
                <c:pt idx="14">
                  <c:v>DENDD</c:v>
                </c:pt>
                <c:pt idx="15">
                  <c:v>DDU</c:v>
                </c:pt>
                <c:pt idx="16">
                  <c:v>DDRS</c:v>
                </c:pt>
                <c:pt idx="17">
                  <c:v>SGISE</c:v>
                </c:pt>
                <c:pt idx="18">
                  <c:v>DEE</c:v>
                </c:pt>
                <c:pt idx="19">
                  <c:v>DPII</c:v>
                </c:pt>
                <c:pt idx="20">
                  <c:v>DPIP</c:v>
                </c:pt>
                <c:pt idx="21">
                  <c:v>DSEPP</c:v>
                </c:pt>
                <c:pt idx="22">
                  <c:v>SGDDT</c:v>
                </c:pt>
                <c:pt idx="23">
                  <c:v>DDFF</c:v>
                </c:pt>
                <c:pt idx="24">
                  <c:v>DODT</c:v>
                </c:pt>
                <c:pt idx="25">
                  <c:v>DER</c:v>
                </c:pt>
                <c:pt idx="26">
                  <c:v>SGSGR</c:v>
                </c:pt>
                <c:pt idx="27">
                  <c:v>DGP</c:v>
                </c:pt>
                <c:pt idx="28">
                  <c:v>DC</c:v>
                </c:pt>
                <c:pt idx="29">
                  <c:v>DSEC</c:v>
                </c:pt>
                <c:pt idx="30">
                  <c:v>SG</c:v>
                </c:pt>
                <c:pt idx="31">
                  <c:v>OCID</c:v>
                </c:pt>
                <c:pt idx="32">
                  <c:v>SGTH</c:v>
                </c:pt>
                <c:pt idx="33">
                  <c:v>SF</c:v>
                </c:pt>
                <c:pt idx="34">
                  <c:v>SARC</c:v>
                </c:pt>
                <c:pt idx="35">
                  <c:v>SCT</c:v>
                </c:pt>
              </c:strCache>
            </c:strRef>
          </c:cat>
          <c:val>
            <c:numRef>
              <c:f>'Calificaciones (Cálculos)'!$L$3:$L$38</c:f>
              <c:numCache>
                <c:formatCode>0.0</c:formatCode>
                <c:ptCount val="36"/>
                <c:pt idx="0">
                  <c:v>4.375</c:v>
                </c:pt>
                <c:pt idx="1">
                  <c:v>4.875</c:v>
                </c:pt>
                <c:pt idx="2">
                  <c:v>4.5</c:v>
                </c:pt>
                <c:pt idx="3">
                  <c:v>5</c:v>
                </c:pt>
                <c:pt idx="4">
                  <c:v>5</c:v>
                </c:pt>
                <c:pt idx="5">
                  <c:v>4.375</c:v>
                </c:pt>
                <c:pt idx="6">
                  <c:v>4.625</c:v>
                </c:pt>
                <c:pt idx="7">
                  <c:v>5</c:v>
                </c:pt>
                <c:pt idx="8">
                  <c:v>4.375</c:v>
                </c:pt>
                <c:pt idx="9">
                  <c:v>4.875</c:v>
                </c:pt>
                <c:pt idx="10">
                  <c:v>5</c:v>
                </c:pt>
                <c:pt idx="11">
                  <c:v>5</c:v>
                </c:pt>
                <c:pt idx="12">
                  <c:v>5</c:v>
                </c:pt>
                <c:pt idx="13">
                  <c:v>5</c:v>
                </c:pt>
                <c:pt idx="14">
                  <c:v>5</c:v>
                </c:pt>
                <c:pt idx="15">
                  <c:v>5</c:v>
                </c:pt>
                <c:pt idx="16">
                  <c:v>5</c:v>
                </c:pt>
                <c:pt idx="17">
                  <c:v>5</c:v>
                </c:pt>
                <c:pt idx="18">
                  <c:v>5</c:v>
                </c:pt>
                <c:pt idx="19">
                  <c:v>5</c:v>
                </c:pt>
                <c:pt idx="20">
                  <c:v>4.875</c:v>
                </c:pt>
                <c:pt idx="21">
                  <c:v>4.875</c:v>
                </c:pt>
                <c:pt idx="22">
                  <c:v>4.875</c:v>
                </c:pt>
                <c:pt idx="23">
                  <c:v>4.375</c:v>
                </c:pt>
                <c:pt idx="24">
                  <c:v>4.875</c:v>
                </c:pt>
                <c:pt idx="25">
                  <c:v>4.875</c:v>
                </c:pt>
                <c:pt idx="26">
                  <c:v>5</c:v>
                </c:pt>
                <c:pt idx="27">
                  <c:v>5</c:v>
                </c:pt>
                <c:pt idx="28">
                  <c:v>5</c:v>
                </c:pt>
                <c:pt idx="29">
                  <c:v>5</c:v>
                </c:pt>
                <c:pt idx="30">
                  <c:v>4.375</c:v>
                </c:pt>
                <c:pt idx="31">
                  <c:v>4.25</c:v>
                </c:pt>
                <c:pt idx="32">
                  <c:v>4.875</c:v>
                </c:pt>
                <c:pt idx="33">
                  <c:v>4.75</c:v>
                </c:pt>
                <c:pt idx="34">
                  <c:v>4.625</c:v>
                </c:pt>
                <c:pt idx="35">
                  <c:v>4.75</c:v>
                </c:pt>
              </c:numCache>
            </c:numRef>
          </c:val>
          <c:extLst>
            <c:ext xmlns:c16="http://schemas.microsoft.com/office/drawing/2014/chart" uri="{C3380CC4-5D6E-409C-BE32-E72D297353CC}">
              <c16:uniqueId val="{0000003D-CD9A-4EF5-9BBD-C9A069AD01A2}"/>
            </c:ext>
          </c:extLst>
        </c:ser>
        <c:dLbls>
          <c:showLegendKey val="0"/>
          <c:showVal val="0"/>
          <c:showCatName val="0"/>
          <c:showSerName val="0"/>
          <c:showPercent val="0"/>
          <c:showBubbleSize val="0"/>
        </c:dLbls>
        <c:gapWidth val="70"/>
        <c:axId val="1486489359"/>
        <c:axId val="1499869855"/>
      </c:barChart>
      <c:lineChart>
        <c:grouping val="standard"/>
        <c:varyColors val="0"/>
        <c:ser>
          <c:idx val="1"/>
          <c:order val="1"/>
          <c:tx>
            <c:strRef>
              <c:f>'Calificaciones (Cálculos)'!$M$2</c:f>
              <c:strCache>
                <c:ptCount val="1"/>
                <c:pt idx="0">
                  <c:v>Promedio DNP</c:v>
                </c:pt>
              </c:strCache>
            </c:strRef>
          </c:tx>
          <c:spPr>
            <a:ln w="38100" cap="rnd">
              <a:solidFill>
                <a:schemeClr val="tx1"/>
              </a:solidFill>
              <a:round/>
            </a:ln>
            <a:effectLst/>
          </c:spPr>
          <c:marker>
            <c:symbol val="none"/>
          </c:marker>
          <c:dLbls>
            <c:dLbl>
              <c:idx val="1"/>
              <c:layout>
                <c:manualLayout>
                  <c:x val="-5.7553492873463147E-2"/>
                  <c:y val="-2.6286354856683482E-3"/>
                </c:manualLayout>
              </c:layout>
              <c:tx>
                <c:rich>
                  <a:bodyPr/>
                  <a:lstStyle/>
                  <a:p>
                    <a:fld id="{AA9EF0D9-F62E-499C-8A0E-10392C0A1571}" type="VALUE">
                      <a:rPr lang="en-US" b="1"/>
                      <a:pPr/>
                      <a:t>[VALOR]</a:t>
                    </a:fld>
                    <a:endParaRPr lang="es-CO"/>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3E-CD9A-4EF5-9BBD-C9A069AD01A2}"/>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Bookman Old Style" panose="02050604050505020204" pitchFamily="18" charset="0"/>
                    <a:ea typeface="Verdana" panose="020B0604030504040204" pitchFamily="34" charset="0"/>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'Calificaciones (Cálculos)'!$M$3:$M$38</c:f>
              <c:numCache>
                <c:formatCode>0.0</c:formatCode>
                <c:ptCount val="36"/>
                <c:pt idx="0">
                  <c:v>4.8159722222222223</c:v>
                </c:pt>
                <c:pt idx="1">
                  <c:v>4.8159722222222223</c:v>
                </c:pt>
                <c:pt idx="2">
                  <c:v>4.8159722222222223</c:v>
                </c:pt>
                <c:pt idx="3">
                  <c:v>4.8159722222222223</c:v>
                </c:pt>
                <c:pt idx="4">
                  <c:v>4.8159722222222223</c:v>
                </c:pt>
                <c:pt idx="5">
                  <c:v>4.8159722222222223</c:v>
                </c:pt>
                <c:pt idx="6">
                  <c:v>4.8159722222222223</c:v>
                </c:pt>
                <c:pt idx="7">
                  <c:v>4.8159722222222223</c:v>
                </c:pt>
                <c:pt idx="8">
                  <c:v>4.8159722222222223</c:v>
                </c:pt>
                <c:pt idx="9">
                  <c:v>4.8159722222222223</c:v>
                </c:pt>
                <c:pt idx="10">
                  <c:v>4.8159722222222223</c:v>
                </c:pt>
                <c:pt idx="11">
                  <c:v>4.8159722222222223</c:v>
                </c:pt>
                <c:pt idx="12">
                  <c:v>4.8159722222222223</c:v>
                </c:pt>
                <c:pt idx="13">
                  <c:v>4.8159722222222223</c:v>
                </c:pt>
                <c:pt idx="14">
                  <c:v>4.8159722222222223</c:v>
                </c:pt>
                <c:pt idx="15">
                  <c:v>4.8159722222222223</c:v>
                </c:pt>
                <c:pt idx="16">
                  <c:v>4.8159722222222223</c:v>
                </c:pt>
                <c:pt idx="17">
                  <c:v>4.8159722222222223</c:v>
                </c:pt>
                <c:pt idx="18">
                  <c:v>4.8159722222222223</c:v>
                </c:pt>
                <c:pt idx="19">
                  <c:v>4.8159722222222223</c:v>
                </c:pt>
                <c:pt idx="20">
                  <c:v>4.8159722222222223</c:v>
                </c:pt>
                <c:pt idx="21">
                  <c:v>4.8159722222222223</c:v>
                </c:pt>
                <c:pt idx="22">
                  <c:v>4.8159722222222223</c:v>
                </c:pt>
                <c:pt idx="23">
                  <c:v>4.8159722222222223</c:v>
                </c:pt>
                <c:pt idx="24">
                  <c:v>4.8159722222222223</c:v>
                </c:pt>
                <c:pt idx="25">
                  <c:v>4.8159722222222223</c:v>
                </c:pt>
                <c:pt idx="26">
                  <c:v>4.8159722222222223</c:v>
                </c:pt>
                <c:pt idx="27">
                  <c:v>4.8159722222222223</c:v>
                </c:pt>
                <c:pt idx="28">
                  <c:v>4.8159722222222223</c:v>
                </c:pt>
                <c:pt idx="29">
                  <c:v>4.8159722222222223</c:v>
                </c:pt>
                <c:pt idx="30">
                  <c:v>4.8159722222222223</c:v>
                </c:pt>
                <c:pt idx="31">
                  <c:v>4.8159722222222223</c:v>
                </c:pt>
                <c:pt idx="32">
                  <c:v>4.8159722222222223</c:v>
                </c:pt>
                <c:pt idx="33">
                  <c:v>4.8159722222222223</c:v>
                </c:pt>
                <c:pt idx="34">
                  <c:v>4.8159722222222223</c:v>
                </c:pt>
                <c:pt idx="35">
                  <c:v>4.8159722222222223</c:v>
                </c:pt>
              </c:numCache>
            </c:numRef>
          </c:val>
          <c:smooth val="0"/>
          <c:extLst>
            <c:ext xmlns:c16="http://schemas.microsoft.com/office/drawing/2014/chart" uri="{C3380CC4-5D6E-409C-BE32-E72D297353CC}">
              <c16:uniqueId val="{0000003F-CD9A-4EF5-9BBD-C9A069AD01A2}"/>
            </c:ext>
          </c:extLst>
        </c:ser>
        <c:dLbls>
          <c:showLegendKey val="0"/>
          <c:showVal val="0"/>
          <c:showCatName val="0"/>
          <c:showSerName val="0"/>
          <c:showPercent val="0"/>
          <c:showBubbleSize val="0"/>
        </c:dLbls>
        <c:marker val="1"/>
        <c:smooth val="0"/>
        <c:axId val="1486489359"/>
        <c:axId val="1499869855"/>
      </c:lineChart>
      <c:catAx>
        <c:axId val="14864893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Bookman Old Style" panose="02050604050505020204" pitchFamily="18" charset="0"/>
                <a:ea typeface="Verdana" panose="020B0604030504040204" pitchFamily="34" charset="0"/>
                <a:cs typeface="+mn-cs"/>
              </a:defRPr>
            </a:pPr>
            <a:endParaRPr lang="en-US"/>
          </a:p>
        </c:txPr>
        <c:crossAx val="1499869855"/>
        <c:crosses val="autoZero"/>
        <c:auto val="1"/>
        <c:lblAlgn val="ctr"/>
        <c:lblOffset val="100"/>
        <c:noMultiLvlLbl val="0"/>
      </c:catAx>
      <c:valAx>
        <c:axId val="1499869855"/>
        <c:scaling>
          <c:orientation val="minMax"/>
          <c:max val="5"/>
        </c:scaling>
        <c:delete val="1"/>
        <c:axPos val="l"/>
        <c:numFmt formatCode="0.0" sourceLinked="1"/>
        <c:majorTickMark val="none"/>
        <c:minorTickMark val="none"/>
        <c:tickLblPos val="nextTo"/>
        <c:crossAx val="1486489359"/>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latin typeface="Bookman Old Style" panose="02050604050505020204" pitchFamily="18" charset="0"/>
          <a:ea typeface="Verdana" panose="020B060403050404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Bookman Old Style" panose="02050604050505020204" pitchFamily="18" charset="0"/>
                <a:ea typeface="+mn-ea"/>
                <a:cs typeface="+mn-cs"/>
              </a:defRPr>
            </a:pPr>
            <a:r>
              <a:rPr lang="en-US" sz="1600" b="1"/>
              <a:t>Calificación promedio por sección</a:t>
            </a:r>
          </a:p>
        </c:rich>
      </c:tx>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Bookman Old Style" panose="02050604050505020204" pitchFamily="18" charset="0"/>
              <a:ea typeface="+mn-ea"/>
              <a:cs typeface="+mn-cs"/>
            </a:defRPr>
          </a:pPr>
          <a:endParaRPr lang="en-US"/>
        </a:p>
      </c:txPr>
    </c:title>
    <c:autoTitleDeleted val="0"/>
    <c:plotArea>
      <c:layout>
        <c:manualLayout>
          <c:layoutTarget val="inner"/>
          <c:xMode val="edge"/>
          <c:yMode val="edge"/>
          <c:x val="1.4009091111385333E-2"/>
          <c:y val="0.13372921454101971"/>
          <c:w val="0.97198173096545204"/>
          <c:h val="0.59054328540297485"/>
        </c:manualLayout>
      </c:layout>
      <c:barChart>
        <c:barDir val="col"/>
        <c:grouping val="clustered"/>
        <c:varyColors val="0"/>
        <c:ser>
          <c:idx val="0"/>
          <c:order val="0"/>
          <c:tx>
            <c:v>Secciones de la autoevaluación</c:v>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000" b="0" i="0" u="none" strike="noStrike" kern="1200" baseline="0">
                    <a:solidFill>
                      <a:schemeClr val="tx1">
                        <a:lumMod val="75000"/>
                        <a:lumOff val="25000"/>
                      </a:schemeClr>
                    </a:solidFill>
                    <a:latin typeface="Bookman Old Style" panose="02050604050505020204" pitchFamily="18"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'Calificaciones (Cálculos)'!$D$1:$K$1</c:f>
              <c:strCache>
                <c:ptCount val="8"/>
                <c:pt idx="0">
                  <c:v>Monitoreo de riesgos y controles</c:v>
                </c:pt>
                <c:pt idx="1">
                  <c:v>Seguimiento a procesos y productos</c:v>
                </c:pt>
                <c:pt idx="2">
                  <c:v>Evaluación de características de los productos, tratamiento de salidas no conformes y satisfacción del cliente</c:v>
                </c:pt>
                <c:pt idx="3">
                  <c:v>Documentación de procesos y procedimientos</c:v>
                </c:pt>
                <c:pt idx="4">
                  <c:v>Acciones preventivas, correctivas o de mejora (APCM)</c:v>
                </c:pt>
                <c:pt idx="5">
                  <c:v>Evaluación del cumplimiento normativo</c:v>
                </c:pt>
                <c:pt idx="6">
                  <c:v>Componentes del SIG</c:v>
                </c:pt>
                <c:pt idx="7">
                  <c:v>Gestión de cambios</c:v>
                </c:pt>
              </c:strCache>
            </c:strRef>
          </c:cat>
          <c:val>
            <c:numRef>
              <c:f>'Calificaciones (Cálculos)'!$D$39:$K$39</c:f>
              <c:numCache>
                <c:formatCode>0.0</c:formatCode>
                <c:ptCount val="8"/>
                <c:pt idx="0">
                  <c:v>4.8611111111111107</c:v>
                </c:pt>
                <c:pt idx="1">
                  <c:v>4.7222222222222223</c:v>
                </c:pt>
                <c:pt idx="2">
                  <c:v>4.8611111111111107</c:v>
                </c:pt>
                <c:pt idx="3">
                  <c:v>4.7777777777777777</c:v>
                </c:pt>
                <c:pt idx="4">
                  <c:v>4.7777777777777777</c:v>
                </c:pt>
                <c:pt idx="5">
                  <c:v>4.8055555555555554</c:v>
                </c:pt>
                <c:pt idx="6">
                  <c:v>4.833333333333333</c:v>
                </c:pt>
                <c:pt idx="7">
                  <c:v>4.8888888888888893</c:v>
                </c:pt>
              </c:numCache>
            </c:numRef>
          </c:val>
          <c:extLst>
            <c:ext xmlns:c16="http://schemas.microsoft.com/office/drawing/2014/chart" uri="{C3380CC4-5D6E-409C-BE32-E72D297353CC}">
              <c16:uniqueId val="{00000000-BD94-4370-AF14-A06564625A27}"/>
            </c:ext>
          </c:extLst>
        </c:ser>
        <c:dLbls>
          <c:showLegendKey val="0"/>
          <c:showVal val="0"/>
          <c:showCatName val="0"/>
          <c:showSerName val="0"/>
          <c:showPercent val="0"/>
          <c:showBubbleSize val="0"/>
        </c:dLbls>
        <c:gapWidth val="219"/>
        <c:axId val="1752950336"/>
        <c:axId val="1739885840"/>
      </c:barChart>
      <c:lineChart>
        <c:grouping val="standard"/>
        <c:varyColors val="0"/>
        <c:ser>
          <c:idx val="1"/>
          <c:order val="1"/>
          <c:tx>
            <c:strRef>
              <c:f>'Calificaciones (Cálculos)'!$C$40</c:f>
              <c:strCache>
                <c:ptCount val="1"/>
                <c:pt idx="0">
                  <c:v>Promedio general</c:v>
                </c:pt>
              </c:strCache>
            </c:strRef>
          </c:tx>
          <c:spPr>
            <a:ln w="38100" cap="rnd">
              <a:solidFill>
                <a:schemeClr val="tx1"/>
              </a:solidFill>
              <a:round/>
            </a:ln>
            <a:effectLst/>
          </c:spPr>
          <c:marker>
            <c:symbol val="none"/>
          </c:marker>
          <c:cat>
            <c:strRef>
              <c:f>'Calificaciones (Cálculos)'!$D$1:$K$1</c:f>
              <c:strCache>
                <c:ptCount val="8"/>
                <c:pt idx="0">
                  <c:v>Monitoreo de riesgos y controles</c:v>
                </c:pt>
                <c:pt idx="1">
                  <c:v>Seguimiento a procesos y productos</c:v>
                </c:pt>
                <c:pt idx="2">
                  <c:v>Evaluación de características de los productos, tratamiento de salidas no conformes y satisfacción del cliente</c:v>
                </c:pt>
                <c:pt idx="3">
                  <c:v>Documentación de procesos y procedimientos</c:v>
                </c:pt>
                <c:pt idx="4">
                  <c:v>Acciones preventivas, correctivas o de mejora (APCM)</c:v>
                </c:pt>
                <c:pt idx="5">
                  <c:v>Evaluación del cumplimiento normativo</c:v>
                </c:pt>
                <c:pt idx="6">
                  <c:v>Componentes del SIG</c:v>
                </c:pt>
                <c:pt idx="7">
                  <c:v>Gestión de cambios</c:v>
                </c:pt>
              </c:strCache>
            </c:strRef>
          </c:cat>
          <c:val>
            <c:numRef>
              <c:f>'Calificaciones (Cálculos)'!$D$40:$K$40</c:f>
              <c:numCache>
                <c:formatCode>0.0</c:formatCode>
                <c:ptCount val="8"/>
                <c:pt idx="0">
                  <c:v>4.8159722222222232</c:v>
                </c:pt>
                <c:pt idx="1">
                  <c:v>4.8159722222222232</c:v>
                </c:pt>
                <c:pt idx="2">
                  <c:v>4.8159722222222232</c:v>
                </c:pt>
                <c:pt idx="3">
                  <c:v>4.8159722222222232</c:v>
                </c:pt>
                <c:pt idx="4">
                  <c:v>4.8159722222222232</c:v>
                </c:pt>
                <c:pt idx="5">
                  <c:v>4.8159722222222232</c:v>
                </c:pt>
                <c:pt idx="6">
                  <c:v>4.8159722222222232</c:v>
                </c:pt>
                <c:pt idx="7">
                  <c:v>4.8159722222222232</c:v>
                </c:pt>
              </c:numCache>
            </c:numRef>
          </c:val>
          <c:smooth val="0"/>
          <c:extLst>
            <c:ext xmlns:c16="http://schemas.microsoft.com/office/drawing/2014/chart" uri="{C3380CC4-5D6E-409C-BE32-E72D297353CC}">
              <c16:uniqueId val="{00000001-BD94-4370-AF14-A06564625A27}"/>
            </c:ext>
          </c:extLst>
        </c:ser>
        <c:dLbls>
          <c:showLegendKey val="0"/>
          <c:showVal val="0"/>
          <c:showCatName val="0"/>
          <c:showSerName val="0"/>
          <c:showPercent val="0"/>
          <c:showBubbleSize val="0"/>
        </c:dLbls>
        <c:marker val="1"/>
        <c:smooth val="0"/>
        <c:axId val="1752950336"/>
        <c:axId val="1739885840"/>
      </c:lineChart>
      <c:catAx>
        <c:axId val="17529503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000" b="0" i="0" u="none" strike="noStrike" kern="1200" baseline="0">
                <a:solidFill>
                  <a:schemeClr val="tx1">
                    <a:lumMod val="65000"/>
                    <a:lumOff val="35000"/>
                  </a:schemeClr>
                </a:solidFill>
                <a:latin typeface="Bookman Old Style" panose="02050604050505020204" pitchFamily="18" charset="0"/>
                <a:ea typeface="+mn-ea"/>
                <a:cs typeface="+mn-cs"/>
              </a:defRPr>
            </a:pPr>
            <a:endParaRPr lang="en-US"/>
          </a:p>
        </c:txPr>
        <c:crossAx val="1739885840"/>
        <c:crosses val="autoZero"/>
        <c:auto val="1"/>
        <c:lblAlgn val="ctr"/>
        <c:lblOffset val="100"/>
        <c:noMultiLvlLbl val="0"/>
      </c:catAx>
      <c:valAx>
        <c:axId val="1739885840"/>
        <c:scaling>
          <c:orientation val="minMax"/>
          <c:max val="5"/>
          <c:min val="0"/>
        </c:scaling>
        <c:delete val="1"/>
        <c:axPos val="l"/>
        <c:numFmt formatCode="0.0" sourceLinked="1"/>
        <c:majorTickMark val="none"/>
        <c:minorTickMark val="none"/>
        <c:tickLblPos val="nextTo"/>
        <c:crossAx val="175295033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latin typeface="Bookman Old Style" panose="02050604050505020204" pitchFamily="18"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7DE8F55E-3564-59E0-6AB4-0A68F599327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a:extLst>
              <a:ext uri="{FF2B5EF4-FFF2-40B4-BE49-F238E27FC236}">
                <a16:creationId xmlns:a16="http://schemas.microsoft.com/office/drawing/2014/main" id="{F2C491CA-AD82-21DA-B6AF-104C3C64927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065CE21-4FFD-43E4-9BE1-44B69E389DE4}" type="datetimeFigureOut">
              <a:rPr lang="es-CO" smtClean="0"/>
              <a:t>1/04/2025</a:t>
            </a:fld>
            <a:endParaRPr lang="es-CO"/>
          </a:p>
        </p:txBody>
      </p:sp>
      <p:sp>
        <p:nvSpPr>
          <p:cNvPr id="4" name="Marcador de pie de página 3">
            <a:extLst>
              <a:ext uri="{FF2B5EF4-FFF2-40B4-BE49-F238E27FC236}">
                <a16:creationId xmlns:a16="http://schemas.microsoft.com/office/drawing/2014/main" id="{84018EA8-D50D-6048-06A1-98CC923A5FF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5" name="Marcador de número de diapositiva 4">
            <a:extLst>
              <a:ext uri="{FF2B5EF4-FFF2-40B4-BE49-F238E27FC236}">
                <a16:creationId xmlns:a16="http://schemas.microsoft.com/office/drawing/2014/main" id="{9F885154-3EB1-CC47-4591-C970E8A909C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55897CF-0428-44F3-9C91-0685A4FB6EB6}" type="slidenum">
              <a:rPr lang="es-CO" smtClean="0"/>
              <a:t>‹Nº›</a:t>
            </a:fld>
            <a:endParaRPr lang="es-CO"/>
          </a:p>
        </p:txBody>
      </p:sp>
    </p:spTree>
    <p:extLst>
      <p:ext uri="{BB962C8B-B14F-4D97-AF65-F5344CB8AC3E}">
        <p14:creationId xmlns:p14="http://schemas.microsoft.com/office/powerpoint/2010/main" val="8900616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2B31C9-4A3D-4B36-89DF-5ED394F4C4B8}" type="datetimeFigureOut">
              <a:rPr lang="es-CO" smtClean="0"/>
              <a:t>1/04/2025</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A58FA5-0916-46EA-A332-5CC064D0FDD5}" type="slidenum">
              <a:rPr lang="es-CO" smtClean="0"/>
              <a:t>‹Nº›</a:t>
            </a:fld>
            <a:endParaRPr lang="es-CO"/>
          </a:p>
        </p:txBody>
      </p:sp>
    </p:spTree>
    <p:extLst>
      <p:ext uri="{BB962C8B-B14F-4D97-AF65-F5344CB8AC3E}">
        <p14:creationId xmlns:p14="http://schemas.microsoft.com/office/powerpoint/2010/main" val="14953537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sp>
        <p:nvSpPr>
          <p:cNvPr id="3" name="Marcador de fecha 2">
            <a:extLst>
              <a:ext uri="{FF2B5EF4-FFF2-40B4-BE49-F238E27FC236}">
                <a16:creationId xmlns:a16="http://schemas.microsoft.com/office/drawing/2014/main" id="{6AD64394-963E-D625-32AA-BDFC76B6E81B}"/>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1/04/2025</a:t>
            </a:fld>
            <a:endParaRPr lang="es-CO"/>
          </a:p>
        </p:txBody>
      </p:sp>
      <p:sp>
        <p:nvSpPr>
          <p:cNvPr id="4" name="Marcador de pie de página 3">
            <a:extLst>
              <a:ext uri="{FF2B5EF4-FFF2-40B4-BE49-F238E27FC236}">
                <a16:creationId xmlns:a16="http://schemas.microsoft.com/office/drawing/2014/main" id="{C0F68054-34D7-9279-DFD5-715512BF4F92}"/>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5" name="Marcador de número de diapositiva 4">
            <a:extLst>
              <a:ext uri="{FF2B5EF4-FFF2-40B4-BE49-F238E27FC236}">
                <a16:creationId xmlns:a16="http://schemas.microsoft.com/office/drawing/2014/main" id="{4916C35A-4761-CBE9-49AD-2C3A4928C1E2}"/>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pic>
        <p:nvPicPr>
          <p:cNvPr id="11" name="Imagen 10" descr="Interfaz de usuario gráfica&#10;&#10;Descripción generada automáticamente con confianza media">
            <a:extLst>
              <a:ext uri="{FF2B5EF4-FFF2-40B4-BE49-F238E27FC236}">
                <a16:creationId xmlns:a16="http://schemas.microsoft.com/office/drawing/2014/main" id="{465A95DD-3C90-A5F0-22C3-A655B003B40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29359" y="1670050"/>
            <a:ext cx="4733283" cy="2660904"/>
          </a:xfrm>
          <a:prstGeom prst="rect">
            <a:avLst/>
          </a:prstGeom>
        </p:spPr>
      </p:pic>
    </p:spTree>
    <p:extLst>
      <p:ext uri="{BB962C8B-B14F-4D97-AF65-F5344CB8AC3E}">
        <p14:creationId xmlns:p14="http://schemas.microsoft.com/office/powerpoint/2010/main" val="103456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1" i="0">
                <a:solidFill>
                  <a:schemeClr val="tx1"/>
                </a:solidFill>
                <a:latin typeface="Tahoma"/>
                <a:cs typeface="Tahoma"/>
              </a:defRPr>
            </a:lvl1pPr>
          </a:lstStyle>
          <a:p>
            <a:endParaRPr/>
          </a:p>
        </p:txBody>
      </p:sp>
      <p:sp>
        <p:nvSpPr>
          <p:cNvPr id="3" name="Holder 3"/>
          <p:cNvSpPr>
            <a:spLocks noGrp="1"/>
          </p:cNvSpPr>
          <p:nvPr>
            <p:ph type="body" idx="1"/>
          </p:nvPr>
        </p:nvSpPr>
        <p:spPr/>
        <p:txBody>
          <a:bodyPr lIns="0" tIns="0" rIns="0" bIns="0"/>
          <a:lstStyle>
            <a:lvl1pPr>
              <a:defRPr sz="1800" b="0" i="0">
                <a:solidFill>
                  <a:schemeClr val="tx1"/>
                </a:solidFill>
                <a:latin typeface="Arial MT"/>
                <a:cs typeface="Arial MT"/>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3231457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C092A5-DE25-767F-031F-CE0639AC53CE}"/>
              </a:ext>
            </a:extLst>
          </p:cNvPr>
          <p:cNvSpPr>
            <a:spLocks noGrp="1"/>
          </p:cNvSpPr>
          <p:nvPr>
            <p:ph type="ctrTitle"/>
          </p:nvPr>
        </p:nvSpPr>
        <p:spPr>
          <a:xfrm>
            <a:off x="1524000" y="1122363"/>
            <a:ext cx="9144000" cy="2387600"/>
          </a:xfrm>
        </p:spPr>
        <p:txBody>
          <a:bodyPr anchor="b"/>
          <a:lstStyle>
            <a:lvl1pPr algn="ctr">
              <a:defRPr sz="6000">
                <a:latin typeface="Verdana" panose="020B0604030504040204" pitchFamily="34" charset="0"/>
              </a:defRPr>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61259010-DBE2-D34D-D879-AC7A1D28336A}"/>
              </a:ext>
            </a:extLst>
          </p:cNvPr>
          <p:cNvSpPr>
            <a:spLocks noGrp="1"/>
          </p:cNvSpPr>
          <p:nvPr>
            <p:ph type="subTitle" idx="1"/>
          </p:nvPr>
        </p:nvSpPr>
        <p:spPr>
          <a:xfrm>
            <a:off x="1524000" y="3602038"/>
            <a:ext cx="9144000" cy="1655762"/>
          </a:xfrm>
        </p:spPr>
        <p:txBody>
          <a:bodyPr/>
          <a:lstStyle>
            <a:lvl1pPr marL="0" indent="0" algn="ctr">
              <a:buNone/>
              <a:defRPr sz="2400">
                <a:latin typeface="Verdan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528C31B2-286A-C9C4-E01D-E40D72576A79}"/>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1/04/2025</a:t>
            </a:fld>
            <a:endParaRPr lang="es-CO"/>
          </a:p>
        </p:txBody>
      </p:sp>
      <p:sp>
        <p:nvSpPr>
          <p:cNvPr id="5" name="Marcador de pie de página 4">
            <a:extLst>
              <a:ext uri="{FF2B5EF4-FFF2-40B4-BE49-F238E27FC236}">
                <a16:creationId xmlns:a16="http://schemas.microsoft.com/office/drawing/2014/main" id="{591D1DDB-6CC7-9360-8F7F-08FF87C5D7B4}"/>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DEC3D685-36E9-396E-8492-722E755FAF4F}"/>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sp>
        <p:nvSpPr>
          <p:cNvPr id="8" name="Rectángulo 7">
            <a:extLst>
              <a:ext uri="{FF2B5EF4-FFF2-40B4-BE49-F238E27FC236}">
                <a16:creationId xmlns:a16="http://schemas.microsoft.com/office/drawing/2014/main" id="{49AFD091-953C-4B8E-5508-A2D6A3D77D1D}"/>
              </a:ext>
            </a:extLst>
          </p:cNvPr>
          <p:cNvSpPr/>
          <p:nvPr userDrawn="1"/>
        </p:nvSpPr>
        <p:spPr>
          <a:xfrm>
            <a:off x="0" y="819253"/>
            <a:ext cx="12192000" cy="5219493"/>
          </a:xfrm>
          <a:prstGeom prst="rect">
            <a:avLst/>
          </a:prstGeom>
          <a:solidFill>
            <a:srgbClr val="FFC80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1915255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C092A5-DE25-767F-031F-CE0639AC53CE}"/>
              </a:ext>
            </a:extLst>
          </p:cNvPr>
          <p:cNvSpPr>
            <a:spLocks noGrp="1"/>
          </p:cNvSpPr>
          <p:nvPr>
            <p:ph type="ctrTitle"/>
          </p:nvPr>
        </p:nvSpPr>
        <p:spPr>
          <a:xfrm>
            <a:off x="1524000" y="1122363"/>
            <a:ext cx="9144000" cy="2387600"/>
          </a:xfrm>
        </p:spPr>
        <p:txBody>
          <a:bodyPr anchor="b"/>
          <a:lstStyle>
            <a:lvl1pPr algn="ctr">
              <a:defRPr sz="6000">
                <a:latin typeface="Verdana" panose="020B0604030504040204" pitchFamily="34" charset="0"/>
              </a:defRPr>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61259010-DBE2-D34D-D879-AC7A1D28336A}"/>
              </a:ext>
            </a:extLst>
          </p:cNvPr>
          <p:cNvSpPr>
            <a:spLocks noGrp="1"/>
          </p:cNvSpPr>
          <p:nvPr>
            <p:ph type="subTitle" idx="1"/>
          </p:nvPr>
        </p:nvSpPr>
        <p:spPr>
          <a:xfrm>
            <a:off x="1524000" y="3602038"/>
            <a:ext cx="9144000" cy="1655762"/>
          </a:xfrm>
        </p:spPr>
        <p:txBody>
          <a:bodyPr/>
          <a:lstStyle>
            <a:lvl1pPr marL="0" indent="0" algn="ctr">
              <a:buNone/>
              <a:defRPr sz="2400">
                <a:latin typeface="Verdan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528C31B2-286A-C9C4-E01D-E40D72576A79}"/>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1/04/2025</a:t>
            </a:fld>
            <a:endParaRPr lang="es-CO"/>
          </a:p>
        </p:txBody>
      </p:sp>
      <p:sp>
        <p:nvSpPr>
          <p:cNvPr id="5" name="Marcador de pie de página 4">
            <a:extLst>
              <a:ext uri="{FF2B5EF4-FFF2-40B4-BE49-F238E27FC236}">
                <a16:creationId xmlns:a16="http://schemas.microsoft.com/office/drawing/2014/main" id="{591D1DDB-6CC7-9360-8F7F-08FF87C5D7B4}"/>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DEC3D685-36E9-396E-8492-722E755FAF4F}"/>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sp>
        <p:nvSpPr>
          <p:cNvPr id="8" name="Rectángulo 7">
            <a:extLst>
              <a:ext uri="{FF2B5EF4-FFF2-40B4-BE49-F238E27FC236}">
                <a16:creationId xmlns:a16="http://schemas.microsoft.com/office/drawing/2014/main" id="{F663A175-52FA-6661-1F93-E14E5215D728}"/>
              </a:ext>
            </a:extLst>
          </p:cNvPr>
          <p:cNvSpPr/>
          <p:nvPr userDrawn="1"/>
        </p:nvSpPr>
        <p:spPr>
          <a:xfrm>
            <a:off x="0" y="6693694"/>
            <a:ext cx="12192000" cy="178593"/>
          </a:xfrm>
          <a:prstGeom prst="rect">
            <a:avLst/>
          </a:prstGeom>
          <a:solidFill>
            <a:srgbClr val="FFC80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0" name="CuadroTexto 9">
            <a:extLst>
              <a:ext uri="{FF2B5EF4-FFF2-40B4-BE49-F238E27FC236}">
                <a16:creationId xmlns:a16="http://schemas.microsoft.com/office/drawing/2014/main" id="{C51EC09F-ABA4-1804-CC02-4EE63122C05A}"/>
              </a:ext>
            </a:extLst>
          </p:cNvPr>
          <p:cNvSpPr txBox="1"/>
          <p:nvPr userDrawn="1"/>
        </p:nvSpPr>
        <p:spPr>
          <a:xfrm>
            <a:off x="5212556" y="6623604"/>
            <a:ext cx="1931194" cy="246221"/>
          </a:xfrm>
          <a:prstGeom prst="rect">
            <a:avLst/>
          </a:prstGeom>
          <a:noFill/>
        </p:spPr>
        <p:txBody>
          <a:bodyPr wrap="square" rtlCol="0">
            <a:spAutoFit/>
          </a:bodyPr>
          <a:lstStyle/>
          <a:p>
            <a:pPr algn="ctr"/>
            <a:r>
              <a:rPr lang="es-US" sz="1000">
                <a:solidFill>
                  <a:srgbClr val="575756"/>
                </a:solidFill>
                <a:latin typeface="Verdana" panose="020B0604030504040204" pitchFamily="34" charset="0"/>
                <a:ea typeface="Verdana" panose="020B0604030504040204" pitchFamily="34" charset="0"/>
              </a:rPr>
              <a:t>www.dnp.gov.co</a:t>
            </a:r>
            <a:endParaRPr lang="es-CO" sz="1000">
              <a:solidFill>
                <a:srgbClr val="575756"/>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572207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3D0CCB-4FFD-D76C-2516-7E388FCAB981}"/>
              </a:ext>
            </a:extLst>
          </p:cNvPr>
          <p:cNvSpPr>
            <a:spLocks noGrp="1"/>
          </p:cNvSpPr>
          <p:nvPr>
            <p:ph type="title"/>
          </p:nvPr>
        </p:nvSpPr>
        <p:spPr>
          <a:xfrm>
            <a:off x="831850" y="1709738"/>
            <a:ext cx="10515600" cy="2852737"/>
          </a:xfrm>
        </p:spPr>
        <p:txBody>
          <a:bodyPr anchor="b"/>
          <a:lstStyle>
            <a:lvl1pPr>
              <a:defRPr sz="6000">
                <a:latin typeface="Verdana" panose="020B0604030504040204" pitchFamily="34" charset="0"/>
              </a:defRPr>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E1E21056-E582-22D1-6201-8C5FC793E5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7EB76F7-CED7-0277-AFCB-6886CB518DAF}"/>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1/04/2025</a:t>
            </a:fld>
            <a:endParaRPr lang="es-CO"/>
          </a:p>
        </p:txBody>
      </p:sp>
      <p:sp>
        <p:nvSpPr>
          <p:cNvPr id="5" name="Marcador de pie de página 4">
            <a:extLst>
              <a:ext uri="{FF2B5EF4-FFF2-40B4-BE49-F238E27FC236}">
                <a16:creationId xmlns:a16="http://schemas.microsoft.com/office/drawing/2014/main" id="{A4C8B0CA-24C5-6F63-CBFA-9062B6F26213}"/>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053FA383-2ECC-136F-2454-358FD4FC2159}"/>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pic>
        <p:nvPicPr>
          <p:cNvPr id="8" name="Imagen 7" descr="Interfaz de usuario gráfica&#10;&#10;Descripción generada automáticamente con confianza media">
            <a:extLst>
              <a:ext uri="{FF2B5EF4-FFF2-40B4-BE49-F238E27FC236}">
                <a16:creationId xmlns:a16="http://schemas.microsoft.com/office/drawing/2014/main" id="{0D35BD0D-DE71-AB99-3575-373ECE7216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71818" y="43494"/>
            <a:ext cx="1248366" cy="701792"/>
          </a:xfrm>
          <a:prstGeom prst="rect">
            <a:avLst/>
          </a:prstGeom>
        </p:spPr>
      </p:pic>
      <p:sp>
        <p:nvSpPr>
          <p:cNvPr id="7" name="Rectángulo 6">
            <a:extLst>
              <a:ext uri="{FF2B5EF4-FFF2-40B4-BE49-F238E27FC236}">
                <a16:creationId xmlns:a16="http://schemas.microsoft.com/office/drawing/2014/main" id="{9CF1E4F0-6E59-19EC-1E5E-0DD1D9087FAB}"/>
              </a:ext>
            </a:extLst>
          </p:cNvPr>
          <p:cNvSpPr/>
          <p:nvPr userDrawn="1"/>
        </p:nvSpPr>
        <p:spPr>
          <a:xfrm>
            <a:off x="0" y="6693694"/>
            <a:ext cx="12192000" cy="178593"/>
          </a:xfrm>
          <a:prstGeom prst="rect">
            <a:avLst/>
          </a:prstGeom>
          <a:solidFill>
            <a:srgbClr val="FFC80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9" name="CuadroTexto 8">
            <a:extLst>
              <a:ext uri="{FF2B5EF4-FFF2-40B4-BE49-F238E27FC236}">
                <a16:creationId xmlns:a16="http://schemas.microsoft.com/office/drawing/2014/main" id="{77A1625F-8C3E-4378-0B09-5775504AE552}"/>
              </a:ext>
            </a:extLst>
          </p:cNvPr>
          <p:cNvSpPr txBox="1"/>
          <p:nvPr userDrawn="1"/>
        </p:nvSpPr>
        <p:spPr>
          <a:xfrm>
            <a:off x="5212556" y="6623604"/>
            <a:ext cx="1931194" cy="246221"/>
          </a:xfrm>
          <a:prstGeom prst="rect">
            <a:avLst/>
          </a:prstGeom>
          <a:noFill/>
        </p:spPr>
        <p:txBody>
          <a:bodyPr wrap="square" rtlCol="0">
            <a:spAutoFit/>
          </a:bodyPr>
          <a:lstStyle/>
          <a:p>
            <a:pPr algn="ctr"/>
            <a:r>
              <a:rPr lang="es-US" sz="1000">
                <a:solidFill>
                  <a:srgbClr val="575756"/>
                </a:solidFill>
                <a:latin typeface="Verdana" panose="020B0604030504040204" pitchFamily="34" charset="0"/>
                <a:ea typeface="Verdana" panose="020B0604030504040204" pitchFamily="34" charset="0"/>
              </a:rPr>
              <a:t>www.dnp.gov.co</a:t>
            </a:r>
            <a:endParaRPr lang="es-CO" sz="1000">
              <a:solidFill>
                <a:srgbClr val="575756"/>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65237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1_Encabezado de sección">
    <p:spTree>
      <p:nvGrpSpPr>
        <p:cNvPr id="1" name=""/>
        <p:cNvGrpSpPr/>
        <p:nvPr/>
      </p:nvGrpSpPr>
      <p:grpSpPr>
        <a:xfrm>
          <a:off x="0" y="0"/>
          <a:ext cx="0" cy="0"/>
          <a:chOff x="0" y="0"/>
          <a:chExt cx="0" cy="0"/>
        </a:xfrm>
      </p:grpSpPr>
      <p:pic>
        <p:nvPicPr>
          <p:cNvPr id="7" name="Imagen 6" descr="Interfaz de usuario gráfica&#10;&#10;Descripción generada automáticamente con confianza media">
            <a:extLst>
              <a:ext uri="{FF2B5EF4-FFF2-40B4-BE49-F238E27FC236}">
                <a16:creationId xmlns:a16="http://schemas.microsoft.com/office/drawing/2014/main" id="{13265C35-318B-BB1E-101A-82372B36AEF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017" y="43494"/>
            <a:ext cx="1248366" cy="701792"/>
          </a:xfrm>
          <a:prstGeom prst="rect">
            <a:avLst/>
          </a:prstGeom>
        </p:spPr>
      </p:pic>
      <p:sp>
        <p:nvSpPr>
          <p:cNvPr id="2" name="Título 1">
            <a:extLst>
              <a:ext uri="{FF2B5EF4-FFF2-40B4-BE49-F238E27FC236}">
                <a16:creationId xmlns:a16="http://schemas.microsoft.com/office/drawing/2014/main" id="{913D0CCB-4FFD-D76C-2516-7E388FCAB981}"/>
              </a:ext>
            </a:extLst>
          </p:cNvPr>
          <p:cNvSpPr>
            <a:spLocks noGrp="1"/>
          </p:cNvSpPr>
          <p:nvPr>
            <p:ph type="title"/>
          </p:nvPr>
        </p:nvSpPr>
        <p:spPr>
          <a:xfrm>
            <a:off x="831850" y="1709738"/>
            <a:ext cx="10515600" cy="2852737"/>
          </a:xfrm>
        </p:spPr>
        <p:txBody>
          <a:bodyPr anchor="b"/>
          <a:lstStyle>
            <a:lvl1pPr>
              <a:defRPr sz="6000">
                <a:latin typeface="Verdana" panose="020B0604030504040204" pitchFamily="34" charset="0"/>
              </a:defRPr>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E1E21056-E582-22D1-6201-8C5FC793E5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7EB76F7-CED7-0277-AFCB-6886CB518DAF}"/>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1/04/2025</a:t>
            </a:fld>
            <a:endParaRPr lang="es-CO"/>
          </a:p>
        </p:txBody>
      </p:sp>
      <p:sp>
        <p:nvSpPr>
          <p:cNvPr id="5" name="Marcador de pie de página 4">
            <a:extLst>
              <a:ext uri="{FF2B5EF4-FFF2-40B4-BE49-F238E27FC236}">
                <a16:creationId xmlns:a16="http://schemas.microsoft.com/office/drawing/2014/main" id="{A4C8B0CA-24C5-6F63-CBFA-9062B6F26213}"/>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053FA383-2ECC-136F-2454-358FD4FC2159}"/>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sp>
        <p:nvSpPr>
          <p:cNvPr id="8" name="Rectángulo 7">
            <a:extLst>
              <a:ext uri="{FF2B5EF4-FFF2-40B4-BE49-F238E27FC236}">
                <a16:creationId xmlns:a16="http://schemas.microsoft.com/office/drawing/2014/main" id="{F1796282-D03F-5341-07C5-FAD72A42A065}"/>
              </a:ext>
            </a:extLst>
          </p:cNvPr>
          <p:cNvSpPr/>
          <p:nvPr userDrawn="1"/>
        </p:nvSpPr>
        <p:spPr>
          <a:xfrm>
            <a:off x="0" y="6693694"/>
            <a:ext cx="12192000" cy="178593"/>
          </a:xfrm>
          <a:prstGeom prst="rect">
            <a:avLst/>
          </a:prstGeom>
          <a:solidFill>
            <a:srgbClr val="FFC80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9" name="CuadroTexto 8">
            <a:extLst>
              <a:ext uri="{FF2B5EF4-FFF2-40B4-BE49-F238E27FC236}">
                <a16:creationId xmlns:a16="http://schemas.microsoft.com/office/drawing/2014/main" id="{19A3B555-DD05-82EE-1569-8C9B0D49E3C3}"/>
              </a:ext>
            </a:extLst>
          </p:cNvPr>
          <p:cNvSpPr txBox="1"/>
          <p:nvPr userDrawn="1"/>
        </p:nvSpPr>
        <p:spPr>
          <a:xfrm>
            <a:off x="5212556" y="6623604"/>
            <a:ext cx="1931194" cy="246221"/>
          </a:xfrm>
          <a:prstGeom prst="rect">
            <a:avLst/>
          </a:prstGeom>
          <a:noFill/>
        </p:spPr>
        <p:txBody>
          <a:bodyPr wrap="square" rtlCol="0">
            <a:spAutoFit/>
          </a:bodyPr>
          <a:lstStyle/>
          <a:p>
            <a:pPr algn="ctr"/>
            <a:r>
              <a:rPr lang="es-US" sz="1000">
                <a:solidFill>
                  <a:srgbClr val="575756"/>
                </a:solidFill>
                <a:latin typeface="Verdana" panose="020B0604030504040204" pitchFamily="34" charset="0"/>
                <a:ea typeface="Verdana" panose="020B0604030504040204" pitchFamily="34" charset="0"/>
              </a:rPr>
              <a:t>www.dnp.gov.co</a:t>
            </a:r>
            <a:endParaRPr lang="es-CO" sz="1000">
              <a:solidFill>
                <a:srgbClr val="575756"/>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492472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2_Encabezado de sección">
    <p:spTree>
      <p:nvGrpSpPr>
        <p:cNvPr id="1" name=""/>
        <p:cNvGrpSpPr/>
        <p:nvPr/>
      </p:nvGrpSpPr>
      <p:grpSpPr>
        <a:xfrm>
          <a:off x="0" y="0"/>
          <a:ext cx="0" cy="0"/>
          <a:chOff x="0" y="0"/>
          <a:chExt cx="0" cy="0"/>
        </a:xfrm>
      </p:grpSpPr>
      <p:pic>
        <p:nvPicPr>
          <p:cNvPr id="7" name="Imagen 6" descr="Interfaz de usuario gráfica&#10;&#10;Descripción generada automáticamente con confianza media">
            <a:extLst>
              <a:ext uri="{FF2B5EF4-FFF2-40B4-BE49-F238E27FC236}">
                <a16:creationId xmlns:a16="http://schemas.microsoft.com/office/drawing/2014/main" id="{BC5431CF-2189-2BE2-2A07-A9AF3D13C1E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23267" y="43494"/>
            <a:ext cx="1248366" cy="701792"/>
          </a:xfrm>
          <a:prstGeom prst="rect">
            <a:avLst/>
          </a:prstGeom>
        </p:spPr>
      </p:pic>
      <p:sp>
        <p:nvSpPr>
          <p:cNvPr id="2" name="Título 1">
            <a:extLst>
              <a:ext uri="{FF2B5EF4-FFF2-40B4-BE49-F238E27FC236}">
                <a16:creationId xmlns:a16="http://schemas.microsoft.com/office/drawing/2014/main" id="{913D0CCB-4FFD-D76C-2516-7E388FCAB981}"/>
              </a:ext>
            </a:extLst>
          </p:cNvPr>
          <p:cNvSpPr>
            <a:spLocks noGrp="1"/>
          </p:cNvSpPr>
          <p:nvPr>
            <p:ph type="title"/>
          </p:nvPr>
        </p:nvSpPr>
        <p:spPr>
          <a:xfrm>
            <a:off x="831850" y="1709738"/>
            <a:ext cx="10515600" cy="2852737"/>
          </a:xfrm>
        </p:spPr>
        <p:txBody>
          <a:bodyPr anchor="b"/>
          <a:lstStyle>
            <a:lvl1pPr>
              <a:defRPr sz="6000">
                <a:latin typeface="Verdana" panose="020B0604030504040204" pitchFamily="34" charset="0"/>
              </a:defRPr>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E1E21056-E582-22D1-6201-8C5FC793E5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7EB76F7-CED7-0277-AFCB-6886CB518DAF}"/>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1/04/2025</a:t>
            </a:fld>
            <a:endParaRPr lang="es-CO"/>
          </a:p>
        </p:txBody>
      </p:sp>
      <p:sp>
        <p:nvSpPr>
          <p:cNvPr id="5" name="Marcador de pie de página 4">
            <a:extLst>
              <a:ext uri="{FF2B5EF4-FFF2-40B4-BE49-F238E27FC236}">
                <a16:creationId xmlns:a16="http://schemas.microsoft.com/office/drawing/2014/main" id="{A4C8B0CA-24C5-6F63-CBFA-9062B6F26213}"/>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053FA383-2ECC-136F-2454-358FD4FC2159}"/>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sp>
        <p:nvSpPr>
          <p:cNvPr id="8" name="Rectángulo 7">
            <a:extLst>
              <a:ext uri="{FF2B5EF4-FFF2-40B4-BE49-F238E27FC236}">
                <a16:creationId xmlns:a16="http://schemas.microsoft.com/office/drawing/2014/main" id="{83229BC6-2B27-940D-ACDA-0468936E08B5}"/>
              </a:ext>
            </a:extLst>
          </p:cNvPr>
          <p:cNvSpPr/>
          <p:nvPr userDrawn="1"/>
        </p:nvSpPr>
        <p:spPr>
          <a:xfrm>
            <a:off x="0" y="6693694"/>
            <a:ext cx="12192000" cy="178593"/>
          </a:xfrm>
          <a:prstGeom prst="rect">
            <a:avLst/>
          </a:prstGeom>
          <a:solidFill>
            <a:srgbClr val="FFC80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9" name="CuadroTexto 8">
            <a:extLst>
              <a:ext uri="{FF2B5EF4-FFF2-40B4-BE49-F238E27FC236}">
                <a16:creationId xmlns:a16="http://schemas.microsoft.com/office/drawing/2014/main" id="{3BBA531C-7F21-14E0-02C6-24C5D189CF36}"/>
              </a:ext>
            </a:extLst>
          </p:cNvPr>
          <p:cNvSpPr txBox="1"/>
          <p:nvPr userDrawn="1"/>
        </p:nvSpPr>
        <p:spPr>
          <a:xfrm>
            <a:off x="5212556" y="6623604"/>
            <a:ext cx="1931194" cy="246221"/>
          </a:xfrm>
          <a:prstGeom prst="rect">
            <a:avLst/>
          </a:prstGeom>
          <a:noFill/>
        </p:spPr>
        <p:txBody>
          <a:bodyPr wrap="square" rtlCol="0">
            <a:spAutoFit/>
          </a:bodyPr>
          <a:lstStyle/>
          <a:p>
            <a:pPr algn="ctr"/>
            <a:r>
              <a:rPr lang="es-US" sz="1000">
                <a:solidFill>
                  <a:srgbClr val="575756"/>
                </a:solidFill>
                <a:latin typeface="Verdana" panose="020B0604030504040204" pitchFamily="34" charset="0"/>
                <a:ea typeface="Verdana" panose="020B0604030504040204" pitchFamily="34" charset="0"/>
              </a:rPr>
              <a:t>www.dnp.gov.co</a:t>
            </a:r>
            <a:endParaRPr lang="es-CO" sz="1000">
              <a:solidFill>
                <a:srgbClr val="575756"/>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077523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3_Encabezado de sección">
    <p:spTree>
      <p:nvGrpSpPr>
        <p:cNvPr id="1" name=""/>
        <p:cNvGrpSpPr/>
        <p:nvPr/>
      </p:nvGrpSpPr>
      <p:grpSpPr>
        <a:xfrm>
          <a:off x="0" y="0"/>
          <a:ext cx="0" cy="0"/>
          <a:chOff x="0" y="0"/>
          <a:chExt cx="0" cy="0"/>
        </a:xfrm>
      </p:grpSpPr>
      <p:pic>
        <p:nvPicPr>
          <p:cNvPr id="7" name="Imagen 6" descr="Interfaz de usuario gráfica&#10;&#10;Descripción generada automáticamente con confianza media">
            <a:extLst>
              <a:ext uri="{FF2B5EF4-FFF2-40B4-BE49-F238E27FC236}">
                <a16:creationId xmlns:a16="http://schemas.microsoft.com/office/drawing/2014/main" id="{BB175542-15A3-A632-CC0C-39804F75C70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71818" y="5956857"/>
            <a:ext cx="1248366" cy="701792"/>
          </a:xfrm>
          <a:prstGeom prst="rect">
            <a:avLst/>
          </a:prstGeom>
        </p:spPr>
      </p:pic>
      <p:sp>
        <p:nvSpPr>
          <p:cNvPr id="2" name="Título 1">
            <a:extLst>
              <a:ext uri="{FF2B5EF4-FFF2-40B4-BE49-F238E27FC236}">
                <a16:creationId xmlns:a16="http://schemas.microsoft.com/office/drawing/2014/main" id="{913D0CCB-4FFD-D76C-2516-7E388FCAB981}"/>
              </a:ext>
            </a:extLst>
          </p:cNvPr>
          <p:cNvSpPr>
            <a:spLocks noGrp="1"/>
          </p:cNvSpPr>
          <p:nvPr>
            <p:ph type="title"/>
          </p:nvPr>
        </p:nvSpPr>
        <p:spPr>
          <a:xfrm>
            <a:off x="831850" y="1709738"/>
            <a:ext cx="10515600" cy="2852737"/>
          </a:xfrm>
        </p:spPr>
        <p:txBody>
          <a:bodyPr anchor="b"/>
          <a:lstStyle>
            <a:lvl1pPr>
              <a:defRPr sz="6000">
                <a:latin typeface="Verdana" panose="020B0604030504040204" pitchFamily="34" charset="0"/>
              </a:defRPr>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E1E21056-E582-22D1-6201-8C5FC793E5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7EB76F7-CED7-0277-AFCB-6886CB518DAF}"/>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1/04/2025</a:t>
            </a:fld>
            <a:endParaRPr lang="es-CO"/>
          </a:p>
        </p:txBody>
      </p:sp>
      <p:sp>
        <p:nvSpPr>
          <p:cNvPr id="5" name="Marcador de pie de página 4">
            <a:extLst>
              <a:ext uri="{FF2B5EF4-FFF2-40B4-BE49-F238E27FC236}">
                <a16:creationId xmlns:a16="http://schemas.microsoft.com/office/drawing/2014/main" id="{A4C8B0CA-24C5-6F63-CBFA-9062B6F26213}"/>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053FA383-2ECC-136F-2454-358FD4FC2159}"/>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sp>
        <p:nvSpPr>
          <p:cNvPr id="8" name="Rectángulo 7">
            <a:extLst>
              <a:ext uri="{FF2B5EF4-FFF2-40B4-BE49-F238E27FC236}">
                <a16:creationId xmlns:a16="http://schemas.microsoft.com/office/drawing/2014/main" id="{DA42338C-E077-C692-102C-D395E552533C}"/>
              </a:ext>
            </a:extLst>
          </p:cNvPr>
          <p:cNvSpPr/>
          <p:nvPr userDrawn="1"/>
        </p:nvSpPr>
        <p:spPr>
          <a:xfrm>
            <a:off x="0" y="6693694"/>
            <a:ext cx="12192000" cy="178593"/>
          </a:xfrm>
          <a:prstGeom prst="rect">
            <a:avLst/>
          </a:prstGeom>
          <a:solidFill>
            <a:srgbClr val="FFC80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9" name="CuadroTexto 8">
            <a:extLst>
              <a:ext uri="{FF2B5EF4-FFF2-40B4-BE49-F238E27FC236}">
                <a16:creationId xmlns:a16="http://schemas.microsoft.com/office/drawing/2014/main" id="{CD59AF1E-8347-D8B2-301D-8C0559BFA33F}"/>
              </a:ext>
            </a:extLst>
          </p:cNvPr>
          <p:cNvSpPr txBox="1"/>
          <p:nvPr userDrawn="1"/>
        </p:nvSpPr>
        <p:spPr>
          <a:xfrm>
            <a:off x="5212556" y="6623604"/>
            <a:ext cx="1931194" cy="246221"/>
          </a:xfrm>
          <a:prstGeom prst="rect">
            <a:avLst/>
          </a:prstGeom>
          <a:noFill/>
        </p:spPr>
        <p:txBody>
          <a:bodyPr wrap="square" rtlCol="0">
            <a:spAutoFit/>
          </a:bodyPr>
          <a:lstStyle/>
          <a:p>
            <a:pPr algn="ctr"/>
            <a:r>
              <a:rPr lang="es-US" sz="1000">
                <a:solidFill>
                  <a:srgbClr val="575756"/>
                </a:solidFill>
                <a:latin typeface="Verdana" panose="020B0604030504040204" pitchFamily="34" charset="0"/>
                <a:ea typeface="Verdana" panose="020B0604030504040204" pitchFamily="34" charset="0"/>
              </a:rPr>
              <a:t>www.dnp.gov.co</a:t>
            </a:r>
            <a:endParaRPr lang="es-CO" sz="1000">
              <a:solidFill>
                <a:srgbClr val="575756"/>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651803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4_Encabezado de sección">
    <p:spTree>
      <p:nvGrpSpPr>
        <p:cNvPr id="1" name=""/>
        <p:cNvGrpSpPr/>
        <p:nvPr/>
      </p:nvGrpSpPr>
      <p:grpSpPr>
        <a:xfrm>
          <a:off x="0" y="0"/>
          <a:ext cx="0" cy="0"/>
          <a:chOff x="0" y="0"/>
          <a:chExt cx="0" cy="0"/>
        </a:xfrm>
      </p:grpSpPr>
      <p:pic>
        <p:nvPicPr>
          <p:cNvPr id="7" name="Imagen 6" descr="Interfaz de usuario gráfica&#10;&#10;Descripción generada automáticamente con confianza media">
            <a:extLst>
              <a:ext uri="{FF2B5EF4-FFF2-40B4-BE49-F238E27FC236}">
                <a16:creationId xmlns:a16="http://schemas.microsoft.com/office/drawing/2014/main" id="{1D957708-7AF7-770F-F457-3BA99BCE667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017" y="5956857"/>
            <a:ext cx="1248366" cy="701792"/>
          </a:xfrm>
          <a:prstGeom prst="rect">
            <a:avLst/>
          </a:prstGeom>
        </p:spPr>
      </p:pic>
      <p:sp>
        <p:nvSpPr>
          <p:cNvPr id="2" name="Título 1">
            <a:extLst>
              <a:ext uri="{FF2B5EF4-FFF2-40B4-BE49-F238E27FC236}">
                <a16:creationId xmlns:a16="http://schemas.microsoft.com/office/drawing/2014/main" id="{913D0CCB-4FFD-D76C-2516-7E388FCAB981}"/>
              </a:ext>
            </a:extLst>
          </p:cNvPr>
          <p:cNvSpPr>
            <a:spLocks noGrp="1"/>
          </p:cNvSpPr>
          <p:nvPr>
            <p:ph type="title"/>
          </p:nvPr>
        </p:nvSpPr>
        <p:spPr>
          <a:xfrm>
            <a:off x="831850" y="1709738"/>
            <a:ext cx="10515600" cy="2852737"/>
          </a:xfrm>
        </p:spPr>
        <p:txBody>
          <a:bodyPr anchor="b"/>
          <a:lstStyle>
            <a:lvl1pPr>
              <a:defRPr sz="6000">
                <a:latin typeface="Verdana" panose="020B0604030504040204" pitchFamily="34" charset="0"/>
              </a:defRPr>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E1E21056-E582-22D1-6201-8C5FC793E5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7EB76F7-CED7-0277-AFCB-6886CB518DAF}"/>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1/04/2025</a:t>
            </a:fld>
            <a:endParaRPr lang="es-CO"/>
          </a:p>
        </p:txBody>
      </p:sp>
      <p:sp>
        <p:nvSpPr>
          <p:cNvPr id="5" name="Marcador de pie de página 4">
            <a:extLst>
              <a:ext uri="{FF2B5EF4-FFF2-40B4-BE49-F238E27FC236}">
                <a16:creationId xmlns:a16="http://schemas.microsoft.com/office/drawing/2014/main" id="{A4C8B0CA-24C5-6F63-CBFA-9062B6F26213}"/>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053FA383-2ECC-136F-2454-358FD4FC2159}"/>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sp>
        <p:nvSpPr>
          <p:cNvPr id="8" name="Rectángulo 7">
            <a:extLst>
              <a:ext uri="{FF2B5EF4-FFF2-40B4-BE49-F238E27FC236}">
                <a16:creationId xmlns:a16="http://schemas.microsoft.com/office/drawing/2014/main" id="{8ECC6813-BCF4-C122-19CA-6761F3EC7769}"/>
              </a:ext>
            </a:extLst>
          </p:cNvPr>
          <p:cNvSpPr/>
          <p:nvPr userDrawn="1"/>
        </p:nvSpPr>
        <p:spPr>
          <a:xfrm>
            <a:off x="0" y="6693694"/>
            <a:ext cx="12192000" cy="178593"/>
          </a:xfrm>
          <a:prstGeom prst="rect">
            <a:avLst/>
          </a:prstGeom>
          <a:solidFill>
            <a:srgbClr val="FFC80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9" name="CuadroTexto 8">
            <a:extLst>
              <a:ext uri="{FF2B5EF4-FFF2-40B4-BE49-F238E27FC236}">
                <a16:creationId xmlns:a16="http://schemas.microsoft.com/office/drawing/2014/main" id="{6E0EF815-E6EE-BF29-15FF-6AB74429DCB7}"/>
              </a:ext>
            </a:extLst>
          </p:cNvPr>
          <p:cNvSpPr txBox="1"/>
          <p:nvPr userDrawn="1"/>
        </p:nvSpPr>
        <p:spPr>
          <a:xfrm>
            <a:off x="5212556" y="6623604"/>
            <a:ext cx="1931194" cy="246221"/>
          </a:xfrm>
          <a:prstGeom prst="rect">
            <a:avLst/>
          </a:prstGeom>
          <a:noFill/>
        </p:spPr>
        <p:txBody>
          <a:bodyPr wrap="square" rtlCol="0">
            <a:spAutoFit/>
          </a:bodyPr>
          <a:lstStyle/>
          <a:p>
            <a:pPr algn="ctr"/>
            <a:r>
              <a:rPr lang="es-US" sz="1000">
                <a:solidFill>
                  <a:srgbClr val="575756"/>
                </a:solidFill>
                <a:latin typeface="Verdana" panose="020B0604030504040204" pitchFamily="34" charset="0"/>
                <a:ea typeface="Verdana" panose="020B0604030504040204" pitchFamily="34" charset="0"/>
              </a:rPr>
              <a:t>www.dnp.gov.co</a:t>
            </a:r>
            <a:endParaRPr lang="es-CO" sz="1000">
              <a:solidFill>
                <a:srgbClr val="575756"/>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716129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5_Encabezado de sección">
    <p:spTree>
      <p:nvGrpSpPr>
        <p:cNvPr id="1" name=""/>
        <p:cNvGrpSpPr/>
        <p:nvPr/>
      </p:nvGrpSpPr>
      <p:grpSpPr>
        <a:xfrm>
          <a:off x="0" y="0"/>
          <a:ext cx="0" cy="0"/>
          <a:chOff x="0" y="0"/>
          <a:chExt cx="0" cy="0"/>
        </a:xfrm>
      </p:grpSpPr>
      <p:pic>
        <p:nvPicPr>
          <p:cNvPr id="7" name="Imagen 6" descr="Interfaz de usuario gráfica&#10;&#10;Descripción generada automáticamente con confianza media">
            <a:extLst>
              <a:ext uri="{FF2B5EF4-FFF2-40B4-BE49-F238E27FC236}">
                <a16:creationId xmlns:a16="http://schemas.microsoft.com/office/drawing/2014/main" id="{29CE39A3-3BF1-053E-3369-24ED6B751D2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23267" y="5956857"/>
            <a:ext cx="1248366" cy="701792"/>
          </a:xfrm>
          <a:prstGeom prst="rect">
            <a:avLst/>
          </a:prstGeom>
        </p:spPr>
      </p:pic>
      <p:sp>
        <p:nvSpPr>
          <p:cNvPr id="2" name="Título 1">
            <a:extLst>
              <a:ext uri="{FF2B5EF4-FFF2-40B4-BE49-F238E27FC236}">
                <a16:creationId xmlns:a16="http://schemas.microsoft.com/office/drawing/2014/main" id="{913D0CCB-4FFD-D76C-2516-7E388FCAB981}"/>
              </a:ext>
            </a:extLst>
          </p:cNvPr>
          <p:cNvSpPr>
            <a:spLocks noGrp="1"/>
          </p:cNvSpPr>
          <p:nvPr>
            <p:ph type="title"/>
          </p:nvPr>
        </p:nvSpPr>
        <p:spPr>
          <a:xfrm>
            <a:off x="831850" y="1709738"/>
            <a:ext cx="10515600" cy="2852737"/>
          </a:xfrm>
        </p:spPr>
        <p:txBody>
          <a:bodyPr anchor="b"/>
          <a:lstStyle>
            <a:lvl1pPr>
              <a:defRPr sz="6000">
                <a:latin typeface="Verdana" panose="020B0604030504040204" pitchFamily="34" charset="0"/>
              </a:defRPr>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E1E21056-E582-22D1-6201-8C5FC793E5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7EB76F7-CED7-0277-AFCB-6886CB518DAF}"/>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1/04/2025</a:t>
            </a:fld>
            <a:endParaRPr lang="es-CO"/>
          </a:p>
        </p:txBody>
      </p:sp>
      <p:sp>
        <p:nvSpPr>
          <p:cNvPr id="5" name="Marcador de pie de página 4">
            <a:extLst>
              <a:ext uri="{FF2B5EF4-FFF2-40B4-BE49-F238E27FC236}">
                <a16:creationId xmlns:a16="http://schemas.microsoft.com/office/drawing/2014/main" id="{A4C8B0CA-24C5-6F63-CBFA-9062B6F26213}"/>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053FA383-2ECC-136F-2454-358FD4FC2159}"/>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sp>
        <p:nvSpPr>
          <p:cNvPr id="8" name="Rectángulo 7">
            <a:extLst>
              <a:ext uri="{FF2B5EF4-FFF2-40B4-BE49-F238E27FC236}">
                <a16:creationId xmlns:a16="http://schemas.microsoft.com/office/drawing/2014/main" id="{BB4FDE40-A9D6-CF4C-BBD0-947E0B2E12F5}"/>
              </a:ext>
            </a:extLst>
          </p:cNvPr>
          <p:cNvSpPr/>
          <p:nvPr userDrawn="1"/>
        </p:nvSpPr>
        <p:spPr>
          <a:xfrm>
            <a:off x="0" y="6693694"/>
            <a:ext cx="12192000" cy="178593"/>
          </a:xfrm>
          <a:prstGeom prst="rect">
            <a:avLst/>
          </a:prstGeom>
          <a:solidFill>
            <a:srgbClr val="FFC80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9" name="CuadroTexto 8">
            <a:extLst>
              <a:ext uri="{FF2B5EF4-FFF2-40B4-BE49-F238E27FC236}">
                <a16:creationId xmlns:a16="http://schemas.microsoft.com/office/drawing/2014/main" id="{C370A475-CAB9-FE7E-5194-6C963FC7B350}"/>
              </a:ext>
            </a:extLst>
          </p:cNvPr>
          <p:cNvSpPr txBox="1"/>
          <p:nvPr userDrawn="1"/>
        </p:nvSpPr>
        <p:spPr>
          <a:xfrm>
            <a:off x="5212556" y="6623604"/>
            <a:ext cx="1931194" cy="246221"/>
          </a:xfrm>
          <a:prstGeom prst="rect">
            <a:avLst/>
          </a:prstGeom>
          <a:noFill/>
        </p:spPr>
        <p:txBody>
          <a:bodyPr wrap="square" rtlCol="0">
            <a:spAutoFit/>
          </a:bodyPr>
          <a:lstStyle/>
          <a:p>
            <a:pPr algn="ctr"/>
            <a:r>
              <a:rPr lang="es-US" sz="1000">
                <a:solidFill>
                  <a:srgbClr val="575756"/>
                </a:solidFill>
                <a:latin typeface="Verdana" panose="020B0604030504040204" pitchFamily="34" charset="0"/>
                <a:ea typeface="Verdana" panose="020B0604030504040204" pitchFamily="34" charset="0"/>
              </a:rPr>
              <a:t>www.dnp.gov.co</a:t>
            </a:r>
            <a:endParaRPr lang="es-CO" sz="1000">
              <a:solidFill>
                <a:srgbClr val="575756"/>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494891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CF842174-351A-5C35-E775-1CDC59E177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65D2E68F-9A0D-D89E-ED06-73EDB9E63B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D0A95696-420C-C45E-6F3E-ED258E8D8B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Verdana" panose="020B0604030504040204" pitchFamily="34" charset="0"/>
              </a:defRPr>
            </a:lvl1pPr>
          </a:lstStyle>
          <a:p>
            <a:fld id="{856A6FAC-9192-436B-870E-80DDE60983C7}" type="datetimeFigureOut">
              <a:rPr lang="es-CO" smtClean="0"/>
              <a:pPr/>
              <a:t>1/04/2025</a:t>
            </a:fld>
            <a:endParaRPr lang="es-CO"/>
          </a:p>
        </p:txBody>
      </p:sp>
      <p:sp>
        <p:nvSpPr>
          <p:cNvPr id="5" name="Marcador de pie de página 4">
            <a:extLst>
              <a:ext uri="{FF2B5EF4-FFF2-40B4-BE49-F238E27FC236}">
                <a16:creationId xmlns:a16="http://schemas.microsoft.com/office/drawing/2014/main" id="{4BEF4216-2A8E-0656-28FD-6CAD51853C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26FEC2FF-6B1B-D345-F657-95FAADED47F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Verdana" panose="020B0604030504040204" pitchFamily="34" charset="0"/>
              </a:defRPr>
            </a:lvl1pPr>
          </a:lstStyle>
          <a:p>
            <a:fld id="{C74CBB0B-5D0C-43FE-9043-22172208F6F8}" type="slidenum">
              <a:rPr lang="es-CO" smtClean="0"/>
              <a:pPr/>
              <a:t>‹Nº›</a:t>
            </a:fld>
            <a:endParaRPr lang="es-CO"/>
          </a:p>
        </p:txBody>
      </p:sp>
    </p:spTree>
    <p:extLst>
      <p:ext uri="{BB962C8B-B14F-4D97-AF65-F5344CB8AC3E}">
        <p14:creationId xmlns:p14="http://schemas.microsoft.com/office/powerpoint/2010/main" val="1326068950"/>
      </p:ext>
    </p:extLst>
  </p:cSld>
  <p:clrMap bg1="lt1" tx1="dk1" bg2="lt2" tx2="dk2" accent1="accent1" accent2="accent2" accent3="accent3" accent4="accent4" accent5="accent5" accent6="accent6" hlink="hlink" folHlink="folHlink"/>
  <p:sldLayoutIdLst>
    <p:sldLayoutId id="2147483661" r:id="rId1"/>
    <p:sldLayoutId id="2147483649" r:id="rId2"/>
    <p:sldLayoutId id="2147483660" r:id="rId3"/>
    <p:sldLayoutId id="2147483651" r:id="rId4"/>
    <p:sldLayoutId id="2147483662" r:id="rId5"/>
    <p:sldLayoutId id="2147483663" r:id="rId6"/>
    <p:sldLayoutId id="2147483664" r:id="rId7"/>
    <p:sldLayoutId id="2147483665" r:id="rId8"/>
    <p:sldLayoutId id="2147483666" r:id="rId9"/>
    <p:sldLayoutId id="2147483667" r:id="rId10"/>
  </p:sldLayoutIdLst>
  <p:txStyles>
    <p:titleStyle>
      <a:lvl1pPr algn="l" defTabSz="914400" rtl="0" eaLnBrk="1" latinLnBrk="0" hangingPunct="1">
        <a:lnSpc>
          <a:spcPct val="90000"/>
        </a:lnSpc>
        <a:spcBef>
          <a:spcPct val="0"/>
        </a:spcBef>
        <a:buNone/>
        <a:defRPr sz="4400" kern="1200">
          <a:solidFill>
            <a:schemeClr val="tx1"/>
          </a:solidFill>
          <a:latin typeface="Verdana" panose="020B060403050404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Verdana" panose="020B060403050404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Verdana" panose="020B060403050404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Verdana" panose="020B060403050404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Verdana" panose="020B060403050404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Verdana" panose="020B060403050404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svg"/><Relationship Id="rId3" Type="http://schemas.openxmlformats.org/officeDocument/2006/relationships/image" Target="../media/image4.svg"/><Relationship Id="rId7" Type="http://schemas.openxmlformats.org/officeDocument/2006/relationships/image" Target="../media/image8.svg"/><Relationship Id="rId12" Type="http://schemas.openxmlformats.org/officeDocument/2006/relationships/image" Target="../media/image13.png"/><Relationship Id="rId17" Type="http://schemas.openxmlformats.org/officeDocument/2006/relationships/image" Target="../media/image18.svg"/><Relationship Id="rId2" Type="http://schemas.openxmlformats.org/officeDocument/2006/relationships/image" Target="../media/image3.png"/><Relationship Id="rId16" Type="http://schemas.openxmlformats.org/officeDocument/2006/relationships/image" Target="../media/image17.png"/><Relationship Id="rId1" Type="http://schemas.openxmlformats.org/officeDocument/2006/relationships/slideLayout" Target="../slideLayouts/slideLayout5.xml"/><Relationship Id="rId6" Type="http://schemas.openxmlformats.org/officeDocument/2006/relationships/image" Target="../media/image7.png"/><Relationship Id="rId11" Type="http://schemas.openxmlformats.org/officeDocument/2006/relationships/image" Target="../media/image12.svg"/><Relationship Id="rId5" Type="http://schemas.openxmlformats.org/officeDocument/2006/relationships/image" Target="../media/image6.svg"/><Relationship Id="rId15" Type="http://schemas.openxmlformats.org/officeDocument/2006/relationships/image" Target="../media/image16.sv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svg"/><Relationship Id="rId14" Type="http://schemas.openxmlformats.org/officeDocument/2006/relationships/image" Target="../media/image1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80961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1">
            <a:extLst>
              <a:ext uri="{FF2B5EF4-FFF2-40B4-BE49-F238E27FC236}">
                <a16:creationId xmlns:a16="http://schemas.microsoft.com/office/drawing/2014/main" id="{3E539077-F75D-485A-6EC6-C5BA51DCA260}"/>
              </a:ext>
            </a:extLst>
          </p:cNvPr>
          <p:cNvGraphicFramePr>
            <a:graphicFrameLocks/>
          </p:cNvGraphicFramePr>
          <p:nvPr>
            <p:extLst>
              <p:ext uri="{D42A27DB-BD31-4B8C-83A1-F6EECF244321}">
                <p14:modId xmlns:p14="http://schemas.microsoft.com/office/powerpoint/2010/main" val="3191201771"/>
              </p:ext>
            </p:extLst>
          </p:nvPr>
        </p:nvGraphicFramePr>
        <p:xfrm>
          <a:off x="782213" y="1920240"/>
          <a:ext cx="10533889" cy="3840480"/>
        </p:xfrm>
        <a:graphic>
          <a:graphicData uri="http://schemas.openxmlformats.org/drawingml/2006/chart">
            <c:chart xmlns:c="http://schemas.openxmlformats.org/drawingml/2006/chart" xmlns:r="http://schemas.openxmlformats.org/officeDocument/2006/relationships" r:id="rId2"/>
          </a:graphicData>
        </a:graphic>
      </p:graphicFrame>
      <p:sp>
        <p:nvSpPr>
          <p:cNvPr id="5" name="Título 1">
            <a:extLst>
              <a:ext uri="{FF2B5EF4-FFF2-40B4-BE49-F238E27FC236}">
                <a16:creationId xmlns:a16="http://schemas.microsoft.com/office/drawing/2014/main" id="{11677E3B-72B7-EB82-B25B-C85ECABF4AD8}"/>
              </a:ext>
            </a:extLst>
          </p:cNvPr>
          <p:cNvSpPr>
            <a:spLocks noGrp="1"/>
          </p:cNvSpPr>
          <p:nvPr>
            <p:ph type="title"/>
          </p:nvPr>
        </p:nvSpPr>
        <p:spPr>
          <a:xfrm>
            <a:off x="803549" y="947792"/>
            <a:ext cx="6348663" cy="661552"/>
          </a:xfrm>
        </p:spPr>
        <p:txBody>
          <a:bodyPr>
            <a:normAutofit/>
          </a:bodyPr>
          <a:lstStyle/>
          <a:p>
            <a:r>
              <a:rPr lang="es-MX" sz="2000" b="1" dirty="0"/>
              <a:t>Calificación por Temática</a:t>
            </a:r>
            <a:br>
              <a:rPr lang="es-MX" sz="2000" b="1" dirty="0"/>
            </a:br>
            <a:r>
              <a:rPr lang="es-MX" sz="2000" b="1" dirty="0"/>
              <a:t>Autoevaluación II Cuatrimestre 2024</a:t>
            </a:r>
            <a:endParaRPr lang="es-CO" sz="2000" b="1" dirty="0"/>
          </a:p>
        </p:txBody>
      </p:sp>
      <p:sp>
        <p:nvSpPr>
          <p:cNvPr id="2" name="CuadroTexto 3">
            <a:extLst>
              <a:ext uri="{FF2B5EF4-FFF2-40B4-BE49-F238E27FC236}">
                <a16:creationId xmlns:a16="http://schemas.microsoft.com/office/drawing/2014/main" id="{3D002433-AFE5-C9D6-85EE-4665EC0066F4}"/>
              </a:ext>
            </a:extLst>
          </p:cNvPr>
          <p:cNvSpPr txBox="1"/>
          <p:nvPr/>
        </p:nvSpPr>
        <p:spPr>
          <a:xfrm>
            <a:off x="564974" y="5433154"/>
            <a:ext cx="11452194" cy="954107"/>
          </a:xfrm>
          <a:prstGeom prst="rect">
            <a:avLst/>
          </a:prstGeom>
          <a:noFill/>
        </p:spPr>
        <p:txBody>
          <a:bodyPr wrap="square" rtlCol="0">
            <a:spAutoFit/>
          </a:bodyPr>
          <a:ls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CO" sz="1400" dirty="0">
                <a:latin typeface="Verdana" panose="020B0604030504040204" pitchFamily="34" charset="0"/>
                <a:ea typeface="Verdana" panose="020B0604030504040204" pitchFamily="34" charset="0"/>
              </a:rPr>
              <a:t>El promedio de las temáticas para este periodo fue de 4,8, lo que muestra una alta percepción favorable de las dependencias para cada uno de los componentes de su gestión. En el segundo cuatrimestre, la calificación promedio fue 4,8.</a:t>
            </a:r>
          </a:p>
          <a:p>
            <a:r>
              <a:rPr lang="es-CO" sz="1400" dirty="0">
                <a:latin typeface="Verdana" panose="020B0604030504040204" pitchFamily="34" charset="0"/>
                <a:ea typeface="Verdana" panose="020B0604030504040204" pitchFamily="34" charset="0"/>
              </a:rPr>
              <a:t>En cuanto a los componentes del SIG, se identificaron oportunidades de fortalecimiento en cuanto a la apropiación de los programas por los que se preguntó en esa sección.</a:t>
            </a:r>
          </a:p>
        </p:txBody>
      </p:sp>
    </p:spTree>
    <p:extLst>
      <p:ext uri="{BB962C8B-B14F-4D97-AF65-F5344CB8AC3E}">
        <p14:creationId xmlns:p14="http://schemas.microsoft.com/office/powerpoint/2010/main" val="386733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4">
            <a:extLst>
              <a:ext uri="{FF2B5EF4-FFF2-40B4-BE49-F238E27FC236}">
                <a16:creationId xmlns:a16="http://schemas.microsoft.com/office/drawing/2014/main" id="{95400186-AAE9-E39C-FC93-81EF58499F18}"/>
              </a:ext>
            </a:extLst>
          </p:cNvPr>
          <p:cNvGraphicFramePr>
            <a:graphicFrameLocks noGrp="1"/>
          </p:cNvGraphicFramePr>
          <p:nvPr>
            <p:extLst>
              <p:ext uri="{D42A27DB-BD31-4B8C-83A1-F6EECF244321}">
                <p14:modId xmlns:p14="http://schemas.microsoft.com/office/powerpoint/2010/main" val="1676485517"/>
              </p:ext>
            </p:extLst>
          </p:nvPr>
        </p:nvGraphicFramePr>
        <p:xfrm>
          <a:off x="1660690" y="2118360"/>
          <a:ext cx="8617167" cy="3075432"/>
        </p:xfrm>
        <a:graphic>
          <a:graphicData uri="http://schemas.openxmlformats.org/drawingml/2006/table">
            <a:tbl>
              <a:tblPr firstRow="1" bandRow="1">
                <a:tableStyleId>{00A15C55-8517-42AA-B614-E9B94910E393}</a:tableStyleId>
              </a:tblPr>
              <a:tblGrid>
                <a:gridCol w="2872389">
                  <a:extLst>
                    <a:ext uri="{9D8B030D-6E8A-4147-A177-3AD203B41FA5}">
                      <a16:colId xmlns:a16="http://schemas.microsoft.com/office/drawing/2014/main" val="4204003162"/>
                    </a:ext>
                  </a:extLst>
                </a:gridCol>
                <a:gridCol w="2872389">
                  <a:extLst>
                    <a:ext uri="{9D8B030D-6E8A-4147-A177-3AD203B41FA5}">
                      <a16:colId xmlns:a16="http://schemas.microsoft.com/office/drawing/2014/main" val="3425948560"/>
                    </a:ext>
                  </a:extLst>
                </a:gridCol>
                <a:gridCol w="2872389">
                  <a:extLst>
                    <a:ext uri="{9D8B030D-6E8A-4147-A177-3AD203B41FA5}">
                      <a16:colId xmlns:a16="http://schemas.microsoft.com/office/drawing/2014/main" val="697772205"/>
                    </a:ext>
                  </a:extLst>
                </a:gridCol>
              </a:tblGrid>
              <a:tr h="6079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CO" sz="1400" dirty="0">
                          <a:latin typeface="Verdana" panose="020B0604030504040204" pitchFamily="34" charset="0"/>
                          <a:ea typeface="Verdana" panose="020B0604030504040204" pitchFamily="34" charset="0"/>
                        </a:rPr>
                        <a:t>Seguimiento  a procesos/productos </a:t>
                      </a: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rgbClr val="FFCC02"/>
                      </a:solidFill>
                      <a:prstDash val="solid"/>
                      <a:round/>
                      <a:headEnd type="none" w="med" len="med"/>
                      <a:tailEnd type="none" w="med" len="med"/>
                    </a:lnT>
                    <a:lnB w="12700" cap="flat" cmpd="sng" algn="ctr">
                      <a:solidFill>
                        <a:srgbClr val="FFCC02"/>
                      </a:solidFill>
                      <a:prstDash val="solid"/>
                      <a:round/>
                      <a:headEnd type="none" w="med" len="med"/>
                      <a:tailEnd type="none" w="med" len="med"/>
                    </a:lnB>
                    <a:lnTlToBr w="12700" cmpd="sng">
                      <a:noFill/>
                      <a:prstDash val="solid"/>
                    </a:lnTlToBr>
                    <a:lnBlToTr w="12700" cmpd="sng">
                      <a:noFill/>
                      <a:prstDash val="solid"/>
                    </a:lnBlToTr>
                    <a:solidFill>
                      <a:srgbClr val="FFCC0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400" kern="1200" dirty="0">
                          <a:solidFill>
                            <a:prstClr val="white"/>
                          </a:solidFill>
                          <a:latin typeface="Verdana" panose="020B0604030504040204" pitchFamily="34" charset="0"/>
                          <a:ea typeface="Verdana" panose="020B0604030504040204" pitchFamily="34" charset="0"/>
                          <a:cs typeface="+mn-cs"/>
                        </a:rPr>
                        <a:t>Monitoreo de los Riesgos  y de los controles </a:t>
                      </a:r>
                      <a:endParaRPr lang="es-CO" sz="1400" kern="1200" dirty="0">
                        <a:solidFill>
                          <a:prstClr val="white"/>
                        </a:solidFill>
                        <a:latin typeface="Verdana" panose="020B0604030504040204" pitchFamily="34" charset="0"/>
                        <a:ea typeface="Verdana" panose="020B0604030504040204" pitchFamily="34" charset="0"/>
                        <a:cs typeface="+mn-cs"/>
                      </a:endParaRP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rgbClr val="FFCC02"/>
                      </a:solidFill>
                      <a:prstDash val="solid"/>
                      <a:round/>
                      <a:headEnd type="none" w="med" len="med"/>
                      <a:tailEnd type="none" w="med" len="med"/>
                    </a:lnT>
                    <a:lnB w="12700" cap="flat" cmpd="sng" algn="ctr">
                      <a:solidFill>
                        <a:srgbClr val="FFCC02"/>
                      </a:solidFill>
                      <a:prstDash val="solid"/>
                      <a:round/>
                      <a:headEnd type="none" w="med" len="med"/>
                      <a:tailEnd type="none" w="med" len="med"/>
                    </a:lnB>
                    <a:lnTlToBr w="12700" cmpd="sng">
                      <a:noFill/>
                      <a:prstDash val="solid"/>
                    </a:lnTlToBr>
                    <a:lnBlToTr w="12700" cmpd="sng">
                      <a:noFill/>
                      <a:prstDash val="solid"/>
                    </a:lnBlToTr>
                    <a:solidFill>
                      <a:srgbClr val="FFCC0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CO" sz="1400" kern="1200" dirty="0">
                          <a:solidFill>
                            <a:prstClr val="white"/>
                          </a:solidFill>
                          <a:latin typeface="Verdana" panose="020B0604030504040204" pitchFamily="34" charset="0"/>
                          <a:ea typeface="Verdana" panose="020B0604030504040204" pitchFamily="34" charset="0"/>
                          <a:cs typeface="+mn-cs"/>
                        </a:rPr>
                        <a:t>Documentación de procesos/procedimientos</a:t>
                      </a:r>
                      <a:endParaRPr lang="es-CO" sz="1400" dirty="0">
                        <a:latin typeface="Verdana" panose="020B0604030504040204" pitchFamily="34" charset="0"/>
                        <a:ea typeface="Verdana" panose="020B0604030504040204" pitchFamily="34" charset="0"/>
                      </a:endParaRP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rgbClr val="FFCC02"/>
                      </a:solidFill>
                      <a:prstDash val="solid"/>
                      <a:round/>
                      <a:headEnd type="none" w="med" len="med"/>
                      <a:tailEnd type="none" w="med" len="med"/>
                    </a:lnT>
                    <a:lnB w="12700" cap="flat" cmpd="sng" algn="ctr">
                      <a:solidFill>
                        <a:srgbClr val="FFCC02"/>
                      </a:solidFill>
                      <a:prstDash val="solid"/>
                      <a:round/>
                      <a:headEnd type="none" w="med" len="med"/>
                      <a:tailEnd type="none" w="med" len="med"/>
                    </a:lnB>
                    <a:lnTlToBr w="12700" cmpd="sng">
                      <a:noFill/>
                      <a:prstDash val="solid"/>
                    </a:lnTlToBr>
                    <a:lnBlToTr w="12700" cmpd="sng">
                      <a:noFill/>
                      <a:prstDash val="solid"/>
                    </a:lnBlToTr>
                    <a:solidFill>
                      <a:srgbClr val="FFCC02"/>
                    </a:solidFill>
                  </a:tcPr>
                </a:tc>
                <a:extLst>
                  <a:ext uri="{0D108BD9-81ED-4DB2-BD59-A6C34878D82A}">
                    <a16:rowId xmlns:a16="http://schemas.microsoft.com/office/drawing/2014/main" val="680247525"/>
                  </a:ext>
                </a:extLst>
              </a:tr>
              <a:tr h="2467498">
                <a:tc>
                  <a:txBody>
                    <a:bodyPr/>
                    <a:lstStyle/>
                    <a:p>
                      <a:pPr marL="171450" indent="-171450" algn="just">
                        <a:buFont typeface="Wingdings" panose="05000000000000000000" pitchFamily="2" charset="2"/>
                        <a:buChar char="§"/>
                      </a:pPr>
                      <a:r>
                        <a:rPr lang="es-MX" sz="1200" dirty="0">
                          <a:latin typeface="Verdana" panose="020B0604030504040204" pitchFamily="34" charset="0"/>
                          <a:ea typeface="Verdana" panose="020B0604030504040204" pitchFamily="34" charset="0"/>
                        </a:rPr>
                        <a:t>El 94% de las dependencias dijeron llevar el nivel de ejecución del PA de acuerdo a lo planeado y realizar el reporte mensual a tiempo.</a:t>
                      </a:r>
                    </a:p>
                    <a:p>
                      <a:pPr marL="171450" indent="-171450" algn="just">
                        <a:buFont typeface="Wingdings" panose="05000000000000000000" pitchFamily="2" charset="2"/>
                        <a:buChar char="§"/>
                      </a:pPr>
                      <a:r>
                        <a:rPr lang="es-MX" sz="1200" dirty="0">
                          <a:latin typeface="Verdana" panose="020B0604030504040204" pitchFamily="34" charset="0"/>
                          <a:ea typeface="Verdana" panose="020B0604030504040204" pitchFamily="34" charset="0"/>
                        </a:rPr>
                        <a:t>El 69% de las dependencias dijeron haber realizado oportunamente las contrataciones requeridas según los PABS.</a:t>
                      </a:r>
                    </a:p>
                    <a:p>
                      <a:endParaRPr lang="es-CO" sz="1200" dirty="0">
                        <a:latin typeface="Verdana" panose="020B0604030504040204" pitchFamily="34" charset="0"/>
                        <a:ea typeface="Verdana" panose="020B0604030504040204" pitchFamily="34" charset="0"/>
                      </a:endParaRP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rgbClr val="FFCC02"/>
                      </a:solidFill>
                      <a:prstDash val="solid"/>
                      <a:round/>
                      <a:headEnd type="none" w="med" len="med"/>
                      <a:tailEnd type="none" w="med" len="med"/>
                    </a:lnT>
                    <a:lnB w="12700" cap="flat" cmpd="sng" algn="ctr">
                      <a:solidFill>
                        <a:srgbClr val="FFCC0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indent="-171450">
                        <a:buFont typeface="Wingdings" panose="05000000000000000000" pitchFamily="2" charset="2"/>
                        <a:buChar char="§"/>
                      </a:pPr>
                      <a:r>
                        <a:rPr lang="es-MX" sz="1200" dirty="0">
                          <a:latin typeface="Verdana" panose="020B0604030504040204" pitchFamily="34" charset="0"/>
                          <a:ea typeface="Verdana" panose="020B0604030504040204" pitchFamily="34" charset="0"/>
                        </a:rPr>
                        <a:t>El 13% de las dependencias reportaron haber tenido materializaciones durante el periodo. </a:t>
                      </a:r>
                    </a:p>
                    <a:p>
                      <a:pPr marL="171450" indent="-171450">
                        <a:buFont typeface="Wingdings" panose="05000000000000000000" pitchFamily="2" charset="2"/>
                        <a:buChar char="§"/>
                      </a:pPr>
                      <a:r>
                        <a:rPr lang="es-MX" sz="1200" dirty="0">
                          <a:latin typeface="Verdana" panose="020B0604030504040204" pitchFamily="34" charset="0"/>
                          <a:ea typeface="Verdana" panose="020B0604030504040204" pitchFamily="34" charset="0"/>
                        </a:rPr>
                        <a:t>El 100% de las dependencias dijeron tener una identificación de riesgos y controles suficiente, eficaz y efectiva.</a:t>
                      </a:r>
                    </a:p>
                    <a:p>
                      <a:endParaRPr lang="es-CO" sz="1200" dirty="0">
                        <a:latin typeface="Verdana" panose="020B0604030504040204" pitchFamily="34" charset="0"/>
                        <a:ea typeface="Verdana" panose="020B0604030504040204" pitchFamily="34" charset="0"/>
                      </a:endParaRP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rgbClr val="FFCC02"/>
                      </a:solidFill>
                      <a:prstDash val="solid"/>
                      <a:round/>
                      <a:headEnd type="none" w="med" len="med"/>
                      <a:tailEnd type="none" w="med" len="med"/>
                    </a:lnT>
                    <a:lnB w="12700" cap="flat" cmpd="sng" algn="ctr">
                      <a:solidFill>
                        <a:srgbClr val="FFCC0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indent="-171450">
                        <a:buFont typeface="Wingdings" panose="05000000000000000000" pitchFamily="2" charset="2"/>
                        <a:buChar char="§"/>
                      </a:pPr>
                      <a:r>
                        <a:rPr lang="es-MX" sz="1200" dirty="0">
                          <a:latin typeface="Verdana" panose="020B0604030504040204" pitchFamily="34" charset="0"/>
                          <a:ea typeface="Verdana" panose="020B0604030504040204" pitchFamily="34" charset="0"/>
                        </a:rPr>
                        <a:t>El 41% de las dependencias informa la necesidad de continuar haciendo revisiones o actualizaciones de la documentación.</a:t>
                      </a:r>
                      <a:endParaRPr lang="es-CO" sz="1200" dirty="0">
                        <a:latin typeface="Verdana" panose="020B0604030504040204" pitchFamily="34" charset="0"/>
                        <a:ea typeface="Verdana" panose="020B0604030504040204" pitchFamily="34" charset="0"/>
                      </a:endParaRPr>
                    </a:p>
                    <a:p>
                      <a:pPr marL="171450" indent="-171450">
                        <a:buFont typeface="Wingdings" panose="05000000000000000000" pitchFamily="2" charset="2"/>
                        <a:buChar char="§"/>
                      </a:pPr>
                      <a:r>
                        <a:rPr lang="es-CO" sz="1200" dirty="0">
                          <a:latin typeface="Verdana" panose="020B0604030504040204" pitchFamily="34" charset="0"/>
                          <a:ea typeface="Verdana" panose="020B0604030504040204" pitchFamily="34" charset="0"/>
                        </a:rPr>
                        <a:t>El 97% de las dependencias dicen aplicar sistemáticamente los procesos y procedimientos documentados.</a:t>
                      </a:r>
                      <a:endParaRPr lang="es-MX" sz="1200" dirty="0">
                        <a:latin typeface="Verdana" panose="020B0604030504040204" pitchFamily="34" charset="0"/>
                        <a:ea typeface="Verdana" panose="020B0604030504040204" pitchFamily="34" charset="0"/>
                      </a:endParaRP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rgbClr val="FFCC02"/>
                      </a:solidFill>
                      <a:prstDash val="solid"/>
                      <a:round/>
                      <a:headEnd type="none" w="med" len="med"/>
                      <a:tailEnd type="none" w="med" len="med"/>
                    </a:lnT>
                    <a:lnB w="12700" cap="flat" cmpd="sng" algn="ctr">
                      <a:solidFill>
                        <a:srgbClr val="FFCC0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94935682"/>
                  </a:ext>
                </a:extLst>
              </a:tr>
            </a:tbl>
          </a:graphicData>
        </a:graphic>
      </p:graphicFrame>
      <p:sp>
        <p:nvSpPr>
          <p:cNvPr id="5" name="Título 1">
            <a:extLst>
              <a:ext uri="{FF2B5EF4-FFF2-40B4-BE49-F238E27FC236}">
                <a16:creationId xmlns:a16="http://schemas.microsoft.com/office/drawing/2014/main" id="{7C206649-1C20-30F9-B663-ED687D3049D8}"/>
              </a:ext>
            </a:extLst>
          </p:cNvPr>
          <p:cNvSpPr>
            <a:spLocks noGrp="1"/>
          </p:cNvSpPr>
          <p:nvPr>
            <p:ph type="title"/>
          </p:nvPr>
        </p:nvSpPr>
        <p:spPr>
          <a:xfrm>
            <a:off x="741947" y="974742"/>
            <a:ext cx="10054389" cy="821973"/>
          </a:xfrm>
        </p:spPr>
        <p:txBody>
          <a:bodyPr>
            <a:normAutofit/>
          </a:bodyPr>
          <a:lstStyle/>
          <a:p>
            <a:r>
              <a:rPr lang="es-MX" sz="2000" b="1" dirty="0"/>
              <a:t>Análisis por sección de la Autoevaluación</a:t>
            </a:r>
            <a:br>
              <a:rPr lang="es-MX" sz="2000" b="1" dirty="0"/>
            </a:br>
            <a:r>
              <a:rPr lang="es-MX" sz="2000" b="1" dirty="0"/>
              <a:t>II cuatrimestre 2024</a:t>
            </a:r>
            <a:endParaRPr lang="es-CO" sz="2000" b="1" dirty="0"/>
          </a:p>
        </p:txBody>
      </p:sp>
    </p:spTree>
    <p:extLst>
      <p:ext uri="{BB962C8B-B14F-4D97-AF65-F5344CB8AC3E}">
        <p14:creationId xmlns:p14="http://schemas.microsoft.com/office/powerpoint/2010/main" val="15054238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4">
            <a:extLst>
              <a:ext uri="{FF2B5EF4-FFF2-40B4-BE49-F238E27FC236}">
                <a16:creationId xmlns:a16="http://schemas.microsoft.com/office/drawing/2014/main" id="{6D09DF92-8990-45B2-C8E9-C6D43AFC36F3}"/>
              </a:ext>
            </a:extLst>
          </p:cNvPr>
          <p:cNvGraphicFramePr>
            <a:graphicFrameLocks noGrp="1"/>
          </p:cNvGraphicFramePr>
          <p:nvPr>
            <p:extLst>
              <p:ext uri="{D42A27DB-BD31-4B8C-83A1-F6EECF244321}">
                <p14:modId xmlns:p14="http://schemas.microsoft.com/office/powerpoint/2010/main" val="2239876142"/>
              </p:ext>
            </p:extLst>
          </p:nvPr>
        </p:nvGraphicFramePr>
        <p:xfrm>
          <a:off x="901698" y="1635389"/>
          <a:ext cx="10388604" cy="4507474"/>
        </p:xfrm>
        <a:graphic>
          <a:graphicData uri="http://schemas.openxmlformats.org/drawingml/2006/table">
            <a:tbl>
              <a:tblPr firstRow="1" bandRow="1">
                <a:tableStyleId>{00A15C55-8517-42AA-B614-E9B94910E393}</a:tableStyleId>
              </a:tblPr>
              <a:tblGrid>
                <a:gridCol w="2597151">
                  <a:extLst>
                    <a:ext uri="{9D8B030D-6E8A-4147-A177-3AD203B41FA5}">
                      <a16:colId xmlns:a16="http://schemas.microsoft.com/office/drawing/2014/main" val="4204003162"/>
                    </a:ext>
                  </a:extLst>
                </a:gridCol>
                <a:gridCol w="2597151">
                  <a:extLst>
                    <a:ext uri="{9D8B030D-6E8A-4147-A177-3AD203B41FA5}">
                      <a16:colId xmlns:a16="http://schemas.microsoft.com/office/drawing/2014/main" val="3425948560"/>
                    </a:ext>
                  </a:extLst>
                </a:gridCol>
                <a:gridCol w="2597151">
                  <a:extLst>
                    <a:ext uri="{9D8B030D-6E8A-4147-A177-3AD203B41FA5}">
                      <a16:colId xmlns:a16="http://schemas.microsoft.com/office/drawing/2014/main" val="697772205"/>
                    </a:ext>
                  </a:extLst>
                </a:gridCol>
                <a:gridCol w="2597151">
                  <a:extLst>
                    <a:ext uri="{9D8B030D-6E8A-4147-A177-3AD203B41FA5}">
                      <a16:colId xmlns:a16="http://schemas.microsoft.com/office/drawing/2014/main" val="2188646533"/>
                    </a:ext>
                  </a:extLst>
                </a:gridCol>
              </a:tblGrid>
              <a:tr h="8564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400" dirty="0">
                          <a:latin typeface="Verdana" panose="020B0604030504040204" pitchFamily="34" charset="0"/>
                          <a:ea typeface="Verdana" panose="020B0604030504040204" pitchFamily="34" charset="0"/>
                        </a:rPr>
                        <a:t>Evaluación  de Características de productos (…)</a:t>
                      </a: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rgbClr val="FFCC02"/>
                      </a:solidFill>
                      <a:prstDash val="solid"/>
                      <a:round/>
                      <a:headEnd type="none" w="med" len="med"/>
                      <a:tailEnd type="none" w="med" len="med"/>
                    </a:lnT>
                    <a:lnB w="12700" cap="flat" cmpd="sng" algn="ctr">
                      <a:solidFill>
                        <a:srgbClr val="FFCC02"/>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400" kern="1200" dirty="0">
                          <a:solidFill>
                            <a:prstClr val="white"/>
                          </a:solidFill>
                          <a:latin typeface="Verdana" panose="020B0604030504040204" pitchFamily="34" charset="0"/>
                          <a:ea typeface="Verdana" panose="020B0604030504040204" pitchFamily="34" charset="0"/>
                          <a:cs typeface="+mn-cs"/>
                        </a:rPr>
                        <a:t>APCM (Acciones preventivas, correctivas y de mejora).</a:t>
                      </a: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rgbClr val="FFCC02"/>
                      </a:solidFill>
                      <a:prstDash val="solid"/>
                      <a:round/>
                      <a:headEnd type="none" w="med" len="med"/>
                      <a:tailEnd type="none" w="med" len="med"/>
                    </a:lnT>
                    <a:lnB w="12700" cap="flat" cmpd="sng" algn="ctr">
                      <a:solidFill>
                        <a:srgbClr val="FFCC02"/>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CO" sz="1400" kern="1200" dirty="0">
                          <a:solidFill>
                            <a:prstClr val="white"/>
                          </a:solidFill>
                          <a:latin typeface="Verdana" panose="020B0604030504040204" pitchFamily="34" charset="0"/>
                          <a:ea typeface="Verdana" panose="020B0604030504040204" pitchFamily="34" charset="0"/>
                          <a:cs typeface="+mn-cs"/>
                        </a:rPr>
                        <a:t>Evaluación del cumplimiento normativo</a:t>
                      </a: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rgbClr val="FFCC02"/>
                      </a:solidFill>
                      <a:prstDash val="solid"/>
                      <a:round/>
                      <a:headEnd type="none" w="med" len="med"/>
                      <a:tailEnd type="none" w="med" len="med"/>
                    </a:lnT>
                    <a:lnB w="12700" cap="flat" cmpd="sng" algn="ctr">
                      <a:solidFill>
                        <a:srgbClr val="FFCC02"/>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CO" sz="1400" dirty="0">
                          <a:latin typeface="Verdana" panose="020B0604030504040204" pitchFamily="34" charset="0"/>
                          <a:ea typeface="Verdana" panose="020B0604030504040204" pitchFamily="34" charset="0"/>
                        </a:rPr>
                        <a:t>Componentes SIG</a:t>
                      </a: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rgbClr val="FFCC02"/>
                      </a:solidFill>
                      <a:prstDash val="solid"/>
                      <a:round/>
                      <a:headEnd type="none" w="med" len="med"/>
                      <a:tailEnd type="none" w="med" len="med"/>
                    </a:lnT>
                    <a:lnB w="12700" cap="flat" cmpd="sng" algn="ctr">
                      <a:solidFill>
                        <a:srgbClr val="FFCC02"/>
                      </a:solidFill>
                      <a:prstDash val="solid"/>
                      <a:round/>
                      <a:headEnd type="none" w="med" len="med"/>
                      <a:tailEnd type="none" w="med" len="med"/>
                    </a:lnB>
                  </a:tcPr>
                </a:tc>
                <a:extLst>
                  <a:ext uri="{0D108BD9-81ED-4DB2-BD59-A6C34878D82A}">
                    <a16:rowId xmlns:a16="http://schemas.microsoft.com/office/drawing/2014/main" val="680247525"/>
                  </a:ext>
                </a:extLst>
              </a:tr>
              <a:tr h="3651020">
                <a:tc>
                  <a:txBody>
                    <a:bodyPr/>
                    <a:lstStyle/>
                    <a:p>
                      <a:pPr marL="171450" indent="-171450" algn="just">
                        <a:buFont typeface="Wingdings" panose="05000000000000000000" pitchFamily="2" charset="2"/>
                        <a:buChar char="§"/>
                      </a:pPr>
                      <a:r>
                        <a:rPr lang="es-MX" sz="1200" dirty="0">
                          <a:latin typeface="Verdana" panose="020B0604030504040204" pitchFamily="34" charset="0"/>
                          <a:ea typeface="Verdana" panose="020B0604030504040204" pitchFamily="34" charset="0"/>
                        </a:rPr>
                        <a:t>El 33% de las dependencias evaluadas informan que realizan evaluación de satisfacción de sus partes interesadas.</a:t>
                      </a:r>
                    </a:p>
                    <a:p>
                      <a:pPr marL="171450" indent="-171450" algn="just">
                        <a:buFont typeface="Wingdings" panose="05000000000000000000" pitchFamily="2" charset="2"/>
                        <a:buChar char="§"/>
                      </a:pPr>
                      <a:endParaRPr lang="es-MX" sz="1200" dirty="0">
                        <a:latin typeface="Verdana" panose="020B0604030504040204" pitchFamily="34" charset="0"/>
                        <a:ea typeface="Verdana" panose="020B0604030504040204" pitchFamily="34" charset="0"/>
                      </a:endParaRPr>
                    </a:p>
                    <a:p>
                      <a:pPr marL="171450" indent="-171450" algn="just">
                        <a:buFont typeface="Wingdings" panose="05000000000000000000" pitchFamily="2" charset="2"/>
                        <a:buChar char="§"/>
                      </a:pPr>
                      <a:r>
                        <a:rPr lang="es-MX" sz="1200" kern="1200" dirty="0">
                          <a:solidFill>
                            <a:schemeClr val="dk1"/>
                          </a:solidFill>
                          <a:latin typeface="Verdana" panose="020B0604030504040204" pitchFamily="34" charset="0"/>
                          <a:ea typeface="Verdana" panose="020B0604030504040204" pitchFamily="34" charset="0"/>
                          <a:cs typeface="+mn-cs"/>
                        </a:rPr>
                        <a:t>El 85% de las dependencias informa que no ha identificado salidas no conformes en sus productos. </a:t>
                      </a:r>
                      <a:endParaRPr lang="es-CO" sz="1200" kern="1200" dirty="0">
                        <a:solidFill>
                          <a:schemeClr val="dk1"/>
                        </a:solidFill>
                        <a:latin typeface="Verdana" panose="020B0604030504040204" pitchFamily="34" charset="0"/>
                        <a:ea typeface="Verdana" panose="020B0604030504040204" pitchFamily="34" charset="0"/>
                        <a:cs typeface="+mn-cs"/>
                      </a:endParaRP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rgbClr val="FFCC02"/>
                      </a:solidFill>
                      <a:prstDash val="solid"/>
                      <a:round/>
                      <a:headEnd type="none" w="med" len="med"/>
                      <a:tailEnd type="none" w="med" len="med"/>
                    </a:lnT>
                    <a:lnB w="12700" cap="flat" cmpd="sng" algn="ctr">
                      <a:solidFill>
                        <a:srgbClr val="FFCC02"/>
                      </a:solidFill>
                      <a:prstDash val="solid"/>
                      <a:round/>
                      <a:headEnd type="none" w="med" len="med"/>
                      <a:tailEnd type="none" w="med" len="med"/>
                    </a:lnB>
                    <a:solidFill>
                      <a:schemeClr val="bg1"/>
                    </a:solidFill>
                  </a:tcPr>
                </a:tc>
                <a:tc>
                  <a:txBody>
                    <a:bodyPr/>
                    <a:lstStyle/>
                    <a:p>
                      <a:pPr marL="171450" indent="-171450" algn="just">
                        <a:buFont typeface="Wingdings" panose="05000000000000000000" pitchFamily="2" charset="2"/>
                        <a:buChar char="§"/>
                      </a:pPr>
                      <a:r>
                        <a:rPr lang="es-MX" sz="1200" dirty="0">
                          <a:latin typeface="Verdana" panose="020B0604030504040204" pitchFamily="34" charset="0"/>
                          <a:ea typeface="Verdana" panose="020B0604030504040204" pitchFamily="34" charset="0"/>
                        </a:rPr>
                        <a:t>El 83% de las dependencias informan haber logrado los resultados esperados con las acciones finalizadas.</a:t>
                      </a:r>
                    </a:p>
                    <a:p>
                      <a:pPr marL="171450" indent="-171450" algn="just">
                        <a:buFont typeface="Wingdings" panose="05000000000000000000" pitchFamily="2" charset="2"/>
                        <a:buChar char="§"/>
                      </a:pPr>
                      <a:endParaRPr lang="es-MX" sz="1200" dirty="0">
                        <a:latin typeface="Verdana" panose="020B0604030504040204" pitchFamily="34" charset="0"/>
                        <a:ea typeface="Verdana" panose="020B0604030504040204" pitchFamily="34" charset="0"/>
                      </a:endParaRPr>
                    </a:p>
                    <a:p>
                      <a:pPr marL="171450" indent="-171450" algn="just">
                        <a:buFont typeface="Wingdings" panose="05000000000000000000" pitchFamily="2" charset="2"/>
                        <a:buChar char="§"/>
                      </a:pPr>
                      <a:r>
                        <a:rPr lang="es-MX" sz="1200" dirty="0">
                          <a:latin typeface="Verdana" panose="020B0604030504040204" pitchFamily="34" charset="0"/>
                          <a:ea typeface="Verdana" panose="020B0604030504040204" pitchFamily="34" charset="0"/>
                        </a:rPr>
                        <a:t>El 30% de las dependencias reportaron tener APCM abiertas, después de verificar efectividad.</a:t>
                      </a:r>
                      <a:endParaRPr lang="es-CO" sz="1200" dirty="0">
                        <a:latin typeface="Verdana" panose="020B0604030504040204" pitchFamily="34" charset="0"/>
                        <a:ea typeface="Verdana" panose="020B0604030504040204" pitchFamily="34" charset="0"/>
                      </a:endParaRP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rgbClr val="FFCC02"/>
                      </a:solidFill>
                      <a:prstDash val="solid"/>
                      <a:round/>
                      <a:headEnd type="none" w="med" len="med"/>
                      <a:tailEnd type="none" w="med" len="med"/>
                    </a:lnT>
                    <a:lnB w="12700" cap="flat" cmpd="sng" algn="ctr">
                      <a:solidFill>
                        <a:srgbClr val="FFCC02"/>
                      </a:solidFill>
                      <a:prstDash val="solid"/>
                      <a:round/>
                      <a:headEnd type="none" w="med" len="med"/>
                      <a:tailEnd type="none" w="med" len="med"/>
                    </a:lnB>
                    <a:solidFill>
                      <a:schemeClr val="bg1"/>
                    </a:solidFill>
                  </a:tcPr>
                </a:tc>
                <a:tc>
                  <a:txBody>
                    <a:bodyPr/>
                    <a:lstStyle/>
                    <a:p>
                      <a:pPr marL="171450" indent="-171450" algn="just">
                        <a:buFont typeface="Wingdings" panose="05000000000000000000" pitchFamily="2" charset="2"/>
                        <a:buChar char="§"/>
                      </a:pPr>
                      <a:r>
                        <a:rPr lang="es-MX" sz="1200" dirty="0">
                          <a:latin typeface="Verdana" panose="020B0604030504040204" pitchFamily="34" charset="0"/>
                          <a:ea typeface="Verdana" panose="020B0604030504040204" pitchFamily="34" charset="0"/>
                        </a:rPr>
                        <a:t>El 94% de dependencias dicen no haber presentado dificultades en el cumplimiento normativo y hacer su seguimiento.</a:t>
                      </a:r>
                    </a:p>
                    <a:p>
                      <a:pPr marL="171450" indent="-171450" algn="just">
                        <a:buFont typeface="Wingdings" panose="05000000000000000000" pitchFamily="2" charset="2"/>
                        <a:buChar char="§"/>
                      </a:pPr>
                      <a:endParaRPr lang="es-MX" sz="1200" dirty="0">
                        <a:latin typeface="Verdana" panose="020B0604030504040204" pitchFamily="34" charset="0"/>
                        <a:ea typeface="Verdana" panose="020B0604030504040204" pitchFamily="34" charset="0"/>
                      </a:endParaRPr>
                    </a:p>
                    <a:p>
                      <a:pPr marL="171450" indent="-171450" algn="just">
                        <a:buFont typeface="Wingdings" panose="05000000000000000000" pitchFamily="2" charset="2"/>
                        <a:buChar char="§"/>
                      </a:pPr>
                      <a:endParaRPr lang="es-CO" sz="1200" dirty="0">
                        <a:latin typeface="Verdana" panose="020B0604030504040204" pitchFamily="34" charset="0"/>
                        <a:ea typeface="Verdana" panose="020B0604030504040204" pitchFamily="34" charset="0"/>
                      </a:endParaRP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rgbClr val="FFCC02"/>
                      </a:solidFill>
                      <a:prstDash val="solid"/>
                      <a:round/>
                      <a:headEnd type="none" w="med" len="med"/>
                      <a:tailEnd type="none" w="med" len="med"/>
                    </a:lnT>
                    <a:lnB w="12700" cap="flat" cmpd="sng" algn="ctr">
                      <a:solidFill>
                        <a:srgbClr val="FFCC02"/>
                      </a:solidFill>
                      <a:prstDash val="solid"/>
                      <a:round/>
                      <a:headEnd type="none" w="med" len="med"/>
                      <a:tailEnd type="none" w="med" len="med"/>
                    </a:lnB>
                    <a:solidFill>
                      <a:schemeClr val="bg1"/>
                    </a:solidFill>
                  </a:tcPr>
                </a:tc>
                <a:tc>
                  <a:txBody>
                    <a:bodyPr/>
                    <a:lstStyle/>
                    <a:p>
                      <a:pPr marL="171450" indent="-171450" algn="just">
                        <a:buFont typeface="Wingdings" panose="05000000000000000000" pitchFamily="2" charset="2"/>
                        <a:buChar char="§"/>
                      </a:pPr>
                      <a:r>
                        <a:rPr lang="es-MX" sz="1200" dirty="0">
                          <a:latin typeface="Verdana" panose="020B0604030504040204" pitchFamily="34" charset="0"/>
                          <a:ea typeface="Verdana" panose="020B0604030504040204" pitchFamily="34" charset="0"/>
                        </a:rPr>
                        <a:t>Todas las dependencias informaron que las personas que las conforman conocen, entienden y aplican las herramientas y la política del SIG, aunque se reconocen necesidades de fortalecimiento en programas de Gestión Documental y de Gestión del Conocimiento.</a:t>
                      </a:r>
                      <a:endParaRPr lang="es-CO" sz="1200" dirty="0">
                        <a:latin typeface="Verdana" panose="020B0604030504040204" pitchFamily="34" charset="0"/>
                        <a:ea typeface="Verdana" panose="020B0604030504040204" pitchFamily="34" charset="0"/>
                      </a:endParaRP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rgbClr val="FFCC02"/>
                      </a:solidFill>
                      <a:prstDash val="solid"/>
                      <a:round/>
                      <a:headEnd type="none" w="med" len="med"/>
                      <a:tailEnd type="none" w="med" len="med"/>
                    </a:lnT>
                    <a:lnB w="12700" cap="flat" cmpd="sng" algn="ctr">
                      <a:solidFill>
                        <a:srgbClr val="FFCC02"/>
                      </a:solidFill>
                      <a:prstDash val="solid"/>
                      <a:round/>
                      <a:headEnd type="none" w="med" len="med"/>
                      <a:tailEnd type="none" w="med" len="med"/>
                    </a:lnB>
                    <a:solidFill>
                      <a:schemeClr val="bg1"/>
                    </a:solidFill>
                  </a:tcPr>
                </a:tc>
                <a:extLst>
                  <a:ext uri="{0D108BD9-81ED-4DB2-BD59-A6C34878D82A}">
                    <a16:rowId xmlns:a16="http://schemas.microsoft.com/office/drawing/2014/main" val="994935682"/>
                  </a:ext>
                </a:extLst>
              </a:tr>
            </a:tbl>
          </a:graphicData>
        </a:graphic>
      </p:graphicFrame>
      <p:sp>
        <p:nvSpPr>
          <p:cNvPr id="5" name="Título 1">
            <a:extLst>
              <a:ext uri="{FF2B5EF4-FFF2-40B4-BE49-F238E27FC236}">
                <a16:creationId xmlns:a16="http://schemas.microsoft.com/office/drawing/2014/main" id="{D1FF3FD8-A46D-9A6D-81A3-2A9E958F58E6}"/>
              </a:ext>
            </a:extLst>
          </p:cNvPr>
          <p:cNvSpPr>
            <a:spLocks noGrp="1"/>
          </p:cNvSpPr>
          <p:nvPr>
            <p:ph type="title"/>
          </p:nvPr>
        </p:nvSpPr>
        <p:spPr>
          <a:xfrm>
            <a:off x="787667" y="715137"/>
            <a:ext cx="10054389" cy="821973"/>
          </a:xfrm>
        </p:spPr>
        <p:txBody>
          <a:bodyPr>
            <a:normAutofit/>
          </a:bodyPr>
          <a:lstStyle/>
          <a:p>
            <a:r>
              <a:rPr lang="es-MX" sz="2000" b="1" dirty="0"/>
              <a:t>Análisis por sección de  la Autoevaluación</a:t>
            </a:r>
            <a:br>
              <a:rPr lang="es-MX" sz="2000" b="1" dirty="0"/>
            </a:br>
            <a:r>
              <a:rPr lang="es-MX" sz="2000" b="1" dirty="0"/>
              <a:t>II cuatrimestre 2024</a:t>
            </a:r>
            <a:endParaRPr lang="es-CO" sz="2000" b="1" dirty="0"/>
          </a:p>
        </p:txBody>
      </p:sp>
    </p:spTree>
    <p:extLst>
      <p:ext uri="{BB962C8B-B14F-4D97-AF65-F5344CB8AC3E}">
        <p14:creationId xmlns:p14="http://schemas.microsoft.com/office/powerpoint/2010/main" val="5052019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a:extLst>
              <a:ext uri="{FF2B5EF4-FFF2-40B4-BE49-F238E27FC236}">
                <a16:creationId xmlns:a16="http://schemas.microsoft.com/office/drawing/2014/main" id="{9649E756-7288-3A08-CE24-32C39737FA2A}"/>
              </a:ext>
            </a:extLst>
          </p:cNvPr>
          <p:cNvGraphicFramePr>
            <a:graphicFrameLocks noGrp="1"/>
          </p:cNvGraphicFramePr>
          <p:nvPr>
            <p:extLst>
              <p:ext uri="{D42A27DB-BD31-4B8C-83A1-F6EECF244321}">
                <p14:modId xmlns:p14="http://schemas.microsoft.com/office/powerpoint/2010/main" val="1515658801"/>
              </p:ext>
            </p:extLst>
          </p:nvPr>
        </p:nvGraphicFramePr>
        <p:xfrm>
          <a:off x="1263904" y="1799463"/>
          <a:ext cx="9187688" cy="4189858"/>
        </p:xfrm>
        <a:graphic>
          <a:graphicData uri="http://schemas.openxmlformats.org/drawingml/2006/table">
            <a:tbl>
              <a:tblPr firstRow="1" bandRow="1">
                <a:tableStyleId>{5C22544A-7EE6-4342-B048-85BDC9FD1C3A}</a:tableStyleId>
              </a:tblPr>
              <a:tblGrid>
                <a:gridCol w="2634282">
                  <a:extLst>
                    <a:ext uri="{9D8B030D-6E8A-4147-A177-3AD203B41FA5}">
                      <a16:colId xmlns:a16="http://schemas.microsoft.com/office/drawing/2014/main" val="2593783079"/>
                    </a:ext>
                  </a:extLst>
                </a:gridCol>
                <a:gridCol w="6553406">
                  <a:extLst>
                    <a:ext uri="{9D8B030D-6E8A-4147-A177-3AD203B41FA5}">
                      <a16:colId xmlns:a16="http://schemas.microsoft.com/office/drawing/2014/main" val="3681482658"/>
                    </a:ext>
                  </a:extLst>
                </a:gridCol>
              </a:tblGrid>
              <a:tr h="351819">
                <a:tc>
                  <a:txBody>
                    <a:bodyPr/>
                    <a:lstStyle/>
                    <a:p>
                      <a:r>
                        <a:rPr lang="es-CO" sz="1400" dirty="0">
                          <a:latin typeface="Verdana" panose="020B0604030504040204" pitchFamily="34" charset="0"/>
                          <a:ea typeface="Verdana" panose="020B0604030504040204" pitchFamily="34" charset="0"/>
                        </a:rPr>
                        <a:t>Sección</a:t>
                      </a: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rgbClr val="FFCC02"/>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CC02"/>
                    </a:solidFill>
                  </a:tcPr>
                </a:tc>
                <a:tc>
                  <a:txBody>
                    <a:bodyPr/>
                    <a:lstStyle/>
                    <a:p>
                      <a:r>
                        <a:rPr lang="es-CO" sz="1400" dirty="0">
                          <a:solidFill>
                            <a:schemeClr val="tx1"/>
                          </a:solidFill>
                          <a:latin typeface="Verdana" panose="020B0604030504040204" pitchFamily="34" charset="0"/>
                          <a:ea typeface="Verdana" panose="020B0604030504040204" pitchFamily="34" charset="0"/>
                        </a:rPr>
                        <a:t>Compromisos</a:t>
                      </a: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rgbClr val="FFCC02"/>
                      </a:solidFill>
                      <a:prstDash val="solid"/>
                      <a:round/>
                      <a:headEnd type="none" w="med" len="med"/>
                      <a:tailEnd type="none" w="med" len="med"/>
                    </a:lnT>
                    <a:lnB w="12700" cap="flat" cmpd="sng" algn="ctr">
                      <a:solidFill>
                        <a:srgbClr val="FFCC02"/>
                      </a:solidFill>
                      <a:prstDash val="solid"/>
                      <a:round/>
                      <a:headEnd type="none" w="med" len="med"/>
                      <a:tailEnd type="none" w="med" len="med"/>
                    </a:lnB>
                    <a:solidFill>
                      <a:schemeClr val="bg1"/>
                    </a:solidFill>
                  </a:tcPr>
                </a:tc>
                <a:extLst>
                  <a:ext uri="{0D108BD9-81ED-4DB2-BD59-A6C34878D82A}">
                    <a16:rowId xmlns:a16="http://schemas.microsoft.com/office/drawing/2014/main" val="1370366141"/>
                  </a:ext>
                </a:extLst>
              </a:tr>
              <a:tr h="504268">
                <a:tc>
                  <a:txBody>
                    <a:bodyPr/>
                    <a:lstStyle/>
                    <a:p>
                      <a:r>
                        <a:rPr lang="es-CO" sz="1400" dirty="0">
                          <a:solidFill>
                            <a:schemeClr val="bg1"/>
                          </a:solidFill>
                          <a:latin typeface="Verdana" panose="020B0604030504040204" pitchFamily="34" charset="0"/>
                          <a:ea typeface="Verdana" panose="020B0604030504040204" pitchFamily="34" charset="0"/>
                        </a:rPr>
                        <a:t>Documentación</a:t>
                      </a: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CC02"/>
                    </a:solidFill>
                  </a:tcPr>
                </a:tc>
                <a:tc>
                  <a:txBody>
                    <a:bodyPr/>
                    <a:lstStyle/>
                    <a:p>
                      <a:r>
                        <a:rPr lang="es-MX" sz="1200" dirty="0">
                          <a:solidFill>
                            <a:schemeClr val="tx1"/>
                          </a:solidFill>
                          <a:latin typeface="Verdana" panose="020B0604030504040204" pitchFamily="34" charset="0"/>
                          <a:ea typeface="Verdana" panose="020B0604030504040204" pitchFamily="34" charset="0"/>
                        </a:rPr>
                        <a:t>Las dependencias que analizarán las necesidades de actualización de los documentos del SIG.</a:t>
                      </a:r>
                      <a:endParaRPr lang="es-CO" sz="1200" dirty="0">
                        <a:solidFill>
                          <a:schemeClr val="tx1"/>
                        </a:solidFill>
                        <a:latin typeface="Verdana" panose="020B0604030504040204" pitchFamily="34" charset="0"/>
                        <a:ea typeface="Verdana" panose="020B0604030504040204" pitchFamily="34" charset="0"/>
                      </a:endParaRP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rgbClr val="FFCC02"/>
                      </a:solidFill>
                      <a:prstDash val="solid"/>
                      <a:round/>
                      <a:headEnd type="none" w="med" len="med"/>
                      <a:tailEnd type="none" w="med" len="med"/>
                    </a:lnT>
                    <a:lnB w="12700" cap="flat" cmpd="sng" algn="ctr">
                      <a:solidFill>
                        <a:srgbClr val="FFCC02"/>
                      </a:solidFill>
                      <a:prstDash val="solid"/>
                      <a:round/>
                      <a:headEnd type="none" w="med" len="med"/>
                      <a:tailEnd type="none" w="med" len="med"/>
                    </a:lnB>
                    <a:solidFill>
                      <a:schemeClr val="bg1"/>
                    </a:solidFill>
                  </a:tcPr>
                </a:tc>
                <a:extLst>
                  <a:ext uri="{0D108BD9-81ED-4DB2-BD59-A6C34878D82A}">
                    <a16:rowId xmlns:a16="http://schemas.microsoft.com/office/drawing/2014/main" val="432172290"/>
                  </a:ext>
                </a:extLst>
              </a:tr>
              <a:tr h="504268">
                <a:tc>
                  <a:txBody>
                    <a:bodyPr/>
                    <a:lstStyle/>
                    <a:p>
                      <a:r>
                        <a:rPr lang="es-CO" sz="1400" dirty="0">
                          <a:solidFill>
                            <a:schemeClr val="bg1"/>
                          </a:solidFill>
                          <a:latin typeface="Verdana" panose="020B0604030504040204" pitchFamily="34" charset="0"/>
                          <a:ea typeface="Verdana" panose="020B0604030504040204" pitchFamily="34" charset="0"/>
                        </a:rPr>
                        <a:t>Monitoreo de riesgos</a:t>
                      </a: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CC02"/>
                    </a:solidFill>
                  </a:tcPr>
                </a:tc>
                <a:tc>
                  <a:txBody>
                    <a:bodyPr/>
                    <a:lstStyle/>
                    <a:p>
                      <a:r>
                        <a:rPr lang="es-MX" sz="1200" kern="1200" dirty="0">
                          <a:solidFill>
                            <a:schemeClr val="tx1"/>
                          </a:solidFill>
                          <a:latin typeface="Verdana" panose="020B0604030504040204" pitchFamily="34" charset="0"/>
                          <a:ea typeface="Verdana" panose="020B0604030504040204" pitchFamily="34" charset="0"/>
                          <a:cs typeface="+mn-cs"/>
                        </a:rPr>
                        <a:t>Seguir aplicando los controles estipulados en cada uno de los riesgos de las dependencias.</a:t>
                      </a:r>
                      <a:endParaRPr lang="es-CO" sz="1200" kern="1200" dirty="0">
                        <a:solidFill>
                          <a:schemeClr val="tx1"/>
                        </a:solidFill>
                        <a:latin typeface="Verdana" panose="020B0604030504040204" pitchFamily="34" charset="0"/>
                        <a:ea typeface="Verdana" panose="020B0604030504040204" pitchFamily="34" charset="0"/>
                        <a:cs typeface="+mn-cs"/>
                      </a:endParaRP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rgbClr val="FFCC02"/>
                      </a:solidFill>
                      <a:prstDash val="solid"/>
                      <a:round/>
                      <a:headEnd type="none" w="med" len="med"/>
                      <a:tailEnd type="none" w="med" len="med"/>
                    </a:lnT>
                    <a:lnB w="12700" cap="flat" cmpd="sng" algn="ctr">
                      <a:solidFill>
                        <a:srgbClr val="FFCC02"/>
                      </a:solidFill>
                      <a:prstDash val="solid"/>
                      <a:round/>
                      <a:headEnd type="none" w="med" len="med"/>
                      <a:tailEnd type="none" w="med" len="med"/>
                    </a:lnB>
                    <a:solidFill>
                      <a:schemeClr val="bg1"/>
                    </a:solidFill>
                  </a:tcPr>
                </a:tc>
                <a:extLst>
                  <a:ext uri="{0D108BD9-81ED-4DB2-BD59-A6C34878D82A}">
                    <a16:rowId xmlns:a16="http://schemas.microsoft.com/office/drawing/2014/main" val="1669240089"/>
                  </a:ext>
                </a:extLst>
              </a:tr>
              <a:tr h="504268">
                <a:tc>
                  <a:txBody>
                    <a:bodyPr/>
                    <a:lstStyle/>
                    <a:p>
                      <a:r>
                        <a:rPr lang="es-CO" sz="1400" dirty="0">
                          <a:solidFill>
                            <a:schemeClr val="bg1"/>
                          </a:solidFill>
                          <a:latin typeface="Verdana" panose="020B0604030504040204" pitchFamily="34" charset="0"/>
                          <a:ea typeface="Verdana" panose="020B0604030504040204" pitchFamily="34" charset="0"/>
                        </a:rPr>
                        <a:t>Evaluación de productos</a:t>
                      </a: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CC02"/>
                    </a:solidFill>
                  </a:tcPr>
                </a:tc>
                <a:tc>
                  <a:txBody>
                    <a:bodyPr/>
                    <a:lstStyle/>
                    <a:p>
                      <a:r>
                        <a:rPr lang="es-MX" sz="1200" kern="1200" dirty="0">
                          <a:solidFill>
                            <a:schemeClr val="tx1"/>
                          </a:solidFill>
                          <a:latin typeface="Verdana" panose="020B0604030504040204" pitchFamily="34" charset="0"/>
                          <a:ea typeface="Verdana" panose="020B0604030504040204" pitchFamily="34" charset="0"/>
                          <a:cs typeface="+mn-cs"/>
                        </a:rPr>
                        <a:t>Las dependencias aplicarán instrumentos de evaluación de satisfacción a sus grupos de valor. </a:t>
                      </a:r>
                      <a:endParaRPr lang="es-CO" sz="1200" kern="1200" dirty="0">
                        <a:solidFill>
                          <a:schemeClr val="tx1"/>
                        </a:solidFill>
                        <a:latin typeface="Verdana" panose="020B0604030504040204" pitchFamily="34" charset="0"/>
                        <a:ea typeface="Verdana" panose="020B0604030504040204" pitchFamily="34" charset="0"/>
                        <a:cs typeface="+mn-cs"/>
                      </a:endParaRP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rgbClr val="FFCC02"/>
                      </a:solidFill>
                      <a:prstDash val="solid"/>
                      <a:round/>
                      <a:headEnd type="none" w="med" len="med"/>
                      <a:tailEnd type="none" w="med" len="med"/>
                    </a:lnT>
                    <a:lnB w="12700" cap="flat" cmpd="sng" algn="ctr">
                      <a:solidFill>
                        <a:srgbClr val="FFCC02"/>
                      </a:solidFill>
                      <a:prstDash val="solid"/>
                      <a:round/>
                      <a:headEnd type="none" w="med" len="med"/>
                      <a:tailEnd type="none" w="med" len="med"/>
                    </a:lnB>
                    <a:solidFill>
                      <a:schemeClr val="bg1"/>
                    </a:solidFill>
                  </a:tcPr>
                </a:tc>
                <a:extLst>
                  <a:ext uri="{0D108BD9-81ED-4DB2-BD59-A6C34878D82A}">
                    <a16:rowId xmlns:a16="http://schemas.microsoft.com/office/drawing/2014/main" val="4215684509"/>
                  </a:ext>
                </a:extLst>
              </a:tr>
              <a:tr h="907682">
                <a:tc>
                  <a:txBody>
                    <a:bodyPr/>
                    <a:lstStyle/>
                    <a:p>
                      <a:r>
                        <a:rPr lang="es-CO" sz="1400" dirty="0">
                          <a:solidFill>
                            <a:schemeClr val="bg1"/>
                          </a:solidFill>
                          <a:latin typeface="Verdana" panose="020B0604030504040204" pitchFamily="34" charset="0"/>
                          <a:ea typeface="Verdana" panose="020B0604030504040204" pitchFamily="34" charset="0"/>
                        </a:rPr>
                        <a:t>Componentes del SIG</a:t>
                      </a: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CC02"/>
                    </a:solidFill>
                  </a:tcPr>
                </a:tc>
                <a:tc>
                  <a:txBody>
                    <a:bodyPr/>
                    <a:lstStyle/>
                    <a:p>
                      <a:r>
                        <a:rPr lang="es-MX" sz="1200" kern="1200" dirty="0">
                          <a:solidFill>
                            <a:schemeClr val="tx1"/>
                          </a:solidFill>
                          <a:latin typeface="Verdana" panose="020B0604030504040204" pitchFamily="34" charset="0"/>
                          <a:ea typeface="Verdana" panose="020B0604030504040204" pitchFamily="34" charset="0"/>
                          <a:cs typeface="+mn-cs"/>
                        </a:rPr>
                        <a:t>Las dependencias implementarán acciones para fortalecer la apropiación de los componentes del SIG en sus colaboradores, la calificación para gestión de conocimiento y gestión documental se debe fortalecer para conocimiento de las dependencias.</a:t>
                      </a:r>
                      <a:endParaRPr lang="es-CO" sz="1200" kern="1200" dirty="0">
                        <a:solidFill>
                          <a:schemeClr val="tx1"/>
                        </a:solidFill>
                        <a:latin typeface="Verdana" panose="020B0604030504040204" pitchFamily="34" charset="0"/>
                        <a:ea typeface="Verdana" panose="020B0604030504040204" pitchFamily="34" charset="0"/>
                        <a:cs typeface="+mn-cs"/>
                      </a:endParaRP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rgbClr val="FFCC02"/>
                      </a:solidFill>
                      <a:prstDash val="solid"/>
                      <a:round/>
                      <a:headEnd type="none" w="med" len="med"/>
                      <a:tailEnd type="none" w="med" len="med"/>
                    </a:lnT>
                    <a:lnB w="12700" cap="flat" cmpd="sng" algn="ctr">
                      <a:solidFill>
                        <a:srgbClr val="FFCC02"/>
                      </a:solidFill>
                      <a:prstDash val="solid"/>
                      <a:round/>
                      <a:headEnd type="none" w="med" len="med"/>
                      <a:tailEnd type="none" w="med" len="med"/>
                    </a:lnB>
                    <a:solidFill>
                      <a:schemeClr val="bg1"/>
                    </a:solidFill>
                  </a:tcPr>
                </a:tc>
                <a:extLst>
                  <a:ext uri="{0D108BD9-81ED-4DB2-BD59-A6C34878D82A}">
                    <a16:rowId xmlns:a16="http://schemas.microsoft.com/office/drawing/2014/main" val="301799314"/>
                  </a:ext>
                </a:extLst>
              </a:tr>
              <a:tr h="504268">
                <a:tc>
                  <a:txBody>
                    <a:bodyPr/>
                    <a:lstStyle/>
                    <a:p>
                      <a:r>
                        <a:rPr lang="es-CO" sz="1400" dirty="0">
                          <a:solidFill>
                            <a:schemeClr val="bg1"/>
                          </a:solidFill>
                          <a:latin typeface="Verdana" panose="020B0604030504040204" pitchFamily="34" charset="0"/>
                          <a:ea typeface="Verdana" panose="020B0604030504040204" pitchFamily="34" charset="0"/>
                        </a:rPr>
                        <a:t>Normograma</a:t>
                      </a: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CC02"/>
                    </a:solidFill>
                  </a:tcPr>
                </a:tc>
                <a:tc>
                  <a:txBody>
                    <a:bodyPr/>
                    <a:lstStyle/>
                    <a:p>
                      <a:r>
                        <a:rPr lang="es-MX" sz="1200" kern="1200" dirty="0">
                          <a:solidFill>
                            <a:schemeClr val="tx1"/>
                          </a:solidFill>
                          <a:latin typeface="Verdana" panose="020B0604030504040204" pitchFamily="34" charset="0"/>
                          <a:ea typeface="Verdana" panose="020B0604030504040204" pitchFamily="34" charset="0"/>
                          <a:cs typeface="+mn-cs"/>
                        </a:rPr>
                        <a:t>Las dependencias seguirán aplicando controles para actualizar el normograma.</a:t>
                      </a: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rgbClr val="FFCC02"/>
                      </a:solidFill>
                      <a:prstDash val="solid"/>
                      <a:round/>
                      <a:headEnd type="none" w="med" len="med"/>
                      <a:tailEnd type="none" w="med" len="med"/>
                    </a:lnT>
                    <a:lnB w="12700" cap="flat" cmpd="sng" algn="ctr">
                      <a:solidFill>
                        <a:srgbClr val="FFCC02"/>
                      </a:solidFill>
                      <a:prstDash val="solid"/>
                      <a:round/>
                      <a:headEnd type="none" w="med" len="med"/>
                      <a:tailEnd type="none" w="med" len="med"/>
                    </a:lnB>
                    <a:solidFill>
                      <a:schemeClr val="bg1"/>
                    </a:solidFill>
                  </a:tcPr>
                </a:tc>
                <a:extLst>
                  <a:ext uri="{0D108BD9-81ED-4DB2-BD59-A6C34878D82A}">
                    <a16:rowId xmlns:a16="http://schemas.microsoft.com/office/drawing/2014/main" val="2351891477"/>
                  </a:ext>
                </a:extLst>
              </a:tr>
              <a:tr h="504268">
                <a:tc>
                  <a:txBody>
                    <a:bodyPr/>
                    <a:lstStyle/>
                    <a:p>
                      <a:r>
                        <a:rPr lang="es-CO" sz="1400" dirty="0">
                          <a:solidFill>
                            <a:schemeClr val="bg1"/>
                          </a:solidFill>
                          <a:latin typeface="Verdana" panose="020B0604030504040204" pitchFamily="34" charset="0"/>
                          <a:ea typeface="Verdana" panose="020B0604030504040204" pitchFamily="34" charset="0"/>
                        </a:rPr>
                        <a:t>APCM</a:t>
                      </a: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CC02"/>
                    </a:solidFill>
                  </a:tcPr>
                </a:tc>
                <a:tc>
                  <a:txBody>
                    <a:bodyPr/>
                    <a:lstStyle/>
                    <a:p>
                      <a:r>
                        <a:rPr lang="es-MX" sz="1200" b="0" kern="1200" dirty="0">
                          <a:solidFill>
                            <a:schemeClr val="tx1"/>
                          </a:solidFill>
                          <a:latin typeface="Verdana" panose="020B0604030504040204" pitchFamily="34" charset="0"/>
                          <a:ea typeface="Verdana" panose="020B0604030504040204" pitchFamily="34" charset="0"/>
                          <a:cs typeface="+mn-cs"/>
                        </a:rPr>
                        <a:t>Las dependencias seguirán gestionando las APCM de acuerdo con lo planeado para alcanzar los objetivos establecidos.</a:t>
                      </a:r>
                      <a:endParaRPr lang="es-CO" sz="1200" kern="1200" dirty="0">
                        <a:solidFill>
                          <a:schemeClr val="tx1"/>
                        </a:solidFill>
                        <a:latin typeface="Verdana" panose="020B0604030504040204" pitchFamily="34" charset="0"/>
                        <a:ea typeface="Verdana" panose="020B0604030504040204" pitchFamily="34" charset="0"/>
                        <a:cs typeface="+mn-cs"/>
                      </a:endParaRP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rgbClr val="FFCC02"/>
                      </a:solidFill>
                      <a:prstDash val="solid"/>
                      <a:round/>
                      <a:headEnd type="none" w="med" len="med"/>
                      <a:tailEnd type="none" w="med" len="med"/>
                    </a:lnT>
                    <a:lnB w="12700" cap="flat" cmpd="sng" algn="ctr">
                      <a:solidFill>
                        <a:srgbClr val="FFCC02"/>
                      </a:solidFill>
                      <a:prstDash val="solid"/>
                      <a:round/>
                      <a:headEnd type="none" w="med" len="med"/>
                      <a:tailEnd type="none" w="med" len="med"/>
                    </a:lnB>
                    <a:solidFill>
                      <a:schemeClr val="bg1"/>
                    </a:solidFill>
                  </a:tcPr>
                </a:tc>
                <a:extLst>
                  <a:ext uri="{0D108BD9-81ED-4DB2-BD59-A6C34878D82A}">
                    <a16:rowId xmlns:a16="http://schemas.microsoft.com/office/drawing/2014/main" val="2374882769"/>
                  </a:ext>
                </a:extLst>
              </a:tr>
              <a:tr h="409017">
                <a:tc>
                  <a:txBody>
                    <a:bodyPr/>
                    <a:lstStyle/>
                    <a:p>
                      <a:r>
                        <a:rPr lang="es-CO" sz="1400" dirty="0">
                          <a:solidFill>
                            <a:schemeClr val="bg1"/>
                          </a:solidFill>
                          <a:latin typeface="Verdana" panose="020B0604030504040204" pitchFamily="34" charset="0"/>
                          <a:ea typeface="Verdana" panose="020B0604030504040204" pitchFamily="34" charset="0"/>
                        </a:rPr>
                        <a:t>Gestión del cambio</a:t>
                      </a: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FFCC02"/>
                      </a:solidFill>
                      <a:prstDash val="solid"/>
                      <a:round/>
                      <a:headEnd type="none" w="med" len="med"/>
                      <a:tailEnd type="none" w="med" len="med"/>
                    </a:lnB>
                    <a:solidFill>
                      <a:srgbClr val="FFCC02"/>
                    </a:solidFill>
                  </a:tcPr>
                </a:tc>
                <a:tc>
                  <a:txBody>
                    <a:bodyPr/>
                    <a:lstStyle/>
                    <a:p>
                      <a:r>
                        <a:rPr lang="es-MX" sz="1200" b="0" kern="1200" dirty="0">
                          <a:solidFill>
                            <a:schemeClr val="tx1"/>
                          </a:solidFill>
                          <a:latin typeface="Verdana" panose="020B0604030504040204" pitchFamily="34" charset="0"/>
                          <a:ea typeface="Verdana" panose="020B0604030504040204" pitchFamily="34" charset="0"/>
                          <a:cs typeface="+mn-cs"/>
                        </a:rPr>
                        <a:t>Las dependencias seguirán fortaleciendo el reporte de gestión de cambios.</a:t>
                      </a:r>
                      <a:endParaRPr lang="es-CO" sz="1200" kern="1200" dirty="0">
                        <a:solidFill>
                          <a:schemeClr val="tx1"/>
                        </a:solidFill>
                        <a:latin typeface="Verdana" panose="020B0604030504040204" pitchFamily="34" charset="0"/>
                        <a:ea typeface="Verdana" panose="020B0604030504040204" pitchFamily="34" charset="0"/>
                        <a:cs typeface="+mn-cs"/>
                      </a:endParaRP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rgbClr val="FFCC02"/>
                      </a:solidFill>
                      <a:prstDash val="solid"/>
                      <a:round/>
                      <a:headEnd type="none" w="med" len="med"/>
                      <a:tailEnd type="none" w="med" len="med"/>
                    </a:lnT>
                    <a:lnB w="12700" cap="flat" cmpd="sng" algn="ctr">
                      <a:solidFill>
                        <a:srgbClr val="FFCC02"/>
                      </a:solidFill>
                      <a:prstDash val="solid"/>
                      <a:round/>
                      <a:headEnd type="none" w="med" len="med"/>
                      <a:tailEnd type="none" w="med" len="med"/>
                    </a:lnB>
                    <a:solidFill>
                      <a:schemeClr val="bg1"/>
                    </a:solidFill>
                  </a:tcPr>
                </a:tc>
                <a:extLst>
                  <a:ext uri="{0D108BD9-81ED-4DB2-BD59-A6C34878D82A}">
                    <a16:rowId xmlns:a16="http://schemas.microsoft.com/office/drawing/2014/main" val="543982074"/>
                  </a:ext>
                </a:extLst>
              </a:tr>
            </a:tbl>
          </a:graphicData>
        </a:graphic>
      </p:graphicFrame>
      <p:sp>
        <p:nvSpPr>
          <p:cNvPr id="5" name="Título 1">
            <a:extLst>
              <a:ext uri="{FF2B5EF4-FFF2-40B4-BE49-F238E27FC236}">
                <a16:creationId xmlns:a16="http://schemas.microsoft.com/office/drawing/2014/main" id="{DF5EB46E-EF5F-BF30-AEA8-B6DF444651F1}"/>
              </a:ext>
            </a:extLst>
          </p:cNvPr>
          <p:cNvSpPr>
            <a:spLocks noGrp="1"/>
          </p:cNvSpPr>
          <p:nvPr>
            <p:ph type="title"/>
          </p:nvPr>
        </p:nvSpPr>
        <p:spPr>
          <a:xfrm>
            <a:off x="807339" y="975276"/>
            <a:ext cx="4886325" cy="510155"/>
          </a:xfrm>
        </p:spPr>
        <p:txBody>
          <a:bodyPr>
            <a:normAutofit/>
          </a:bodyPr>
          <a:lstStyle/>
          <a:p>
            <a:r>
              <a:rPr lang="es-CO" sz="2000" b="1" dirty="0"/>
              <a:t>Compromisos</a:t>
            </a:r>
          </a:p>
        </p:txBody>
      </p:sp>
    </p:spTree>
    <p:extLst>
      <p:ext uri="{BB962C8B-B14F-4D97-AF65-F5344CB8AC3E}">
        <p14:creationId xmlns:p14="http://schemas.microsoft.com/office/powerpoint/2010/main" val="7622714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5286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69CF2528-B480-CEE6-D284-94AFD76915BA}"/>
              </a:ext>
            </a:extLst>
          </p:cNvPr>
          <p:cNvPicPr>
            <a:picLocks noChangeAspect="1"/>
          </p:cNvPicPr>
          <p:nvPr/>
        </p:nvPicPr>
        <p:blipFill rotWithShape="1">
          <a:blip r:embed="rId2">
            <a:extLst>
              <a:ext uri="{28A0092B-C50C-407E-A947-70E740481C1C}">
                <a14:useLocalDpi xmlns:a14="http://schemas.microsoft.com/office/drawing/2010/main" val="0"/>
              </a:ext>
            </a:extLst>
          </a:blip>
          <a:srcRect t="91013"/>
          <a:stretch/>
        </p:blipFill>
        <p:spPr>
          <a:xfrm>
            <a:off x="4991310" y="6261739"/>
            <a:ext cx="2209380" cy="160233"/>
          </a:xfrm>
          <a:prstGeom prst="rect">
            <a:avLst/>
          </a:prstGeom>
        </p:spPr>
      </p:pic>
      <p:sp>
        <p:nvSpPr>
          <p:cNvPr id="4" name="Título 3">
            <a:extLst>
              <a:ext uri="{FF2B5EF4-FFF2-40B4-BE49-F238E27FC236}">
                <a16:creationId xmlns:a16="http://schemas.microsoft.com/office/drawing/2014/main" id="{38B1404B-FB47-E3E9-E636-B190B12AE16A}"/>
              </a:ext>
            </a:extLst>
          </p:cNvPr>
          <p:cNvSpPr>
            <a:spLocks noGrp="1"/>
          </p:cNvSpPr>
          <p:nvPr>
            <p:ph type="ctrTitle"/>
          </p:nvPr>
        </p:nvSpPr>
        <p:spPr>
          <a:xfrm>
            <a:off x="1130299" y="1401763"/>
            <a:ext cx="7174251" cy="2387600"/>
          </a:xfrm>
        </p:spPr>
        <p:txBody>
          <a:bodyPr>
            <a:normAutofit/>
          </a:bodyPr>
          <a:lstStyle/>
          <a:p>
            <a:r>
              <a:rPr lang="es-CO" dirty="0"/>
              <a:t>Autoevaluación.</a:t>
            </a:r>
          </a:p>
        </p:txBody>
      </p:sp>
      <p:sp>
        <p:nvSpPr>
          <p:cNvPr id="5" name="Subtítulo 4">
            <a:extLst>
              <a:ext uri="{FF2B5EF4-FFF2-40B4-BE49-F238E27FC236}">
                <a16:creationId xmlns:a16="http://schemas.microsoft.com/office/drawing/2014/main" id="{24A2B157-827C-F335-539A-7BB1DD59FCC0}"/>
              </a:ext>
            </a:extLst>
          </p:cNvPr>
          <p:cNvSpPr>
            <a:spLocks noGrp="1"/>
          </p:cNvSpPr>
          <p:nvPr>
            <p:ph type="subTitle" idx="1"/>
          </p:nvPr>
        </p:nvSpPr>
        <p:spPr>
          <a:xfrm>
            <a:off x="511175" y="3881438"/>
            <a:ext cx="7023100" cy="1655762"/>
          </a:xfrm>
        </p:spPr>
        <p:txBody>
          <a:bodyPr/>
          <a:lstStyle/>
          <a:p>
            <a:r>
              <a:rPr lang="es-CO" dirty="0"/>
              <a:t>Oficina Asesora de Planeación.</a:t>
            </a:r>
          </a:p>
        </p:txBody>
      </p:sp>
    </p:spTree>
    <p:extLst>
      <p:ext uri="{BB962C8B-B14F-4D97-AF65-F5344CB8AC3E}">
        <p14:creationId xmlns:p14="http://schemas.microsoft.com/office/powerpoint/2010/main" val="3700477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C6DFEDD3-BC2C-E7D7-8BD7-2D2BF7D02DC8}"/>
              </a:ext>
            </a:extLst>
          </p:cNvPr>
          <p:cNvSpPr txBox="1">
            <a:spLocks/>
          </p:cNvSpPr>
          <p:nvPr/>
        </p:nvSpPr>
        <p:spPr>
          <a:xfrm>
            <a:off x="635000" y="1770696"/>
            <a:ext cx="10922000" cy="477837"/>
          </a:xfrm>
          <a:prstGeom prst="rect">
            <a:avLst/>
          </a:prstGeom>
        </p:spPr>
        <p:txBody>
          <a:bodyPr vert="horz" lIns="91440" tIns="45720" rIns="91440" bIns="45720" rtlCol="0" anchor="b">
            <a:normAutofit fontScale="55000" lnSpcReduction="20000"/>
          </a:bodyPr>
          <a:lstStyle>
            <a:lvl1pPr algn="l" defTabSz="914400" rtl="0" eaLnBrk="1" latinLnBrk="0" hangingPunct="1">
              <a:lnSpc>
                <a:spcPct val="90000"/>
              </a:lnSpc>
              <a:spcBef>
                <a:spcPct val="0"/>
              </a:spcBef>
              <a:buNone/>
              <a:defRPr sz="6000" kern="1200">
                <a:solidFill>
                  <a:schemeClr val="tx1"/>
                </a:solidFill>
                <a:latin typeface="Verdana" panose="020B0604030504040204" pitchFamily="34" charset="0"/>
                <a:ea typeface="+mj-ea"/>
                <a:cs typeface="+mj-cs"/>
              </a:defRPr>
            </a:lvl1pPr>
          </a:lstStyle>
          <a:p>
            <a:r>
              <a:rPr lang="es-CO"/>
              <a:t>Contenido</a:t>
            </a:r>
            <a:endParaRPr lang="es-CO" dirty="0"/>
          </a:p>
        </p:txBody>
      </p:sp>
      <p:sp>
        <p:nvSpPr>
          <p:cNvPr id="12" name="Subtítulo 4">
            <a:extLst>
              <a:ext uri="{FF2B5EF4-FFF2-40B4-BE49-F238E27FC236}">
                <a16:creationId xmlns:a16="http://schemas.microsoft.com/office/drawing/2014/main" id="{2D9FC640-8BF3-560D-2C06-1D874FFC82E2}"/>
              </a:ext>
            </a:extLst>
          </p:cNvPr>
          <p:cNvSpPr txBox="1">
            <a:spLocks/>
          </p:cNvSpPr>
          <p:nvPr/>
        </p:nvSpPr>
        <p:spPr>
          <a:xfrm>
            <a:off x="995219" y="2421571"/>
            <a:ext cx="10922000" cy="3205162"/>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Verdana" panose="020B0604030504040204" pitchFamily="34"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Verdana" panose="020B0604030504040204" pitchFamily="34" charset="0"/>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Verdana" panose="020B0604030504040204" pitchFamily="34" charset="0"/>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Verdana" panose="020B0604030504040204" pitchFamily="34" charset="0"/>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Verdana" panose="020B0604030504040204" pitchFamily="34" charset="0"/>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457200" indent="-457200">
              <a:buFont typeface="+mj-lt"/>
              <a:buAutoNum type="arabicPeriod"/>
            </a:pPr>
            <a:r>
              <a:rPr lang="es-CO" dirty="0"/>
              <a:t>Objetivo de la autoevaluación.</a:t>
            </a:r>
          </a:p>
          <a:p>
            <a:pPr marL="457200" indent="-457200">
              <a:buFont typeface="+mj-lt"/>
              <a:buAutoNum type="arabicPeriod"/>
            </a:pPr>
            <a:r>
              <a:rPr lang="es-CO" dirty="0"/>
              <a:t>Temáticas de la autoevaluación.</a:t>
            </a:r>
          </a:p>
          <a:p>
            <a:pPr marL="457200" indent="-457200">
              <a:buFont typeface="+mj-lt"/>
              <a:buAutoNum type="arabicPeriod"/>
            </a:pPr>
            <a:r>
              <a:rPr lang="es-CO" dirty="0"/>
              <a:t>Resultados II cuatrimestre del 2024.</a:t>
            </a:r>
          </a:p>
        </p:txBody>
      </p:sp>
    </p:spTree>
    <p:extLst>
      <p:ext uri="{BB962C8B-B14F-4D97-AF65-F5344CB8AC3E}">
        <p14:creationId xmlns:p14="http://schemas.microsoft.com/office/powerpoint/2010/main" val="4104990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CD0C196F-7DE3-055E-FD65-85DD10005A5E}"/>
              </a:ext>
            </a:extLst>
          </p:cNvPr>
          <p:cNvSpPr txBox="1">
            <a:spLocks/>
          </p:cNvSpPr>
          <p:nvPr/>
        </p:nvSpPr>
        <p:spPr>
          <a:xfrm>
            <a:off x="746125" y="1595438"/>
            <a:ext cx="10515600" cy="2852737"/>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Verdana" panose="020B0604030504040204" pitchFamily="34" charset="0"/>
                <a:ea typeface="+mj-ea"/>
                <a:cs typeface="+mj-cs"/>
              </a:defRPr>
            </a:lvl1pPr>
          </a:lstStyle>
          <a:p>
            <a:r>
              <a:rPr lang="es-CO" dirty="0"/>
              <a:t>1. Objetivo</a:t>
            </a:r>
          </a:p>
        </p:txBody>
      </p:sp>
      <p:sp>
        <p:nvSpPr>
          <p:cNvPr id="5" name="Marcador de texto 2">
            <a:extLst>
              <a:ext uri="{FF2B5EF4-FFF2-40B4-BE49-F238E27FC236}">
                <a16:creationId xmlns:a16="http://schemas.microsoft.com/office/drawing/2014/main" id="{165B4D6B-5996-8EA5-FA64-C6DC46F5C983}"/>
              </a:ext>
            </a:extLst>
          </p:cNvPr>
          <p:cNvSpPr txBox="1">
            <a:spLocks/>
          </p:cNvSpPr>
          <p:nvPr/>
        </p:nvSpPr>
        <p:spPr>
          <a:xfrm>
            <a:off x="746125" y="4675188"/>
            <a:ext cx="105156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Verdana" panose="020B0604030504040204" pitchFamily="34"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Verdana" panose="020B0604030504040204" pitchFamily="34" charset="0"/>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Verdana" panose="020B0604030504040204" pitchFamily="34" charset="0"/>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Verdana" panose="020B0604030504040204" pitchFamily="34" charset="0"/>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Verdana" panose="020B0604030504040204" pitchFamily="34" charset="0"/>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r>
              <a:rPr lang="es-MX" dirty="0">
                <a:latin typeface="Montserrat"/>
              </a:rPr>
              <a:t>Presentar los resultados de la autoevaluación del segundo cuatrimestre del 2024, la cual incluye análisis de las temáticas que aportan a la planeación y la gestión institucional. </a:t>
            </a:r>
          </a:p>
          <a:p>
            <a:endParaRPr lang="es-CO" dirty="0"/>
          </a:p>
        </p:txBody>
      </p:sp>
    </p:spTree>
    <p:extLst>
      <p:ext uri="{BB962C8B-B14F-4D97-AF65-F5344CB8AC3E}">
        <p14:creationId xmlns:p14="http://schemas.microsoft.com/office/powerpoint/2010/main" val="4017921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7C8123B7-3892-C0D9-C6D3-EF6F16CC5D7C}"/>
              </a:ext>
            </a:extLst>
          </p:cNvPr>
          <p:cNvSpPr txBox="1">
            <a:spLocks/>
          </p:cNvSpPr>
          <p:nvPr/>
        </p:nvSpPr>
        <p:spPr>
          <a:xfrm>
            <a:off x="984250" y="1862138"/>
            <a:ext cx="10515600" cy="2852737"/>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Verdana" panose="020B0604030504040204" pitchFamily="34" charset="0"/>
                <a:ea typeface="+mj-ea"/>
                <a:cs typeface="+mj-cs"/>
              </a:defRPr>
            </a:lvl1pPr>
          </a:lstStyle>
          <a:p>
            <a:r>
              <a:rPr lang="es-CO" dirty="0"/>
              <a:t>2. Temáticas de la autoevaluación.</a:t>
            </a:r>
          </a:p>
        </p:txBody>
      </p:sp>
    </p:spTree>
    <p:extLst>
      <p:ext uri="{BB962C8B-B14F-4D97-AF65-F5344CB8AC3E}">
        <p14:creationId xmlns:p14="http://schemas.microsoft.com/office/powerpoint/2010/main" val="698227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9C95BE8D-BA1E-BD75-94BE-01F2188133CD}"/>
              </a:ext>
            </a:extLst>
          </p:cNvPr>
          <p:cNvSpPr>
            <a:spLocks noGrp="1"/>
          </p:cNvSpPr>
          <p:nvPr>
            <p:ph type="title"/>
          </p:nvPr>
        </p:nvSpPr>
        <p:spPr>
          <a:xfrm>
            <a:off x="678002" y="900571"/>
            <a:ext cx="10515600" cy="501970"/>
          </a:xfrm>
        </p:spPr>
        <p:txBody>
          <a:bodyPr>
            <a:normAutofit/>
          </a:bodyPr>
          <a:lstStyle/>
          <a:p>
            <a:r>
              <a:rPr lang="es-CO" sz="2800" dirty="0"/>
              <a:t>2. Temáticas de la autoevaluación.</a:t>
            </a:r>
          </a:p>
        </p:txBody>
      </p:sp>
      <p:sp>
        <p:nvSpPr>
          <p:cNvPr id="5" name="Marcador de contenido 4">
            <a:extLst>
              <a:ext uri="{FF2B5EF4-FFF2-40B4-BE49-F238E27FC236}">
                <a16:creationId xmlns:a16="http://schemas.microsoft.com/office/drawing/2014/main" id="{53FA5ED1-A47B-1433-453E-2B5459361516}"/>
              </a:ext>
            </a:extLst>
          </p:cNvPr>
          <p:cNvSpPr txBox="1">
            <a:spLocks/>
          </p:cNvSpPr>
          <p:nvPr/>
        </p:nvSpPr>
        <p:spPr>
          <a:xfrm>
            <a:off x="8577504" y="1884913"/>
            <a:ext cx="2793455" cy="4045786"/>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Verdana" panose="020B0604030504040204" pitchFamily="34"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Verdana" panose="020B0604030504040204" pitchFamily="34" charset="0"/>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Verdana" panose="020B0604030504040204" pitchFamily="34" charset="0"/>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Verdana" panose="020B0604030504040204" pitchFamily="34" charset="0"/>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Verdana" panose="020B0604030504040204" pitchFamily="34" charset="0"/>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algn="just"/>
            <a:r>
              <a:rPr lang="es-CO" sz="2000" dirty="0"/>
              <a:t>Los resultados de la autoevaluación del segundo cuatrimestre del 2024 integran ocho temáticas del SIG.</a:t>
            </a:r>
          </a:p>
          <a:p>
            <a:pPr algn="just"/>
            <a:endParaRPr lang="es-CO" sz="2000" dirty="0"/>
          </a:p>
          <a:p>
            <a:pPr algn="just"/>
            <a:r>
              <a:rPr lang="es-CO" sz="2000" dirty="0"/>
              <a:t>La medición para cada temática se hace en un rango entre 0 y 5.</a:t>
            </a:r>
          </a:p>
        </p:txBody>
      </p:sp>
      <p:sp>
        <p:nvSpPr>
          <p:cNvPr id="6" name="Freeform: Shape 9">
            <a:extLst>
              <a:ext uri="{FF2B5EF4-FFF2-40B4-BE49-F238E27FC236}">
                <a16:creationId xmlns:a16="http://schemas.microsoft.com/office/drawing/2014/main" id="{3935274B-4E86-F026-6DD2-2322D67807FC}"/>
              </a:ext>
            </a:extLst>
          </p:cNvPr>
          <p:cNvSpPr/>
          <p:nvPr/>
        </p:nvSpPr>
        <p:spPr>
          <a:xfrm>
            <a:off x="4006721" y="2002960"/>
            <a:ext cx="851073" cy="851073"/>
          </a:xfrm>
          <a:custGeom>
            <a:avLst/>
            <a:gdLst>
              <a:gd name="connsiteX0" fmla="*/ 0 w 1135175"/>
              <a:gd name="connsiteY0" fmla="*/ 567588 h 1135175"/>
              <a:gd name="connsiteX1" fmla="*/ 567588 w 1135175"/>
              <a:gd name="connsiteY1" fmla="*/ 0 h 1135175"/>
              <a:gd name="connsiteX2" fmla="*/ 1135176 w 1135175"/>
              <a:gd name="connsiteY2" fmla="*/ 567588 h 1135175"/>
              <a:gd name="connsiteX3" fmla="*/ 567588 w 1135175"/>
              <a:gd name="connsiteY3" fmla="*/ 1135176 h 1135175"/>
              <a:gd name="connsiteX4" fmla="*/ 0 w 1135175"/>
              <a:gd name="connsiteY4" fmla="*/ 567588 h 1135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175" h="1135175">
                <a:moveTo>
                  <a:pt x="0" y="567588"/>
                </a:moveTo>
                <a:cubicBezTo>
                  <a:pt x="0" y="254118"/>
                  <a:pt x="254118" y="0"/>
                  <a:pt x="567588" y="0"/>
                </a:cubicBezTo>
                <a:cubicBezTo>
                  <a:pt x="881058" y="0"/>
                  <a:pt x="1135176" y="254118"/>
                  <a:pt x="1135176" y="567588"/>
                </a:cubicBezTo>
                <a:cubicBezTo>
                  <a:pt x="1135176" y="881058"/>
                  <a:pt x="881058" y="1135176"/>
                  <a:pt x="567588" y="1135176"/>
                </a:cubicBezTo>
                <a:cubicBezTo>
                  <a:pt x="254118" y="1135176"/>
                  <a:pt x="0" y="881058"/>
                  <a:pt x="0" y="567588"/>
                </a:cubicBezTo>
                <a:close/>
              </a:path>
            </a:pathLst>
          </a:custGeom>
          <a:solidFill>
            <a:srgbClr val="FFFFFF">
              <a:lumMod val="90000"/>
            </a:srgbClr>
          </a:solidFill>
          <a:ln w="12700">
            <a:miter lim="400000"/>
          </a:ln>
        </p:spPr>
        <p:txBody>
          <a:bodyPr wrap="square" lIns="28575" tIns="28575" rIns="28575" bIns="28575"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00" b="0" i="0" u="none" strike="noStrike" kern="0" cap="none" spc="0" normalizeH="0" baseline="0" noProof="0" dirty="0">
              <a:ln>
                <a:noFill/>
              </a:ln>
              <a:solidFill>
                <a:srgbClr val="FFFFFF"/>
              </a:solidFill>
              <a:effectLst/>
              <a:uLnTx/>
              <a:uFillTx/>
              <a:latin typeface="Montserrat" panose="00000500000000000000" pitchFamily="2" charset="0"/>
            </a:endParaRPr>
          </a:p>
        </p:txBody>
      </p:sp>
      <p:sp>
        <p:nvSpPr>
          <p:cNvPr id="7" name="Freeform: Shape 11">
            <a:extLst>
              <a:ext uri="{FF2B5EF4-FFF2-40B4-BE49-F238E27FC236}">
                <a16:creationId xmlns:a16="http://schemas.microsoft.com/office/drawing/2014/main" id="{9D88A055-437B-6549-9C60-59A5D2EFBD0D}"/>
              </a:ext>
            </a:extLst>
          </p:cNvPr>
          <p:cNvSpPr/>
          <p:nvPr/>
        </p:nvSpPr>
        <p:spPr>
          <a:xfrm>
            <a:off x="4935289" y="2387584"/>
            <a:ext cx="851073" cy="851073"/>
          </a:xfrm>
          <a:custGeom>
            <a:avLst/>
            <a:gdLst>
              <a:gd name="connsiteX0" fmla="*/ 0 w 1135175"/>
              <a:gd name="connsiteY0" fmla="*/ 567588 h 1135175"/>
              <a:gd name="connsiteX1" fmla="*/ 567588 w 1135175"/>
              <a:gd name="connsiteY1" fmla="*/ 0 h 1135175"/>
              <a:gd name="connsiteX2" fmla="*/ 1135176 w 1135175"/>
              <a:gd name="connsiteY2" fmla="*/ 567588 h 1135175"/>
              <a:gd name="connsiteX3" fmla="*/ 567588 w 1135175"/>
              <a:gd name="connsiteY3" fmla="*/ 1135176 h 1135175"/>
              <a:gd name="connsiteX4" fmla="*/ 0 w 1135175"/>
              <a:gd name="connsiteY4" fmla="*/ 567588 h 1135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175" h="1135175">
                <a:moveTo>
                  <a:pt x="0" y="567588"/>
                </a:moveTo>
                <a:cubicBezTo>
                  <a:pt x="0" y="254118"/>
                  <a:pt x="254118" y="0"/>
                  <a:pt x="567588" y="0"/>
                </a:cubicBezTo>
                <a:cubicBezTo>
                  <a:pt x="881058" y="0"/>
                  <a:pt x="1135176" y="254118"/>
                  <a:pt x="1135176" y="567588"/>
                </a:cubicBezTo>
                <a:cubicBezTo>
                  <a:pt x="1135176" y="881058"/>
                  <a:pt x="881058" y="1135176"/>
                  <a:pt x="567588" y="1135176"/>
                </a:cubicBezTo>
                <a:cubicBezTo>
                  <a:pt x="254118" y="1135176"/>
                  <a:pt x="0" y="881058"/>
                  <a:pt x="0" y="567588"/>
                </a:cubicBezTo>
                <a:close/>
              </a:path>
            </a:pathLst>
          </a:custGeom>
          <a:solidFill>
            <a:srgbClr val="FFFFFF">
              <a:lumMod val="90000"/>
            </a:srgbClr>
          </a:solidFill>
          <a:ln w="12700">
            <a:miter lim="400000"/>
          </a:ln>
        </p:spPr>
        <p:txBody>
          <a:bodyPr wrap="square" lIns="28575" tIns="28575" rIns="28575" bIns="28575"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00" b="0" i="0" u="none" strike="noStrike" kern="0" cap="none" spc="0" normalizeH="0" baseline="0" noProof="0" dirty="0">
              <a:ln>
                <a:noFill/>
              </a:ln>
              <a:solidFill>
                <a:srgbClr val="FFFFFF"/>
              </a:solidFill>
              <a:effectLst/>
              <a:uLnTx/>
              <a:uFillTx/>
              <a:latin typeface="Montserrat" panose="00000500000000000000" pitchFamily="2" charset="0"/>
            </a:endParaRPr>
          </a:p>
        </p:txBody>
      </p:sp>
      <p:sp>
        <p:nvSpPr>
          <p:cNvPr id="8" name="Freeform: Shape 15">
            <a:extLst>
              <a:ext uri="{FF2B5EF4-FFF2-40B4-BE49-F238E27FC236}">
                <a16:creationId xmlns:a16="http://schemas.microsoft.com/office/drawing/2014/main" id="{64A8FE8D-8385-4791-30A2-988A9877F1BD}"/>
              </a:ext>
            </a:extLst>
          </p:cNvPr>
          <p:cNvSpPr/>
          <p:nvPr/>
        </p:nvSpPr>
        <p:spPr>
          <a:xfrm>
            <a:off x="4935289" y="4244721"/>
            <a:ext cx="851073" cy="851073"/>
          </a:xfrm>
          <a:custGeom>
            <a:avLst/>
            <a:gdLst>
              <a:gd name="connsiteX0" fmla="*/ 0 w 1135175"/>
              <a:gd name="connsiteY0" fmla="*/ 567588 h 1135175"/>
              <a:gd name="connsiteX1" fmla="*/ 567588 w 1135175"/>
              <a:gd name="connsiteY1" fmla="*/ 0 h 1135175"/>
              <a:gd name="connsiteX2" fmla="*/ 1135176 w 1135175"/>
              <a:gd name="connsiteY2" fmla="*/ 567588 h 1135175"/>
              <a:gd name="connsiteX3" fmla="*/ 567588 w 1135175"/>
              <a:gd name="connsiteY3" fmla="*/ 1135176 h 1135175"/>
              <a:gd name="connsiteX4" fmla="*/ 0 w 1135175"/>
              <a:gd name="connsiteY4" fmla="*/ 567588 h 1135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175" h="1135175">
                <a:moveTo>
                  <a:pt x="0" y="567588"/>
                </a:moveTo>
                <a:cubicBezTo>
                  <a:pt x="0" y="254118"/>
                  <a:pt x="254118" y="0"/>
                  <a:pt x="567588" y="0"/>
                </a:cubicBezTo>
                <a:cubicBezTo>
                  <a:pt x="881058" y="0"/>
                  <a:pt x="1135176" y="254118"/>
                  <a:pt x="1135176" y="567588"/>
                </a:cubicBezTo>
                <a:cubicBezTo>
                  <a:pt x="1135176" y="881058"/>
                  <a:pt x="881058" y="1135176"/>
                  <a:pt x="567588" y="1135176"/>
                </a:cubicBezTo>
                <a:cubicBezTo>
                  <a:pt x="254118" y="1135176"/>
                  <a:pt x="0" y="881058"/>
                  <a:pt x="0" y="567588"/>
                </a:cubicBezTo>
                <a:close/>
              </a:path>
            </a:pathLst>
          </a:custGeom>
          <a:solidFill>
            <a:srgbClr val="FFFFFF">
              <a:lumMod val="90000"/>
            </a:srgbClr>
          </a:solidFill>
          <a:ln w="12700">
            <a:miter lim="400000"/>
          </a:ln>
        </p:spPr>
        <p:txBody>
          <a:bodyPr wrap="square" lIns="28575" tIns="28575" rIns="28575" bIns="28575"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00" b="0" i="0" u="none" strike="noStrike" kern="0" cap="none" spc="0" normalizeH="0" baseline="0" noProof="0" dirty="0">
              <a:ln>
                <a:noFill/>
              </a:ln>
              <a:solidFill>
                <a:srgbClr val="FFFFFF"/>
              </a:solidFill>
              <a:effectLst/>
              <a:uLnTx/>
              <a:uFillTx/>
              <a:latin typeface="Montserrat" panose="00000500000000000000" pitchFamily="2" charset="0"/>
            </a:endParaRPr>
          </a:p>
        </p:txBody>
      </p:sp>
      <p:sp>
        <p:nvSpPr>
          <p:cNvPr id="9" name="Freeform: Shape 17">
            <a:extLst>
              <a:ext uri="{FF2B5EF4-FFF2-40B4-BE49-F238E27FC236}">
                <a16:creationId xmlns:a16="http://schemas.microsoft.com/office/drawing/2014/main" id="{DC53E218-774F-B7C1-1558-A2B36C8E7EFD}"/>
              </a:ext>
            </a:extLst>
          </p:cNvPr>
          <p:cNvSpPr/>
          <p:nvPr/>
        </p:nvSpPr>
        <p:spPr>
          <a:xfrm>
            <a:off x="4006721" y="4629346"/>
            <a:ext cx="851073" cy="851073"/>
          </a:xfrm>
          <a:custGeom>
            <a:avLst/>
            <a:gdLst>
              <a:gd name="connsiteX0" fmla="*/ 0 w 1135175"/>
              <a:gd name="connsiteY0" fmla="*/ 567588 h 1135175"/>
              <a:gd name="connsiteX1" fmla="*/ 567588 w 1135175"/>
              <a:gd name="connsiteY1" fmla="*/ 0 h 1135175"/>
              <a:gd name="connsiteX2" fmla="*/ 1135176 w 1135175"/>
              <a:gd name="connsiteY2" fmla="*/ 567588 h 1135175"/>
              <a:gd name="connsiteX3" fmla="*/ 567588 w 1135175"/>
              <a:gd name="connsiteY3" fmla="*/ 1135176 h 1135175"/>
              <a:gd name="connsiteX4" fmla="*/ 0 w 1135175"/>
              <a:gd name="connsiteY4" fmla="*/ 567588 h 1135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175" h="1135175">
                <a:moveTo>
                  <a:pt x="0" y="567588"/>
                </a:moveTo>
                <a:cubicBezTo>
                  <a:pt x="0" y="254118"/>
                  <a:pt x="254118" y="0"/>
                  <a:pt x="567588" y="0"/>
                </a:cubicBezTo>
                <a:cubicBezTo>
                  <a:pt x="881058" y="0"/>
                  <a:pt x="1135176" y="254118"/>
                  <a:pt x="1135176" y="567588"/>
                </a:cubicBezTo>
                <a:cubicBezTo>
                  <a:pt x="1135176" y="881058"/>
                  <a:pt x="881058" y="1135176"/>
                  <a:pt x="567588" y="1135176"/>
                </a:cubicBezTo>
                <a:cubicBezTo>
                  <a:pt x="254118" y="1135176"/>
                  <a:pt x="0" y="881058"/>
                  <a:pt x="0" y="567588"/>
                </a:cubicBezTo>
                <a:close/>
              </a:path>
            </a:pathLst>
          </a:custGeom>
          <a:solidFill>
            <a:srgbClr val="FFFFFF">
              <a:lumMod val="90000"/>
            </a:srgbClr>
          </a:solidFill>
          <a:ln w="12700">
            <a:miter lim="400000"/>
          </a:ln>
        </p:spPr>
        <p:txBody>
          <a:bodyPr wrap="square" lIns="28575" tIns="28575" rIns="28575" bIns="28575"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00" b="0" i="0" u="none" strike="noStrike" kern="0" cap="none" spc="0" normalizeH="0" baseline="0" noProof="0" dirty="0">
              <a:ln>
                <a:noFill/>
              </a:ln>
              <a:solidFill>
                <a:srgbClr val="FFFFFF"/>
              </a:solidFill>
              <a:effectLst/>
              <a:uLnTx/>
              <a:uFillTx/>
              <a:latin typeface="Montserrat" panose="00000500000000000000" pitchFamily="2" charset="0"/>
            </a:endParaRPr>
          </a:p>
        </p:txBody>
      </p:sp>
      <p:sp>
        <p:nvSpPr>
          <p:cNvPr id="10" name="Freeform: Shape 19">
            <a:extLst>
              <a:ext uri="{FF2B5EF4-FFF2-40B4-BE49-F238E27FC236}">
                <a16:creationId xmlns:a16="http://schemas.microsoft.com/office/drawing/2014/main" id="{688E14EB-BAD2-2698-9865-F8EF19EFAE9D}"/>
              </a:ext>
            </a:extLst>
          </p:cNvPr>
          <p:cNvSpPr/>
          <p:nvPr/>
        </p:nvSpPr>
        <p:spPr>
          <a:xfrm>
            <a:off x="3078153" y="4244721"/>
            <a:ext cx="851073" cy="851073"/>
          </a:xfrm>
          <a:custGeom>
            <a:avLst/>
            <a:gdLst>
              <a:gd name="connsiteX0" fmla="*/ 0 w 1135175"/>
              <a:gd name="connsiteY0" fmla="*/ 567588 h 1135175"/>
              <a:gd name="connsiteX1" fmla="*/ 567588 w 1135175"/>
              <a:gd name="connsiteY1" fmla="*/ 0 h 1135175"/>
              <a:gd name="connsiteX2" fmla="*/ 1135176 w 1135175"/>
              <a:gd name="connsiteY2" fmla="*/ 567588 h 1135175"/>
              <a:gd name="connsiteX3" fmla="*/ 567588 w 1135175"/>
              <a:gd name="connsiteY3" fmla="*/ 1135176 h 1135175"/>
              <a:gd name="connsiteX4" fmla="*/ 0 w 1135175"/>
              <a:gd name="connsiteY4" fmla="*/ 567588 h 1135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175" h="1135175">
                <a:moveTo>
                  <a:pt x="0" y="567588"/>
                </a:moveTo>
                <a:cubicBezTo>
                  <a:pt x="0" y="254118"/>
                  <a:pt x="254118" y="0"/>
                  <a:pt x="567588" y="0"/>
                </a:cubicBezTo>
                <a:cubicBezTo>
                  <a:pt x="881058" y="0"/>
                  <a:pt x="1135176" y="254118"/>
                  <a:pt x="1135176" y="567588"/>
                </a:cubicBezTo>
                <a:cubicBezTo>
                  <a:pt x="1135176" y="881058"/>
                  <a:pt x="881058" y="1135176"/>
                  <a:pt x="567588" y="1135176"/>
                </a:cubicBezTo>
                <a:cubicBezTo>
                  <a:pt x="254118" y="1135176"/>
                  <a:pt x="0" y="881058"/>
                  <a:pt x="0" y="567588"/>
                </a:cubicBezTo>
                <a:close/>
              </a:path>
            </a:pathLst>
          </a:custGeom>
          <a:solidFill>
            <a:srgbClr val="FFFFFF">
              <a:lumMod val="90000"/>
            </a:srgbClr>
          </a:solidFill>
          <a:ln w="12700">
            <a:miter lim="400000"/>
          </a:ln>
        </p:spPr>
        <p:txBody>
          <a:bodyPr wrap="square" lIns="28575" tIns="28575" rIns="28575" bIns="28575"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00" b="0" i="0" u="none" strike="noStrike" kern="0" cap="none" spc="0" normalizeH="0" baseline="0" noProof="0" dirty="0">
              <a:ln>
                <a:noFill/>
              </a:ln>
              <a:solidFill>
                <a:srgbClr val="FFFFFF"/>
              </a:solidFill>
              <a:effectLst/>
              <a:uLnTx/>
              <a:uFillTx/>
              <a:latin typeface="Montserrat" panose="00000500000000000000" pitchFamily="2" charset="0"/>
            </a:endParaRPr>
          </a:p>
        </p:txBody>
      </p:sp>
      <p:sp>
        <p:nvSpPr>
          <p:cNvPr id="11" name="Freeform: Shape 21">
            <a:extLst>
              <a:ext uri="{FF2B5EF4-FFF2-40B4-BE49-F238E27FC236}">
                <a16:creationId xmlns:a16="http://schemas.microsoft.com/office/drawing/2014/main" id="{FCB1EE6F-1702-DCE0-0515-831F9F4F698C}"/>
              </a:ext>
            </a:extLst>
          </p:cNvPr>
          <p:cNvSpPr/>
          <p:nvPr/>
        </p:nvSpPr>
        <p:spPr>
          <a:xfrm>
            <a:off x="2693528" y="3316152"/>
            <a:ext cx="851073" cy="851073"/>
          </a:xfrm>
          <a:custGeom>
            <a:avLst/>
            <a:gdLst>
              <a:gd name="connsiteX0" fmla="*/ 0 w 1135175"/>
              <a:gd name="connsiteY0" fmla="*/ 567588 h 1135175"/>
              <a:gd name="connsiteX1" fmla="*/ 567588 w 1135175"/>
              <a:gd name="connsiteY1" fmla="*/ 0 h 1135175"/>
              <a:gd name="connsiteX2" fmla="*/ 1135176 w 1135175"/>
              <a:gd name="connsiteY2" fmla="*/ 567588 h 1135175"/>
              <a:gd name="connsiteX3" fmla="*/ 567588 w 1135175"/>
              <a:gd name="connsiteY3" fmla="*/ 1135176 h 1135175"/>
              <a:gd name="connsiteX4" fmla="*/ 0 w 1135175"/>
              <a:gd name="connsiteY4" fmla="*/ 567588 h 1135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175" h="1135175">
                <a:moveTo>
                  <a:pt x="0" y="567588"/>
                </a:moveTo>
                <a:cubicBezTo>
                  <a:pt x="0" y="254118"/>
                  <a:pt x="254118" y="0"/>
                  <a:pt x="567588" y="0"/>
                </a:cubicBezTo>
                <a:cubicBezTo>
                  <a:pt x="881058" y="0"/>
                  <a:pt x="1135176" y="254118"/>
                  <a:pt x="1135176" y="567588"/>
                </a:cubicBezTo>
                <a:cubicBezTo>
                  <a:pt x="1135176" y="881058"/>
                  <a:pt x="881058" y="1135176"/>
                  <a:pt x="567588" y="1135176"/>
                </a:cubicBezTo>
                <a:cubicBezTo>
                  <a:pt x="254118" y="1135176"/>
                  <a:pt x="0" y="881058"/>
                  <a:pt x="0" y="567588"/>
                </a:cubicBezTo>
                <a:close/>
              </a:path>
            </a:pathLst>
          </a:custGeom>
          <a:solidFill>
            <a:srgbClr val="FFFFFF">
              <a:lumMod val="90000"/>
            </a:srgbClr>
          </a:solidFill>
          <a:ln w="12700">
            <a:miter lim="400000"/>
          </a:ln>
        </p:spPr>
        <p:txBody>
          <a:bodyPr wrap="square" lIns="28575" tIns="28575" rIns="28575" bIns="28575"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00" b="0" i="0" u="none" strike="noStrike" kern="0" cap="none" spc="0" normalizeH="0" baseline="0" noProof="0" dirty="0">
              <a:ln>
                <a:noFill/>
              </a:ln>
              <a:solidFill>
                <a:srgbClr val="FFFFFF"/>
              </a:solidFill>
              <a:effectLst/>
              <a:uLnTx/>
              <a:uFillTx/>
              <a:latin typeface="Montserrat" panose="00000500000000000000" pitchFamily="2" charset="0"/>
            </a:endParaRPr>
          </a:p>
        </p:txBody>
      </p:sp>
      <p:sp>
        <p:nvSpPr>
          <p:cNvPr id="12" name="Freeform: Shape 23">
            <a:extLst>
              <a:ext uri="{FF2B5EF4-FFF2-40B4-BE49-F238E27FC236}">
                <a16:creationId xmlns:a16="http://schemas.microsoft.com/office/drawing/2014/main" id="{D7175C6A-8F86-8755-30E9-F17C5C5DFE9C}"/>
              </a:ext>
            </a:extLst>
          </p:cNvPr>
          <p:cNvSpPr/>
          <p:nvPr/>
        </p:nvSpPr>
        <p:spPr>
          <a:xfrm>
            <a:off x="3078153" y="2387584"/>
            <a:ext cx="851073" cy="851073"/>
          </a:xfrm>
          <a:custGeom>
            <a:avLst/>
            <a:gdLst>
              <a:gd name="connsiteX0" fmla="*/ 0 w 1135175"/>
              <a:gd name="connsiteY0" fmla="*/ 567588 h 1135175"/>
              <a:gd name="connsiteX1" fmla="*/ 567588 w 1135175"/>
              <a:gd name="connsiteY1" fmla="*/ 0 h 1135175"/>
              <a:gd name="connsiteX2" fmla="*/ 1135176 w 1135175"/>
              <a:gd name="connsiteY2" fmla="*/ 567588 h 1135175"/>
              <a:gd name="connsiteX3" fmla="*/ 567588 w 1135175"/>
              <a:gd name="connsiteY3" fmla="*/ 1135176 h 1135175"/>
              <a:gd name="connsiteX4" fmla="*/ 0 w 1135175"/>
              <a:gd name="connsiteY4" fmla="*/ 567588 h 1135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175" h="1135175">
                <a:moveTo>
                  <a:pt x="0" y="567588"/>
                </a:moveTo>
                <a:cubicBezTo>
                  <a:pt x="0" y="254118"/>
                  <a:pt x="254118" y="0"/>
                  <a:pt x="567588" y="0"/>
                </a:cubicBezTo>
                <a:cubicBezTo>
                  <a:pt x="881058" y="0"/>
                  <a:pt x="1135176" y="254118"/>
                  <a:pt x="1135176" y="567588"/>
                </a:cubicBezTo>
                <a:cubicBezTo>
                  <a:pt x="1135176" y="881058"/>
                  <a:pt x="881058" y="1135176"/>
                  <a:pt x="567588" y="1135176"/>
                </a:cubicBezTo>
                <a:cubicBezTo>
                  <a:pt x="254118" y="1135176"/>
                  <a:pt x="0" y="881058"/>
                  <a:pt x="0" y="567588"/>
                </a:cubicBezTo>
                <a:close/>
              </a:path>
            </a:pathLst>
          </a:custGeom>
          <a:solidFill>
            <a:srgbClr val="FFFFFF">
              <a:lumMod val="90000"/>
            </a:srgbClr>
          </a:solidFill>
          <a:ln w="12700">
            <a:miter lim="400000"/>
          </a:ln>
        </p:spPr>
        <p:txBody>
          <a:bodyPr wrap="square" lIns="28575" tIns="28575" rIns="28575" bIns="28575"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00" b="0" i="0" u="none" strike="noStrike" kern="0" cap="none" spc="0" normalizeH="0" baseline="0" noProof="0" dirty="0">
              <a:ln>
                <a:noFill/>
              </a:ln>
              <a:solidFill>
                <a:srgbClr val="FFFFFF"/>
              </a:solidFill>
              <a:effectLst/>
              <a:uLnTx/>
              <a:uFillTx/>
              <a:latin typeface="Montserrat" panose="00000500000000000000" pitchFamily="2" charset="0"/>
            </a:endParaRPr>
          </a:p>
        </p:txBody>
      </p:sp>
      <p:sp>
        <p:nvSpPr>
          <p:cNvPr id="13" name="Freeform: Shape 14">
            <a:extLst>
              <a:ext uri="{FF2B5EF4-FFF2-40B4-BE49-F238E27FC236}">
                <a16:creationId xmlns:a16="http://schemas.microsoft.com/office/drawing/2014/main" id="{AF800B29-614C-D7AB-6F4C-1DBEC486125D}"/>
              </a:ext>
            </a:extLst>
          </p:cNvPr>
          <p:cNvSpPr/>
          <p:nvPr/>
        </p:nvSpPr>
        <p:spPr>
          <a:xfrm>
            <a:off x="4026881" y="2484003"/>
            <a:ext cx="810755" cy="370031"/>
          </a:xfrm>
          <a:custGeom>
            <a:avLst/>
            <a:gdLst>
              <a:gd name="connsiteX0" fmla="*/ 540502 w 1081006"/>
              <a:gd name="connsiteY0" fmla="*/ 0 h 493374"/>
              <a:gd name="connsiteX1" fmla="*/ 1043397 w 1081006"/>
              <a:gd name="connsiteY1" fmla="*/ 76031 h 493374"/>
              <a:gd name="connsiteX2" fmla="*/ 1081006 w 1081006"/>
              <a:gd name="connsiteY2" fmla="*/ 89796 h 493374"/>
              <a:gd name="connsiteX3" fmla="*/ 1063297 w 1081006"/>
              <a:gd name="connsiteY3" fmla="*/ 146843 h 493374"/>
              <a:gd name="connsiteX4" fmla="*/ 540503 w 1081006"/>
              <a:gd name="connsiteY4" fmla="*/ 493374 h 493374"/>
              <a:gd name="connsiteX5" fmla="*/ 17708 w 1081006"/>
              <a:gd name="connsiteY5" fmla="*/ 146843 h 493374"/>
              <a:gd name="connsiteX6" fmla="*/ 0 w 1081006"/>
              <a:gd name="connsiteY6" fmla="*/ 89796 h 493374"/>
              <a:gd name="connsiteX7" fmla="*/ 37607 w 1081006"/>
              <a:gd name="connsiteY7" fmla="*/ 76031 h 493374"/>
              <a:gd name="connsiteX8" fmla="*/ 540502 w 1081006"/>
              <a:gd name="connsiteY8" fmla="*/ 0 h 493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1006" h="493374">
                <a:moveTo>
                  <a:pt x="540502" y="0"/>
                </a:moveTo>
                <a:cubicBezTo>
                  <a:pt x="715626" y="0"/>
                  <a:pt x="884533" y="26619"/>
                  <a:pt x="1043397" y="76031"/>
                </a:cubicBezTo>
                <a:lnTo>
                  <a:pt x="1081006" y="89796"/>
                </a:lnTo>
                <a:lnTo>
                  <a:pt x="1063297" y="146843"/>
                </a:lnTo>
                <a:cubicBezTo>
                  <a:pt x="977164" y="350485"/>
                  <a:pt x="775520" y="493374"/>
                  <a:pt x="540503" y="493374"/>
                </a:cubicBezTo>
                <a:cubicBezTo>
                  <a:pt x="305485" y="493374"/>
                  <a:pt x="103841" y="350485"/>
                  <a:pt x="17708" y="146843"/>
                </a:cubicBezTo>
                <a:lnTo>
                  <a:pt x="0" y="89796"/>
                </a:lnTo>
                <a:lnTo>
                  <a:pt x="37607" y="76031"/>
                </a:lnTo>
                <a:cubicBezTo>
                  <a:pt x="196471" y="26619"/>
                  <a:pt x="365378" y="0"/>
                  <a:pt x="540502" y="0"/>
                </a:cubicBezTo>
                <a:close/>
              </a:path>
            </a:pathLst>
          </a:custGeom>
          <a:solidFill>
            <a:srgbClr val="8400A4"/>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00" b="1" i="0" u="none" strike="noStrike" kern="0" cap="none" spc="0" normalizeH="0" baseline="0" noProof="0" dirty="0">
                <a:ln>
                  <a:noFill/>
                </a:ln>
                <a:solidFill>
                  <a:srgbClr val="FFFFFF"/>
                </a:solidFill>
                <a:effectLst/>
                <a:uLnTx/>
                <a:uFillTx/>
                <a:latin typeface="Montserrat" panose="00000500000000000000" pitchFamily="2" charset="0"/>
              </a:rPr>
              <a:t>01</a:t>
            </a:r>
            <a:endParaRPr kumimoji="0" sz="1300" b="1" i="0" u="none" strike="noStrike" kern="0" cap="none" spc="0" normalizeH="0" baseline="0" noProof="0" dirty="0">
              <a:ln>
                <a:noFill/>
              </a:ln>
              <a:solidFill>
                <a:srgbClr val="FFFFFF"/>
              </a:solidFill>
              <a:effectLst/>
              <a:uLnTx/>
              <a:uFillTx/>
              <a:latin typeface="Montserrat" panose="00000500000000000000" pitchFamily="2" charset="0"/>
            </a:endParaRPr>
          </a:p>
        </p:txBody>
      </p:sp>
      <p:sp>
        <p:nvSpPr>
          <p:cNvPr id="14" name="Freeform: Shape 16">
            <a:extLst>
              <a:ext uri="{FF2B5EF4-FFF2-40B4-BE49-F238E27FC236}">
                <a16:creationId xmlns:a16="http://schemas.microsoft.com/office/drawing/2014/main" id="{AC0BBD74-4796-EA85-03BB-ACAF7278AD27}"/>
              </a:ext>
            </a:extLst>
          </p:cNvPr>
          <p:cNvSpPr/>
          <p:nvPr/>
        </p:nvSpPr>
        <p:spPr>
          <a:xfrm>
            <a:off x="3299418" y="2613235"/>
            <a:ext cx="629808" cy="625423"/>
          </a:xfrm>
          <a:custGeom>
            <a:avLst/>
            <a:gdLst>
              <a:gd name="connsiteX0" fmla="*/ 770371 w 839744"/>
              <a:gd name="connsiteY0" fmla="*/ 0 h 833897"/>
              <a:gd name="connsiteX1" fmla="*/ 795156 w 839744"/>
              <a:gd name="connsiteY1" fmla="*/ 45664 h 833897"/>
              <a:gd name="connsiteX2" fmla="*/ 839744 w 839744"/>
              <a:gd name="connsiteY2" fmla="*/ 266515 h 833897"/>
              <a:gd name="connsiteX3" fmla="*/ 272362 w 839744"/>
              <a:gd name="connsiteY3" fmla="*/ 833897 h 833897"/>
              <a:gd name="connsiteX4" fmla="*/ 51511 w 839744"/>
              <a:gd name="connsiteY4" fmla="*/ 789309 h 833897"/>
              <a:gd name="connsiteX5" fmla="*/ 0 w 839744"/>
              <a:gd name="connsiteY5" fmla="*/ 761350 h 833897"/>
              <a:gd name="connsiteX6" fmla="*/ 23417 w 839744"/>
              <a:gd name="connsiteY6" fmla="*/ 712737 h 833897"/>
              <a:gd name="connsiteX7" fmla="*/ 704351 w 839744"/>
              <a:gd name="connsiteY7" fmla="*/ 31803 h 833897"/>
              <a:gd name="connsiteX8" fmla="*/ 770371 w 839744"/>
              <a:gd name="connsiteY8" fmla="*/ 0 h 833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39744" h="833897">
                <a:moveTo>
                  <a:pt x="770371" y="0"/>
                </a:moveTo>
                <a:lnTo>
                  <a:pt x="795156" y="45664"/>
                </a:lnTo>
                <a:cubicBezTo>
                  <a:pt x="823868" y="113545"/>
                  <a:pt x="839744" y="188176"/>
                  <a:pt x="839744" y="266515"/>
                </a:cubicBezTo>
                <a:cubicBezTo>
                  <a:pt x="839744" y="579871"/>
                  <a:pt x="585718" y="833897"/>
                  <a:pt x="272362" y="833897"/>
                </a:cubicBezTo>
                <a:cubicBezTo>
                  <a:pt x="194023" y="833897"/>
                  <a:pt x="119392" y="818021"/>
                  <a:pt x="51511" y="789309"/>
                </a:cubicBezTo>
                <a:lnTo>
                  <a:pt x="0" y="761350"/>
                </a:lnTo>
                <a:lnTo>
                  <a:pt x="23417" y="712737"/>
                </a:lnTo>
                <a:cubicBezTo>
                  <a:pt x="179623" y="425188"/>
                  <a:pt x="416802" y="188009"/>
                  <a:pt x="704351" y="31803"/>
                </a:cubicBezTo>
                <a:lnTo>
                  <a:pt x="770371" y="0"/>
                </a:lnTo>
                <a:close/>
              </a:path>
            </a:pathLst>
          </a:custGeom>
          <a:solidFill>
            <a:srgbClr val="E2ECFD"/>
          </a:solidFill>
          <a:ln w="12700" cap="flat" cmpd="sng" algn="ctr">
            <a:noFill/>
            <a:prstDash val="solid"/>
            <a:miter lim="800000"/>
          </a:ln>
          <a:effectLst/>
        </p:spPr>
        <p:txBody>
          <a:bodyPr rot="0" spcFirstLastPara="0" vertOverflow="overflow" horzOverflow="overflow" vert="horz" wrap="square" lIns="91440" tIns="45720" rIns="182880" bIns="182880" numCol="1" spcCol="0" rtlCol="0" fromWordArt="0" anchor="b" anchorCtr="0" forceAA="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1300" b="1" i="0" u="none" strike="noStrike" kern="0" cap="none" spc="0" normalizeH="0" baseline="0" noProof="0" dirty="0">
                <a:ln>
                  <a:noFill/>
                </a:ln>
                <a:solidFill>
                  <a:srgbClr val="FFFFFF"/>
                </a:solidFill>
                <a:effectLst/>
                <a:uLnTx/>
                <a:uFillTx/>
                <a:latin typeface="Montserrat" panose="00000500000000000000" pitchFamily="2" charset="0"/>
              </a:rPr>
              <a:t>08</a:t>
            </a:r>
            <a:endParaRPr kumimoji="0" sz="1300" b="1" i="0" u="none" strike="noStrike" kern="0" cap="none" spc="0" normalizeH="0" baseline="0" noProof="0" dirty="0">
              <a:ln>
                <a:noFill/>
              </a:ln>
              <a:solidFill>
                <a:srgbClr val="FFFFFF"/>
              </a:solidFill>
              <a:effectLst/>
              <a:uLnTx/>
              <a:uFillTx/>
              <a:latin typeface="Montserrat" panose="00000500000000000000" pitchFamily="2" charset="0"/>
            </a:endParaRPr>
          </a:p>
        </p:txBody>
      </p:sp>
      <p:sp>
        <p:nvSpPr>
          <p:cNvPr id="15" name="Freeform: Shape 18">
            <a:extLst>
              <a:ext uri="{FF2B5EF4-FFF2-40B4-BE49-F238E27FC236}">
                <a16:creationId xmlns:a16="http://schemas.microsoft.com/office/drawing/2014/main" id="{E7F059F9-4D92-5DCD-C593-66BF2EB394C2}"/>
              </a:ext>
            </a:extLst>
          </p:cNvPr>
          <p:cNvSpPr/>
          <p:nvPr/>
        </p:nvSpPr>
        <p:spPr>
          <a:xfrm>
            <a:off x="4935288" y="2613235"/>
            <a:ext cx="629808" cy="625423"/>
          </a:xfrm>
          <a:custGeom>
            <a:avLst/>
            <a:gdLst>
              <a:gd name="connsiteX0" fmla="*/ 69374 w 839744"/>
              <a:gd name="connsiteY0" fmla="*/ 0 h 833897"/>
              <a:gd name="connsiteX1" fmla="*/ 135392 w 839744"/>
              <a:gd name="connsiteY1" fmla="*/ 31803 h 833897"/>
              <a:gd name="connsiteX2" fmla="*/ 816326 w 839744"/>
              <a:gd name="connsiteY2" fmla="*/ 712737 h 833897"/>
              <a:gd name="connsiteX3" fmla="*/ 839744 w 839744"/>
              <a:gd name="connsiteY3" fmla="*/ 761350 h 833897"/>
              <a:gd name="connsiteX4" fmla="*/ 788234 w 839744"/>
              <a:gd name="connsiteY4" fmla="*/ 789309 h 833897"/>
              <a:gd name="connsiteX5" fmla="*/ 567383 w 839744"/>
              <a:gd name="connsiteY5" fmla="*/ 833897 h 833897"/>
              <a:gd name="connsiteX6" fmla="*/ 0 w 839744"/>
              <a:gd name="connsiteY6" fmla="*/ 266515 h 833897"/>
              <a:gd name="connsiteX7" fmla="*/ 44588 w 839744"/>
              <a:gd name="connsiteY7" fmla="*/ 45664 h 833897"/>
              <a:gd name="connsiteX8" fmla="*/ 69374 w 839744"/>
              <a:gd name="connsiteY8" fmla="*/ 0 h 833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39744" h="833897">
                <a:moveTo>
                  <a:pt x="69374" y="0"/>
                </a:moveTo>
                <a:lnTo>
                  <a:pt x="135392" y="31803"/>
                </a:lnTo>
                <a:cubicBezTo>
                  <a:pt x="422941" y="188009"/>
                  <a:pt x="660120" y="425188"/>
                  <a:pt x="816326" y="712737"/>
                </a:cubicBezTo>
                <a:lnTo>
                  <a:pt x="839744" y="761350"/>
                </a:lnTo>
                <a:lnTo>
                  <a:pt x="788234" y="789309"/>
                </a:lnTo>
                <a:cubicBezTo>
                  <a:pt x="720353" y="818021"/>
                  <a:pt x="645722" y="833897"/>
                  <a:pt x="567383" y="833897"/>
                </a:cubicBezTo>
                <a:cubicBezTo>
                  <a:pt x="254026" y="833897"/>
                  <a:pt x="0" y="579871"/>
                  <a:pt x="0" y="266515"/>
                </a:cubicBezTo>
                <a:cubicBezTo>
                  <a:pt x="0" y="188176"/>
                  <a:pt x="15877" y="113545"/>
                  <a:pt x="44588" y="45664"/>
                </a:cubicBezTo>
                <a:lnTo>
                  <a:pt x="69374" y="0"/>
                </a:lnTo>
                <a:close/>
              </a:path>
            </a:pathLst>
          </a:custGeom>
          <a:solidFill>
            <a:srgbClr val="3366CC"/>
          </a:solidFill>
          <a:ln w="12700" cap="flat" cmpd="sng" algn="ctr">
            <a:noFill/>
            <a:prstDash val="solid"/>
            <a:miter lim="800000"/>
          </a:ln>
          <a:effectLst/>
        </p:spPr>
        <p:txBody>
          <a:bodyPr rot="0" spcFirstLastPara="0" vertOverflow="overflow" horzOverflow="overflow" vert="horz" wrap="square" lIns="182880" tIns="45720" rIns="91440" bIns="182880" numCol="1" spcCol="0" rtlCol="0" fromWordArt="0" anchor="b"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300" b="1" i="0" u="none" strike="noStrike" kern="0" cap="none" spc="0" normalizeH="0" baseline="0" noProof="0" dirty="0">
                <a:ln>
                  <a:noFill/>
                </a:ln>
                <a:solidFill>
                  <a:srgbClr val="FFFFFF"/>
                </a:solidFill>
                <a:effectLst/>
                <a:uLnTx/>
                <a:uFillTx/>
                <a:latin typeface="Montserrat" panose="00000500000000000000" pitchFamily="2" charset="0"/>
              </a:rPr>
              <a:t>02</a:t>
            </a:r>
            <a:endParaRPr kumimoji="0" sz="1300" b="1" i="0" u="none" strike="noStrike" kern="0" cap="none" spc="0" normalizeH="0" baseline="0" noProof="0" dirty="0">
              <a:ln>
                <a:noFill/>
              </a:ln>
              <a:solidFill>
                <a:srgbClr val="FFFFFF"/>
              </a:solidFill>
              <a:effectLst/>
              <a:uLnTx/>
              <a:uFillTx/>
              <a:latin typeface="Montserrat" panose="00000500000000000000" pitchFamily="2" charset="0"/>
            </a:endParaRPr>
          </a:p>
        </p:txBody>
      </p:sp>
      <p:sp>
        <p:nvSpPr>
          <p:cNvPr id="16" name="Freeform: Shape 24">
            <a:extLst>
              <a:ext uri="{FF2B5EF4-FFF2-40B4-BE49-F238E27FC236}">
                <a16:creationId xmlns:a16="http://schemas.microsoft.com/office/drawing/2014/main" id="{87908491-DE53-23FB-2F15-0BA2A5FED3D8}"/>
              </a:ext>
            </a:extLst>
          </p:cNvPr>
          <p:cNvSpPr/>
          <p:nvPr/>
        </p:nvSpPr>
        <p:spPr>
          <a:xfrm>
            <a:off x="3291265" y="4244721"/>
            <a:ext cx="637961" cy="642347"/>
          </a:xfrm>
          <a:custGeom>
            <a:avLst/>
            <a:gdLst>
              <a:gd name="connsiteX0" fmla="*/ 283233 w 850615"/>
              <a:gd name="connsiteY0" fmla="*/ 0 h 856462"/>
              <a:gd name="connsiteX1" fmla="*/ 850615 w 850615"/>
              <a:gd name="connsiteY1" fmla="*/ 567383 h 856462"/>
              <a:gd name="connsiteX2" fmla="*/ 806027 w 850615"/>
              <a:gd name="connsiteY2" fmla="*/ 788234 h 856462"/>
              <a:gd name="connsiteX3" fmla="*/ 768994 w 850615"/>
              <a:gd name="connsiteY3" fmla="*/ 856462 h 856462"/>
              <a:gd name="connsiteX4" fmla="*/ 715222 w 850615"/>
              <a:gd name="connsiteY4" fmla="*/ 830559 h 856462"/>
              <a:gd name="connsiteX5" fmla="*/ 34288 w 850615"/>
              <a:gd name="connsiteY5" fmla="*/ 149625 h 856462"/>
              <a:gd name="connsiteX6" fmla="*/ 0 w 850615"/>
              <a:gd name="connsiteY6" fmla="*/ 78448 h 856462"/>
              <a:gd name="connsiteX7" fmla="*/ 62382 w 850615"/>
              <a:gd name="connsiteY7" fmla="*/ 44588 h 856462"/>
              <a:gd name="connsiteX8" fmla="*/ 283233 w 850615"/>
              <a:gd name="connsiteY8" fmla="*/ 0 h 856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15" h="856462">
                <a:moveTo>
                  <a:pt x="283233" y="0"/>
                </a:moveTo>
                <a:cubicBezTo>
                  <a:pt x="596589" y="0"/>
                  <a:pt x="850615" y="254026"/>
                  <a:pt x="850615" y="567383"/>
                </a:cubicBezTo>
                <a:cubicBezTo>
                  <a:pt x="850615" y="645722"/>
                  <a:pt x="834739" y="720353"/>
                  <a:pt x="806027" y="788234"/>
                </a:cubicBezTo>
                <a:lnTo>
                  <a:pt x="768994" y="856462"/>
                </a:lnTo>
                <a:lnTo>
                  <a:pt x="715222" y="830559"/>
                </a:lnTo>
                <a:cubicBezTo>
                  <a:pt x="427673" y="674353"/>
                  <a:pt x="190494" y="437174"/>
                  <a:pt x="34288" y="149625"/>
                </a:cubicBezTo>
                <a:lnTo>
                  <a:pt x="0" y="78448"/>
                </a:lnTo>
                <a:lnTo>
                  <a:pt x="62382" y="44588"/>
                </a:lnTo>
                <a:cubicBezTo>
                  <a:pt x="130263" y="15877"/>
                  <a:pt x="204894" y="0"/>
                  <a:pt x="283233" y="0"/>
                </a:cubicBezTo>
                <a:close/>
              </a:path>
            </a:pathLst>
          </a:custGeom>
          <a:solidFill>
            <a:srgbClr val="E20000"/>
          </a:solidFill>
          <a:ln w="12700" cap="flat" cmpd="sng" algn="ctr">
            <a:noFill/>
            <a:prstDash val="solid"/>
            <a:miter lim="800000"/>
          </a:ln>
          <a:effectLst/>
        </p:spPr>
        <p:txBody>
          <a:bodyPr rot="0" spcFirstLastPara="0" vertOverflow="overflow" horzOverflow="overflow" vert="horz" wrap="square" lIns="91440" tIns="182880" rIns="182880" bIns="45720" numCol="1" spcCol="0" rtlCol="0" fromWordArt="0" anchor="t" anchorCtr="0" forceAA="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1300" b="1" i="0" u="none" strike="noStrike" kern="0" cap="none" spc="0" normalizeH="0" baseline="0" noProof="0" dirty="0">
                <a:ln>
                  <a:noFill/>
                </a:ln>
                <a:solidFill>
                  <a:srgbClr val="FFFFFF"/>
                </a:solidFill>
                <a:effectLst/>
                <a:uLnTx/>
                <a:uFillTx/>
                <a:latin typeface="Montserrat" panose="00000500000000000000" pitchFamily="2" charset="0"/>
              </a:rPr>
              <a:t>06</a:t>
            </a:r>
            <a:endParaRPr kumimoji="0" sz="1300" b="1" i="0" u="none" strike="noStrike" kern="0" cap="none" spc="0" normalizeH="0" baseline="0" noProof="0" dirty="0">
              <a:ln>
                <a:noFill/>
              </a:ln>
              <a:solidFill>
                <a:srgbClr val="FFFFFF"/>
              </a:solidFill>
              <a:effectLst/>
              <a:uLnTx/>
              <a:uFillTx/>
              <a:latin typeface="Montserrat" panose="00000500000000000000" pitchFamily="2" charset="0"/>
            </a:endParaRPr>
          </a:p>
        </p:txBody>
      </p:sp>
      <p:sp>
        <p:nvSpPr>
          <p:cNvPr id="17" name="Freeform: Shape 27">
            <a:extLst>
              <a:ext uri="{FF2B5EF4-FFF2-40B4-BE49-F238E27FC236}">
                <a16:creationId xmlns:a16="http://schemas.microsoft.com/office/drawing/2014/main" id="{B00CCE2F-E06E-62C2-DA7E-12F2294AD8AA}"/>
              </a:ext>
            </a:extLst>
          </p:cNvPr>
          <p:cNvSpPr/>
          <p:nvPr/>
        </p:nvSpPr>
        <p:spPr>
          <a:xfrm>
            <a:off x="4935289" y="4244721"/>
            <a:ext cx="637961" cy="642347"/>
          </a:xfrm>
          <a:custGeom>
            <a:avLst/>
            <a:gdLst>
              <a:gd name="connsiteX0" fmla="*/ 567383 w 850614"/>
              <a:gd name="connsiteY0" fmla="*/ 0 h 856462"/>
              <a:gd name="connsiteX1" fmla="*/ 788234 w 850614"/>
              <a:gd name="connsiteY1" fmla="*/ 44588 h 856462"/>
              <a:gd name="connsiteX2" fmla="*/ 850614 w 850614"/>
              <a:gd name="connsiteY2" fmla="*/ 78447 h 856462"/>
              <a:gd name="connsiteX3" fmla="*/ 816326 w 850614"/>
              <a:gd name="connsiteY3" fmla="*/ 149625 h 856462"/>
              <a:gd name="connsiteX4" fmla="*/ 135392 w 850614"/>
              <a:gd name="connsiteY4" fmla="*/ 830559 h 856462"/>
              <a:gd name="connsiteX5" fmla="*/ 81621 w 850614"/>
              <a:gd name="connsiteY5" fmla="*/ 856462 h 856462"/>
              <a:gd name="connsiteX6" fmla="*/ 44588 w 850614"/>
              <a:gd name="connsiteY6" fmla="*/ 788234 h 856462"/>
              <a:gd name="connsiteX7" fmla="*/ 0 w 850614"/>
              <a:gd name="connsiteY7" fmla="*/ 567383 h 856462"/>
              <a:gd name="connsiteX8" fmla="*/ 567383 w 850614"/>
              <a:gd name="connsiteY8" fmla="*/ 0 h 856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14" h="856462">
                <a:moveTo>
                  <a:pt x="567383" y="0"/>
                </a:moveTo>
                <a:cubicBezTo>
                  <a:pt x="645722" y="0"/>
                  <a:pt x="720353" y="15877"/>
                  <a:pt x="788234" y="44588"/>
                </a:cubicBezTo>
                <a:lnTo>
                  <a:pt x="850614" y="78447"/>
                </a:lnTo>
                <a:lnTo>
                  <a:pt x="816326" y="149625"/>
                </a:lnTo>
                <a:cubicBezTo>
                  <a:pt x="660120" y="437174"/>
                  <a:pt x="422941" y="674353"/>
                  <a:pt x="135392" y="830559"/>
                </a:cubicBezTo>
                <a:lnTo>
                  <a:pt x="81621" y="856462"/>
                </a:lnTo>
                <a:lnTo>
                  <a:pt x="44588" y="788234"/>
                </a:lnTo>
                <a:cubicBezTo>
                  <a:pt x="15877" y="720353"/>
                  <a:pt x="0" y="645722"/>
                  <a:pt x="0" y="567383"/>
                </a:cubicBezTo>
                <a:cubicBezTo>
                  <a:pt x="0" y="254026"/>
                  <a:pt x="254026" y="0"/>
                  <a:pt x="567383" y="0"/>
                </a:cubicBezTo>
                <a:close/>
              </a:path>
            </a:pathLst>
          </a:custGeom>
          <a:solidFill>
            <a:srgbClr val="004A84"/>
          </a:solidFill>
          <a:ln w="12700" cap="flat" cmpd="sng" algn="ctr">
            <a:noFill/>
            <a:prstDash val="solid"/>
            <a:miter lim="800000"/>
          </a:ln>
          <a:effectLst/>
        </p:spPr>
        <p:txBody>
          <a:bodyPr rot="0" spcFirstLastPara="0" vertOverflow="overflow" horzOverflow="overflow" vert="horz" wrap="square" lIns="182880" tIns="18288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300" b="1" i="0" u="none" strike="noStrike" kern="0" cap="none" spc="0" normalizeH="0" baseline="0" noProof="0" dirty="0">
                <a:ln>
                  <a:noFill/>
                </a:ln>
                <a:solidFill>
                  <a:srgbClr val="FFFFFF"/>
                </a:solidFill>
                <a:effectLst/>
                <a:uLnTx/>
                <a:uFillTx/>
                <a:latin typeface="Montserrat" panose="00000500000000000000" pitchFamily="2" charset="0"/>
              </a:rPr>
              <a:t>04</a:t>
            </a:r>
            <a:endParaRPr kumimoji="0" sz="1300" b="1" i="0" u="none" strike="noStrike" kern="0" cap="none" spc="0" normalizeH="0" baseline="0" noProof="0" dirty="0">
              <a:ln>
                <a:noFill/>
              </a:ln>
              <a:solidFill>
                <a:srgbClr val="FFFFFF"/>
              </a:solidFill>
              <a:effectLst/>
              <a:uLnTx/>
              <a:uFillTx/>
              <a:latin typeface="Montserrat" panose="00000500000000000000" pitchFamily="2" charset="0"/>
            </a:endParaRPr>
          </a:p>
        </p:txBody>
      </p:sp>
      <p:sp>
        <p:nvSpPr>
          <p:cNvPr id="18" name="Freeform: Shape 28">
            <a:extLst>
              <a:ext uri="{FF2B5EF4-FFF2-40B4-BE49-F238E27FC236}">
                <a16:creationId xmlns:a16="http://schemas.microsoft.com/office/drawing/2014/main" id="{412696C9-EBC8-C17A-2BE3-D3A5DE1A9FC1}"/>
              </a:ext>
            </a:extLst>
          </p:cNvPr>
          <p:cNvSpPr/>
          <p:nvPr/>
        </p:nvSpPr>
        <p:spPr>
          <a:xfrm>
            <a:off x="4020930" y="4629345"/>
            <a:ext cx="822656" cy="391378"/>
          </a:xfrm>
          <a:custGeom>
            <a:avLst/>
            <a:gdLst>
              <a:gd name="connsiteX0" fmla="*/ 548437 w 1096874"/>
              <a:gd name="connsiteY0" fmla="*/ 0 h 521837"/>
              <a:gd name="connsiteX1" fmla="*/ 1071231 w 1096874"/>
              <a:gd name="connsiteY1" fmla="*/ 346532 h 521837"/>
              <a:gd name="connsiteX2" fmla="*/ 1096874 w 1096874"/>
              <a:gd name="connsiteY2" fmla="*/ 429138 h 521837"/>
              <a:gd name="connsiteX3" fmla="*/ 1051331 w 1096874"/>
              <a:gd name="connsiteY3" fmla="*/ 445806 h 521837"/>
              <a:gd name="connsiteX4" fmla="*/ 548436 w 1096874"/>
              <a:gd name="connsiteY4" fmla="*/ 521837 h 521837"/>
              <a:gd name="connsiteX5" fmla="*/ 45541 w 1096874"/>
              <a:gd name="connsiteY5" fmla="*/ 445806 h 521837"/>
              <a:gd name="connsiteX6" fmla="*/ 0 w 1096874"/>
              <a:gd name="connsiteY6" fmla="*/ 429138 h 521837"/>
              <a:gd name="connsiteX7" fmla="*/ 25642 w 1096874"/>
              <a:gd name="connsiteY7" fmla="*/ 346532 h 521837"/>
              <a:gd name="connsiteX8" fmla="*/ 548437 w 1096874"/>
              <a:gd name="connsiteY8" fmla="*/ 0 h 521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6874" h="521837">
                <a:moveTo>
                  <a:pt x="548437" y="0"/>
                </a:moveTo>
                <a:cubicBezTo>
                  <a:pt x="783454" y="0"/>
                  <a:pt x="985098" y="142890"/>
                  <a:pt x="1071231" y="346532"/>
                </a:cubicBezTo>
                <a:lnTo>
                  <a:pt x="1096874" y="429138"/>
                </a:lnTo>
                <a:lnTo>
                  <a:pt x="1051331" y="445806"/>
                </a:lnTo>
                <a:cubicBezTo>
                  <a:pt x="892467" y="495219"/>
                  <a:pt x="723560" y="521837"/>
                  <a:pt x="548436" y="521837"/>
                </a:cubicBezTo>
                <a:cubicBezTo>
                  <a:pt x="373312" y="521837"/>
                  <a:pt x="204405" y="495219"/>
                  <a:pt x="45541" y="445806"/>
                </a:cubicBezTo>
                <a:lnTo>
                  <a:pt x="0" y="429138"/>
                </a:lnTo>
                <a:lnTo>
                  <a:pt x="25642" y="346532"/>
                </a:lnTo>
                <a:cubicBezTo>
                  <a:pt x="111775" y="142890"/>
                  <a:pt x="313419" y="0"/>
                  <a:pt x="548437" y="0"/>
                </a:cubicBezTo>
                <a:close/>
              </a:path>
            </a:pathLst>
          </a:custGeom>
          <a:solidFill>
            <a:srgbClr val="069169"/>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00" b="1" i="0" u="none" strike="noStrike" kern="0" cap="none" spc="0" normalizeH="0" baseline="0" noProof="0" dirty="0">
                <a:ln>
                  <a:noFill/>
                </a:ln>
                <a:solidFill>
                  <a:srgbClr val="FFFFFF"/>
                </a:solidFill>
                <a:effectLst/>
                <a:uLnTx/>
                <a:uFillTx/>
                <a:latin typeface="Montserrat" panose="00000500000000000000" pitchFamily="2" charset="0"/>
              </a:rPr>
              <a:t>05</a:t>
            </a:r>
            <a:endParaRPr kumimoji="0" sz="1300" b="1" i="0" u="none" strike="noStrike" kern="0" cap="none" spc="0" normalizeH="0" baseline="0" noProof="0" dirty="0">
              <a:ln>
                <a:noFill/>
              </a:ln>
              <a:solidFill>
                <a:srgbClr val="FFFFFF"/>
              </a:solidFill>
              <a:effectLst/>
              <a:uLnTx/>
              <a:uFillTx/>
              <a:latin typeface="Montserrat" panose="00000500000000000000" pitchFamily="2" charset="0"/>
            </a:endParaRPr>
          </a:p>
        </p:txBody>
      </p:sp>
      <p:pic>
        <p:nvPicPr>
          <p:cNvPr id="19" name="Graphic 38" descr="Head with gears">
            <a:extLst>
              <a:ext uri="{FF2B5EF4-FFF2-40B4-BE49-F238E27FC236}">
                <a16:creationId xmlns:a16="http://schemas.microsoft.com/office/drawing/2014/main" id="{895038C0-7181-5395-A84F-37E3278F84AD}"/>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227387" y="2513600"/>
            <a:ext cx="332233" cy="332233"/>
          </a:xfrm>
          <a:prstGeom prst="rect">
            <a:avLst/>
          </a:prstGeom>
        </p:spPr>
      </p:pic>
      <p:pic>
        <p:nvPicPr>
          <p:cNvPr id="20" name="Graphic 39" descr="Lightbulb">
            <a:extLst>
              <a:ext uri="{FF2B5EF4-FFF2-40B4-BE49-F238E27FC236}">
                <a16:creationId xmlns:a16="http://schemas.microsoft.com/office/drawing/2014/main" id="{163D74C8-EF53-6150-0433-287F9C297AA0}"/>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266141" y="2096264"/>
            <a:ext cx="332233" cy="332233"/>
          </a:xfrm>
          <a:prstGeom prst="rect">
            <a:avLst/>
          </a:prstGeom>
        </p:spPr>
      </p:pic>
      <p:pic>
        <p:nvPicPr>
          <p:cNvPr id="21" name="Graphic 40" descr="Single gear">
            <a:extLst>
              <a:ext uri="{FF2B5EF4-FFF2-40B4-BE49-F238E27FC236}">
                <a16:creationId xmlns:a16="http://schemas.microsoft.com/office/drawing/2014/main" id="{3EE9DA69-3F67-E262-2584-E2D8ACE3C17A}"/>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199992" y="4608939"/>
            <a:ext cx="332233" cy="332233"/>
          </a:xfrm>
          <a:prstGeom prst="rect">
            <a:avLst/>
          </a:prstGeom>
        </p:spPr>
      </p:pic>
      <p:sp>
        <p:nvSpPr>
          <p:cNvPr id="22" name="Freeform: Shape 15">
            <a:extLst>
              <a:ext uri="{FF2B5EF4-FFF2-40B4-BE49-F238E27FC236}">
                <a16:creationId xmlns:a16="http://schemas.microsoft.com/office/drawing/2014/main" id="{42352D0F-E7B0-AD47-68D1-DEEA98AFB804}"/>
              </a:ext>
            </a:extLst>
          </p:cNvPr>
          <p:cNvSpPr/>
          <p:nvPr/>
        </p:nvSpPr>
        <p:spPr>
          <a:xfrm>
            <a:off x="5360825" y="3323268"/>
            <a:ext cx="851073" cy="851073"/>
          </a:xfrm>
          <a:custGeom>
            <a:avLst/>
            <a:gdLst>
              <a:gd name="connsiteX0" fmla="*/ 0 w 1135175"/>
              <a:gd name="connsiteY0" fmla="*/ 567588 h 1135175"/>
              <a:gd name="connsiteX1" fmla="*/ 567588 w 1135175"/>
              <a:gd name="connsiteY1" fmla="*/ 0 h 1135175"/>
              <a:gd name="connsiteX2" fmla="*/ 1135176 w 1135175"/>
              <a:gd name="connsiteY2" fmla="*/ 567588 h 1135175"/>
              <a:gd name="connsiteX3" fmla="*/ 567588 w 1135175"/>
              <a:gd name="connsiteY3" fmla="*/ 1135176 h 1135175"/>
              <a:gd name="connsiteX4" fmla="*/ 0 w 1135175"/>
              <a:gd name="connsiteY4" fmla="*/ 567588 h 1135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175" h="1135175">
                <a:moveTo>
                  <a:pt x="0" y="567588"/>
                </a:moveTo>
                <a:cubicBezTo>
                  <a:pt x="0" y="254118"/>
                  <a:pt x="254118" y="0"/>
                  <a:pt x="567588" y="0"/>
                </a:cubicBezTo>
                <a:cubicBezTo>
                  <a:pt x="881058" y="0"/>
                  <a:pt x="1135176" y="254118"/>
                  <a:pt x="1135176" y="567588"/>
                </a:cubicBezTo>
                <a:cubicBezTo>
                  <a:pt x="1135176" y="881058"/>
                  <a:pt x="881058" y="1135176"/>
                  <a:pt x="567588" y="1135176"/>
                </a:cubicBezTo>
                <a:cubicBezTo>
                  <a:pt x="254118" y="1135176"/>
                  <a:pt x="0" y="881058"/>
                  <a:pt x="0" y="567588"/>
                </a:cubicBezTo>
                <a:close/>
              </a:path>
            </a:pathLst>
          </a:custGeom>
          <a:solidFill>
            <a:srgbClr val="FFFFFF">
              <a:lumMod val="90000"/>
            </a:srgbClr>
          </a:solidFill>
          <a:ln w="12700">
            <a:miter lim="400000"/>
          </a:ln>
        </p:spPr>
        <p:txBody>
          <a:bodyPr wrap="square" lIns="28575" tIns="28575" rIns="28575" bIns="28575"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00" b="0" i="0" u="none" strike="noStrike" kern="0" cap="none" spc="0" normalizeH="0" baseline="0" noProof="0" dirty="0">
              <a:ln>
                <a:noFill/>
              </a:ln>
              <a:solidFill>
                <a:srgbClr val="FFFFFF"/>
              </a:solidFill>
              <a:effectLst/>
              <a:uLnTx/>
              <a:uFillTx/>
              <a:latin typeface="Montserrat" panose="00000500000000000000" pitchFamily="2" charset="0"/>
            </a:endParaRPr>
          </a:p>
        </p:txBody>
      </p:sp>
      <p:sp>
        <p:nvSpPr>
          <p:cNvPr id="23" name="Freeform: Shape 22">
            <a:extLst>
              <a:ext uri="{FF2B5EF4-FFF2-40B4-BE49-F238E27FC236}">
                <a16:creationId xmlns:a16="http://schemas.microsoft.com/office/drawing/2014/main" id="{B13C45E8-6931-84EB-9BEF-48C1DEB77224}"/>
              </a:ext>
            </a:extLst>
          </p:cNvPr>
          <p:cNvSpPr/>
          <p:nvPr/>
        </p:nvSpPr>
        <p:spPr>
          <a:xfrm>
            <a:off x="5319915" y="3334425"/>
            <a:ext cx="380703" cy="816704"/>
          </a:xfrm>
          <a:custGeom>
            <a:avLst/>
            <a:gdLst>
              <a:gd name="connsiteX0" fmla="*/ 411679 w 507604"/>
              <a:gd name="connsiteY0" fmla="*/ 0 h 1088939"/>
              <a:gd name="connsiteX1" fmla="*/ 431573 w 507604"/>
              <a:gd name="connsiteY1" fmla="*/ 54355 h 1088939"/>
              <a:gd name="connsiteX2" fmla="*/ 507604 w 507604"/>
              <a:gd name="connsiteY2" fmla="*/ 557250 h 1088939"/>
              <a:gd name="connsiteX3" fmla="*/ 431573 w 507604"/>
              <a:gd name="connsiteY3" fmla="*/ 1060145 h 1088939"/>
              <a:gd name="connsiteX4" fmla="*/ 421035 w 507604"/>
              <a:gd name="connsiteY4" fmla="*/ 1088939 h 1088939"/>
              <a:gd name="connsiteX5" fmla="*/ 346532 w 507604"/>
              <a:gd name="connsiteY5" fmla="*/ 1065812 h 1088939"/>
              <a:gd name="connsiteX6" fmla="*/ 0 w 507604"/>
              <a:gd name="connsiteY6" fmla="*/ 543018 h 1088939"/>
              <a:gd name="connsiteX7" fmla="*/ 346532 w 507604"/>
              <a:gd name="connsiteY7" fmla="*/ 20223 h 1088939"/>
              <a:gd name="connsiteX8" fmla="*/ 411679 w 507604"/>
              <a:gd name="connsiteY8" fmla="*/ 0 h 1088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07604" h="1088939">
                <a:moveTo>
                  <a:pt x="411679" y="0"/>
                </a:moveTo>
                <a:lnTo>
                  <a:pt x="431573" y="54355"/>
                </a:lnTo>
                <a:cubicBezTo>
                  <a:pt x="480986" y="213219"/>
                  <a:pt x="507604" y="382126"/>
                  <a:pt x="507604" y="557250"/>
                </a:cubicBezTo>
                <a:cubicBezTo>
                  <a:pt x="507604" y="732374"/>
                  <a:pt x="480986" y="901281"/>
                  <a:pt x="431573" y="1060145"/>
                </a:cubicBezTo>
                <a:lnTo>
                  <a:pt x="421035" y="1088939"/>
                </a:lnTo>
                <a:lnTo>
                  <a:pt x="346532" y="1065812"/>
                </a:lnTo>
                <a:cubicBezTo>
                  <a:pt x="142890" y="979679"/>
                  <a:pt x="0" y="778035"/>
                  <a:pt x="0" y="543018"/>
                </a:cubicBezTo>
                <a:cubicBezTo>
                  <a:pt x="0" y="308000"/>
                  <a:pt x="142890" y="106356"/>
                  <a:pt x="346532" y="20223"/>
                </a:cubicBezTo>
                <a:lnTo>
                  <a:pt x="411679" y="0"/>
                </a:lnTo>
                <a:close/>
              </a:path>
            </a:pathLst>
          </a:custGeom>
          <a:solidFill>
            <a:srgbClr val="6699FF"/>
          </a:solidFill>
          <a:ln w="12700" cap="flat" cmpd="sng" algn="ctr">
            <a:noFill/>
            <a:prstDash val="solid"/>
            <a:miter lim="800000"/>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00" b="1" i="0" u="none" strike="noStrike" kern="0" cap="none" spc="0" normalizeH="0" baseline="0" noProof="0" dirty="0">
                <a:ln>
                  <a:noFill/>
                </a:ln>
                <a:solidFill>
                  <a:srgbClr val="FFFFFF"/>
                </a:solidFill>
                <a:effectLst/>
                <a:uLnTx/>
                <a:uFillTx/>
                <a:latin typeface="Montserrat" panose="00000500000000000000" pitchFamily="2" charset="0"/>
              </a:rPr>
              <a:t>03</a:t>
            </a:r>
            <a:endParaRPr kumimoji="0" sz="1300" b="1" i="0" u="none" strike="noStrike" kern="0" cap="none" spc="0" normalizeH="0" baseline="0" noProof="0" dirty="0">
              <a:ln>
                <a:noFill/>
              </a:ln>
              <a:solidFill>
                <a:srgbClr val="FFFFFF"/>
              </a:solidFill>
              <a:effectLst/>
              <a:uLnTx/>
              <a:uFillTx/>
              <a:latin typeface="Montserrat" panose="00000500000000000000" pitchFamily="2" charset="0"/>
            </a:endParaRPr>
          </a:p>
        </p:txBody>
      </p:sp>
      <p:pic>
        <p:nvPicPr>
          <p:cNvPr id="24" name="Graphic 41" descr="Open folder">
            <a:extLst>
              <a:ext uri="{FF2B5EF4-FFF2-40B4-BE49-F238E27FC236}">
                <a16:creationId xmlns:a16="http://schemas.microsoft.com/office/drawing/2014/main" id="{B1942357-B528-AEC1-5B9A-0FE55B33B2EC}"/>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769686" y="3575573"/>
            <a:ext cx="332233" cy="332233"/>
          </a:xfrm>
          <a:prstGeom prst="rect">
            <a:avLst/>
          </a:prstGeom>
        </p:spPr>
      </p:pic>
      <p:pic>
        <p:nvPicPr>
          <p:cNvPr id="25" name="Gráfico 24" descr="Gráfico de barras RTL">
            <a:extLst>
              <a:ext uri="{FF2B5EF4-FFF2-40B4-BE49-F238E27FC236}">
                <a16:creationId xmlns:a16="http://schemas.microsoft.com/office/drawing/2014/main" id="{4417BDAB-EA28-1CF0-DA1F-08698974AD23}"/>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251167" y="2451728"/>
            <a:ext cx="412776" cy="412776"/>
          </a:xfrm>
          <a:prstGeom prst="rect">
            <a:avLst/>
          </a:prstGeom>
        </p:spPr>
      </p:pic>
      <p:pic>
        <p:nvPicPr>
          <p:cNvPr id="26" name="Gráfico 25" descr="Aula">
            <a:extLst>
              <a:ext uri="{FF2B5EF4-FFF2-40B4-BE49-F238E27FC236}">
                <a16:creationId xmlns:a16="http://schemas.microsoft.com/office/drawing/2014/main" id="{05275038-1E3C-FFB1-89DD-01C8A55B70A1}"/>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5306081" y="4570872"/>
            <a:ext cx="408369" cy="408369"/>
          </a:xfrm>
          <a:prstGeom prst="rect">
            <a:avLst/>
          </a:prstGeom>
        </p:spPr>
      </p:pic>
      <p:pic>
        <p:nvPicPr>
          <p:cNvPr id="27" name="Gráfico 26" descr="Presentación con gráfico de barras">
            <a:extLst>
              <a:ext uri="{FF2B5EF4-FFF2-40B4-BE49-F238E27FC236}">
                <a16:creationId xmlns:a16="http://schemas.microsoft.com/office/drawing/2014/main" id="{5F4BA4CD-B0C6-3F07-D3B1-CB89EF737BE5}"/>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4236519" y="5032931"/>
            <a:ext cx="435279" cy="435279"/>
          </a:xfrm>
          <a:prstGeom prst="rect">
            <a:avLst/>
          </a:prstGeom>
        </p:spPr>
      </p:pic>
      <p:sp>
        <p:nvSpPr>
          <p:cNvPr id="28" name="Freeform: Shape 20">
            <a:extLst>
              <a:ext uri="{FF2B5EF4-FFF2-40B4-BE49-F238E27FC236}">
                <a16:creationId xmlns:a16="http://schemas.microsoft.com/office/drawing/2014/main" id="{77B0FB3E-06C7-AAD6-407F-7AF073D18D7B}"/>
              </a:ext>
            </a:extLst>
          </p:cNvPr>
          <p:cNvSpPr/>
          <p:nvPr/>
        </p:nvSpPr>
        <p:spPr>
          <a:xfrm>
            <a:off x="3163896" y="3348865"/>
            <a:ext cx="380705" cy="816706"/>
          </a:xfrm>
          <a:custGeom>
            <a:avLst/>
            <a:gdLst>
              <a:gd name="connsiteX0" fmla="*/ 95926 w 507606"/>
              <a:gd name="connsiteY0" fmla="*/ 0 h 1088941"/>
              <a:gd name="connsiteX1" fmla="*/ 161075 w 507606"/>
              <a:gd name="connsiteY1" fmla="*/ 20224 h 1088941"/>
              <a:gd name="connsiteX2" fmla="*/ 507606 w 507606"/>
              <a:gd name="connsiteY2" fmla="*/ 543019 h 1088941"/>
              <a:gd name="connsiteX3" fmla="*/ 161075 w 507606"/>
              <a:gd name="connsiteY3" fmla="*/ 1065813 h 1088941"/>
              <a:gd name="connsiteX4" fmla="*/ 86570 w 507606"/>
              <a:gd name="connsiteY4" fmla="*/ 1088941 h 1088941"/>
              <a:gd name="connsiteX5" fmla="*/ 76031 w 507606"/>
              <a:gd name="connsiteY5" fmla="*/ 1060146 h 1088941"/>
              <a:gd name="connsiteX6" fmla="*/ 0 w 507606"/>
              <a:gd name="connsiteY6" fmla="*/ 557251 h 1088941"/>
              <a:gd name="connsiteX7" fmla="*/ 76031 w 507606"/>
              <a:gd name="connsiteY7" fmla="*/ 54356 h 1088941"/>
              <a:gd name="connsiteX8" fmla="*/ 95926 w 507606"/>
              <a:gd name="connsiteY8" fmla="*/ 0 h 10889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07606" h="1088941">
                <a:moveTo>
                  <a:pt x="95926" y="0"/>
                </a:moveTo>
                <a:lnTo>
                  <a:pt x="161075" y="20224"/>
                </a:lnTo>
                <a:cubicBezTo>
                  <a:pt x="364717" y="106357"/>
                  <a:pt x="507606" y="308001"/>
                  <a:pt x="507606" y="543019"/>
                </a:cubicBezTo>
                <a:cubicBezTo>
                  <a:pt x="507606" y="778036"/>
                  <a:pt x="364717" y="979680"/>
                  <a:pt x="161075" y="1065813"/>
                </a:cubicBezTo>
                <a:lnTo>
                  <a:pt x="86570" y="1088941"/>
                </a:lnTo>
                <a:lnTo>
                  <a:pt x="76031" y="1060146"/>
                </a:lnTo>
                <a:cubicBezTo>
                  <a:pt x="26619" y="901282"/>
                  <a:pt x="0" y="732375"/>
                  <a:pt x="0" y="557251"/>
                </a:cubicBezTo>
                <a:cubicBezTo>
                  <a:pt x="0" y="382127"/>
                  <a:pt x="26619" y="213220"/>
                  <a:pt x="76031" y="54356"/>
                </a:cubicBezTo>
                <a:lnTo>
                  <a:pt x="95926" y="0"/>
                </a:lnTo>
                <a:close/>
              </a:path>
            </a:pathLst>
          </a:custGeom>
          <a:solidFill>
            <a:srgbClr val="FFAB00"/>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00" b="1" i="0" u="none" strike="noStrike" kern="0" cap="none" spc="0" normalizeH="0" baseline="0" noProof="0" dirty="0">
                <a:ln>
                  <a:noFill/>
                </a:ln>
                <a:solidFill>
                  <a:srgbClr val="FFFFFF"/>
                </a:solidFill>
                <a:effectLst/>
                <a:uLnTx/>
                <a:uFillTx/>
                <a:latin typeface="Montserrat" panose="00000500000000000000" pitchFamily="2" charset="0"/>
              </a:rPr>
              <a:t>07</a:t>
            </a:r>
            <a:endParaRPr kumimoji="0" sz="1300" b="1" i="0" u="none" strike="noStrike" kern="0" cap="none" spc="0" normalizeH="0" baseline="0" noProof="0" dirty="0">
              <a:ln>
                <a:noFill/>
              </a:ln>
              <a:solidFill>
                <a:srgbClr val="FFFFFF"/>
              </a:solidFill>
              <a:effectLst/>
              <a:uLnTx/>
              <a:uFillTx/>
              <a:latin typeface="Montserrat" panose="00000500000000000000" pitchFamily="2" charset="0"/>
            </a:endParaRPr>
          </a:p>
        </p:txBody>
      </p:sp>
      <p:pic>
        <p:nvPicPr>
          <p:cNvPr id="29" name="Gráfico 28" descr="Maestro">
            <a:extLst>
              <a:ext uri="{FF2B5EF4-FFF2-40B4-BE49-F238E27FC236}">
                <a16:creationId xmlns:a16="http://schemas.microsoft.com/office/drawing/2014/main" id="{AE0B332D-FC18-7B2B-0F12-78034A88E307}"/>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2726362" y="3546454"/>
            <a:ext cx="404700" cy="404700"/>
          </a:xfrm>
          <a:prstGeom prst="rect">
            <a:avLst/>
          </a:prstGeom>
        </p:spPr>
      </p:pic>
      <p:grpSp>
        <p:nvGrpSpPr>
          <p:cNvPr id="30" name="Group 47">
            <a:extLst>
              <a:ext uri="{FF2B5EF4-FFF2-40B4-BE49-F238E27FC236}">
                <a16:creationId xmlns:a16="http://schemas.microsoft.com/office/drawing/2014/main" id="{60BC2D08-01A9-B16C-C881-8BE5D0684B13}"/>
              </a:ext>
            </a:extLst>
          </p:cNvPr>
          <p:cNvGrpSpPr/>
          <p:nvPr/>
        </p:nvGrpSpPr>
        <p:grpSpPr>
          <a:xfrm>
            <a:off x="838200" y="2923958"/>
            <a:ext cx="1816493" cy="772442"/>
            <a:chOff x="319755" y="4391784"/>
            <a:chExt cx="2088994" cy="1029923"/>
          </a:xfrm>
        </p:grpSpPr>
        <p:sp>
          <p:nvSpPr>
            <p:cNvPr id="31" name="TextBox 48">
              <a:extLst>
                <a:ext uri="{FF2B5EF4-FFF2-40B4-BE49-F238E27FC236}">
                  <a16:creationId xmlns:a16="http://schemas.microsoft.com/office/drawing/2014/main" id="{911E71F3-C99E-EA39-51D1-0470412BB645}"/>
                </a:ext>
              </a:extLst>
            </p:cNvPr>
            <p:cNvSpPr txBox="1"/>
            <p:nvPr/>
          </p:nvSpPr>
          <p:spPr>
            <a:xfrm>
              <a:off x="319755" y="4391784"/>
              <a:ext cx="2088993" cy="389851"/>
            </a:xfrm>
            <a:prstGeom prst="rect">
              <a:avLst/>
            </a:prstGeom>
            <a:noFill/>
          </p:spPr>
          <p:txBody>
            <a:bodyPr wrap="square" lIns="0" rtlCol="0" anchor="b">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300" b="1" i="0" u="none" strike="noStrike" kern="0" cap="none" spc="0" normalizeH="0" baseline="0" noProof="1">
                  <a:ln>
                    <a:noFill/>
                  </a:ln>
                  <a:solidFill>
                    <a:srgbClr val="3366CC"/>
                  </a:solidFill>
                  <a:effectLst/>
                  <a:uLnTx/>
                  <a:uFillTx/>
                  <a:latin typeface="Montserrat" panose="00000500000000000000" pitchFamily="2" charset="0"/>
                </a:rPr>
                <a:t>02</a:t>
              </a:r>
            </a:p>
          </p:txBody>
        </p:sp>
        <p:sp>
          <p:nvSpPr>
            <p:cNvPr id="32" name="Rectangle 49">
              <a:extLst>
                <a:ext uri="{FF2B5EF4-FFF2-40B4-BE49-F238E27FC236}">
                  <a16:creationId xmlns:a16="http://schemas.microsoft.com/office/drawing/2014/main" id="{40FC5E9E-5961-1035-3FD3-790A91061606}"/>
                </a:ext>
              </a:extLst>
            </p:cNvPr>
            <p:cNvSpPr/>
            <p:nvPr/>
          </p:nvSpPr>
          <p:spPr>
            <a:xfrm>
              <a:off x="319756" y="4765116"/>
              <a:ext cx="2088993" cy="656591"/>
            </a:xfrm>
            <a:prstGeom prst="rect">
              <a:avLst/>
            </a:prstGeom>
          </p:spPr>
          <p:txBody>
            <a:bodyPr wrap="square" lIns="0">
              <a:spAutoFit/>
            </a:bodyPr>
            <a:lstStyle/>
            <a:p>
              <a:pPr marL="0" marR="0" lvl="0" indent="0" defTabSz="914400" eaLnBrk="1" fontAlgn="auto" latinLnBrk="0" hangingPunct="1">
                <a:lnSpc>
                  <a:spcPct val="100000"/>
                </a:lnSpc>
                <a:spcBef>
                  <a:spcPts val="900"/>
                </a:spcBef>
                <a:spcAft>
                  <a:spcPts val="0"/>
                </a:spcAft>
                <a:buClrTx/>
                <a:buSzTx/>
                <a:buFontTx/>
                <a:buNone/>
                <a:tabLst/>
                <a:defRPr/>
              </a:pPr>
              <a:r>
                <a:rPr kumimoji="0" lang="en-US" sz="1300" b="0" i="0" u="none" strike="noStrike" kern="0" cap="none" spc="0" normalizeH="0" baseline="0" noProof="1">
                  <a:ln>
                    <a:noFill/>
                  </a:ln>
                  <a:solidFill>
                    <a:srgbClr val="004A84"/>
                  </a:solidFill>
                  <a:effectLst/>
                  <a:uLnTx/>
                  <a:uFillTx/>
                  <a:latin typeface="Montserrat" panose="00000500000000000000" pitchFamily="2" charset="0"/>
                </a:rPr>
                <a:t>Seguimiento a procesos/productos</a:t>
              </a:r>
            </a:p>
          </p:txBody>
        </p:sp>
      </p:grpSp>
      <p:grpSp>
        <p:nvGrpSpPr>
          <p:cNvPr id="33" name="Group 56">
            <a:extLst>
              <a:ext uri="{FF2B5EF4-FFF2-40B4-BE49-F238E27FC236}">
                <a16:creationId xmlns:a16="http://schemas.microsoft.com/office/drawing/2014/main" id="{14DC6DE1-1867-7C5F-3211-017DB6E74552}"/>
              </a:ext>
            </a:extLst>
          </p:cNvPr>
          <p:cNvGrpSpPr/>
          <p:nvPr/>
        </p:nvGrpSpPr>
        <p:grpSpPr>
          <a:xfrm>
            <a:off x="838200" y="2024448"/>
            <a:ext cx="1816493" cy="772442"/>
            <a:chOff x="319755" y="4391784"/>
            <a:chExt cx="2088994" cy="1029923"/>
          </a:xfrm>
        </p:grpSpPr>
        <p:sp>
          <p:nvSpPr>
            <p:cNvPr id="34" name="TextBox 57">
              <a:extLst>
                <a:ext uri="{FF2B5EF4-FFF2-40B4-BE49-F238E27FC236}">
                  <a16:creationId xmlns:a16="http://schemas.microsoft.com/office/drawing/2014/main" id="{132D4A99-1161-7BB5-A2AE-C06FEC5C0F38}"/>
                </a:ext>
              </a:extLst>
            </p:cNvPr>
            <p:cNvSpPr txBox="1"/>
            <p:nvPr/>
          </p:nvSpPr>
          <p:spPr>
            <a:xfrm>
              <a:off x="319755" y="4391784"/>
              <a:ext cx="2088993" cy="389851"/>
            </a:xfrm>
            <a:prstGeom prst="rect">
              <a:avLst/>
            </a:prstGeom>
            <a:noFill/>
          </p:spPr>
          <p:txBody>
            <a:bodyPr wrap="square" lIns="0" rtlCol="0" anchor="b">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300" b="1" i="0" u="none" strike="noStrike" kern="0" cap="none" spc="0" normalizeH="0" baseline="0" noProof="1">
                  <a:ln>
                    <a:noFill/>
                  </a:ln>
                  <a:solidFill>
                    <a:srgbClr val="8400A4"/>
                  </a:solidFill>
                  <a:effectLst/>
                  <a:uLnTx/>
                  <a:uFillTx/>
                  <a:latin typeface="Montserrat" panose="00000500000000000000" pitchFamily="2" charset="0"/>
                </a:rPr>
                <a:t>01</a:t>
              </a:r>
            </a:p>
          </p:txBody>
        </p:sp>
        <p:sp>
          <p:nvSpPr>
            <p:cNvPr id="35" name="Rectangle 58">
              <a:extLst>
                <a:ext uri="{FF2B5EF4-FFF2-40B4-BE49-F238E27FC236}">
                  <a16:creationId xmlns:a16="http://schemas.microsoft.com/office/drawing/2014/main" id="{E2A34965-8178-330A-DB87-8F28A999CA2E}"/>
                </a:ext>
              </a:extLst>
            </p:cNvPr>
            <p:cNvSpPr/>
            <p:nvPr/>
          </p:nvSpPr>
          <p:spPr>
            <a:xfrm>
              <a:off x="319756" y="4765116"/>
              <a:ext cx="2088993" cy="656591"/>
            </a:xfrm>
            <a:prstGeom prst="rect">
              <a:avLst/>
            </a:prstGeom>
          </p:spPr>
          <p:txBody>
            <a:bodyPr wrap="square" lIns="0">
              <a:spAutoFit/>
            </a:bodyPr>
            <a:lstStyle/>
            <a:p>
              <a:pPr marL="0" marR="0" lvl="0" indent="0" defTabSz="914400" eaLnBrk="1" fontAlgn="auto" latinLnBrk="0" hangingPunct="1">
                <a:lnSpc>
                  <a:spcPct val="100000"/>
                </a:lnSpc>
                <a:spcBef>
                  <a:spcPts val="900"/>
                </a:spcBef>
                <a:spcAft>
                  <a:spcPts val="0"/>
                </a:spcAft>
                <a:buClrTx/>
                <a:buSzTx/>
                <a:buFontTx/>
                <a:buNone/>
                <a:tabLst/>
                <a:defRPr/>
              </a:pPr>
              <a:r>
                <a:rPr kumimoji="0" lang="en-US" sz="1300" b="0" i="0" u="none" strike="noStrike" kern="0" cap="none" spc="0" normalizeH="0" baseline="0" noProof="1">
                  <a:ln>
                    <a:noFill/>
                  </a:ln>
                  <a:solidFill>
                    <a:srgbClr val="004A84"/>
                  </a:solidFill>
                  <a:effectLst/>
                  <a:uLnTx/>
                  <a:uFillTx/>
                  <a:latin typeface="Montserrat" panose="00000500000000000000" pitchFamily="2" charset="0"/>
                </a:rPr>
                <a:t>Monitoreo de Riesgos y controles</a:t>
              </a:r>
            </a:p>
          </p:txBody>
        </p:sp>
      </p:grpSp>
      <p:grpSp>
        <p:nvGrpSpPr>
          <p:cNvPr id="36" name="Group 65">
            <a:extLst>
              <a:ext uri="{FF2B5EF4-FFF2-40B4-BE49-F238E27FC236}">
                <a16:creationId xmlns:a16="http://schemas.microsoft.com/office/drawing/2014/main" id="{E9389B58-7E9D-C731-F78B-CF207003EF4F}"/>
              </a:ext>
            </a:extLst>
          </p:cNvPr>
          <p:cNvGrpSpPr/>
          <p:nvPr/>
        </p:nvGrpSpPr>
        <p:grpSpPr>
          <a:xfrm>
            <a:off x="838200" y="3823460"/>
            <a:ext cx="2224799" cy="772443"/>
            <a:chOff x="319755" y="4391782"/>
            <a:chExt cx="2088994" cy="1029926"/>
          </a:xfrm>
        </p:grpSpPr>
        <p:sp>
          <p:nvSpPr>
            <p:cNvPr id="37" name="TextBox 66">
              <a:extLst>
                <a:ext uri="{FF2B5EF4-FFF2-40B4-BE49-F238E27FC236}">
                  <a16:creationId xmlns:a16="http://schemas.microsoft.com/office/drawing/2014/main" id="{4012FE73-C1ED-5EC6-4E37-3511B91C0A83}"/>
                </a:ext>
              </a:extLst>
            </p:cNvPr>
            <p:cNvSpPr txBox="1"/>
            <p:nvPr/>
          </p:nvSpPr>
          <p:spPr>
            <a:xfrm>
              <a:off x="319755" y="4391782"/>
              <a:ext cx="2088993" cy="389851"/>
            </a:xfrm>
            <a:prstGeom prst="rect">
              <a:avLst/>
            </a:prstGeom>
            <a:noFill/>
          </p:spPr>
          <p:txBody>
            <a:bodyPr wrap="square" lIns="0" rtlCol="0" anchor="b">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300" b="1" i="0" u="none" strike="noStrike" kern="0" cap="none" spc="0" normalizeH="0" baseline="0" noProof="1">
                  <a:ln>
                    <a:noFill/>
                  </a:ln>
                  <a:solidFill>
                    <a:srgbClr val="6699FF"/>
                  </a:solidFill>
                  <a:effectLst/>
                  <a:uLnTx/>
                  <a:uFillTx/>
                  <a:latin typeface="Montserrat" panose="00000500000000000000" pitchFamily="2" charset="0"/>
                </a:rPr>
                <a:t>03 </a:t>
              </a:r>
            </a:p>
          </p:txBody>
        </p:sp>
        <p:sp>
          <p:nvSpPr>
            <p:cNvPr id="38" name="Rectangle 67">
              <a:extLst>
                <a:ext uri="{FF2B5EF4-FFF2-40B4-BE49-F238E27FC236}">
                  <a16:creationId xmlns:a16="http://schemas.microsoft.com/office/drawing/2014/main" id="{D6004B71-A1FB-BF98-722B-E1EF699334FD}"/>
                </a:ext>
              </a:extLst>
            </p:cNvPr>
            <p:cNvSpPr/>
            <p:nvPr/>
          </p:nvSpPr>
          <p:spPr>
            <a:xfrm>
              <a:off x="319756" y="4765116"/>
              <a:ext cx="2088993" cy="656592"/>
            </a:xfrm>
            <a:prstGeom prst="rect">
              <a:avLst/>
            </a:prstGeom>
          </p:spPr>
          <p:txBody>
            <a:bodyPr wrap="square" lIns="0">
              <a:spAutoFit/>
            </a:bodyPr>
            <a:lstStyle/>
            <a:p>
              <a:pPr marL="0" marR="0" lvl="0" indent="0" defTabSz="914400" eaLnBrk="1" fontAlgn="auto" latinLnBrk="0" hangingPunct="1">
                <a:lnSpc>
                  <a:spcPct val="100000"/>
                </a:lnSpc>
                <a:spcBef>
                  <a:spcPts val="900"/>
                </a:spcBef>
                <a:spcAft>
                  <a:spcPts val="0"/>
                </a:spcAft>
                <a:buClrTx/>
                <a:buSzTx/>
                <a:buFontTx/>
                <a:buNone/>
                <a:tabLst/>
                <a:defRPr/>
              </a:pPr>
              <a:r>
                <a:rPr kumimoji="0" lang="en-US" sz="1300" b="0" i="0" u="none" strike="noStrike" kern="0" cap="none" spc="0" normalizeH="0" baseline="0" noProof="1">
                  <a:ln>
                    <a:noFill/>
                  </a:ln>
                  <a:solidFill>
                    <a:srgbClr val="004A84"/>
                  </a:solidFill>
                  <a:effectLst/>
                  <a:uLnTx/>
                  <a:uFillTx/>
                  <a:latin typeface="Montserrat" panose="00000500000000000000" pitchFamily="2" charset="0"/>
                </a:rPr>
                <a:t>Documentación de procesos, procedimientos</a:t>
              </a:r>
            </a:p>
          </p:txBody>
        </p:sp>
      </p:grpSp>
      <p:grpSp>
        <p:nvGrpSpPr>
          <p:cNvPr id="39" name="Group 59">
            <a:extLst>
              <a:ext uri="{FF2B5EF4-FFF2-40B4-BE49-F238E27FC236}">
                <a16:creationId xmlns:a16="http://schemas.microsoft.com/office/drawing/2014/main" id="{12912FE8-C159-61B2-AD55-45FF2C0B5D94}"/>
              </a:ext>
            </a:extLst>
          </p:cNvPr>
          <p:cNvGrpSpPr/>
          <p:nvPr/>
        </p:nvGrpSpPr>
        <p:grpSpPr>
          <a:xfrm>
            <a:off x="838200" y="4809742"/>
            <a:ext cx="2640770" cy="1176283"/>
            <a:chOff x="319755" y="4223714"/>
            <a:chExt cx="2088994" cy="2244523"/>
          </a:xfrm>
        </p:grpSpPr>
        <p:sp>
          <p:nvSpPr>
            <p:cNvPr id="40" name="TextBox 60">
              <a:extLst>
                <a:ext uri="{FF2B5EF4-FFF2-40B4-BE49-F238E27FC236}">
                  <a16:creationId xmlns:a16="http://schemas.microsoft.com/office/drawing/2014/main" id="{1E476218-F506-24F5-8E34-3AE4938B6A8D}"/>
                </a:ext>
              </a:extLst>
            </p:cNvPr>
            <p:cNvSpPr txBox="1"/>
            <p:nvPr/>
          </p:nvSpPr>
          <p:spPr>
            <a:xfrm>
              <a:off x="319755" y="4223714"/>
              <a:ext cx="2088993" cy="557920"/>
            </a:xfrm>
            <a:prstGeom prst="rect">
              <a:avLst/>
            </a:prstGeom>
            <a:noFill/>
          </p:spPr>
          <p:txBody>
            <a:bodyPr wrap="square" lIns="0" rtlCol="0" anchor="b">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1">
                  <a:ln>
                    <a:noFill/>
                  </a:ln>
                  <a:solidFill>
                    <a:srgbClr val="004A84">
                      <a:lumMod val="75000"/>
                    </a:srgbClr>
                  </a:solidFill>
                  <a:effectLst/>
                  <a:uLnTx/>
                  <a:uFillTx/>
                  <a:latin typeface="Montserrat" panose="00000500000000000000" pitchFamily="2" charset="0"/>
                </a:rPr>
                <a:t>04</a:t>
              </a:r>
            </a:p>
          </p:txBody>
        </p:sp>
        <p:sp>
          <p:nvSpPr>
            <p:cNvPr id="41" name="Rectangle 61">
              <a:extLst>
                <a:ext uri="{FF2B5EF4-FFF2-40B4-BE49-F238E27FC236}">
                  <a16:creationId xmlns:a16="http://schemas.microsoft.com/office/drawing/2014/main" id="{70D27937-4B8D-6312-E55A-F0548E38FA05}"/>
                </a:ext>
              </a:extLst>
            </p:cNvPr>
            <p:cNvSpPr/>
            <p:nvPr/>
          </p:nvSpPr>
          <p:spPr>
            <a:xfrm>
              <a:off x="319756" y="4765115"/>
              <a:ext cx="2088993" cy="1703122"/>
            </a:xfrm>
            <a:prstGeom prst="rect">
              <a:avLst/>
            </a:prstGeom>
          </p:spPr>
          <p:txBody>
            <a:bodyPr wrap="square" lIns="0">
              <a:spAutoFit/>
            </a:bodyPr>
            <a:lstStyle/>
            <a:p>
              <a:pPr marL="0" marR="0" lvl="0" indent="0" algn="l" defTabSz="914400" rtl="0" eaLnBrk="1" fontAlgn="auto" latinLnBrk="0" hangingPunct="1">
                <a:lnSpc>
                  <a:spcPct val="100000"/>
                </a:lnSpc>
                <a:spcBef>
                  <a:spcPts val="900"/>
                </a:spcBef>
                <a:spcAft>
                  <a:spcPts val="0"/>
                </a:spcAft>
                <a:buClrTx/>
                <a:buSzTx/>
                <a:buFontTx/>
                <a:buNone/>
                <a:tabLst/>
                <a:defRPr/>
              </a:pPr>
              <a:r>
                <a:rPr kumimoji="0" lang="en-US" sz="1300" b="0" i="0" u="none" strike="noStrike" kern="1200" cap="none" spc="0" normalizeH="0" baseline="0" noProof="1">
                  <a:ln>
                    <a:noFill/>
                  </a:ln>
                  <a:solidFill>
                    <a:srgbClr val="004A84"/>
                  </a:solidFill>
                  <a:effectLst/>
                  <a:uLnTx/>
                  <a:uFillTx/>
                  <a:latin typeface="Montserrat" panose="00000500000000000000" pitchFamily="2" charset="0"/>
                </a:rPr>
                <a:t>Evaluación de caracteristicas de productos, tratamiento de salidas no conformes y satisfacción del cliente</a:t>
              </a:r>
            </a:p>
          </p:txBody>
        </p:sp>
      </p:grpSp>
      <p:grpSp>
        <p:nvGrpSpPr>
          <p:cNvPr id="42" name="Group 44">
            <a:extLst>
              <a:ext uri="{FF2B5EF4-FFF2-40B4-BE49-F238E27FC236}">
                <a16:creationId xmlns:a16="http://schemas.microsoft.com/office/drawing/2014/main" id="{43A9A7C5-DA8F-A6A0-FBFF-92127F2FF305}"/>
              </a:ext>
            </a:extLst>
          </p:cNvPr>
          <p:cNvGrpSpPr/>
          <p:nvPr/>
        </p:nvGrpSpPr>
        <p:grpSpPr>
          <a:xfrm>
            <a:off x="5382955" y="4036336"/>
            <a:ext cx="2162521" cy="572388"/>
            <a:chOff x="319755" y="4391782"/>
            <a:chExt cx="2088994" cy="763185"/>
          </a:xfrm>
        </p:grpSpPr>
        <p:sp>
          <p:nvSpPr>
            <p:cNvPr id="43" name="TextBox 45">
              <a:extLst>
                <a:ext uri="{FF2B5EF4-FFF2-40B4-BE49-F238E27FC236}">
                  <a16:creationId xmlns:a16="http://schemas.microsoft.com/office/drawing/2014/main" id="{C9494DBC-7817-79E4-7D29-B8B25A251D0B}"/>
                </a:ext>
              </a:extLst>
            </p:cNvPr>
            <p:cNvSpPr txBox="1"/>
            <p:nvPr/>
          </p:nvSpPr>
          <p:spPr>
            <a:xfrm>
              <a:off x="319755" y="4391782"/>
              <a:ext cx="2088993" cy="389851"/>
            </a:xfrm>
            <a:prstGeom prst="rect">
              <a:avLst/>
            </a:prstGeom>
            <a:noFill/>
          </p:spPr>
          <p:txBody>
            <a:bodyPr wrap="square" lIns="0" rtlCol="0" anchor="b">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1300" b="1" i="0" u="none" strike="noStrike" kern="0" cap="none" spc="0" normalizeH="0" baseline="0" noProof="1">
                  <a:ln>
                    <a:noFill/>
                  </a:ln>
                  <a:solidFill>
                    <a:srgbClr val="FFAB00"/>
                  </a:solidFill>
                  <a:effectLst/>
                  <a:uLnTx/>
                  <a:uFillTx/>
                  <a:latin typeface="Montserrat" panose="00000500000000000000" pitchFamily="2" charset="0"/>
                </a:rPr>
                <a:t>07</a:t>
              </a:r>
            </a:p>
          </p:txBody>
        </p:sp>
        <p:sp>
          <p:nvSpPr>
            <p:cNvPr id="44" name="Rectangle 46">
              <a:extLst>
                <a:ext uri="{FF2B5EF4-FFF2-40B4-BE49-F238E27FC236}">
                  <a16:creationId xmlns:a16="http://schemas.microsoft.com/office/drawing/2014/main" id="{9C9A1840-2E63-2F09-FADF-EE5CD0B84C71}"/>
                </a:ext>
              </a:extLst>
            </p:cNvPr>
            <p:cNvSpPr/>
            <p:nvPr/>
          </p:nvSpPr>
          <p:spPr>
            <a:xfrm>
              <a:off x="319756" y="4765116"/>
              <a:ext cx="2088993" cy="389851"/>
            </a:xfrm>
            <a:prstGeom prst="rect">
              <a:avLst/>
            </a:prstGeom>
          </p:spPr>
          <p:txBody>
            <a:bodyPr wrap="square" lIns="0">
              <a:spAutoFit/>
            </a:bodyPr>
            <a:lstStyle/>
            <a:p>
              <a:pPr marL="0" marR="0" lvl="0" indent="0" algn="r" defTabSz="914400" eaLnBrk="1" fontAlgn="auto" latinLnBrk="0" hangingPunct="1">
                <a:lnSpc>
                  <a:spcPct val="100000"/>
                </a:lnSpc>
                <a:spcBef>
                  <a:spcPts val="900"/>
                </a:spcBef>
                <a:spcAft>
                  <a:spcPts val="0"/>
                </a:spcAft>
                <a:buClrTx/>
                <a:buSzTx/>
                <a:buFontTx/>
                <a:buNone/>
                <a:tabLst/>
                <a:defRPr/>
              </a:pPr>
              <a:r>
                <a:rPr kumimoji="0" lang="en-US" sz="1300" b="0" i="0" u="none" strike="noStrike" kern="0" cap="none" spc="0" normalizeH="0" baseline="0" noProof="1">
                  <a:ln>
                    <a:noFill/>
                  </a:ln>
                  <a:solidFill>
                    <a:srgbClr val="004A84"/>
                  </a:solidFill>
                  <a:effectLst/>
                  <a:uLnTx/>
                  <a:uFillTx/>
                  <a:latin typeface="Montserrat" panose="00000500000000000000" pitchFamily="2" charset="0"/>
                </a:rPr>
                <a:t>Componentes SIG</a:t>
              </a:r>
            </a:p>
          </p:txBody>
        </p:sp>
      </p:grpSp>
      <p:grpSp>
        <p:nvGrpSpPr>
          <p:cNvPr id="45" name="Group 50">
            <a:extLst>
              <a:ext uri="{FF2B5EF4-FFF2-40B4-BE49-F238E27FC236}">
                <a16:creationId xmlns:a16="http://schemas.microsoft.com/office/drawing/2014/main" id="{E4E93A71-B180-EB0B-D882-8D4339F64388}"/>
              </a:ext>
            </a:extLst>
          </p:cNvPr>
          <p:cNvGrpSpPr/>
          <p:nvPr/>
        </p:nvGrpSpPr>
        <p:grpSpPr>
          <a:xfrm>
            <a:off x="5728274" y="5051748"/>
            <a:ext cx="1816493" cy="572388"/>
            <a:chOff x="319755" y="4391782"/>
            <a:chExt cx="2088994" cy="763185"/>
          </a:xfrm>
        </p:grpSpPr>
        <p:sp>
          <p:nvSpPr>
            <p:cNvPr id="46" name="TextBox 51">
              <a:extLst>
                <a:ext uri="{FF2B5EF4-FFF2-40B4-BE49-F238E27FC236}">
                  <a16:creationId xmlns:a16="http://schemas.microsoft.com/office/drawing/2014/main" id="{14821991-BA0F-8C9F-D659-A196049DC8BE}"/>
                </a:ext>
              </a:extLst>
            </p:cNvPr>
            <p:cNvSpPr txBox="1"/>
            <p:nvPr/>
          </p:nvSpPr>
          <p:spPr>
            <a:xfrm>
              <a:off x="319755" y="4391782"/>
              <a:ext cx="2088993" cy="389851"/>
            </a:xfrm>
            <a:prstGeom prst="rect">
              <a:avLst/>
            </a:prstGeom>
            <a:noFill/>
          </p:spPr>
          <p:txBody>
            <a:bodyPr wrap="square" lIns="0" rtlCol="0" anchor="b">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1300" b="1" i="0" u="none" strike="noStrike" kern="0" cap="none" spc="0" normalizeH="0" baseline="0" noProof="1">
                  <a:ln>
                    <a:noFill/>
                  </a:ln>
                  <a:solidFill>
                    <a:schemeClr val="bg2">
                      <a:lumMod val="50000"/>
                    </a:schemeClr>
                  </a:solidFill>
                  <a:effectLst/>
                  <a:uLnTx/>
                  <a:uFillTx/>
                  <a:latin typeface="Montserrat" panose="00000500000000000000" pitchFamily="2" charset="0"/>
                </a:rPr>
                <a:t>08</a:t>
              </a:r>
            </a:p>
          </p:txBody>
        </p:sp>
        <p:sp>
          <p:nvSpPr>
            <p:cNvPr id="47" name="Rectangle 52">
              <a:extLst>
                <a:ext uri="{FF2B5EF4-FFF2-40B4-BE49-F238E27FC236}">
                  <a16:creationId xmlns:a16="http://schemas.microsoft.com/office/drawing/2014/main" id="{EB665727-5399-4024-64A7-7F3E850ED30C}"/>
                </a:ext>
              </a:extLst>
            </p:cNvPr>
            <p:cNvSpPr/>
            <p:nvPr/>
          </p:nvSpPr>
          <p:spPr>
            <a:xfrm>
              <a:off x="319756" y="4765116"/>
              <a:ext cx="2088993" cy="389851"/>
            </a:xfrm>
            <a:prstGeom prst="rect">
              <a:avLst/>
            </a:prstGeom>
          </p:spPr>
          <p:txBody>
            <a:bodyPr wrap="square" lIns="0">
              <a:spAutoFit/>
            </a:bodyPr>
            <a:lstStyle/>
            <a:p>
              <a:pPr marL="0" marR="0" lvl="0" indent="0" algn="r" defTabSz="914400" eaLnBrk="1" fontAlgn="auto" latinLnBrk="0" hangingPunct="1">
                <a:lnSpc>
                  <a:spcPct val="100000"/>
                </a:lnSpc>
                <a:spcBef>
                  <a:spcPts val="900"/>
                </a:spcBef>
                <a:spcAft>
                  <a:spcPts val="0"/>
                </a:spcAft>
                <a:buClrTx/>
                <a:buSzTx/>
                <a:buFontTx/>
                <a:buNone/>
                <a:tabLst/>
                <a:defRPr/>
              </a:pPr>
              <a:r>
                <a:rPr kumimoji="0" lang="en-US" sz="1300" b="0" i="0" u="none" strike="noStrike" kern="0" cap="none" spc="0" normalizeH="0" baseline="0" noProof="1">
                  <a:ln>
                    <a:noFill/>
                  </a:ln>
                  <a:solidFill>
                    <a:srgbClr val="004A84"/>
                  </a:solidFill>
                  <a:effectLst/>
                  <a:uLnTx/>
                  <a:uFillTx/>
                  <a:latin typeface="Montserrat" panose="00000500000000000000" pitchFamily="2" charset="0"/>
                </a:rPr>
                <a:t>Gestión del Cambio</a:t>
              </a:r>
            </a:p>
          </p:txBody>
        </p:sp>
      </p:grpSp>
      <p:grpSp>
        <p:nvGrpSpPr>
          <p:cNvPr id="48" name="Group 53">
            <a:extLst>
              <a:ext uri="{FF2B5EF4-FFF2-40B4-BE49-F238E27FC236}">
                <a16:creationId xmlns:a16="http://schemas.microsoft.com/office/drawing/2014/main" id="{D88E927C-8CAA-C9A6-264B-DA1A471AAD14}"/>
              </a:ext>
            </a:extLst>
          </p:cNvPr>
          <p:cNvGrpSpPr/>
          <p:nvPr/>
        </p:nvGrpSpPr>
        <p:grpSpPr>
          <a:xfrm>
            <a:off x="5786361" y="1960855"/>
            <a:ext cx="1836813" cy="1279705"/>
            <a:chOff x="339409" y="4315126"/>
            <a:chExt cx="2112363" cy="1706274"/>
          </a:xfrm>
        </p:grpSpPr>
        <p:sp>
          <p:nvSpPr>
            <p:cNvPr id="49" name="TextBox 54">
              <a:extLst>
                <a:ext uri="{FF2B5EF4-FFF2-40B4-BE49-F238E27FC236}">
                  <a16:creationId xmlns:a16="http://schemas.microsoft.com/office/drawing/2014/main" id="{DD3F43BB-7654-9FC7-8EC1-4FCC3A58DD8F}"/>
                </a:ext>
              </a:extLst>
            </p:cNvPr>
            <p:cNvSpPr txBox="1"/>
            <p:nvPr/>
          </p:nvSpPr>
          <p:spPr>
            <a:xfrm>
              <a:off x="339409" y="4315126"/>
              <a:ext cx="2088993" cy="389851"/>
            </a:xfrm>
            <a:prstGeom prst="rect">
              <a:avLst/>
            </a:prstGeom>
            <a:noFill/>
          </p:spPr>
          <p:txBody>
            <a:bodyPr wrap="square" lIns="0" rtlCol="0" anchor="b">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1300" b="1" i="0" u="none" strike="noStrike" kern="0" cap="none" spc="0" normalizeH="0" baseline="0" noProof="1">
                  <a:ln>
                    <a:noFill/>
                  </a:ln>
                  <a:solidFill>
                    <a:srgbClr val="069169"/>
                  </a:solidFill>
                  <a:effectLst/>
                  <a:uLnTx/>
                  <a:uFillTx/>
                  <a:latin typeface="Montserrat" panose="00000500000000000000" pitchFamily="2" charset="0"/>
                </a:rPr>
                <a:t>05</a:t>
              </a:r>
            </a:p>
          </p:txBody>
        </p:sp>
        <p:sp>
          <p:nvSpPr>
            <p:cNvPr id="50" name="Rectangle 55">
              <a:extLst>
                <a:ext uri="{FF2B5EF4-FFF2-40B4-BE49-F238E27FC236}">
                  <a16:creationId xmlns:a16="http://schemas.microsoft.com/office/drawing/2014/main" id="{AD1C1317-4760-22FF-C00A-5607A4469B5B}"/>
                </a:ext>
              </a:extLst>
            </p:cNvPr>
            <p:cNvSpPr/>
            <p:nvPr/>
          </p:nvSpPr>
          <p:spPr>
            <a:xfrm>
              <a:off x="362779" y="4574850"/>
              <a:ext cx="2088993" cy="1446550"/>
            </a:xfrm>
            <a:prstGeom prst="rect">
              <a:avLst/>
            </a:prstGeom>
          </p:spPr>
          <p:txBody>
            <a:bodyPr wrap="square" lIns="0" tIns="45720" rIns="91440" bIns="45720" anchor="t">
              <a:spAutoFit/>
            </a:bodyPr>
            <a:lstStyle/>
            <a:p>
              <a:pPr algn="r">
                <a:spcBef>
                  <a:spcPts val="900"/>
                </a:spcBef>
                <a:defRPr/>
              </a:pPr>
              <a:r>
                <a:rPr kumimoji="0" lang="en-US" sz="1300" b="0" i="0" u="none" strike="noStrike" kern="0" cap="none" spc="0" normalizeH="0" baseline="0" noProof="1">
                  <a:ln>
                    <a:noFill/>
                  </a:ln>
                  <a:solidFill>
                    <a:srgbClr val="004A84"/>
                  </a:solidFill>
                  <a:effectLst/>
                  <a:uLnTx/>
                  <a:uFillTx/>
                  <a:latin typeface="Montserrat"/>
                </a:rPr>
                <a:t>Estado de Acciones preventivas y Correctivas</a:t>
              </a:r>
              <a:endParaRPr lang="es-ES" dirty="0">
                <a:latin typeface="Montserrat"/>
              </a:endParaRPr>
            </a:p>
            <a:p>
              <a:pPr algn="r">
                <a:spcBef>
                  <a:spcPts val="900"/>
                </a:spcBef>
                <a:defRPr/>
              </a:pPr>
              <a:endParaRPr lang="en-US" dirty="0"/>
            </a:p>
          </p:txBody>
        </p:sp>
      </p:grpSp>
      <p:grpSp>
        <p:nvGrpSpPr>
          <p:cNvPr id="51" name="Group 62">
            <a:extLst>
              <a:ext uri="{FF2B5EF4-FFF2-40B4-BE49-F238E27FC236}">
                <a16:creationId xmlns:a16="http://schemas.microsoft.com/office/drawing/2014/main" id="{441AC019-0A86-223B-B4C6-8CBEA9E90BC0}"/>
              </a:ext>
            </a:extLst>
          </p:cNvPr>
          <p:cNvGrpSpPr/>
          <p:nvPr/>
        </p:nvGrpSpPr>
        <p:grpSpPr>
          <a:xfrm>
            <a:off x="5360825" y="2921678"/>
            <a:ext cx="2201280" cy="1275844"/>
            <a:chOff x="340872" y="4479849"/>
            <a:chExt cx="2126435" cy="1701127"/>
          </a:xfrm>
        </p:grpSpPr>
        <p:sp>
          <p:nvSpPr>
            <p:cNvPr id="52" name="TextBox 63">
              <a:extLst>
                <a:ext uri="{FF2B5EF4-FFF2-40B4-BE49-F238E27FC236}">
                  <a16:creationId xmlns:a16="http://schemas.microsoft.com/office/drawing/2014/main" id="{ACFD0591-2D12-7294-57AF-6CFA5FF0B45E}"/>
                </a:ext>
              </a:extLst>
            </p:cNvPr>
            <p:cNvSpPr txBox="1"/>
            <p:nvPr/>
          </p:nvSpPr>
          <p:spPr>
            <a:xfrm>
              <a:off x="340872" y="4479849"/>
              <a:ext cx="2088993" cy="389851"/>
            </a:xfrm>
            <a:prstGeom prst="rect">
              <a:avLst/>
            </a:prstGeom>
            <a:noFill/>
          </p:spPr>
          <p:txBody>
            <a:bodyPr wrap="square" lIns="0" rtlCol="0" anchor="b">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1300" b="1" i="0" u="none" strike="noStrike" kern="0" cap="none" spc="0" normalizeH="0" baseline="0" noProof="1">
                  <a:ln>
                    <a:noFill/>
                  </a:ln>
                  <a:solidFill>
                    <a:srgbClr val="E20000"/>
                  </a:solidFill>
                  <a:effectLst/>
                  <a:uLnTx/>
                  <a:uFillTx/>
                  <a:latin typeface="Montserrat" panose="00000500000000000000" pitchFamily="2" charset="0"/>
                </a:rPr>
                <a:t>06</a:t>
              </a:r>
            </a:p>
          </p:txBody>
        </p:sp>
        <p:sp>
          <p:nvSpPr>
            <p:cNvPr id="53" name="Rectangle 64">
              <a:extLst>
                <a:ext uri="{FF2B5EF4-FFF2-40B4-BE49-F238E27FC236}">
                  <a16:creationId xmlns:a16="http://schemas.microsoft.com/office/drawing/2014/main" id="{D59AD3C2-2968-AC88-1ADD-D7B8D3D126F0}"/>
                </a:ext>
              </a:extLst>
            </p:cNvPr>
            <p:cNvSpPr/>
            <p:nvPr/>
          </p:nvSpPr>
          <p:spPr>
            <a:xfrm>
              <a:off x="737413" y="4837017"/>
              <a:ext cx="1729894" cy="1343959"/>
            </a:xfrm>
            <a:prstGeom prst="rect">
              <a:avLst/>
            </a:prstGeom>
          </p:spPr>
          <p:txBody>
            <a:bodyPr wrap="square" lIns="0">
              <a:spAutoFit/>
            </a:bodyPr>
            <a:lstStyle/>
            <a:p>
              <a:pPr marL="0" marR="0" lvl="0" indent="0" algn="r" defTabSz="914400" eaLnBrk="1" fontAlgn="auto" latinLnBrk="0" hangingPunct="1">
                <a:lnSpc>
                  <a:spcPct val="100000"/>
                </a:lnSpc>
                <a:spcBef>
                  <a:spcPts val="900"/>
                </a:spcBef>
                <a:spcAft>
                  <a:spcPts val="0"/>
                </a:spcAft>
                <a:buClrTx/>
                <a:buSzTx/>
                <a:buFontTx/>
                <a:buNone/>
                <a:tabLst/>
                <a:defRPr/>
              </a:pPr>
              <a:r>
                <a:rPr kumimoji="0" lang="en-US" sz="1300" b="0" i="0" u="none" strike="noStrike" kern="0" cap="none" spc="0" normalizeH="0" baseline="0" noProof="1">
                  <a:ln>
                    <a:noFill/>
                  </a:ln>
                  <a:solidFill>
                    <a:srgbClr val="004A84"/>
                  </a:solidFill>
                  <a:effectLst/>
                  <a:uLnTx/>
                  <a:uFillTx/>
                  <a:latin typeface="Montserrat" panose="00000500000000000000" pitchFamily="2" charset="0"/>
                </a:rPr>
                <a:t>Evaluación del       cumplimiento normativo</a:t>
              </a:r>
            </a:p>
            <a:p>
              <a:pPr marL="0" marR="0" lvl="0" indent="0" algn="r" defTabSz="914400" eaLnBrk="1" fontAlgn="auto" latinLnBrk="0" hangingPunct="1">
                <a:lnSpc>
                  <a:spcPct val="100000"/>
                </a:lnSpc>
                <a:spcBef>
                  <a:spcPts val="900"/>
                </a:spcBef>
                <a:spcAft>
                  <a:spcPts val="0"/>
                </a:spcAft>
                <a:buClrTx/>
                <a:buSzTx/>
                <a:buFontTx/>
                <a:buNone/>
                <a:tabLst/>
                <a:defRPr/>
              </a:pPr>
              <a:endParaRPr kumimoji="0" lang="en-US" sz="1300" b="0" i="0" u="none" strike="noStrike" kern="0" cap="none" spc="0" normalizeH="0" baseline="0" noProof="1">
                <a:ln>
                  <a:noFill/>
                </a:ln>
                <a:solidFill>
                  <a:srgbClr val="004A84"/>
                </a:solidFill>
                <a:effectLst/>
                <a:uLnTx/>
                <a:uFillTx/>
                <a:latin typeface="Montserrat" panose="00000500000000000000" pitchFamily="2" charset="0"/>
              </a:endParaRPr>
            </a:p>
          </p:txBody>
        </p:sp>
      </p:grpSp>
    </p:spTree>
    <p:extLst>
      <p:ext uri="{BB962C8B-B14F-4D97-AF65-F5344CB8AC3E}">
        <p14:creationId xmlns:p14="http://schemas.microsoft.com/office/powerpoint/2010/main" val="4226102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4996723B-0C26-F81C-EA5D-3D12E0A32811}"/>
              </a:ext>
            </a:extLst>
          </p:cNvPr>
          <p:cNvSpPr>
            <a:spLocks noGrp="1"/>
          </p:cNvSpPr>
          <p:nvPr>
            <p:ph type="title"/>
          </p:nvPr>
        </p:nvSpPr>
        <p:spPr>
          <a:xfrm>
            <a:off x="831850" y="1709738"/>
            <a:ext cx="10515600" cy="2852737"/>
          </a:xfrm>
        </p:spPr>
        <p:txBody>
          <a:bodyPr/>
          <a:lstStyle/>
          <a:p>
            <a:r>
              <a:rPr lang="es-CO" dirty="0"/>
              <a:t>3. Resultados de la autoevaluación.</a:t>
            </a:r>
          </a:p>
        </p:txBody>
      </p:sp>
      <p:sp>
        <p:nvSpPr>
          <p:cNvPr id="5" name="Marcador de texto 2">
            <a:extLst>
              <a:ext uri="{FF2B5EF4-FFF2-40B4-BE49-F238E27FC236}">
                <a16:creationId xmlns:a16="http://schemas.microsoft.com/office/drawing/2014/main" id="{342D7EAB-192A-17EB-4936-0217EDBFCE4E}"/>
              </a:ext>
            </a:extLst>
          </p:cNvPr>
          <p:cNvSpPr>
            <a:spLocks noGrp="1"/>
          </p:cNvSpPr>
          <p:nvPr>
            <p:ph type="body" idx="1"/>
          </p:nvPr>
        </p:nvSpPr>
        <p:spPr>
          <a:xfrm>
            <a:off x="831850" y="4589463"/>
            <a:ext cx="10515600" cy="1500187"/>
          </a:xfrm>
        </p:spPr>
        <p:txBody>
          <a:bodyPr/>
          <a:lstStyle/>
          <a:p>
            <a:r>
              <a:rPr lang="es-MX" dirty="0">
                <a:latin typeface="Montserrat"/>
              </a:rPr>
              <a:t>II Cuatrimestre del 2024.</a:t>
            </a:r>
          </a:p>
          <a:p>
            <a:endParaRPr lang="es-CO" dirty="0"/>
          </a:p>
        </p:txBody>
      </p:sp>
    </p:spTree>
    <p:extLst>
      <p:ext uri="{BB962C8B-B14F-4D97-AF65-F5344CB8AC3E}">
        <p14:creationId xmlns:p14="http://schemas.microsoft.com/office/powerpoint/2010/main" val="1286220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36B8C24D-75D8-76CE-6D2E-99F2836AD5C0}"/>
              </a:ext>
            </a:extLst>
          </p:cNvPr>
          <p:cNvSpPr>
            <a:spLocks noGrp="1"/>
          </p:cNvSpPr>
          <p:nvPr>
            <p:ph type="title"/>
          </p:nvPr>
        </p:nvSpPr>
        <p:spPr>
          <a:xfrm>
            <a:off x="625136" y="893443"/>
            <a:ext cx="10515600" cy="565300"/>
          </a:xfrm>
        </p:spPr>
        <p:txBody>
          <a:bodyPr>
            <a:normAutofit fontScale="90000"/>
          </a:bodyPr>
          <a:lstStyle/>
          <a:p>
            <a:r>
              <a:rPr lang="es-CO" dirty="0"/>
              <a:t>Convenciones del informe</a:t>
            </a:r>
          </a:p>
        </p:txBody>
      </p:sp>
      <p:graphicFrame>
        <p:nvGraphicFramePr>
          <p:cNvPr id="5" name="Tabla 4">
            <a:extLst>
              <a:ext uri="{FF2B5EF4-FFF2-40B4-BE49-F238E27FC236}">
                <a16:creationId xmlns:a16="http://schemas.microsoft.com/office/drawing/2014/main" id="{2EB4266C-DB3C-F950-3CFA-074FD7C89674}"/>
              </a:ext>
            </a:extLst>
          </p:cNvPr>
          <p:cNvGraphicFramePr>
            <a:graphicFrameLocks noGrp="1"/>
          </p:cNvGraphicFramePr>
          <p:nvPr>
            <p:extLst>
              <p:ext uri="{D42A27DB-BD31-4B8C-83A1-F6EECF244321}">
                <p14:modId xmlns:p14="http://schemas.microsoft.com/office/powerpoint/2010/main" val="202475756"/>
              </p:ext>
            </p:extLst>
          </p:nvPr>
        </p:nvGraphicFramePr>
        <p:xfrm>
          <a:off x="1408387" y="1636296"/>
          <a:ext cx="3685539" cy="4508854"/>
        </p:xfrm>
        <a:graphic>
          <a:graphicData uri="http://schemas.openxmlformats.org/drawingml/2006/table">
            <a:tbl>
              <a:tblPr/>
              <a:tblGrid>
                <a:gridCol w="599090">
                  <a:extLst>
                    <a:ext uri="{9D8B030D-6E8A-4147-A177-3AD203B41FA5}">
                      <a16:colId xmlns:a16="http://schemas.microsoft.com/office/drawing/2014/main" val="3730783419"/>
                    </a:ext>
                  </a:extLst>
                </a:gridCol>
                <a:gridCol w="3086449">
                  <a:extLst>
                    <a:ext uri="{9D8B030D-6E8A-4147-A177-3AD203B41FA5}">
                      <a16:colId xmlns:a16="http://schemas.microsoft.com/office/drawing/2014/main" val="3538387899"/>
                    </a:ext>
                  </a:extLst>
                </a:gridCol>
              </a:tblGrid>
              <a:tr h="211554">
                <a:tc>
                  <a:txBody>
                    <a:bodyPr/>
                    <a:lstStyle/>
                    <a:p>
                      <a:pPr algn="ctr" fontAlgn="ctr"/>
                      <a:r>
                        <a:rPr lang="es-CO" sz="80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SIGLA</a:t>
                      </a:r>
                    </a:p>
                  </a:txBody>
                  <a:tcPr marL="0" marR="0" marT="0" marB="0" anchor="ctr">
                    <a:lnL>
                      <a:noFill/>
                    </a:lnL>
                    <a:lnR>
                      <a:noFill/>
                    </a:lnR>
                    <a:lnT>
                      <a:noFill/>
                    </a:lnT>
                    <a:lnB>
                      <a:noFill/>
                    </a:lnB>
                    <a:solidFill>
                      <a:srgbClr val="D9D9D9"/>
                    </a:solidFill>
                  </a:tcPr>
                </a:tc>
                <a:tc>
                  <a:txBody>
                    <a:bodyPr/>
                    <a:lstStyle/>
                    <a:p>
                      <a:pPr algn="ctr" fontAlgn="ctr"/>
                      <a:r>
                        <a:rPr lang="es-CO" sz="80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DEPENDENCIA</a:t>
                      </a:r>
                    </a:p>
                  </a:txBody>
                  <a:tcPr marL="0" marR="0" marT="0" marB="0" anchor="ctr">
                    <a:lnL>
                      <a:noFill/>
                    </a:lnL>
                    <a:lnR>
                      <a:noFill/>
                    </a:lnR>
                    <a:lnT>
                      <a:noFill/>
                    </a:lnT>
                    <a:lnB>
                      <a:noFill/>
                    </a:lnB>
                    <a:solidFill>
                      <a:srgbClr val="D9D9D9"/>
                    </a:solidFill>
                  </a:tcPr>
                </a:tc>
                <a:extLst>
                  <a:ext uri="{0D108BD9-81ED-4DB2-BD59-A6C34878D82A}">
                    <a16:rowId xmlns:a16="http://schemas.microsoft.com/office/drawing/2014/main" val="765865939"/>
                  </a:ext>
                </a:extLst>
              </a:tr>
              <a:tr h="196577">
                <a:tc>
                  <a:txBody>
                    <a:bodyPr/>
                    <a:lstStyle/>
                    <a:p>
                      <a:pPr algn="ctr" fontAlgn="b"/>
                      <a:r>
                        <a:rPr lang="es-CO" sz="800" b="0"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DG</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chemeClr val="accent6">
                        <a:lumMod val="75000"/>
                      </a:schemeClr>
                    </a:solidFill>
                  </a:tcPr>
                </a:tc>
                <a:tc>
                  <a:txBody>
                    <a:bodyPr/>
                    <a:lstStyle/>
                    <a:p>
                      <a:pPr algn="l" fontAlgn="ctr"/>
                      <a:r>
                        <a:rPr lang="es-CO" sz="800" b="0"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Dirección General</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956301717"/>
                  </a:ext>
                </a:extLst>
              </a:tr>
              <a:tr h="196577">
                <a:tc>
                  <a:txBody>
                    <a:bodyPr/>
                    <a:lstStyle/>
                    <a:p>
                      <a:pPr algn="ctr" fontAlgn="b"/>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CONPES</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lvl="0" algn="l" fontAlgn="ctr"/>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Grupo CONPES</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990328272"/>
                  </a:ext>
                </a:extLst>
              </a:tr>
              <a:tr h="196577">
                <a:tc>
                  <a:txBody>
                    <a:bodyPr/>
                    <a:lstStyle/>
                    <a:p>
                      <a:pPr algn="ctr" fontAlgn="b"/>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OAC</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lvl="0" algn="l" fontAlgn="ctr"/>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Oficina Asesora de Comunicaciones</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2464238937"/>
                  </a:ext>
                </a:extLst>
              </a:tr>
              <a:tr h="196577">
                <a:tc>
                  <a:txBody>
                    <a:bodyPr/>
                    <a:lstStyle/>
                    <a:p>
                      <a:pPr algn="ctr" fontAlgn="b"/>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OAP</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lvl="0" algn="l" fontAlgn="ctr"/>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Oficina Asesora de Planeación</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33342025"/>
                  </a:ext>
                </a:extLst>
              </a:tr>
              <a:tr h="196577">
                <a:tc>
                  <a:txBody>
                    <a:bodyPr/>
                    <a:lstStyle/>
                    <a:p>
                      <a:pPr algn="ctr" fontAlgn="b"/>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OAJ</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lvl="0" algn="l" fontAlgn="ctr"/>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Oficina Asesora Jurídica</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3440113368"/>
                  </a:ext>
                </a:extLst>
              </a:tr>
              <a:tr h="196577">
                <a:tc>
                  <a:txBody>
                    <a:bodyPr/>
                    <a:lstStyle/>
                    <a:p>
                      <a:pPr algn="ctr" fontAlgn="b"/>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OCI</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lvl="0" algn="l" fontAlgn="ctr"/>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Oficina de Control Interno</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444475273"/>
                  </a:ext>
                </a:extLst>
              </a:tr>
              <a:tr h="196577">
                <a:tc>
                  <a:txBody>
                    <a:bodyPr/>
                    <a:lstStyle/>
                    <a:p>
                      <a:pPr algn="ctr" fontAlgn="b"/>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OTSI</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lvl="0" algn="l" fontAlgn="ctr"/>
                      <a:r>
                        <a:rPr lang="es-MX"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Oficina de Tecnología y Sistemas de Información</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56910257"/>
                  </a:ext>
                </a:extLst>
              </a:tr>
              <a:tr h="118736">
                <a:tc>
                  <a:txBody>
                    <a:bodyPr/>
                    <a:lstStyle/>
                    <a:p>
                      <a:pPr algn="ctr" fontAlgn="b"/>
                      <a:r>
                        <a:rPr lang="es-CO" sz="800" b="0"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SGPDN</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accent5">
                        <a:lumMod val="75000"/>
                      </a:schemeClr>
                    </a:solidFill>
                  </a:tcPr>
                </a:tc>
                <a:tc>
                  <a:txBody>
                    <a:bodyPr/>
                    <a:lstStyle/>
                    <a:p>
                      <a:pPr lvl="0" algn="l" fontAlgn="ctr"/>
                      <a:r>
                        <a:rPr lang="es-MX" sz="800" b="0"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Subdirección General de Prospectiva y Desarrollo Nacional</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3471451688"/>
                  </a:ext>
                </a:extLst>
              </a:tr>
              <a:tr h="196577">
                <a:tc>
                  <a:txBody>
                    <a:bodyPr/>
                    <a:lstStyle/>
                    <a:p>
                      <a:pPr algn="ctr" fontAlgn="b"/>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DIES</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lvl="0" algn="l" fontAlgn="ctr"/>
                      <a:r>
                        <a:rPr lang="es-MX"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Dirección de Infraestructura y Energía Sostenible</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537070295"/>
                  </a:ext>
                </a:extLst>
              </a:tr>
              <a:tr h="196577">
                <a:tc>
                  <a:txBody>
                    <a:bodyPr/>
                    <a:lstStyle/>
                    <a:p>
                      <a:pPr algn="ctr" fontAlgn="b"/>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DDS</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lvl="0" algn="l" fontAlgn="ctr"/>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Dirección de Desarrollo Social</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898587518"/>
                  </a:ext>
                </a:extLst>
              </a:tr>
              <a:tr h="196577">
                <a:tc>
                  <a:txBody>
                    <a:bodyPr/>
                    <a:lstStyle/>
                    <a:p>
                      <a:pPr algn="ctr" fontAlgn="b"/>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DIDE</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lvl="0" algn="l" fontAlgn="ctr"/>
                      <a:r>
                        <a:rPr lang="es-MX"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Dirección de Innovación y Desarrollo Empresarial</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737866895"/>
                  </a:ext>
                </a:extLst>
              </a:tr>
              <a:tr h="196577">
                <a:tc>
                  <a:txBody>
                    <a:bodyPr/>
                    <a:lstStyle/>
                    <a:p>
                      <a:pPr algn="ctr" fontAlgn="b"/>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DJSD</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lvl="0" algn="l" fontAlgn="ctr"/>
                      <a:r>
                        <a:rPr lang="es-MX"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Dirección de Justicia Seguridad y Defensa</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388321733"/>
                  </a:ext>
                </a:extLst>
              </a:tr>
              <a:tr h="196577">
                <a:tc>
                  <a:txBody>
                    <a:bodyPr/>
                    <a:lstStyle/>
                    <a:p>
                      <a:pPr algn="ctr" fontAlgn="b"/>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DGDHP</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lvl="0" algn="l" fontAlgn="ctr"/>
                      <a:r>
                        <a:rPr lang="es-MX"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Dirección de Gobierno, DDHH y Paz</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71073773"/>
                  </a:ext>
                </a:extLst>
              </a:tr>
              <a:tr h="196577">
                <a:tc>
                  <a:txBody>
                    <a:bodyPr/>
                    <a:lstStyle/>
                    <a:p>
                      <a:pPr algn="ctr" fontAlgn="b"/>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DADS</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lvl="0" algn="l" fontAlgn="ctr"/>
                      <a:r>
                        <a:rPr lang="es-MX"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Dirección de Ambiente y Desarrollo Sostenible</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391707406"/>
                  </a:ext>
                </a:extLst>
              </a:tr>
              <a:tr h="196577">
                <a:tc>
                  <a:txBody>
                    <a:bodyPr/>
                    <a:lstStyle/>
                    <a:p>
                      <a:pPr algn="ctr" fontAlgn="b"/>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DENDD</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lvl="0" algn="l" fontAlgn="ctr"/>
                      <a:r>
                        <a:rPr lang="es-MX"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Dirección de Economía Naranja y Desarrollo Digital</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831309858"/>
                  </a:ext>
                </a:extLst>
              </a:tr>
              <a:tr h="196577">
                <a:tc>
                  <a:txBody>
                    <a:bodyPr/>
                    <a:lstStyle/>
                    <a:p>
                      <a:pPr algn="ctr" fontAlgn="b"/>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DDU</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lvl="0" algn="l" fontAlgn="ctr"/>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Dirección de Desarrollo Urbano</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3871364636"/>
                  </a:ext>
                </a:extLst>
              </a:tr>
              <a:tr h="196577">
                <a:tc>
                  <a:txBody>
                    <a:bodyPr/>
                    <a:lstStyle/>
                    <a:p>
                      <a:pPr algn="ctr" fontAlgn="b"/>
                      <a:r>
                        <a:rPr lang="es-CO" sz="800" b="0" i="0" u="none" strike="noStrike" dirty="0">
                          <a:solidFill>
                            <a:schemeClr val="tx1"/>
                          </a:solidFill>
                          <a:effectLst/>
                          <a:latin typeface="Verdana" panose="020B0604030504040204" pitchFamily="34" charset="0"/>
                          <a:ea typeface="Verdana" panose="020B0604030504040204" pitchFamily="34" charset="0"/>
                          <a:cs typeface="Verdana" panose="020B0604030504040204" pitchFamily="34" charset="0"/>
                        </a:rPr>
                        <a:t>DDRS</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lvl="0" algn="l" fontAlgn="ctr"/>
                      <a:r>
                        <a:rPr lang="es-MX" sz="800" b="0" i="0" u="none" strike="noStrike" dirty="0">
                          <a:solidFill>
                            <a:schemeClr val="tx1"/>
                          </a:solidFill>
                          <a:effectLst/>
                          <a:latin typeface="Verdana" panose="020B0604030504040204" pitchFamily="34" charset="0"/>
                          <a:ea typeface="Verdana" panose="020B0604030504040204" pitchFamily="34" charset="0"/>
                          <a:cs typeface="Verdana" panose="020B0604030504040204" pitchFamily="34" charset="0"/>
                        </a:rPr>
                        <a:t>Dirección de Desarrollo Rural Sostenible</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3966517979"/>
                  </a:ext>
                </a:extLst>
              </a:tr>
              <a:tr h="237472">
                <a:tc>
                  <a:txBody>
                    <a:bodyPr/>
                    <a:lstStyle/>
                    <a:p>
                      <a:pPr algn="ctr" fontAlgn="b"/>
                      <a:r>
                        <a:rPr lang="es-CO" sz="800" b="0" i="0" u="none" strike="noStrike" dirty="0">
                          <a:solidFill>
                            <a:schemeClr val="tx1"/>
                          </a:solidFill>
                          <a:effectLst/>
                          <a:latin typeface="Verdana" panose="020B0604030504040204" pitchFamily="34" charset="0"/>
                          <a:ea typeface="Verdana" panose="020B0604030504040204" pitchFamily="34" charset="0"/>
                          <a:cs typeface="Verdana" panose="020B0604030504040204" pitchFamily="34" charset="0"/>
                        </a:rPr>
                        <a:t>SGISE</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CC02"/>
                    </a:solidFill>
                  </a:tcPr>
                </a:tc>
                <a:tc>
                  <a:txBody>
                    <a:bodyPr/>
                    <a:lstStyle/>
                    <a:p>
                      <a:pPr lvl="0" algn="l" fontAlgn="ctr"/>
                      <a:r>
                        <a:rPr lang="es-MX" sz="800" b="0" i="0" u="none" strike="noStrike" dirty="0">
                          <a:solidFill>
                            <a:schemeClr val="tx1"/>
                          </a:solidFill>
                          <a:effectLst/>
                          <a:latin typeface="Verdana" panose="020B0604030504040204" pitchFamily="34" charset="0"/>
                          <a:ea typeface="Verdana" panose="020B0604030504040204" pitchFamily="34" charset="0"/>
                          <a:cs typeface="Verdana" panose="020B0604030504040204" pitchFamily="34" charset="0"/>
                        </a:rPr>
                        <a:t>Subdirección General de Inversiones, Seguimiento y Evaluación</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CC02"/>
                    </a:solidFill>
                  </a:tcPr>
                </a:tc>
                <a:extLst>
                  <a:ext uri="{0D108BD9-81ED-4DB2-BD59-A6C34878D82A}">
                    <a16:rowId xmlns:a16="http://schemas.microsoft.com/office/drawing/2014/main" val="3109361819"/>
                  </a:ext>
                </a:extLst>
              </a:tr>
              <a:tr h="196577">
                <a:tc>
                  <a:txBody>
                    <a:bodyPr/>
                    <a:lstStyle/>
                    <a:p>
                      <a:pPr algn="ctr" fontAlgn="b"/>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DEE</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lvl="0" algn="l" fontAlgn="ctr"/>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Dirección de Estudios Económicos</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834360623"/>
                  </a:ext>
                </a:extLst>
              </a:tr>
              <a:tr h="196577">
                <a:tc>
                  <a:txBody>
                    <a:bodyPr/>
                    <a:lstStyle/>
                    <a:p>
                      <a:pPr algn="ctr" fontAlgn="b"/>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DPII</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lvl="0" algn="l" fontAlgn="ctr"/>
                      <a:r>
                        <a:rPr lang="es-MX"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Dirección de Proyectos e Información para la Inversión</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703213295"/>
                  </a:ext>
                </a:extLst>
              </a:tr>
              <a:tr h="196577">
                <a:tc>
                  <a:txBody>
                    <a:bodyPr/>
                    <a:lstStyle/>
                    <a:p>
                      <a:pPr algn="ctr" fontAlgn="b"/>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DPIP</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lvl="0" algn="l" fontAlgn="ctr"/>
                      <a:r>
                        <a:rPr lang="es-MX"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Dirección de Programación de Inversiones Públicas</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992853125"/>
                  </a:ext>
                </a:extLst>
              </a:tr>
              <a:tr h="196577">
                <a:tc>
                  <a:txBody>
                    <a:bodyPr/>
                    <a:lstStyle/>
                    <a:p>
                      <a:pPr algn="ctr" fontAlgn="b"/>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DSEPP</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lvl="0" algn="l" fontAlgn="ctr"/>
                      <a:r>
                        <a:rPr lang="es-MX"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Dirección de Seguimiento y Evaluación de Políticas Públicas</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183486172"/>
                  </a:ext>
                </a:extLst>
              </a:tr>
            </a:tbl>
          </a:graphicData>
        </a:graphic>
      </p:graphicFrame>
      <p:graphicFrame>
        <p:nvGraphicFramePr>
          <p:cNvPr id="6" name="Tabla 5">
            <a:extLst>
              <a:ext uri="{FF2B5EF4-FFF2-40B4-BE49-F238E27FC236}">
                <a16:creationId xmlns:a16="http://schemas.microsoft.com/office/drawing/2014/main" id="{80E10F38-8D03-07FB-C117-84F494CAF86E}"/>
              </a:ext>
            </a:extLst>
          </p:cNvPr>
          <p:cNvGraphicFramePr>
            <a:graphicFrameLocks noGrp="1"/>
          </p:cNvGraphicFramePr>
          <p:nvPr>
            <p:extLst>
              <p:ext uri="{D42A27DB-BD31-4B8C-83A1-F6EECF244321}">
                <p14:modId xmlns:p14="http://schemas.microsoft.com/office/powerpoint/2010/main" val="418062882"/>
              </p:ext>
            </p:extLst>
          </p:nvPr>
        </p:nvGraphicFramePr>
        <p:xfrm>
          <a:off x="6776592" y="1561103"/>
          <a:ext cx="3750018" cy="3492504"/>
        </p:xfrm>
        <a:graphic>
          <a:graphicData uri="http://schemas.openxmlformats.org/drawingml/2006/table">
            <a:tbl>
              <a:tblPr/>
              <a:tblGrid>
                <a:gridCol w="648274">
                  <a:extLst>
                    <a:ext uri="{9D8B030D-6E8A-4147-A177-3AD203B41FA5}">
                      <a16:colId xmlns:a16="http://schemas.microsoft.com/office/drawing/2014/main" val="2286231375"/>
                    </a:ext>
                  </a:extLst>
                </a:gridCol>
                <a:gridCol w="3101744">
                  <a:extLst>
                    <a:ext uri="{9D8B030D-6E8A-4147-A177-3AD203B41FA5}">
                      <a16:colId xmlns:a16="http://schemas.microsoft.com/office/drawing/2014/main" val="366863261"/>
                    </a:ext>
                  </a:extLst>
                </a:gridCol>
              </a:tblGrid>
              <a:tr h="230082">
                <a:tc>
                  <a:txBody>
                    <a:bodyPr/>
                    <a:lstStyle/>
                    <a:p>
                      <a:pPr algn="ctr" fontAlgn="ctr"/>
                      <a:r>
                        <a:rPr lang="es-CO" sz="800" b="1" i="0" u="none" strike="noStrike">
                          <a:solidFill>
                            <a:schemeClr val="tx1"/>
                          </a:solidFill>
                          <a:effectLst/>
                          <a:latin typeface="Verdana" panose="020B0604030504040204" pitchFamily="34" charset="0"/>
                          <a:ea typeface="Verdana" panose="020B0604030504040204" pitchFamily="34" charset="0"/>
                          <a:cs typeface="Verdana" panose="020B0604030504040204" pitchFamily="34" charset="0"/>
                        </a:rPr>
                        <a:t>SIGLA</a:t>
                      </a:r>
                    </a:p>
                  </a:txBody>
                  <a:tcPr marL="0" marR="0" marT="0" marB="0" anchor="ctr">
                    <a:lnL>
                      <a:noFill/>
                    </a:lnL>
                    <a:lnR>
                      <a:noFill/>
                    </a:lnR>
                    <a:lnT>
                      <a:noFill/>
                    </a:lnT>
                    <a:lnB>
                      <a:noFill/>
                    </a:lnB>
                    <a:solidFill>
                      <a:srgbClr val="D9D9D9"/>
                    </a:solidFill>
                  </a:tcPr>
                </a:tc>
                <a:tc>
                  <a:txBody>
                    <a:bodyPr/>
                    <a:lstStyle/>
                    <a:p>
                      <a:pPr algn="ctr" fontAlgn="ctr"/>
                      <a:r>
                        <a:rPr lang="es-CO" sz="800" b="1" i="0" u="none" strike="noStrike" dirty="0">
                          <a:solidFill>
                            <a:schemeClr val="tx1"/>
                          </a:solidFill>
                          <a:effectLst/>
                          <a:latin typeface="Verdana" panose="020B0604030504040204" pitchFamily="34" charset="0"/>
                          <a:ea typeface="Verdana" panose="020B0604030504040204" pitchFamily="34" charset="0"/>
                          <a:cs typeface="Verdana" panose="020B0604030504040204" pitchFamily="34" charset="0"/>
                        </a:rPr>
                        <a:t>DEPENDENCIA</a:t>
                      </a:r>
                    </a:p>
                  </a:txBody>
                  <a:tcPr marL="0" marR="0" marT="0" marB="0" anchor="ctr">
                    <a:lnL>
                      <a:noFill/>
                    </a:lnL>
                    <a:lnR>
                      <a:noFill/>
                    </a:lnR>
                    <a:lnT>
                      <a:noFill/>
                    </a:lnT>
                    <a:lnB>
                      <a:noFill/>
                    </a:lnB>
                    <a:solidFill>
                      <a:srgbClr val="D9D9D9"/>
                    </a:solidFill>
                  </a:tcPr>
                </a:tc>
                <a:extLst>
                  <a:ext uri="{0D108BD9-81ED-4DB2-BD59-A6C34878D82A}">
                    <a16:rowId xmlns:a16="http://schemas.microsoft.com/office/drawing/2014/main" val="1868964492"/>
                  </a:ext>
                </a:extLst>
              </a:tr>
              <a:tr h="223947">
                <a:tc>
                  <a:txBody>
                    <a:bodyPr/>
                    <a:lstStyle/>
                    <a:p>
                      <a:pPr algn="ctr" fontAlgn="ctr"/>
                      <a:r>
                        <a:rPr lang="es-CO" sz="800" b="0" i="0" u="none" strike="noStrike" dirty="0">
                          <a:solidFill>
                            <a:schemeClr val="bg1"/>
                          </a:solidFill>
                          <a:effectLst/>
                          <a:latin typeface="Verdana" panose="020B0604030504040204" pitchFamily="34" charset="0"/>
                          <a:ea typeface="Verdana" panose="020B0604030504040204" pitchFamily="34" charset="0"/>
                          <a:cs typeface="Verdana" panose="020B0604030504040204" pitchFamily="34" charset="0"/>
                        </a:rPr>
                        <a:t>SGDDT</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chemeClr val="accent3">
                        <a:lumMod val="75000"/>
                      </a:schemeClr>
                    </a:solidFill>
                  </a:tcPr>
                </a:tc>
                <a:tc>
                  <a:txBody>
                    <a:bodyPr/>
                    <a:lstStyle/>
                    <a:p>
                      <a:pPr algn="l" fontAlgn="ctr"/>
                      <a:r>
                        <a:rPr lang="es-MX" sz="800" b="0" i="0" u="none" strike="noStrike" dirty="0">
                          <a:solidFill>
                            <a:schemeClr val="bg1"/>
                          </a:solidFill>
                          <a:effectLst/>
                          <a:latin typeface="Verdana" panose="020B0604030504040204" pitchFamily="34" charset="0"/>
                          <a:ea typeface="Verdana" panose="020B0604030504040204" pitchFamily="34" charset="0"/>
                          <a:cs typeface="Verdana" panose="020B0604030504040204" pitchFamily="34" charset="0"/>
                        </a:rPr>
                        <a:t>Subdirección General de Descentralización y Desarrollo Territorial</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chemeClr val="accent3">
                        <a:lumMod val="75000"/>
                      </a:schemeClr>
                    </a:solidFill>
                  </a:tcPr>
                </a:tc>
                <a:extLst>
                  <a:ext uri="{0D108BD9-81ED-4DB2-BD59-A6C34878D82A}">
                    <a16:rowId xmlns:a16="http://schemas.microsoft.com/office/drawing/2014/main" val="3248881176"/>
                  </a:ext>
                </a:extLst>
              </a:tr>
              <a:tr h="230082">
                <a:tc>
                  <a:txBody>
                    <a:bodyPr/>
                    <a:lstStyle/>
                    <a:p>
                      <a:pPr algn="ctr" fontAlgn="ctr"/>
                      <a:r>
                        <a:rPr lang="es-CO" sz="800" b="0" i="0" u="none" strike="noStrike" dirty="0">
                          <a:solidFill>
                            <a:schemeClr val="tx1"/>
                          </a:solidFill>
                          <a:effectLst/>
                          <a:latin typeface="Verdana" panose="020B0604030504040204" pitchFamily="34" charset="0"/>
                          <a:ea typeface="Verdana" panose="020B0604030504040204" pitchFamily="34" charset="0"/>
                          <a:cs typeface="Verdana" panose="020B0604030504040204" pitchFamily="34" charset="0"/>
                        </a:rPr>
                        <a:t>DODT</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ctr"/>
                      <a:r>
                        <a:rPr lang="es-MX" sz="800" b="0" i="0" u="none" strike="noStrike" dirty="0">
                          <a:solidFill>
                            <a:schemeClr val="tx1"/>
                          </a:solidFill>
                          <a:effectLst/>
                          <a:latin typeface="Verdana" panose="020B0604030504040204" pitchFamily="34" charset="0"/>
                          <a:ea typeface="Verdana" panose="020B0604030504040204" pitchFamily="34" charset="0"/>
                          <a:cs typeface="Verdana" panose="020B0604030504040204" pitchFamily="34" charset="0"/>
                        </a:rPr>
                        <a:t>Dirección de Ordenamiento y Desarrollo Territorial</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3581260478"/>
                  </a:ext>
                </a:extLst>
              </a:tr>
              <a:tr h="230082">
                <a:tc>
                  <a:txBody>
                    <a:bodyPr/>
                    <a:lstStyle/>
                    <a:p>
                      <a:pPr algn="ctr" fontAlgn="ctr"/>
                      <a:r>
                        <a:rPr lang="es-CO" sz="800" b="0" i="0" u="none" strike="noStrike" dirty="0">
                          <a:solidFill>
                            <a:schemeClr val="tx1"/>
                          </a:solidFill>
                          <a:effectLst/>
                          <a:latin typeface="Verdana" panose="020B0604030504040204" pitchFamily="34" charset="0"/>
                          <a:ea typeface="Verdana" panose="020B0604030504040204" pitchFamily="34" charset="0"/>
                          <a:cs typeface="Verdana" panose="020B0604030504040204" pitchFamily="34" charset="0"/>
                        </a:rPr>
                        <a:t>DDFF</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ctr"/>
                      <a:r>
                        <a:rPr lang="es-MX" sz="800" b="0" i="0" u="none" strike="noStrike" dirty="0">
                          <a:solidFill>
                            <a:schemeClr val="tx1"/>
                          </a:solidFill>
                          <a:effectLst/>
                          <a:latin typeface="Verdana" panose="020B0604030504040204" pitchFamily="34" charset="0"/>
                          <a:ea typeface="Verdana" panose="020B0604030504040204" pitchFamily="34" charset="0"/>
                          <a:cs typeface="Verdana" panose="020B0604030504040204" pitchFamily="34" charset="0"/>
                        </a:rPr>
                        <a:t>Dirección de Descentralización y Fortalecimiento Fiscal</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3571792806"/>
                  </a:ext>
                </a:extLst>
              </a:tr>
              <a:tr h="230082">
                <a:tc>
                  <a:txBody>
                    <a:bodyPr/>
                    <a:lstStyle/>
                    <a:p>
                      <a:pPr algn="ctr" fontAlgn="ctr"/>
                      <a:r>
                        <a:rPr lang="es-CO" sz="800" b="0" i="0" u="none" strike="noStrike" dirty="0">
                          <a:solidFill>
                            <a:schemeClr val="tx1"/>
                          </a:solidFill>
                          <a:effectLst/>
                          <a:latin typeface="Verdana" panose="020B0604030504040204" pitchFamily="34" charset="0"/>
                          <a:ea typeface="Verdana" panose="020B0604030504040204" pitchFamily="34" charset="0"/>
                          <a:cs typeface="Verdana" panose="020B0604030504040204" pitchFamily="34" charset="0"/>
                        </a:rPr>
                        <a:t>DER</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ctr"/>
                      <a:r>
                        <a:rPr lang="es-CO" sz="800" b="0" i="0" u="none" strike="noStrike" dirty="0">
                          <a:solidFill>
                            <a:schemeClr val="tx1"/>
                          </a:solidFill>
                          <a:effectLst/>
                          <a:latin typeface="Verdana" panose="020B0604030504040204" pitchFamily="34" charset="0"/>
                          <a:ea typeface="Verdana" panose="020B0604030504040204" pitchFamily="34" charset="0"/>
                          <a:cs typeface="Verdana" panose="020B0604030504040204" pitchFamily="34" charset="0"/>
                        </a:rPr>
                        <a:t>Dirección de Estrategia Territorial- Regional</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2775553565"/>
                  </a:ext>
                </a:extLst>
              </a:tr>
              <a:tr h="230082">
                <a:tc>
                  <a:txBody>
                    <a:bodyPr/>
                    <a:lstStyle/>
                    <a:p>
                      <a:pPr algn="ctr" fontAlgn="ctr"/>
                      <a:r>
                        <a:rPr lang="es-CO" sz="800" b="0" i="0" u="none" strike="noStrike" dirty="0">
                          <a:solidFill>
                            <a:schemeClr val="bg1"/>
                          </a:solidFill>
                          <a:effectLst/>
                          <a:latin typeface="Verdana" panose="020B0604030504040204" pitchFamily="34" charset="0"/>
                          <a:ea typeface="Verdana" panose="020B0604030504040204" pitchFamily="34" charset="0"/>
                          <a:cs typeface="Verdana" panose="020B0604030504040204" pitchFamily="34" charset="0"/>
                        </a:rPr>
                        <a:t>SGSGR</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accent2">
                        <a:lumMod val="75000"/>
                      </a:schemeClr>
                    </a:solidFill>
                  </a:tcPr>
                </a:tc>
                <a:tc>
                  <a:txBody>
                    <a:bodyPr/>
                    <a:lstStyle/>
                    <a:p>
                      <a:pPr algn="l" fontAlgn="ctr"/>
                      <a:r>
                        <a:rPr lang="es-MX" sz="800" b="0" i="0" u="none" strike="noStrike" dirty="0">
                          <a:solidFill>
                            <a:schemeClr val="bg1"/>
                          </a:solidFill>
                          <a:effectLst/>
                          <a:latin typeface="Verdana" panose="020B0604030504040204" pitchFamily="34" charset="0"/>
                          <a:ea typeface="Verdana" panose="020B0604030504040204" pitchFamily="34" charset="0"/>
                          <a:cs typeface="Verdana" panose="020B0604030504040204" pitchFamily="34" charset="0"/>
                        </a:rPr>
                        <a:t>Subdirección General del Sistema General de Regalías</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accent2">
                        <a:lumMod val="75000"/>
                      </a:schemeClr>
                    </a:solidFill>
                  </a:tcPr>
                </a:tc>
                <a:extLst>
                  <a:ext uri="{0D108BD9-81ED-4DB2-BD59-A6C34878D82A}">
                    <a16:rowId xmlns:a16="http://schemas.microsoft.com/office/drawing/2014/main" val="3162289806"/>
                  </a:ext>
                </a:extLst>
              </a:tr>
              <a:tr h="230082">
                <a:tc>
                  <a:txBody>
                    <a:bodyPr/>
                    <a:lstStyle/>
                    <a:p>
                      <a:pPr algn="ctr" fontAlgn="ctr"/>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DGP</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ctr"/>
                      <a:r>
                        <a:rPr lang="es-MX"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Dirección de Gestión y Promoción del Sistema General de Regalías</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4124129606"/>
                  </a:ext>
                </a:extLst>
              </a:tr>
              <a:tr h="230082">
                <a:tc>
                  <a:txBody>
                    <a:bodyPr/>
                    <a:lstStyle/>
                    <a:p>
                      <a:pPr algn="ctr" fontAlgn="ctr"/>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DC</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ctr"/>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Dirección Corporativa</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682493652"/>
                  </a:ext>
                </a:extLst>
              </a:tr>
              <a:tr h="230082">
                <a:tc>
                  <a:txBody>
                    <a:bodyPr/>
                    <a:lstStyle/>
                    <a:p>
                      <a:pPr algn="ctr" fontAlgn="ctr"/>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DSEC</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ctr"/>
                      <a:r>
                        <a:rPr lang="es-MX"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Dirección de Seguimiento, Evaluación y Control del SGR</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85536206"/>
                  </a:ext>
                </a:extLst>
              </a:tr>
              <a:tr h="230082">
                <a:tc>
                  <a:txBody>
                    <a:bodyPr/>
                    <a:lstStyle/>
                    <a:p>
                      <a:pPr algn="ctr" fontAlgn="ctr"/>
                      <a:r>
                        <a:rPr lang="es-CO" sz="800" b="0" i="0" u="none" strike="noStrike" dirty="0">
                          <a:solidFill>
                            <a:schemeClr val="bg1"/>
                          </a:solidFill>
                          <a:effectLst/>
                          <a:latin typeface="Verdana" panose="020B0604030504040204" pitchFamily="34" charset="0"/>
                          <a:ea typeface="Verdana" panose="020B0604030504040204" pitchFamily="34" charset="0"/>
                          <a:cs typeface="Verdana" panose="020B0604030504040204" pitchFamily="34" charset="0"/>
                        </a:rPr>
                        <a:t>SG</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accent1">
                        <a:lumMod val="75000"/>
                      </a:schemeClr>
                    </a:solidFill>
                  </a:tcPr>
                </a:tc>
                <a:tc>
                  <a:txBody>
                    <a:bodyPr/>
                    <a:lstStyle/>
                    <a:p>
                      <a:pPr algn="l" fontAlgn="ctr"/>
                      <a:r>
                        <a:rPr lang="es-CO" sz="800" b="0" i="0" u="none" strike="noStrike" dirty="0">
                          <a:solidFill>
                            <a:schemeClr val="bg1"/>
                          </a:solidFill>
                          <a:effectLst/>
                          <a:latin typeface="Verdana" panose="020B0604030504040204" pitchFamily="34" charset="0"/>
                          <a:ea typeface="Verdana" panose="020B0604030504040204" pitchFamily="34" charset="0"/>
                          <a:cs typeface="Verdana" panose="020B0604030504040204" pitchFamily="34" charset="0"/>
                        </a:rPr>
                        <a:t>Secretaría General</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2790578315"/>
                  </a:ext>
                </a:extLst>
              </a:tr>
              <a:tr h="230082">
                <a:tc>
                  <a:txBody>
                    <a:bodyPr/>
                    <a:lstStyle/>
                    <a:p>
                      <a:pPr algn="ctr" fontAlgn="ctr"/>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SF</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ctr"/>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Subdirección Financiera</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522237135"/>
                  </a:ext>
                </a:extLst>
              </a:tr>
              <a:tr h="230082">
                <a:tc>
                  <a:txBody>
                    <a:bodyPr/>
                    <a:lstStyle/>
                    <a:p>
                      <a:pPr algn="ctr" fontAlgn="ctr"/>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SCT</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ctr"/>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Subdirección de Contratación</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589087805"/>
                  </a:ext>
                </a:extLst>
              </a:tr>
              <a:tr h="230082">
                <a:tc>
                  <a:txBody>
                    <a:bodyPr/>
                    <a:lstStyle/>
                    <a:p>
                      <a:pPr algn="ctr" fontAlgn="ctr"/>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SARC</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ctr"/>
                      <a:r>
                        <a:rPr lang="es-MX"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Subdirección Administrativa y Relacionamiento con la Ciudadanía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2688459970"/>
                  </a:ext>
                </a:extLst>
              </a:tr>
              <a:tr h="230082">
                <a:tc>
                  <a:txBody>
                    <a:bodyPr/>
                    <a:lstStyle/>
                    <a:p>
                      <a:pPr algn="ctr" fontAlgn="ctr"/>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OCID</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ctr"/>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Oficina de Control Interno Disciplinario</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983938476"/>
                  </a:ext>
                </a:extLst>
              </a:tr>
              <a:tr h="230082">
                <a:tc>
                  <a:txBody>
                    <a:bodyPr/>
                    <a:lstStyle/>
                    <a:p>
                      <a:pPr algn="ctr" fontAlgn="ctr"/>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SGTH</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ctr"/>
                      <a:r>
                        <a:rPr lang="es-MX"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Subdirección de Gestión del Talento Humano</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3528111228"/>
                  </a:ext>
                </a:extLst>
              </a:tr>
            </a:tbl>
          </a:graphicData>
        </a:graphic>
      </p:graphicFrame>
      <p:graphicFrame>
        <p:nvGraphicFramePr>
          <p:cNvPr id="7" name="Tabla 6">
            <a:extLst>
              <a:ext uri="{FF2B5EF4-FFF2-40B4-BE49-F238E27FC236}">
                <a16:creationId xmlns:a16="http://schemas.microsoft.com/office/drawing/2014/main" id="{1E85B726-EE5B-B049-D10B-369E45D650D2}"/>
              </a:ext>
            </a:extLst>
          </p:cNvPr>
          <p:cNvGraphicFramePr>
            <a:graphicFrameLocks noGrp="1"/>
          </p:cNvGraphicFramePr>
          <p:nvPr>
            <p:extLst>
              <p:ext uri="{D42A27DB-BD31-4B8C-83A1-F6EECF244321}">
                <p14:modId xmlns:p14="http://schemas.microsoft.com/office/powerpoint/2010/main" val="3948101884"/>
              </p:ext>
            </p:extLst>
          </p:nvPr>
        </p:nvGraphicFramePr>
        <p:xfrm>
          <a:off x="6451629" y="5155967"/>
          <a:ext cx="4399944" cy="1173172"/>
        </p:xfrm>
        <a:graphic>
          <a:graphicData uri="http://schemas.openxmlformats.org/drawingml/2006/table">
            <a:tbl>
              <a:tblPr/>
              <a:tblGrid>
                <a:gridCol w="760628">
                  <a:extLst>
                    <a:ext uri="{9D8B030D-6E8A-4147-A177-3AD203B41FA5}">
                      <a16:colId xmlns:a16="http://schemas.microsoft.com/office/drawing/2014/main" val="2773267822"/>
                    </a:ext>
                  </a:extLst>
                </a:gridCol>
                <a:gridCol w="3639316">
                  <a:extLst>
                    <a:ext uri="{9D8B030D-6E8A-4147-A177-3AD203B41FA5}">
                      <a16:colId xmlns:a16="http://schemas.microsoft.com/office/drawing/2014/main" val="2281973436"/>
                    </a:ext>
                  </a:extLst>
                </a:gridCol>
              </a:tblGrid>
              <a:tr h="232333">
                <a:tc>
                  <a:txBody>
                    <a:bodyPr/>
                    <a:lstStyle/>
                    <a:p>
                      <a:pPr algn="ctr" fontAlgn="ctr"/>
                      <a:r>
                        <a:rPr lang="es-CO" sz="800" b="1" i="0" u="none" strike="noStrike">
                          <a:solidFill>
                            <a:srgbClr val="000000"/>
                          </a:solidFill>
                          <a:effectLst/>
                          <a:latin typeface="Verdana" panose="020B0604030504040204" pitchFamily="34" charset="0"/>
                          <a:ea typeface="Verdana" panose="020B0604030504040204" pitchFamily="34" charset="0"/>
                          <a:cs typeface="Verdana" panose="020B0604030504040204" pitchFamily="34" charset="0"/>
                        </a:rPr>
                        <a:t>SIGLA</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9D9D9"/>
                    </a:solidFill>
                  </a:tcPr>
                </a:tc>
                <a:tc>
                  <a:txBody>
                    <a:bodyPr/>
                    <a:lstStyle/>
                    <a:p>
                      <a:pPr algn="ctr" fontAlgn="ctr"/>
                      <a:r>
                        <a:rPr lang="es-CO" sz="80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TEMÁTICA O DENOMINACIÓN</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9D9D9"/>
                    </a:solidFill>
                  </a:tcPr>
                </a:tc>
                <a:extLst>
                  <a:ext uri="{0D108BD9-81ED-4DB2-BD59-A6C34878D82A}">
                    <a16:rowId xmlns:a16="http://schemas.microsoft.com/office/drawing/2014/main" val="548085113"/>
                  </a:ext>
                </a:extLst>
              </a:tr>
              <a:tr h="232333">
                <a:tc>
                  <a:txBody>
                    <a:bodyPr/>
                    <a:lstStyle/>
                    <a:p>
                      <a:pPr algn="ctr" fontAlgn="ctr"/>
                      <a:r>
                        <a:rPr lang="es-CO" sz="800" b="0" i="0" u="none" strike="noStrike">
                          <a:solidFill>
                            <a:srgbClr val="000000"/>
                          </a:solidFill>
                          <a:effectLst/>
                          <a:latin typeface="Verdana" panose="020B0604030504040204" pitchFamily="34" charset="0"/>
                          <a:ea typeface="Verdana" panose="020B0604030504040204" pitchFamily="34" charset="0"/>
                          <a:cs typeface="Verdana" panose="020B0604030504040204" pitchFamily="34" charset="0"/>
                        </a:rPr>
                        <a:t>DNP</a:t>
                      </a:r>
                    </a:p>
                  </a:txBody>
                  <a:tcPr marL="0" marR="0" marT="0" marB="0" anchor="ctr">
                    <a:lnL w="6350" cap="flat" cmpd="sng" algn="ctr">
                      <a:solidFill>
                        <a:srgbClr val="595959"/>
                      </a:solidFill>
                      <a:prstDash val="solid"/>
                      <a:round/>
                      <a:headEnd type="none" w="med" len="med"/>
                      <a:tailEnd type="none" w="med" len="med"/>
                    </a:lnL>
                    <a:lnR w="6350" cap="flat" cmpd="sng" algn="ctr">
                      <a:solidFill>
                        <a:srgbClr val="595959"/>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tc>
                  <a:txBody>
                    <a:bodyPr/>
                    <a:lstStyle/>
                    <a:p>
                      <a:pPr algn="l" fontAlgn="ctr"/>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Departamento Nacional de Planeación</a:t>
                      </a:r>
                    </a:p>
                  </a:txBody>
                  <a:tcPr marL="0" marR="0" marT="0" marB="0" anchor="ctr">
                    <a:lnL w="6350" cap="flat" cmpd="sng" algn="ctr">
                      <a:solidFill>
                        <a:srgbClr val="595959"/>
                      </a:solidFill>
                      <a:prstDash val="solid"/>
                      <a:round/>
                      <a:headEnd type="none" w="med" len="med"/>
                      <a:tailEnd type="none" w="med" len="med"/>
                    </a:lnL>
                    <a:lnR w="6350" cap="flat" cmpd="sng" algn="ctr">
                      <a:solidFill>
                        <a:srgbClr val="595959"/>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extLst>
                  <a:ext uri="{0D108BD9-81ED-4DB2-BD59-A6C34878D82A}">
                    <a16:rowId xmlns:a16="http://schemas.microsoft.com/office/drawing/2014/main" val="909418217"/>
                  </a:ext>
                </a:extLst>
              </a:tr>
              <a:tr h="232333">
                <a:tc>
                  <a:txBody>
                    <a:bodyPr/>
                    <a:lstStyle/>
                    <a:p>
                      <a:pPr algn="ctr" fontAlgn="ctr"/>
                      <a:r>
                        <a:rPr lang="es-CO" sz="800" b="0" i="0" u="none" strike="noStrike">
                          <a:solidFill>
                            <a:srgbClr val="000000"/>
                          </a:solidFill>
                          <a:effectLst/>
                          <a:latin typeface="Verdana" panose="020B0604030504040204" pitchFamily="34" charset="0"/>
                          <a:ea typeface="Verdana" panose="020B0604030504040204" pitchFamily="34" charset="0"/>
                          <a:cs typeface="Verdana" panose="020B0604030504040204" pitchFamily="34" charset="0"/>
                        </a:rPr>
                        <a:t>SIG</a:t>
                      </a:r>
                    </a:p>
                  </a:txBody>
                  <a:tcPr marL="0" marR="0" marT="0" marB="0" anchor="ctr">
                    <a:lnL w="6350" cap="flat" cmpd="sng" algn="ctr">
                      <a:solidFill>
                        <a:srgbClr val="595959"/>
                      </a:solidFill>
                      <a:prstDash val="solid"/>
                      <a:round/>
                      <a:headEnd type="none" w="med" len="med"/>
                      <a:tailEnd type="none" w="med" len="med"/>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tc>
                  <a:txBody>
                    <a:bodyPr/>
                    <a:lstStyle/>
                    <a:p>
                      <a:pPr algn="l" fontAlgn="ctr"/>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Sistema Integrado de Gestión</a:t>
                      </a:r>
                    </a:p>
                  </a:txBody>
                  <a:tcPr marL="0" marR="0" marT="0" marB="0" anchor="ctr">
                    <a:lnL w="6350" cap="flat" cmpd="sng" algn="ctr">
                      <a:solidFill>
                        <a:srgbClr val="595959"/>
                      </a:solidFill>
                      <a:prstDash val="solid"/>
                      <a:round/>
                      <a:headEnd type="none" w="med" len="med"/>
                      <a:tailEnd type="none" w="med" len="med"/>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extLst>
                  <a:ext uri="{0D108BD9-81ED-4DB2-BD59-A6C34878D82A}">
                    <a16:rowId xmlns:a16="http://schemas.microsoft.com/office/drawing/2014/main" val="3155344146"/>
                  </a:ext>
                </a:extLst>
              </a:tr>
              <a:tr h="232333">
                <a:tc>
                  <a:txBody>
                    <a:bodyPr/>
                    <a:lstStyle/>
                    <a:p>
                      <a:pPr algn="ctr" fontAlgn="ctr"/>
                      <a:r>
                        <a:rPr lang="es-CO" sz="800" b="0" i="0" u="none" strike="noStrike">
                          <a:solidFill>
                            <a:srgbClr val="000000"/>
                          </a:solidFill>
                          <a:effectLst/>
                          <a:latin typeface="Verdana" panose="020B0604030504040204" pitchFamily="34" charset="0"/>
                          <a:ea typeface="Verdana" panose="020B0604030504040204" pitchFamily="34" charset="0"/>
                          <a:cs typeface="Verdana" panose="020B0604030504040204" pitchFamily="34" charset="0"/>
                        </a:rPr>
                        <a:t>APCM</a:t>
                      </a:r>
                    </a:p>
                  </a:txBody>
                  <a:tcPr marL="0" marR="0" marT="0" marB="0" anchor="ctr">
                    <a:lnL w="6350" cap="flat" cmpd="sng" algn="ctr">
                      <a:solidFill>
                        <a:srgbClr val="595959"/>
                      </a:solidFill>
                      <a:prstDash val="solid"/>
                      <a:round/>
                      <a:headEnd type="none" w="med" len="med"/>
                      <a:tailEnd type="none" w="med" len="med"/>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tc>
                  <a:txBody>
                    <a:bodyPr/>
                    <a:lstStyle/>
                    <a:p>
                      <a:pPr algn="l" fontAlgn="ctr"/>
                      <a:r>
                        <a:rPr lang="es-MX"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Acciones Preventivas, Correctivas y de Mejora</a:t>
                      </a:r>
                    </a:p>
                  </a:txBody>
                  <a:tcPr marL="0" marR="0" marT="0" marB="0" anchor="ctr">
                    <a:lnL w="6350" cap="flat" cmpd="sng" algn="ctr">
                      <a:solidFill>
                        <a:srgbClr val="595959"/>
                      </a:solidFill>
                      <a:prstDash val="solid"/>
                      <a:round/>
                      <a:headEnd type="none" w="med" len="med"/>
                      <a:tailEnd type="none" w="med" len="med"/>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extLst>
                  <a:ext uri="{0D108BD9-81ED-4DB2-BD59-A6C34878D82A}">
                    <a16:rowId xmlns:a16="http://schemas.microsoft.com/office/drawing/2014/main" val="3624167036"/>
                  </a:ext>
                </a:extLst>
              </a:tr>
              <a:tr h="232333">
                <a:tc>
                  <a:txBody>
                    <a:bodyPr/>
                    <a:lstStyle/>
                    <a:p>
                      <a:pPr algn="ctr" fontAlgn="ctr"/>
                      <a:r>
                        <a:rPr lang="es-MX"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PABS</a:t>
                      </a:r>
                      <a:endPar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nchor="ctr">
                    <a:lnL w="6350" cap="flat" cmpd="sng" algn="ctr">
                      <a:solidFill>
                        <a:srgbClr val="595959"/>
                      </a:solidFill>
                      <a:prstDash val="solid"/>
                      <a:round/>
                      <a:headEnd type="none" w="med" len="med"/>
                      <a:tailEnd type="none" w="med" len="med"/>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MX" sz="800" b="0" i="0" u="none" strike="noStrike" kern="12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Plan de Adquisiciones de Bienes y Servicios</a:t>
                      </a:r>
                      <a:endParaRPr lang="es-CO" sz="800" b="0" i="0" u="none" strike="noStrike" kern="12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algn="l" fontAlgn="ctr"/>
                      <a:endParaRPr lang="es-MX"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nchor="ctr">
                    <a:lnL w="6350" cap="flat" cmpd="sng" algn="ctr">
                      <a:solidFill>
                        <a:srgbClr val="595959"/>
                      </a:solidFill>
                      <a:prstDash val="solid"/>
                      <a:round/>
                      <a:headEnd type="none" w="med" len="med"/>
                      <a:tailEnd type="none" w="med" len="med"/>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extLst>
                  <a:ext uri="{0D108BD9-81ED-4DB2-BD59-A6C34878D82A}">
                    <a16:rowId xmlns:a16="http://schemas.microsoft.com/office/drawing/2014/main" val="2974373503"/>
                  </a:ext>
                </a:extLst>
              </a:tr>
            </a:tbl>
          </a:graphicData>
        </a:graphic>
      </p:graphicFrame>
    </p:spTree>
    <p:extLst>
      <p:ext uri="{BB962C8B-B14F-4D97-AF65-F5344CB8AC3E}">
        <p14:creationId xmlns:p14="http://schemas.microsoft.com/office/powerpoint/2010/main" val="561061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a:extLst>
              <a:ext uri="{FF2B5EF4-FFF2-40B4-BE49-F238E27FC236}">
                <a16:creationId xmlns:a16="http://schemas.microsoft.com/office/drawing/2014/main" id="{CB9E4286-F180-9451-2B66-D453C36E0256}"/>
              </a:ext>
            </a:extLst>
          </p:cNvPr>
          <p:cNvSpPr>
            <a:spLocks noGrp="1"/>
          </p:cNvSpPr>
          <p:nvPr>
            <p:ph type="title"/>
          </p:nvPr>
        </p:nvSpPr>
        <p:spPr>
          <a:xfrm>
            <a:off x="428625" y="706038"/>
            <a:ext cx="9011653" cy="629468"/>
          </a:xfrm>
        </p:spPr>
        <p:txBody>
          <a:bodyPr>
            <a:normAutofit fontScale="90000"/>
          </a:bodyPr>
          <a:lstStyle/>
          <a:p>
            <a:r>
              <a:rPr lang="es-MX" sz="2200" b="1" dirty="0"/>
              <a:t>Calificación por Dependencias</a:t>
            </a:r>
            <a:br>
              <a:rPr lang="es-MX" sz="2200" b="1" dirty="0"/>
            </a:br>
            <a:r>
              <a:rPr lang="es-MX" sz="2200" b="1" dirty="0"/>
              <a:t>Autoevaluación II Cuatrimestre 2024</a:t>
            </a:r>
            <a:endParaRPr lang="es-CO" b="1" dirty="0"/>
          </a:p>
        </p:txBody>
      </p:sp>
      <p:graphicFrame>
        <p:nvGraphicFramePr>
          <p:cNvPr id="7" name="Gráfico 6">
            <a:extLst>
              <a:ext uri="{FF2B5EF4-FFF2-40B4-BE49-F238E27FC236}">
                <a16:creationId xmlns:a16="http://schemas.microsoft.com/office/drawing/2014/main" id="{FAC7CCFB-BC5A-4157-17C4-CF2B5E04C089}"/>
              </a:ext>
            </a:extLst>
          </p:cNvPr>
          <p:cNvGraphicFramePr>
            <a:graphicFrameLocks/>
          </p:cNvGraphicFramePr>
          <p:nvPr>
            <p:extLst>
              <p:ext uri="{D42A27DB-BD31-4B8C-83A1-F6EECF244321}">
                <p14:modId xmlns:p14="http://schemas.microsoft.com/office/powerpoint/2010/main" val="307569680"/>
              </p:ext>
            </p:extLst>
          </p:nvPr>
        </p:nvGraphicFramePr>
        <p:xfrm>
          <a:off x="304801" y="1335506"/>
          <a:ext cx="11458574" cy="469381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4915675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GOBIERNO DEL CAMBIO">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03771CD363302B4F8201F63E4A3C4F9A" ma:contentTypeVersion="8" ma:contentTypeDescription="Crear nuevo documento." ma:contentTypeScope="" ma:versionID="257433bd14e0f6978cc286f0b8f85e72">
  <xsd:schema xmlns:xsd="http://www.w3.org/2001/XMLSchema" xmlns:xs="http://www.w3.org/2001/XMLSchema" xmlns:p="http://schemas.microsoft.com/office/2006/metadata/properties" xmlns:ns2="af7f7f6b-44e7-444a-90a4-d02bbf46acb6" targetNamespace="http://schemas.microsoft.com/office/2006/metadata/properties" ma:root="true" ma:fieldsID="09bb360b3b5eb05b6741751eb1c29bc4" ns2:_="">
    <xsd:import namespace="af7f7f6b-44e7-444a-90a4-d02bbf46acb6"/>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f7f7f6b-44e7-444a-90a4-d02bbf46acb6" elementFormDefault="qualified">
    <xsd:import namespace="http://schemas.microsoft.com/office/2006/documentManagement/types"/>
    <xsd:import namespace="http://schemas.microsoft.com/office/infopath/2007/PartnerControls"/>
    <xsd:element name="_dlc_DocId" ma:index="8" nillable="true" ma:displayName="Valor de Id. de documento" ma:description="El valor del identificador de documento asignado a este elemento." ma:internalName="_dlc_DocId" ma:readOnly="true">
      <xsd:simpleType>
        <xsd:restriction base="dms:Text"/>
      </xsd:simpleType>
    </xsd:element>
    <xsd:element name="_dlc_DocIdUrl" ma:index="9" nillable="true" ma:displayName="Id. de documento" ma:description="Vínculo permanente a este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dlc_DocId xmlns="af7f7f6b-44e7-444a-90a4-d02bbf46acb6">DNPOI-49-9369</_dlc_DocId>
    <_dlc_DocIdUrl xmlns="af7f7f6b-44e7-444a-90a4-d02bbf46acb6">
      <Url>https://colaboracion.dnp.gov.co/CDT/_layouts/15/DocIdRedir.aspx?ID=DNPOI-49-9369</Url>
      <Description>DNPOI-49-9369</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6F427FB9-4035-4E49-B39E-71FE10AE77CE}">
  <ds:schemaRefs>
    <ds:schemaRef ds:uri="http://schemas.microsoft.com/sharepoint/v3/contenttype/forms"/>
  </ds:schemaRefs>
</ds:datastoreItem>
</file>

<file path=customXml/itemProps2.xml><?xml version="1.0" encoding="utf-8"?>
<ds:datastoreItem xmlns:ds="http://schemas.openxmlformats.org/officeDocument/2006/customXml" ds:itemID="{DF95DCC4-29A0-4431-9AC5-AA22A52C5CA7}"/>
</file>

<file path=customXml/itemProps3.xml><?xml version="1.0" encoding="utf-8"?>
<ds:datastoreItem xmlns:ds="http://schemas.openxmlformats.org/officeDocument/2006/customXml" ds:itemID="{2291FB14-3B6D-48A3-B8C5-77E68CAFAA1C}">
  <ds:schemaRefs>
    <ds:schemaRef ds:uri="2a16d0f3-9eb8-416a-a746-83cef7f3b500"/>
    <ds:schemaRef ds:uri="f320b4e5-b861-4f4e-b482-07a7f582d50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4.xml><?xml version="1.0" encoding="utf-8"?>
<ds:datastoreItem xmlns:ds="http://schemas.openxmlformats.org/officeDocument/2006/customXml" ds:itemID="{4F147446-3C1B-42CB-B5EA-076ACEFE867D}"/>
</file>

<file path=docProps/app.xml><?xml version="1.0" encoding="utf-8"?>
<Properties xmlns="http://schemas.openxmlformats.org/officeDocument/2006/extended-properties" xmlns:vt="http://schemas.openxmlformats.org/officeDocument/2006/docPropsVTypes">
  <Template/>
  <TotalTime>1</TotalTime>
  <Words>988</Words>
  <Application>Microsoft Office PowerPoint</Application>
  <PresentationFormat>Panorámica</PresentationFormat>
  <Paragraphs>187</Paragraphs>
  <Slides>14</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14</vt:i4>
      </vt:variant>
    </vt:vector>
  </HeadingPairs>
  <TitlesOfParts>
    <vt:vector size="23" baseType="lpstr">
      <vt:lpstr>Aptos</vt:lpstr>
      <vt:lpstr>Arial</vt:lpstr>
      <vt:lpstr>Arial MT</vt:lpstr>
      <vt:lpstr>Calibri</vt:lpstr>
      <vt:lpstr>Montserrat</vt:lpstr>
      <vt:lpstr>Tahoma</vt:lpstr>
      <vt:lpstr>Verdana</vt:lpstr>
      <vt:lpstr>Wingdings</vt:lpstr>
      <vt:lpstr>Tema de Office</vt:lpstr>
      <vt:lpstr>Presentación de PowerPoint</vt:lpstr>
      <vt:lpstr>Autoevaluación.</vt:lpstr>
      <vt:lpstr>Presentación de PowerPoint</vt:lpstr>
      <vt:lpstr>Presentación de PowerPoint</vt:lpstr>
      <vt:lpstr>Presentación de PowerPoint</vt:lpstr>
      <vt:lpstr>2. Temáticas de la autoevaluación.</vt:lpstr>
      <vt:lpstr>3. Resultados de la autoevaluación.</vt:lpstr>
      <vt:lpstr>Convenciones del informe</vt:lpstr>
      <vt:lpstr>Calificación por Dependencias Autoevaluación II Cuatrimestre 2024</vt:lpstr>
      <vt:lpstr>Calificación por Temática Autoevaluación II Cuatrimestre 2024</vt:lpstr>
      <vt:lpstr>Análisis por sección de la Autoevaluación II cuatrimestre 2024</vt:lpstr>
      <vt:lpstr>Análisis por sección de  la Autoevaluación II cuatrimestre 2024</vt:lpstr>
      <vt:lpstr>Compromisos</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William Camilo  Baracaldo Godoy</dc:creator>
  <cp:lastModifiedBy>Johan Alberto Pineda Cerón</cp:lastModifiedBy>
  <cp:revision>4</cp:revision>
  <dcterms:created xsi:type="dcterms:W3CDTF">2023-05-08T00:34:42Z</dcterms:created>
  <dcterms:modified xsi:type="dcterms:W3CDTF">2025-04-01T21:12:50Z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0x01010003771CD363302B4F8201F63E4A3C4F9A</vt:lpwstr>
  </property>
  <property fmtid="{D5CDD505-2E9C-101B-9397-08002B2CF9AE}" pid="3" name="_dlc_DocIdItemGuid">
    <vt:lpwstr>5d5a24b1-aa26-4061-a406-4d8c6a6fec87</vt:lpwstr>
  </property>
  <property fmtid="{D5CDD505-2E9C-101B-9397-08002B2CF9AE}" pid="4" name="MediaServiceImageTags">
    <vt:lpwstr/>
  </property>
</Properties>
</file>