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ppt/charts/chart4.xml" ContentType="application/vnd.openxmlformats-officedocument.drawingml.chart+xml"/>
  <Override PartName="/ppt/notesSlides/notesSlide4.xml" ContentType="application/vnd.openxmlformats-officedocument.presentationml.notesSlid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charts/chart6.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7.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0.xml" ContentType="application/vnd.openxmlformats-officedocument.presentationml.notesSlide+xml"/>
  <Override PartName="/ppt/charts/chart8.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9.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3.xml" ContentType="application/vnd.openxmlformats-officedocument.presentationml.notesSlide+xml"/>
  <Override PartName="/ppt/charts/chart10.xml" ContentType="application/vnd.openxmlformats-officedocument.drawingml.chart+xml"/>
  <Override PartName="/ppt/charts/style8.xml" ContentType="application/vnd.ms-office.chartstyle+xml"/>
  <Override PartName="/ppt/charts/colors8.xml" ContentType="application/vnd.ms-office.chartcolorstyle+xml"/>
  <Override PartName="/ppt/charts/chart11.xml" ContentType="application/vnd.openxmlformats-officedocument.drawingml.chart+xml"/>
  <Override PartName="/ppt/charts/style9.xml" ContentType="application/vnd.ms-office.chartstyle+xml"/>
  <Override PartName="/ppt/charts/colors9.xml" ContentType="application/vnd.ms-office.chartcolorstyle+xml"/>
  <Override PartName="/ppt/charts/chart12.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3.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4.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5.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6.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14.xml" ContentType="application/vnd.openxmlformats-officedocument.presentationml.notesSlide+xml"/>
  <Override PartName="/ppt/charts/chart17.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8.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9.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20.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21.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15.xml" ContentType="application/vnd.openxmlformats-officedocument.presentationml.notesSlide+xml"/>
  <Override PartName="/ppt/charts/chart22.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16.xml" ContentType="application/vnd.openxmlformats-officedocument.presentationml.notesSlide+xml"/>
  <Override PartName="/ppt/charts/chart23.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4.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17.xml" ContentType="application/vnd.openxmlformats-officedocument.presentationml.notesSlide+xml"/>
  <Override PartName="/ppt/charts/chart25.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6.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7.xml" ContentType="application/vnd.openxmlformats-officedocument.drawingml.chart+xml"/>
  <Override PartName="/ppt/charts/style25.xml" ContentType="application/vnd.ms-office.chartstyle+xml"/>
  <Override PartName="/ppt/charts/colors25.xml" ContentType="application/vnd.ms-office.chartcolorstyle+xml"/>
  <Override PartName="/ppt/notesSlides/notesSlide18.xml" ContentType="application/vnd.openxmlformats-officedocument.presentationml.notesSlide+xml"/>
  <Override PartName="/ppt/charts/chart28.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9.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19.xml" ContentType="application/vnd.openxmlformats-officedocument.presentationml.notesSlide+xml"/>
  <Override PartName="/ppt/charts/chart30.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31.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2.xml" ContentType="application/vnd.openxmlformats-officedocument.drawingml.chart+xml"/>
  <Override PartName="/ppt/charts/style30.xml" ContentType="application/vnd.ms-office.chartstyle+xml"/>
  <Override PartName="/ppt/charts/colors30.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Lst>
  <p:notesMasterIdLst>
    <p:notesMasterId r:id="rId37"/>
  </p:notesMasterIdLst>
  <p:sldIdLst>
    <p:sldId id="293" r:id="rId6"/>
    <p:sldId id="2145707692" r:id="rId7"/>
    <p:sldId id="2145707754" r:id="rId8"/>
    <p:sldId id="2145707694" r:id="rId9"/>
    <p:sldId id="2145707695" r:id="rId10"/>
    <p:sldId id="2145707698" r:id="rId11"/>
    <p:sldId id="2145707699" r:id="rId12"/>
    <p:sldId id="2145707700" r:id="rId13"/>
    <p:sldId id="2145707753" r:id="rId14"/>
    <p:sldId id="2145707725" r:id="rId15"/>
    <p:sldId id="2145707726" r:id="rId16"/>
    <p:sldId id="2145707727" r:id="rId17"/>
    <p:sldId id="2145707728" r:id="rId18"/>
    <p:sldId id="2145707702" r:id="rId19"/>
    <p:sldId id="2145707732" r:id="rId20"/>
    <p:sldId id="2145707757" r:id="rId21"/>
    <p:sldId id="2145707740" r:id="rId22"/>
    <p:sldId id="2145707717" r:id="rId23"/>
    <p:sldId id="2145707756" r:id="rId24"/>
    <p:sldId id="2145707707" r:id="rId25"/>
    <p:sldId id="2145707706" r:id="rId26"/>
    <p:sldId id="2145707709" r:id="rId27"/>
    <p:sldId id="2145707752" r:id="rId28"/>
    <p:sldId id="2145707711" r:id="rId29"/>
    <p:sldId id="2145707746" r:id="rId30"/>
    <p:sldId id="2145707748" r:id="rId31"/>
    <p:sldId id="2145707750" r:id="rId32"/>
    <p:sldId id="2145707751" r:id="rId33"/>
    <p:sldId id="2145707736" r:id="rId34"/>
    <p:sldId id="2145707755" r:id="rId35"/>
    <p:sldId id="2145707712" r:id="rId36"/>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86BDD9E2-6D0E-4B50-8C84-EA3F32A761F0}">
          <p14:sldIdLst>
            <p14:sldId id="293"/>
            <p14:sldId id="2145707692"/>
            <p14:sldId id="2145707754"/>
            <p14:sldId id="2145707694"/>
            <p14:sldId id="2145707695"/>
            <p14:sldId id="2145707698"/>
            <p14:sldId id="2145707699"/>
            <p14:sldId id="2145707700"/>
            <p14:sldId id="2145707753"/>
            <p14:sldId id="2145707725"/>
            <p14:sldId id="2145707726"/>
            <p14:sldId id="2145707727"/>
            <p14:sldId id="2145707728"/>
            <p14:sldId id="2145707702"/>
          </p14:sldIdLst>
        </p14:section>
        <p14:section name="Resultados municipios" id="{7F20298E-1353-497C-8BCD-BEFCA002CACD}">
          <p14:sldIdLst>
            <p14:sldId id="2145707732"/>
            <p14:sldId id="2145707757"/>
            <p14:sldId id="2145707740"/>
            <p14:sldId id="2145707717"/>
            <p14:sldId id="2145707756"/>
            <p14:sldId id="2145707707"/>
            <p14:sldId id="2145707706"/>
            <p14:sldId id="2145707709"/>
            <p14:sldId id="2145707752"/>
            <p14:sldId id="2145707711"/>
            <p14:sldId id="2145707746"/>
            <p14:sldId id="2145707748"/>
            <p14:sldId id="2145707750"/>
            <p14:sldId id="2145707751"/>
            <p14:sldId id="2145707736"/>
            <p14:sldId id="2145707755"/>
            <p14:sldId id="214570771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F3F4"/>
    <a:srgbClr val="173557"/>
    <a:srgbClr val="F5ACBB"/>
    <a:srgbClr val="000000"/>
    <a:srgbClr val="E72F54"/>
    <a:srgbClr val="31B7BC"/>
    <a:srgbClr val="27B9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2838BEF-8BB2-4498-84A7-C5851F593DF1}" styleName="Estilo medio 4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6D9F66E-5EB9-4882-86FB-DCBF35E3C3E4}" styleName="Estilo medio 4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A488322-F2BA-4B5B-9748-0D474271808F}" styleName="Estilo medio 3 - Énfasis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4C1A8A3-306A-4EB7-A6B1-4F7E0EB9C5D6}" styleName="Estilo medio 3 - Énfasis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8EC20E35-A176-4012-BC5E-935CFFF8708E}" styleName="Estilo medio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333" autoAdjust="0"/>
    <p:restoredTop sz="93447" autoAdjust="0"/>
  </p:normalViewPr>
  <p:slideViewPr>
    <p:cSldViewPr snapToGrid="0">
      <p:cViewPr>
        <p:scale>
          <a:sx n="70" d="100"/>
          <a:sy n="70" d="100"/>
        </p:scale>
        <p:origin x="2250" y="13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https://planeacionnacional-my.sharepoint.com/personal/glaverde_dnp_gov_co/Documents/DDFF/Estad&#237;sticas%20Fiscales/IDF%20y%20OEC%202023/IDF%202023/Gr&#225;ficas%20y%20Tablas%20Desempe&#241;o%20Fiscal%202023%20%20presentaci&#243;n%20contexto.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https://planeacionnacional-my.sharepoint.com/personal/glaverde_dnp_gov_co/Documents/DDFF/Estad&#237;sticas%20Fiscales/IDF%20y%20OEC%202023/IDF%202023/Verificaciones/Gr&#225;ficos%20adicionales%20Desempe&#241;o%20Fiscal%202023%20para%20verficaci&#243;n-V1.xlsx" TargetMode="External"/><Relationship Id="rId2" Type="http://schemas.microsoft.com/office/2011/relationships/chartColorStyle" Target="colors8.xml"/><Relationship Id="rId1" Type="http://schemas.microsoft.com/office/2011/relationships/chartStyle" Target="style8.xml"/></Relationships>
</file>

<file path=ppt/charts/_rels/chart11.xml.rels><?xml version="1.0" encoding="UTF-8" standalone="yes"?>
<Relationships xmlns="http://schemas.openxmlformats.org/package/2006/relationships"><Relationship Id="rId3" Type="http://schemas.openxmlformats.org/officeDocument/2006/relationships/oleObject" Target="https://planeacionnacional-my.sharepoint.com/personal/glaverde_dnp_gov_co/Documents/Desktop/Desempe&#241;o%20Fiscal%202023%2022-09-2023%20copia%20de%20seguridad.xlsx" TargetMode="External"/><Relationship Id="rId2" Type="http://schemas.microsoft.com/office/2011/relationships/chartColorStyle" Target="colors9.xml"/><Relationship Id="rId1" Type="http://schemas.microsoft.com/office/2011/relationships/chartStyle" Target="style9.xml"/></Relationships>
</file>

<file path=ppt/charts/_rels/chart12.xml.rels><?xml version="1.0" encoding="UTF-8" standalone="yes"?>
<Relationships xmlns="http://schemas.openxmlformats.org/package/2006/relationships"><Relationship Id="rId3" Type="http://schemas.openxmlformats.org/officeDocument/2006/relationships/oleObject" Target="https://planeacionnacional-my.sharepoint.com/personal/glaverde_dnp_gov_co/Documents/Desktop/Desempe&#241;o%20Fiscal%202023%2022-09-2023%20copia%20de%20seguridad.xlsx" TargetMode="External"/><Relationship Id="rId2" Type="http://schemas.microsoft.com/office/2011/relationships/chartColorStyle" Target="colors10.xml"/><Relationship Id="rId1" Type="http://schemas.microsoft.com/office/2011/relationships/chartStyle" Target="style10.xml"/></Relationships>
</file>

<file path=ppt/charts/_rels/chart13.xml.rels><?xml version="1.0" encoding="UTF-8" standalone="yes"?>
<Relationships xmlns="http://schemas.openxmlformats.org/package/2006/relationships"><Relationship Id="rId3" Type="http://schemas.openxmlformats.org/officeDocument/2006/relationships/oleObject" Target="https://planeacionnacional-my.sharepoint.com/personal/glaverde_dnp_gov_co/Documents/Desktop/Desempe&#241;o%20Fiscal%202023%2022-09-2023%20copia%20de%20seguridad.xlsx" TargetMode="External"/><Relationship Id="rId2" Type="http://schemas.microsoft.com/office/2011/relationships/chartColorStyle" Target="colors11.xml"/><Relationship Id="rId1" Type="http://schemas.microsoft.com/office/2011/relationships/chartStyle" Target="style11.xml"/></Relationships>
</file>

<file path=ppt/charts/_rels/chart14.xml.rels><?xml version="1.0" encoding="UTF-8" standalone="yes"?>
<Relationships xmlns="http://schemas.openxmlformats.org/package/2006/relationships"><Relationship Id="rId3" Type="http://schemas.openxmlformats.org/officeDocument/2006/relationships/oleObject" Target="https://planeacionnacional-my.sharepoint.com/personal/glaverde_dnp_gov_co/Documents/DDFF/Estad&#237;sticas%20Fiscales/IDF%20y%20OEC%202023/IDF%202023/Verificaciones/Gr&#225;ficos%20adicionales%20Desempe&#241;o%20Fiscal%202023%20para%20verficaci&#243;n-V1.xlsx" TargetMode="External"/><Relationship Id="rId2" Type="http://schemas.microsoft.com/office/2011/relationships/chartColorStyle" Target="colors12.xml"/><Relationship Id="rId1" Type="http://schemas.microsoft.com/office/2011/relationships/chartStyle" Target="style12.xml"/></Relationships>
</file>

<file path=ppt/charts/_rels/chart15.xml.rels><?xml version="1.0" encoding="UTF-8" standalone="yes"?>
<Relationships xmlns="http://schemas.openxmlformats.org/package/2006/relationships"><Relationship Id="rId3" Type="http://schemas.openxmlformats.org/officeDocument/2006/relationships/oleObject" Target="https://planeacionnacional-my.sharepoint.com/personal/glaverde_dnp_gov_co/Documents/DDFF/Estad&#237;sticas%20Fiscales/IDF%20y%20OEC%202023/IDF%202023/Verificaciones/Gr&#225;ficos%20adicionales%20Desempe&#241;o%20Fiscal%202023%20para%20verficaci&#243;n-V1.xlsx" TargetMode="External"/><Relationship Id="rId2" Type="http://schemas.microsoft.com/office/2011/relationships/chartColorStyle" Target="colors13.xml"/><Relationship Id="rId1" Type="http://schemas.microsoft.com/office/2011/relationships/chartStyle" Target="style13.xml"/></Relationships>
</file>

<file path=ppt/charts/_rels/chart16.xml.rels><?xml version="1.0" encoding="UTF-8" standalone="yes"?>
<Relationships xmlns="http://schemas.openxmlformats.org/package/2006/relationships"><Relationship Id="rId3" Type="http://schemas.openxmlformats.org/officeDocument/2006/relationships/oleObject" Target="https://planeacionnacional-my.sharepoint.com/personal/glaverde_dnp_gov_co/Documents/Desktop/Desempe&#241;o%20Fiscal%202023%2022-09-2023%20copia%20de%20seguridad.xlsx" TargetMode="External"/><Relationship Id="rId2" Type="http://schemas.microsoft.com/office/2011/relationships/chartColorStyle" Target="colors14.xml"/><Relationship Id="rId1" Type="http://schemas.microsoft.com/office/2011/relationships/chartStyle" Target="style14.xml"/></Relationships>
</file>

<file path=ppt/charts/_rels/chart17.xml.rels><?xml version="1.0" encoding="UTF-8" standalone="yes"?>
<Relationships xmlns="http://schemas.openxmlformats.org/package/2006/relationships"><Relationship Id="rId3" Type="http://schemas.openxmlformats.org/officeDocument/2006/relationships/oleObject" Target="https://planeacionnacional-my.sharepoint.com/personal/glaverde_dnp_gov_co/Documents/Desktop/Desempe&#241;o%20Fiscal%202023%2022-09-2023%20copia%20de%20seguridad.xlsx" TargetMode="External"/><Relationship Id="rId2" Type="http://schemas.microsoft.com/office/2011/relationships/chartColorStyle" Target="colors15.xml"/><Relationship Id="rId1" Type="http://schemas.microsoft.com/office/2011/relationships/chartStyle" Target="style15.xml"/></Relationships>
</file>

<file path=ppt/charts/_rels/chart18.xml.rels><?xml version="1.0" encoding="UTF-8" standalone="yes"?>
<Relationships xmlns="http://schemas.openxmlformats.org/package/2006/relationships"><Relationship Id="rId3" Type="http://schemas.openxmlformats.org/officeDocument/2006/relationships/oleObject" Target="https://planeacionnacional-my.sharepoint.com/personal/glaverde_dnp_gov_co/Documents/DDFF/Estad&#237;sticas%20Fiscales/IDF%20y%20OEC%202023/IDF%202023/Verificaciones/Gr&#225;ficos%20adicionales%20Desempe&#241;o%20Fiscal%202023%20para%20verficaci&#243;n-V1.xlsx" TargetMode="External"/><Relationship Id="rId2" Type="http://schemas.microsoft.com/office/2011/relationships/chartColorStyle" Target="colors16.xml"/><Relationship Id="rId1" Type="http://schemas.microsoft.com/office/2011/relationships/chartStyle" Target="style16.xml"/></Relationships>
</file>

<file path=ppt/charts/_rels/chart19.xml.rels><?xml version="1.0" encoding="UTF-8" standalone="yes"?>
<Relationships xmlns="http://schemas.openxmlformats.org/package/2006/relationships"><Relationship Id="rId3" Type="http://schemas.openxmlformats.org/officeDocument/2006/relationships/oleObject" Target="https://planeacionnacional-my.sharepoint.com/personal/glaverde_dnp_gov_co/Documents/DDFF/Estad&#237;sticas%20Fiscales/IDF%20y%20OEC%202023/IDF%202023/Verificaciones/Gr&#225;ficos%20adicionales%20Desempe&#241;o%20Fiscal%202023%20para%20verficaci&#243;n-V1.xlsx" TargetMode="External"/><Relationship Id="rId2" Type="http://schemas.microsoft.com/office/2011/relationships/chartColorStyle" Target="colors17.xml"/><Relationship Id="rId1" Type="http://schemas.microsoft.com/office/2011/relationships/chartStyle" Target="style17.xml"/></Relationships>
</file>

<file path=ppt/charts/_rels/chart2.xml.rels><?xml version="1.0" encoding="UTF-8" standalone="yes"?>
<Relationships xmlns="http://schemas.openxmlformats.org/package/2006/relationships"><Relationship Id="rId3" Type="http://schemas.openxmlformats.org/officeDocument/2006/relationships/oleObject" Target="https://planeacionnacional-my.sharepoint.com/personal/glaverde_dnp_gov_co/Documents/DDFF/Estad&#237;sticas%20Fiscales/IDF%20y%20OEC%202023/IDF%202023/Gr&#225;ficas%20y%20Tablas%20Desempe&#241;o%20Fiscal%202023%20%20presentaci&#243;n%20contexto.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https://planeacionnacional-my.sharepoint.com/personal/glaverde_dnp_gov_co/Documents/DDFF/Estad&#237;sticas%20Fiscales/IDF%20y%20OEC%202023/IDF%202023/Verificaciones/Gr&#225;ficos%20adicionales%20Desempe&#241;o%20Fiscal%202023%20para%20verficaci&#243;n-V1.xlsx" TargetMode="External"/><Relationship Id="rId2" Type="http://schemas.microsoft.com/office/2011/relationships/chartColorStyle" Target="colors18.xml"/><Relationship Id="rId1" Type="http://schemas.microsoft.com/office/2011/relationships/chartStyle" Target="style18.xml"/></Relationships>
</file>

<file path=ppt/charts/_rels/chart21.xml.rels><?xml version="1.0" encoding="UTF-8" standalone="yes"?>
<Relationships xmlns="http://schemas.openxmlformats.org/package/2006/relationships"><Relationship Id="rId3" Type="http://schemas.openxmlformats.org/officeDocument/2006/relationships/oleObject" Target="https://planeacionnacional-my.sharepoint.com/personal/glaverde_dnp_gov_co/Documents/DDFF/Estad&#237;sticas%20Fiscales/IDF%20y%20OEC%202023/IDF%202023/Verificaciones/Gr&#225;ficos%20adicionales%20Desempe&#241;o%20Fiscal%202023%20para%20verficaci&#243;n-V1.xlsx" TargetMode="External"/><Relationship Id="rId2" Type="http://schemas.microsoft.com/office/2011/relationships/chartColorStyle" Target="colors19.xml"/><Relationship Id="rId1" Type="http://schemas.microsoft.com/office/2011/relationships/chartStyle" Target="style19.xml"/></Relationships>
</file>

<file path=ppt/charts/_rels/chart22.xml.rels><?xml version="1.0" encoding="UTF-8" standalone="yes"?>
<Relationships xmlns="http://schemas.openxmlformats.org/package/2006/relationships"><Relationship Id="rId3" Type="http://schemas.openxmlformats.org/officeDocument/2006/relationships/oleObject" Target="https://planeacionnacional-my.sharepoint.com/personal/glaverde_dnp_gov_co/Documents/DDFF/Estad&#237;sticas%20Fiscales/IDF%20y%20OEC%202023/IDF%202023/Desempe&#241;o%20Fiscal%202023%2022-09-2023%20PPT1.xlsx" TargetMode="External"/><Relationship Id="rId2" Type="http://schemas.microsoft.com/office/2011/relationships/chartColorStyle" Target="colors20.xml"/><Relationship Id="rId1" Type="http://schemas.microsoft.com/office/2011/relationships/chartStyle" Target="style20.xml"/></Relationships>
</file>

<file path=ppt/charts/_rels/chart23.xml.rels><?xml version="1.0" encoding="UTF-8" standalone="yes"?>
<Relationships xmlns="http://schemas.openxmlformats.org/package/2006/relationships"><Relationship Id="rId3" Type="http://schemas.openxmlformats.org/officeDocument/2006/relationships/oleObject" Target="https://planeacionnacional-my.sharepoint.com/personal/glaverde_dnp_gov_co/Documents/DDFF/Estad&#237;sticas%20Fiscales/IDF%20y%20OEC%202023/IDF%202023/Desempe&#241;o%20Fiscal%202023%2022-09-2023%20PPT1.xlsx" TargetMode="External"/><Relationship Id="rId2" Type="http://schemas.microsoft.com/office/2011/relationships/chartColorStyle" Target="colors21.xml"/><Relationship Id="rId1" Type="http://schemas.microsoft.com/office/2011/relationships/chartStyle" Target="style21.xml"/></Relationships>
</file>

<file path=ppt/charts/_rels/chart24.xml.rels><?xml version="1.0" encoding="UTF-8" standalone="yes"?>
<Relationships xmlns="http://schemas.openxmlformats.org/package/2006/relationships"><Relationship Id="rId3" Type="http://schemas.openxmlformats.org/officeDocument/2006/relationships/oleObject" Target="https://planeacionnacional-my.sharepoint.com/personal/glaverde_dnp_gov_co/Documents/Desktop/Desempe&#241;o%20Fiscal%202023%2022-09-2023%20copia%20de%20seguridad.xlsx" TargetMode="External"/><Relationship Id="rId2" Type="http://schemas.microsoft.com/office/2011/relationships/chartColorStyle" Target="colors22.xml"/><Relationship Id="rId1" Type="http://schemas.microsoft.com/office/2011/relationships/chartStyle" Target="style22.xml"/></Relationships>
</file>

<file path=ppt/charts/_rels/chart25.xml.rels><?xml version="1.0" encoding="UTF-8" standalone="yes"?>
<Relationships xmlns="http://schemas.openxmlformats.org/package/2006/relationships"><Relationship Id="rId3" Type="http://schemas.openxmlformats.org/officeDocument/2006/relationships/oleObject" Target="https://planeacionnacional-my.sharepoint.com/personal/glaverde_dnp_gov_co/Documents/DDFF/Estad&#237;sticas%20Fiscales/IDF%20y%20OEC%202023/IDF%202023/Verificaciones/Gr&#225;ficos%20adicionales%20Desempe&#241;o%20Fiscal%202023%20para%20verficaci&#243;n-V1.xlsx" TargetMode="External"/><Relationship Id="rId2" Type="http://schemas.microsoft.com/office/2011/relationships/chartColorStyle" Target="colors23.xml"/><Relationship Id="rId1" Type="http://schemas.microsoft.com/office/2011/relationships/chartStyle" Target="style23.xml"/></Relationships>
</file>

<file path=ppt/charts/_rels/chart26.xml.rels><?xml version="1.0" encoding="UTF-8" standalone="yes"?>
<Relationships xmlns="http://schemas.openxmlformats.org/package/2006/relationships"><Relationship Id="rId3" Type="http://schemas.openxmlformats.org/officeDocument/2006/relationships/oleObject" Target="https://planeacionnacional-my.sharepoint.com/personal/glaverde_dnp_gov_co/Documents/DDFF/Estad&#237;sticas%20Fiscales/IDF%20y%20OEC%202023/IDF%202023/Verificaciones/Gr&#225;ficos%20adicionales%20Desempe&#241;o%20Fiscal%202023%20para%20verficaci&#243;n-V1.xlsx" TargetMode="External"/><Relationship Id="rId2" Type="http://schemas.microsoft.com/office/2011/relationships/chartColorStyle" Target="colors24.xml"/><Relationship Id="rId1" Type="http://schemas.microsoft.com/office/2011/relationships/chartStyle" Target="style24.xml"/></Relationships>
</file>

<file path=ppt/charts/_rels/chart27.xml.rels><?xml version="1.0" encoding="UTF-8" standalone="yes"?>
<Relationships xmlns="http://schemas.openxmlformats.org/package/2006/relationships"><Relationship Id="rId3" Type="http://schemas.openxmlformats.org/officeDocument/2006/relationships/oleObject" Target="https://planeacionnacional-my.sharepoint.com/personal/glaverde_dnp_gov_co/Documents/DDFF/Estad&#237;sticas%20Fiscales/IDF%20y%20OEC%202023/IDF%202023/Verificaciones/Gr&#225;ficos%20adicionales%20Desempe&#241;o%20Fiscal%202023%20para%20verficaci&#243;n-V1.xlsx" TargetMode="External"/><Relationship Id="rId2" Type="http://schemas.microsoft.com/office/2011/relationships/chartColorStyle" Target="colors25.xml"/><Relationship Id="rId1" Type="http://schemas.microsoft.com/office/2011/relationships/chartStyle" Target="style25.xml"/></Relationships>
</file>

<file path=ppt/charts/_rels/chart28.xml.rels><?xml version="1.0" encoding="UTF-8" standalone="yes"?>
<Relationships xmlns="http://schemas.openxmlformats.org/package/2006/relationships"><Relationship Id="rId3" Type="http://schemas.openxmlformats.org/officeDocument/2006/relationships/oleObject" Target="https://planeacionnacional-my.sharepoint.com/personal/glaverde_dnp_gov_co/Documents/Desktop/Desempe&#241;o%20Fiscal%202023%2022-09-2023%20copia%20de%20seguridad.xlsx" TargetMode="External"/><Relationship Id="rId2" Type="http://schemas.microsoft.com/office/2011/relationships/chartColorStyle" Target="colors26.xml"/><Relationship Id="rId1" Type="http://schemas.microsoft.com/office/2011/relationships/chartStyle" Target="style26.xml"/></Relationships>
</file>

<file path=ppt/charts/_rels/chart29.xml.rels><?xml version="1.0" encoding="UTF-8" standalone="yes"?>
<Relationships xmlns="http://schemas.openxmlformats.org/package/2006/relationships"><Relationship Id="rId3" Type="http://schemas.openxmlformats.org/officeDocument/2006/relationships/oleObject" Target="https://planeacionnacional-my.sharepoint.com/personal/glaverde_dnp_gov_co/Documents/Desktop/Desempe&#241;o%20Fiscal%202023%2022-09-2023%20copia%20de%20seguridad.xlsx" TargetMode="External"/><Relationship Id="rId2" Type="http://schemas.microsoft.com/office/2011/relationships/chartColorStyle" Target="colors27.xml"/><Relationship Id="rId1" Type="http://schemas.microsoft.com/office/2011/relationships/chartStyle" Target="style27.xml"/></Relationships>
</file>

<file path=ppt/charts/_rels/chart3.xml.rels><?xml version="1.0" encoding="UTF-8" standalone="yes"?>
<Relationships xmlns="http://schemas.openxmlformats.org/package/2006/relationships"><Relationship Id="rId3" Type="http://schemas.openxmlformats.org/officeDocument/2006/relationships/oleObject" Target="https://planeacionnacional-my.sharepoint.com/personal/glaverde_dnp_gov_co/Documents/DDFF/Estad&#237;sticas%20Fiscales/IDF%20y%20OEC%202023/IDF%202023/Gr&#225;ficas%20y%20Tablas%20Desempe&#241;o%20Fiscal%202023%20%20presentaci&#243;n%20contexto.xlsx" TargetMode="External"/><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oleObject" Target="https://planeacionnacional-my.sharepoint.com/personal/glaverde_dnp_gov_co/Documents/DDFF/Estad&#237;sticas%20Fiscales/IDF%20y%20OEC%202023/IDF%202023/Verificaciones/Gr&#225;ficos%20adicionales%20Desempe&#241;o%20Fiscal%202023%20para%20verficaci&#243;n-V1.xlsx" TargetMode="External"/><Relationship Id="rId2" Type="http://schemas.microsoft.com/office/2011/relationships/chartColorStyle" Target="colors28.xml"/><Relationship Id="rId1" Type="http://schemas.microsoft.com/office/2011/relationships/chartStyle" Target="style28.xml"/></Relationships>
</file>

<file path=ppt/charts/_rels/chart31.xml.rels><?xml version="1.0" encoding="UTF-8" standalone="yes"?>
<Relationships xmlns="http://schemas.openxmlformats.org/package/2006/relationships"><Relationship Id="rId3" Type="http://schemas.openxmlformats.org/officeDocument/2006/relationships/oleObject" Target="https://planeacionnacional-my.sharepoint.com/personal/glaverde_dnp_gov_co/Documents/Desktop/Desempe&#241;o%20Fiscal%202023%2022-09-2023%20copia%20de%20seguridad.xlsx" TargetMode="External"/><Relationship Id="rId2" Type="http://schemas.microsoft.com/office/2011/relationships/chartColorStyle" Target="colors29.xml"/><Relationship Id="rId1" Type="http://schemas.microsoft.com/office/2011/relationships/chartStyle" Target="style29.xml"/></Relationships>
</file>

<file path=ppt/charts/_rels/chart32.xml.rels><?xml version="1.0" encoding="UTF-8" standalone="yes"?>
<Relationships xmlns="http://schemas.openxmlformats.org/package/2006/relationships"><Relationship Id="rId3" Type="http://schemas.openxmlformats.org/officeDocument/2006/relationships/oleObject" Target="https://planeacionnacional-my.sharepoint.com/personal/glaverde_dnp_gov_co/Documents/Desktop/Desempe&#241;o%20Fiscal%202023%2022-09-2023%20copia%20de%20seguridad.xlsx" TargetMode="External"/><Relationship Id="rId2" Type="http://schemas.microsoft.com/office/2011/relationships/chartColorStyle" Target="colors30.xml"/><Relationship Id="rId1" Type="http://schemas.microsoft.com/office/2011/relationships/chartStyle" Target="style30.xml"/></Relationships>
</file>

<file path=ppt/charts/_rels/chart4.xml.rels><?xml version="1.0" encoding="UTF-8" standalone="yes"?>
<Relationships xmlns="http://schemas.openxmlformats.org/package/2006/relationships"><Relationship Id="rId1" Type="http://schemas.openxmlformats.org/officeDocument/2006/relationships/oleObject" Target="https://planeacionnacional-my.sharepoint.com/personal/glaverde_dnp_gov_co/Documents/DDFF/Estad&#237;sticas%20Fiscales/IDF%20y%20OEC%202023/IDF%202023/Gr&#225;ficas%20y%20Tablas%20Desempe&#241;o%20Fiscal%202023%20%20presentaci&#243;n%20contexto.xlsx" TargetMode="External"/></Relationships>
</file>

<file path=ppt/charts/_rels/chart5.xml.rels><?xml version="1.0" encoding="UTF-8" standalone="yes"?>
<Relationships xmlns="http://schemas.openxmlformats.org/package/2006/relationships"><Relationship Id="rId3" Type="http://schemas.openxmlformats.org/officeDocument/2006/relationships/oleObject" Target="https://planeacionnacional-my.sharepoint.com/personal/glaverde_dnp_gov_co/Documents/DDFF/Estad&#237;sticas%20Fiscales/IDF%20y%20OEC%202023/IDF%202023/Gr&#225;ficas%20y%20Tablas%20Desempe&#241;o%20Fiscal%202023%20%20presentaci&#243;n%20contexto.xlsx" TargetMode="External"/><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1" Type="http://schemas.openxmlformats.org/officeDocument/2006/relationships/oleObject" Target="https://planeacionnacional-my.sharepoint.com/personal/glaverde_dnp_gov_co/Documents/DDFF/Estad&#237;sticas%20Fiscales/IDF%20y%20OEC%202023/IDF%202023/Gr&#225;ficas%20y%20Tablas%20Desempe&#241;o%20Fiscal%202023%20%20presentaci&#243;n%20contexto.xlsx" TargetMode="External"/></Relationships>
</file>

<file path=ppt/charts/_rels/chart7.xml.rels><?xml version="1.0" encoding="UTF-8" standalone="yes"?>
<Relationships xmlns="http://schemas.openxmlformats.org/package/2006/relationships"><Relationship Id="rId3" Type="http://schemas.openxmlformats.org/officeDocument/2006/relationships/oleObject" Target="https://planeacionnacional-my.sharepoint.com/personal/glaverde_dnp_gov_co/Documents/DDFF/Estad&#237;sticas%20Fiscales/IDF%20y%20OEC%202023/IDF%202023/Verificaciones/Desempe&#241;o%20Fiscal%202020-2023%2024-09-2024.xlsx" TargetMode="External"/><Relationship Id="rId2" Type="http://schemas.microsoft.com/office/2011/relationships/chartColorStyle" Target="colors5.xml"/><Relationship Id="rId1" Type="http://schemas.microsoft.com/office/2011/relationships/chartStyle" Target="style5.xml"/></Relationships>
</file>

<file path=ppt/charts/_rels/chart8.xml.rels><?xml version="1.0" encoding="UTF-8" standalone="yes"?>
<Relationships xmlns="http://schemas.openxmlformats.org/package/2006/relationships"><Relationship Id="rId3" Type="http://schemas.openxmlformats.org/officeDocument/2006/relationships/oleObject" Target="https://planeacionnacional-my.sharepoint.com/personal/glaverde_dnp_gov_co/Documents/DDFF/Estad&#237;sticas%20Fiscales/IDF%20y%20OEC%202023/IDF%202023/Verificaciones/Gr&#225;ficos%20adicionales%20Desempe&#241;o%20Fiscal%202023%20para%20verficaci&#243;n-V1.xlsx" TargetMode="External"/><Relationship Id="rId2" Type="http://schemas.microsoft.com/office/2011/relationships/chartColorStyle" Target="colors6.xml"/><Relationship Id="rId1" Type="http://schemas.microsoft.com/office/2011/relationships/chartStyle" Target="style6.xml"/></Relationships>
</file>

<file path=ppt/charts/_rels/chart9.xml.rels><?xml version="1.0" encoding="UTF-8" standalone="yes"?>
<Relationships xmlns="http://schemas.openxmlformats.org/package/2006/relationships"><Relationship Id="rId3" Type="http://schemas.openxmlformats.org/officeDocument/2006/relationships/oleObject" Target="https://planeacionnacional-my.sharepoint.com/personal/glaverde_dnp_gov_co/Documents/DDFF/Estad&#237;sticas%20Fiscales/IDF%20y%20OEC%202023/IDF%202023/Verificaciones/Gr&#225;ficos%20adicionales%20Desempe&#241;o%20Fiscal%202023%20para%20verficaci&#243;n-V1.xlsx" TargetMode="External"/><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s-CO" b="1" dirty="0"/>
              <a:t>Evolución ingresos municipales</a:t>
            </a:r>
          </a:p>
          <a:p>
            <a:pPr>
              <a:defRPr/>
            </a:pPr>
            <a:r>
              <a:rPr lang="es-CO" dirty="0"/>
              <a:t>% en ingresos totales (sin RB ni VA)</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s-CO"/>
        </a:p>
      </c:txPr>
    </c:title>
    <c:autoTitleDeleted val="0"/>
    <c:plotArea>
      <c:layout>
        <c:manualLayout>
          <c:layoutTarget val="inner"/>
          <c:xMode val="edge"/>
          <c:yMode val="edge"/>
          <c:x val="3.3031101308991402E-2"/>
          <c:y val="0.16702627809389106"/>
          <c:w val="0.95423307165174465"/>
          <c:h val="0.60913780505405724"/>
        </c:manualLayout>
      </c:layout>
      <c:lineChart>
        <c:grouping val="standard"/>
        <c:varyColors val="0"/>
        <c:ser>
          <c:idx val="0"/>
          <c:order val="0"/>
          <c:tx>
            <c:strRef>
              <c:f>'Ingresos municipios'!$A$60</c:f>
              <c:strCache>
                <c:ptCount val="1"/>
                <c:pt idx="0">
                  <c:v>Ingresos propios</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'Ingresos municipios'!$N$73:$Y$73</c:f>
              <c:numCache>
                <c:formatCode>General</c:formatCode>
                <c:ptCount val="12"/>
                <c:pt idx="0">
                  <c:v>2012</c:v>
                </c:pt>
                <c:pt idx="1">
                  <c:v>2013</c:v>
                </c:pt>
                <c:pt idx="2">
                  <c:v>2014</c:v>
                </c:pt>
                <c:pt idx="3">
                  <c:v>2015</c:v>
                </c:pt>
                <c:pt idx="4">
                  <c:v>2016</c:v>
                </c:pt>
                <c:pt idx="5">
                  <c:v>2017</c:v>
                </c:pt>
                <c:pt idx="6">
                  <c:v>2018</c:v>
                </c:pt>
                <c:pt idx="7">
                  <c:v>2019</c:v>
                </c:pt>
                <c:pt idx="8">
                  <c:v>2020</c:v>
                </c:pt>
                <c:pt idx="9">
                  <c:v>2021</c:v>
                </c:pt>
                <c:pt idx="10">
                  <c:v>2022</c:v>
                </c:pt>
                <c:pt idx="11">
                  <c:v>2023</c:v>
                </c:pt>
              </c:numCache>
            </c:numRef>
          </c:cat>
          <c:val>
            <c:numRef>
              <c:f>'Ingresos municipios'!$N$60:$Y$60</c:f>
              <c:numCache>
                <c:formatCode>0.0%</c:formatCode>
                <c:ptCount val="12"/>
                <c:pt idx="0">
                  <c:v>0.38633697794088695</c:v>
                </c:pt>
                <c:pt idx="1">
                  <c:v>0.33015159909662822</c:v>
                </c:pt>
                <c:pt idx="2">
                  <c:v>0.33462184028614517</c:v>
                </c:pt>
                <c:pt idx="3">
                  <c:v>0.35547604956967749</c:v>
                </c:pt>
                <c:pt idx="4">
                  <c:v>0.36615684397099968</c:v>
                </c:pt>
                <c:pt idx="5">
                  <c:v>0.358646863596985</c:v>
                </c:pt>
                <c:pt idx="6">
                  <c:v>0.3634947726666678</c:v>
                </c:pt>
                <c:pt idx="7">
                  <c:v>0.36152773534221316</c:v>
                </c:pt>
                <c:pt idx="8">
                  <c:v>0.33568182517099687</c:v>
                </c:pt>
                <c:pt idx="9">
                  <c:v>0.33250802041690997</c:v>
                </c:pt>
                <c:pt idx="10">
                  <c:v>0.35468164339848851</c:v>
                </c:pt>
                <c:pt idx="11">
                  <c:v>0.36880566149499994</c:v>
                </c:pt>
              </c:numCache>
            </c:numRef>
          </c:val>
          <c:smooth val="0"/>
          <c:extLst>
            <c:ext xmlns:c16="http://schemas.microsoft.com/office/drawing/2014/chart" uri="{C3380CC4-5D6E-409C-BE32-E72D297353CC}">
              <c16:uniqueId val="{00000000-14CC-45EF-94FE-2E0D9088A7AA}"/>
            </c:ext>
          </c:extLst>
        </c:ser>
        <c:ser>
          <c:idx val="2"/>
          <c:order val="1"/>
          <c:tx>
            <c:strRef>
              <c:f>'Ingresos municipios'!$A$44</c:f>
              <c:strCache>
                <c:ptCount val="1"/>
                <c:pt idx="0">
                  <c:v>Transferencias</c:v>
                </c:pt>
              </c:strCache>
            </c:strRef>
          </c:tx>
          <c:spPr>
            <a:ln w="31750" cap="rnd">
              <a:solidFill>
                <a:schemeClr val="accent3"/>
              </a:solidFill>
              <a:prstDash val="dash"/>
              <a:round/>
            </a:ln>
            <a:effectLst/>
          </c:spPr>
          <c:marker>
            <c:symbol val="none"/>
          </c:marker>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'Ingresos municipios'!$N$73:$Y$73</c:f>
              <c:numCache>
                <c:formatCode>General</c:formatCode>
                <c:ptCount val="12"/>
                <c:pt idx="0">
                  <c:v>2012</c:v>
                </c:pt>
                <c:pt idx="1">
                  <c:v>2013</c:v>
                </c:pt>
                <c:pt idx="2">
                  <c:v>2014</c:v>
                </c:pt>
                <c:pt idx="3">
                  <c:v>2015</c:v>
                </c:pt>
                <c:pt idx="4">
                  <c:v>2016</c:v>
                </c:pt>
                <c:pt idx="5">
                  <c:v>2017</c:v>
                </c:pt>
                <c:pt idx="6">
                  <c:v>2018</c:v>
                </c:pt>
                <c:pt idx="7">
                  <c:v>2019</c:v>
                </c:pt>
                <c:pt idx="8">
                  <c:v>2020</c:v>
                </c:pt>
                <c:pt idx="9">
                  <c:v>2021</c:v>
                </c:pt>
                <c:pt idx="10">
                  <c:v>2022</c:v>
                </c:pt>
                <c:pt idx="11">
                  <c:v>2023</c:v>
                </c:pt>
              </c:numCache>
            </c:numRef>
          </c:cat>
          <c:val>
            <c:numRef>
              <c:f>'Ingresos municipios'!$N$76:$Y$76</c:f>
              <c:numCache>
                <c:formatCode>0%</c:formatCode>
                <c:ptCount val="12"/>
                <c:pt idx="0">
                  <c:v>0.4966178291110282</c:v>
                </c:pt>
                <c:pt idx="1">
                  <c:v>0.46498156181299438</c:v>
                </c:pt>
                <c:pt idx="2">
                  <c:v>0.44221211628747692</c:v>
                </c:pt>
                <c:pt idx="3">
                  <c:v>0.44935069082413698</c:v>
                </c:pt>
                <c:pt idx="4">
                  <c:v>0.47858021999560407</c:v>
                </c:pt>
                <c:pt idx="5">
                  <c:v>0.47439084604486365</c:v>
                </c:pt>
                <c:pt idx="6">
                  <c:v>0.46127088630507662</c:v>
                </c:pt>
                <c:pt idx="7">
                  <c:v>0.46110804705892416</c:v>
                </c:pt>
                <c:pt idx="8" formatCode="0.0%">
                  <c:v>0.5209682581694548</c:v>
                </c:pt>
                <c:pt idx="9" formatCode="0.0%">
                  <c:v>0.46307986608603469</c:v>
                </c:pt>
                <c:pt idx="10" formatCode="0.0%">
                  <c:v>0.45623107964992454</c:v>
                </c:pt>
                <c:pt idx="11" formatCode="0.0%">
                  <c:v>0.45848699024546524</c:v>
                </c:pt>
              </c:numCache>
            </c:numRef>
          </c:val>
          <c:smooth val="0"/>
          <c:extLst>
            <c:ext xmlns:c16="http://schemas.microsoft.com/office/drawing/2014/chart" uri="{C3380CC4-5D6E-409C-BE32-E72D297353CC}">
              <c16:uniqueId val="{00000001-14CC-45EF-94FE-2E0D9088A7AA}"/>
            </c:ext>
          </c:extLst>
        </c:ser>
        <c:ser>
          <c:idx val="3"/>
          <c:order val="2"/>
          <c:tx>
            <c:strRef>
              <c:f>'Ingresos municipios'!$A$45</c:f>
              <c:strCache>
                <c:ptCount val="1"/>
                <c:pt idx="0">
                  <c:v>Cofinanciación</c:v>
                </c:pt>
              </c:strCache>
            </c:strRef>
          </c:tx>
          <c:spPr>
            <a:ln w="38100" cap="rnd">
              <a:solidFill>
                <a:schemeClr val="accent4"/>
              </a:solidFill>
              <a:prstDash val="dash"/>
              <a:round/>
            </a:ln>
            <a:effectLst/>
          </c:spPr>
          <c:marker>
            <c:symbol val="none"/>
          </c:marker>
          <c:cat>
            <c:numRef>
              <c:f>'Ingresos municipios'!$N$73:$Y$73</c:f>
              <c:numCache>
                <c:formatCode>General</c:formatCode>
                <c:ptCount val="12"/>
                <c:pt idx="0">
                  <c:v>2012</c:v>
                </c:pt>
                <c:pt idx="1">
                  <c:v>2013</c:v>
                </c:pt>
                <c:pt idx="2">
                  <c:v>2014</c:v>
                </c:pt>
                <c:pt idx="3">
                  <c:v>2015</c:v>
                </c:pt>
                <c:pt idx="4">
                  <c:v>2016</c:v>
                </c:pt>
                <c:pt idx="5">
                  <c:v>2017</c:v>
                </c:pt>
                <c:pt idx="6">
                  <c:v>2018</c:v>
                </c:pt>
                <c:pt idx="7">
                  <c:v>2019</c:v>
                </c:pt>
                <c:pt idx="8">
                  <c:v>2020</c:v>
                </c:pt>
                <c:pt idx="9">
                  <c:v>2021</c:v>
                </c:pt>
                <c:pt idx="10">
                  <c:v>2022</c:v>
                </c:pt>
                <c:pt idx="11">
                  <c:v>2023</c:v>
                </c:pt>
              </c:numCache>
            </c:numRef>
          </c:cat>
          <c:val>
            <c:numRef>
              <c:f>'Ingresos municipios'!$N$77:$Y$77</c:f>
              <c:numCache>
                <c:formatCode>0%</c:formatCode>
                <c:ptCount val="12"/>
                <c:pt idx="0">
                  <c:v>2.0823544055475617E-2</c:v>
                </c:pt>
                <c:pt idx="1">
                  <c:v>2.7572751263204059E-2</c:v>
                </c:pt>
                <c:pt idx="2">
                  <c:v>2.6054694116704094E-2</c:v>
                </c:pt>
                <c:pt idx="3">
                  <c:v>2.3651943700891281E-2</c:v>
                </c:pt>
                <c:pt idx="4">
                  <c:v>1.2301412697940887E-2</c:v>
                </c:pt>
                <c:pt idx="5">
                  <c:v>1.8747536617680485E-2</c:v>
                </c:pt>
                <c:pt idx="6">
                  <c:v>1.7902300732541537E-2</c:v>
                </c:pt>
                <c:pt idx="7">
                  <c:v>1.6261678636425348E-2</c:v>
                </c:pt>
                <c:pt idx="8" formatCode="0.0%">
                  <c:v>7.7939210573433016E-3</c:v>
                </c:pt>
                <c:pt idx="9" formatCode="0.0%">
                  <c:v>7.0551987082198789E-3</c:v>
                </c:pt>
                <c:pt idx="10" formatCode="0.0%">
                  <c:v>7.5361121845805299E-3</c:v>
                </c:pt>
                <c:pt idx="11" formatCode="0.0%">
                  <c:v>1.0607779524264392E-2</c:v>
                </c:pt>
              </c:numCache>
            </c:numRef>
          </c:val>
          <c:smooth val="0"/>
          <c:extLst>
            <c:ext xmlns:c16="http://schemas.microsoft.com/office/drawing/2014/chart" uri="{C3380CC4-5D6E-409C-BE32-E72D297353CC}">
              <c16:uniqueId val="{00000002-14CC-45EF-94FE-2E0D9088A7AA}"/>
            </c:ext>
          </c:extLst>
        </c:ser>
        <c:ser>
          <c:idx val="4"/>
          <c:order val="3"/>
          <c:tx>
            <c:strRef>
              <c:f>'Ingresos municipios'!$A$46</c:f>
              <c:strCache>
                <c:ptCount val="1"/>
                <c:pt idx="0">
                  <c:v>Regalías*</c:v>
                </c:pt>
              </c:strCache>
            </c:strRef>
          </c:tx>
          <c:spPr>
            <a:ln w="41275" cap="rnd">
              <a:solidFill>
                <a:schemeClr val="accent5"/>
              </a:solidFill>
              <a:round/>
            </a:ln>
            <a:effectLst/>
          </c:spPr>
          <c:marker>
            <c:symbol val="none"/>
          </c:marker>
          <c:cat>
            <c:numRef>
              <c:f>'Ingresos municipios'!$N$73:$Y$73</c:f>
              <c:numCache>
                <c:formatCode>General</c:formatCode>
                <c:ptCount val="12"/>
                <c:pt idx="0">
                  <c:v>2012</c:v>
                </c:pt>
                <c:pt idx="1">
                  <c:v>2013</c:v>
                </c:pt>
                <c:pt idx="2">
                  <c:v>2014</c:v>
                </c:pt>
                <c:pt idx="3">
                  <c:v>2015</c:v>
                </c:pt>
                <c:pt idx="4">
                  <c:v>2016</c:v>
                </c:pt>
                <c:pt idx="5">
                  <c:v>2017</c:v>
                </c:pt>
                <c:pt idx="6">
                  <c:v>2018</c:v>
                </c:pt>
                <c:pt idx="7">
                  <c:v>2019</c:v>
                </c:pt>
                <c:pt idx="8">
                  <c:v>2020</c:v>
                </c:pt>
                <c:pt idx="9">
                  <c:v>2021</c:v>
                </c:pt>
                <c:pt idx="10">
                  <c:v>2022</c:v>
                </c:pt>
                <c:pt idx="11">
                  <c:v>2023</c:v>
                </c:pt>
              </c:numCache>
            </c:numRef>
          </c:cat>
          <c:val>
            <c:numRef>
              <c:f>'Ingresos municipios'!$N$78:$Y$78</c:f>
              <c:numCache>
                <c:formatCode>0%</c:formatCode>
                <c:ptCount val="12"/>
                <c:pt idx="0">
                  <c:v>3.1190285502536722E-2</c:v>
                </c:pt>
                <c:pt idx="1">
                  <c:v>7.6542897966416487E-2</c:v>
                </c:pt>
                <c:pt idx="2">
                  <c:v>7.4366175780816959E-2</c:v>
                </c:pt>
                <c:pt idx="3">
                  <c:v>5.6845878916105735E-2</c:v>
                </c:pt>
                <c:pt idx="4">
                  <c:v>3.3120156131023731E-2</c:v>
                </c:pt>
                <c:pt idx="5">
                  <c:v>2.1823391079165474E-2</c:v>
                </c:pt>
                <c:pt idx="6">
                  <c:v>3.0823419171299198E-2</c:v>
                </c:pt>
                <c:pt idx="7">
                  <c:v>3.2789665830534595E-2</c:v>
                </c:pt>
                <c:pt idx="8" formatCode="0.0%">
                  <c:v>3.5109520612042422E-2</c:v>
                </c:pt>
                <c:pt idx="9" formatCode="0.0%">
                  <c:v>2.8763706658380666E-2</c:v>
                </c:pt>
                <c:pt idx="10" formatCode="0.0%">
                  <c:v>4.5721222825751417E-2</c:v>
                </c:pt>
                <c:pt idx="11" formatCode="0.0%">
                  <c:v>3.2473209072750489E-2</c:v>
                </c:pt>
              </c:numCache>
            </c:numRef>
          </c:val>
          <c:smooth val="0"/>
          <c:extLst>
            <c:ext xmlns:c16="http://schemas.microsoft.com/office/drawing/2014/chart" uri="{C3380CC4-5D6E-409C-BE32-E72D297353CC}">
              <c16:uniqueId val="{00000003-14CC-45EF-94FE-2E0D9088A7AA}"/>
            </c:ext>
          </c:extLst>
        </c:ser>
        <c:ser>
          <c:idx val="5"/>
          <c:order val="4"/>
          <c:tx>
            <c:strRef>
              <c:f>'Ingresos municipios'!$A$47</c:f>
              <c:strCache>
                <c:ptCount val="1"/>
                <c:pt idx="0">
                  <c:v>Otros</c:v>
                </c:pt>
              </c:strCache>
            </c:strRef>
          </c:tx>
          <c:spPr>
            <a:ln w="31750" cap="rnd">
              <a:solidFill>
                <a:schemeClr val="accent6"/>
              </a:solidFill>
              <a:prstDash val="sysDash"/>
              <a:round/>
            </a:ln>
            <a:effectLst/>
          </c:spPr>
          <c:marker>
            <c:symbol val="none"/>
          </c:marker>
          <c:cat>
            <c:numRef>
              <c:f>'Ingresos municipios'!$N$73:$Y$73</c:f>
              <c:numCache>
                <c:formatCode>General</c:formatCode>
                <c:ptCount val="12"/>
                <c:pt idx="0">
                  <c:v>2012</c:v>
                </c:pt>
                <c:pt idx="1">
                  <c:v>2013</c:v>
                </c:pt>
                <c:pt idx="2">
                  <c:v>2014</c:v>
                </c:pt>
                <c:pt idx="3">
                  <c:v>2015</c:v>
                </c:pt>
                <c:pt idx="4">
                  <c:v>2016</c:v>
                </c:pt>
                <c:pt idx="5">
                  <c:v>2017</c:v>
                </c:pt>
                <c:pt idx="6">
                  <c:v>2018</c:v>
                </c:pt>
                <c:pt idx="7">
                  <c:v>2019</c:v>
                </c:pt>
                <c:pt idx="8">
                  <c:v>2020</c:v>
                </c:pt>
                <c:pt idx="9">
                  <c:v>2021</c:v>
                </c:pt>
                <c:pt idx="10">
                  <c:v>2022</c:v>
                </c:pt>
                <c:pt idx="11">
                  <c:v>2023</c:v>
                </c:pt>
              </c:numCache>
            </c:numRef>
          </c:cat>
          <c:val>
            <c:numRef>
              <c:f>'Ingresos municipios'!$N$79:$Y$79</c:f>
              <c:numCache>
                <c:formatCode>0%</c:formatCode>
                <c:ptCount val="12"/>
                <c:pt idx="0">
                  <c:v>5.7429967446749927E-2</c:v>
                </c:pt>
                <c:pt idx="1">
                  <c:v>5.9967824281149405E-2</c:v>
                </c:pt>
                <c:pt idx="2">
                  <c:v>0.10491370928896757</c:v>
                </c:pt>
                <c:pt idx="3">
                  <c:v>9.7627581212664225E-2</c:v>
                </c:pt>
                <c:pt idx="4">
                  <c:v>9.9025781162740342E-2</c:v>
                </c:pt>
                <c:pt idx="5">
                  <c:v>0.11212635341143178</c:v>
                </c:pt>
                <c:pt idx="6">
                  <c:v>9.9014717102813329E-2</c:v>
                </c:pt>
                <c:pt idx="7">
                  <c:v>8.5313915365176463E-2</c:v>
                </c:pt>
                <c:pt idx="8" formatCode="0.0%">
                  <c:v>7.9357182540490248E-2</c:v>
                </c:pt>
                <c:pt idx="9" formatCode="0.0%">
                  <c:v>0.11513894737014169</c:v>
                </c:pt>
                <c:pt idx="10" formatCode="0.0%">
                  <c:v>9.9668374820968436E-2</c:v>
                </c:pt>
                <c:pt idx="11" formatCode="0.0%">
                  <c:v>9.6511953531132802E-2</c:v>
                </c:pt>
              </c:numCache>
            </c:numRef>
          </c:val>
          <c:smooth val="0"/>
          <c:extLst>
            <c:ext xmlns:c16="http://schemas.microsoft.com/office/drawing/2014/chart" uri="{C3380CC4-5D6E-409C-BE32-E72D297353CC}">
              <c16:uniqueId val="{00000004-14CC-45EF-94FE-2E0D9088A7AA}"/>
            </c:ext>
          </c:extLst>
        </c:ser>
        <c:ser>
          <c:idx val="6"/>
          <c:order val="5"/>
          <c:tx>
            <c:strRef>
              <c:f>'Ingresos municipios'!$A$48</c:f>
              <c:strCache>
                <c:ptCount val="1"/>
                <c:pt idx="0">
                  <c:v>Desembolsos Crédito</c:v>
                </c:pt>
              </c:strCache>
            </c:strRef>
          </c:tx>
          <c:spPr>
            <a:ln w="31750" cap="rnd">
              <a:solidFill>
                <a:schemeClr val="accent1">
                  <a:lumMod val="60000"/>
                </a:schemeClr>
              </a:solidFill>
              <a:prstDash val="dash"/>
              <a:round/>
            </a:ln>
            <a:effectLst/>
          </c:spPr>
          <c:marker>
            <c:symbol val="none"/>
          </c:marker>
          <c:cat>
            <c:numRef>
              <c:f>'Ingresos municipios'!$N$73:$Y$73</c:f>
              <c:numCache>
                <c:formatCode>General</c:formatCode>
                <c:ptCount val="12"/>
                <c:pt idx="0">
                  <c:v>2012</c:v>
                </c:pt>
                <c:pt idx="1">
                  <c:v>2013</c:v>
                </c:pt>
                <c:pt idx="2">
                  <c:v>2014</c:v>
                </c:pt>
                <c:pt idx="3">
                  <c:v>2015</c:v>
                </c:pt>
                <c:pt idx="4">
                  <c:v>2016</c:v>
                </c:pt>
                <c:pt idx="5">
                  <c:v>2017</c:v>
                </c:pt>
                <c:pt idx="6">
                  <c:v>2018</c:v>
                </c:pt>
                <c:pt idx="7">
                  <c:v>2019</c:v>
                </c:pt>
                <c:pt idx="8">
                  <c:v>2020</c:v>
                </c:pt>
                <c:pt idx="9">
                  <c:v>2021</c:v>
                </c:pt>
                <c:pt idx="10">
                  <c:v>2022</c:v>
                </c:pt>
                <c:pt idx="11">
                  <c:v>2023</c:v>
                </c:pt>
              </c:numCache>
            </c:numRef>
          </c:cat>
          <c:val>
            <c:numRef>
              <c:f>'Ingresos municipios'!$N$80:$Y$80</c:f>
              <c:numCache>
                <c:formatCode>0%</c:formatCode>
                <c:ptCount val="12"/>
                <c:pt idx="0">
                  <c:v>7.6013959433224743E-3</c:v>
                </c:pt>
                <c:pt idx="1">
                  <c:v>4.0783365579607371E-2</c:v>
                </c:pt>
                <c:pt idx="2">
                  <c:v>1.7831464239889277E-2</c:v>
                </c:pt>
                <c:pt idx="3">
                  <c:v>1.7047855776524276E-2</c:v>
                </c:pt>
                <c:pt idx="4">
                  <c:v>1.0815586041691354E-2</c:v>
                </c:pt>
                <c:pt idx="5">
                  <c:v>1.426500924987366E-2</c:v>
                </c:pt>
                <c:pt idx="6">
                  <c:v>2.749390402160147E-2</c:v>
                </c:pt>
                <c:pt idx="7">
                  <c:v>4.299895776672627E-2</c:v>
                </c:pt>
                <c:pt idx="8" formatCode="0.0%">
                  <c:v>2.1089292449672368E-2</c:v>
                </c:pt>
                <c:pt idx="9" formatCode="0.0%">
                  <c:v>5.345426076031301E-2</c:v>
                </c:pt>
                <c:pt idx="10" formatCode="0.0%">
                  <c:v>3.6161567120286689E-2</c:v>
                </c:pt>
                <c:pt idx="11" formatCode="0.0%">
                  <c:v>3.3114406131387053E-2</c:v>
                </c:pt>
              </c:numCache>
            </c:numRef>
          </c:val>
          <c:smooth val="0"/>
          <c:extLst>
            <c:ext xmlns:c16="http://schemas.microsoft.com/office/drawing/2014/chart" uri="{C3380CC4-5D6E-409C-BE32-E72D297353CC}">
              <c16:uniqueId val="{00000005-14CC-45EF-94FE-2E0D9088A7AA}"/>
            </c:ext>
          </c:extLst>
        </c:ser>
        <c:dLbls>
          <c:showLegendKey val="0"/>
          <c:showVal val="0"/>
          <c:showCatName val="0"/>
          <c:showSerName val="0"/>
          <c:showPercent val="0"/>
          <c:showBubbleSize val="0"/>
        </c:dLbls>
        <c:smooth val="0"/>
        <c:axId val="331681920"/>
        <c:axId val="408853488"/>
      </c:lineChart>
      <c:catAx>
        <c:axId val="3316819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s-CO"/>
          </a:p>
        </c:txPr>
        <c:crossAx val="408853488"/>
        <c:crosses val="autoZero"/>
        <c:auto val="1"/>
        <c:lblAlgn val="ctr"/>
        <c:lblOffset val="100"/>
        <c:noMultiLvlLbl val="0"/>
      </c:catAx>
      <c:valAx>
        <c:axId val="408853488"/>
        <c:scaling>
          <c:orientation val="minMax"/>
          <c:max val="0.60000000000000009"/>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s-CO"/>
          </a:p>
        </c:txPr>
        <c:crossAx val="331681920"/>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s-CO"/>
        </a:p>
      </c:txPr>
    </c:legend>
    <c:plotVisOnly val="1"/>
    <c:dispBlanksAs val="gap"/>
    <c:showDLblsOverMax val="0"/>
  </c:chart>
  <c:spPr>
    <a:noFill/>
    <a:ln>
      <a:noFill/>
    </a:ln>
    <a:effectLst/>
  </c:spPr>
  <c:txPr>
    <a:bodyPr/>
    <a:lstStyle/>
    <a:p>
      <a:pPr>
        <a:defRPr>
          <a:solidFill>
            <a:schemeClr val="tx1"/>
          </a:solidFill>
        </a:defRPr>
      </a:pPr>
      <a:endParaRPr lang="es-CO"/>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500" b="1" i="0" u="none" strike="noStrike" kern="1200" spc="0" baseline="0">
                <a:solidFill>
                  <a:schemeClr val="tx1"/>
                </a:solidFill>
                <a:latin typeface="+mn-lt"/>
                <a:ea typeface="+mn-ea"/>
                <a:cs typeface="+mn-cs"/>
              </a:defRPr>
            </a:pPr>
            <a:r>
              <a:rPr lang="es-CO" sz="1500" b="1"/>
              <a:t>Dimensión resultados fiscales</a:t>
            </a:r>
          </a:p>
        </c:rich>
      </c:tx>
      <c:layout>
        <c:manualLayout>
          <c:xMode val="edge"/>
          <c:yMode val="edge"/>
          <c:x val="1.7505809597885162E-2"/>
          <c:y val="2.5563898675709532E-2"/>
        </c:manualLayout>
      </c:layout>
      <c:overlay val="0"/>
      <c:spPr>
        <a:noFill/>
        <a:ln>
          <a:noFill/>
        </a:ln>
        <a:effectLst/>
      </c:spPr>
      <c:txPr>
        <a:bodyPr rot="0" spcFirstLastPara="1" vertOverflow="ellipsis" vert="horz" wrap="square" anchor="ctr" anchorCtr="1"/>
        <a:lstStyle/>
        <a:p>
          <a:pPr>
            <a:defRPr lang="en-US" sz="1500" b="1" i="0" u="none" strike="noStrike" kern="1200" spc="0" baseline="0">
              <a:solidFill>
                <a:schemeClr val="tx1"/>
              </a:solidFill>
              <a:latin typeface="+mn-lt"/>
              <a:ea typeface="+mn-ea"/>
              <a:cs typeface="+mn-cs"/>
            </a:defRPr>
          </a:pPr>
          <a:endParaRPr lang="es-CO"/>
        </a:p>
      </c:txPr>
    </c:title>
    <c:autoTitleDeleted val="0"/>
    <c:plotArea>
      <c:layout/>
      <c:barChart>
        <c:barDir val="col"/>
        <c:grouping val="clustered"/>
        <c:varyColors val="0"/>
        <c:ser>
          <c:idx val="10"/>
          <c:order val="10"/>
          <c:tx>
            <c:strRef>
              <c:f>'Gráficos resultados'!$A$20</c:f>
              <c:strCache>
                <c:ptCount val="1"/>
                <c:pt idx="0">
                  <c:v>Resultados fiscales</c:v>
                </c:pt>
              </c:strCache>
            </c:strRef>
          </c:tx>
          <c:spPr>
            <a:solidFill>
              <a:schemeClr val="accent5">
                <a:lumMod val="60000"/>
              </a:schemeClr>
            </a:solidFill>
            <a:ln>
              <a:noFill/>
            </a:ln>
            <a:effectLst/>
          </c:spPr>
          <c:invertIfNegative val="0"/>
          <c:dPt>
            <c:idx val="0"/>
            <c:invertIfNegative val="0"/>
            <c:bubble3D val="0"/>
            <c:spPr>
              <a:solidFill>
                <a:srgbClr val="FFC000"/>
              </a:solidFill>
              <a:ln>
                <a:noFill/>
              </a:ln>
              <a:effectLst/>
            </c:spPr>
            <c:extLst>
              <c:ext xmlns:c16="http://schemas.microsoft.com/office/drawing/2014/chart" uri="{C3380CC4-5D6E-409C-BE32-E72D297353CC}">
                <c16:uniqueId val="{00000001-7BAB-49A3-87A7-664885BF5F70}"/>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7BAB-49A3-87A7-664885BF5F70}"/>
              </c:ext>
            </c:extLst>
          </c:dPt>
          <c:dPt>
            <c:idx val="2"/>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05-7BAB-49A3-87A7-664885BF5F70}"/>
              </c:ext>
            </c:extLst>
          </c:dPt>
          <c:dPt>
            <c:idx val="3"/>
            <c:invertIfNegative val="0"/>
            <c:bubble3D val="0"/>
            <c:spPr>
              <a:solidFill>
                <a:schemeClr val="accent6"/>
              </a:solidFill>
              <a:ln>
                <a:noFill/>
              </a:ln>
              <a:effectLst/>
            </c:spPr>
            <c:extLst>
              <c:ext xmlns:c16="http://schemas.microsoft.com/office/drawing/2014/chart" uri="{C3380CC4-5D6E-409C-BE32-E72D297353CC}">
                <c16:uniqueId val="{00000007-7BAB-49A3-87A7-664885BF5F70}"/>
              </c:ext>
            </c:extLst>
          </c:dPt>
          <c:dPt>
            <c:idx val="4"/>
            <c:invertIfNegative val="0"/>
            <c:bubble3D val="0"/>
            <c:spPr>
              <a:solidFill>
                <a:schemeClr val="accent5">
                  <a:lumMod val="75000"/>
                </a:schemeClr>
              </a:solidFill>
              <a:ln>
                <a:noFill/>
              </a:ln>
              <a:effectLst/>
            </c:spPr>
            <c:extLst>
              <c:ext xmlns:c16="http://schemas.microsoft.com/office/drawing/2014/chart" uri="{C3380CC4-5D6E-409C-BE32-E72D297353CC}">
                <c16:uniqueId val="{00000009-7BAB-49A3-87A7-664885BF5F70}"/>
              </c:ext>
            </c:extLst>
          </c:dPt>
          <c:dPt>
            <c:idx val="5"/>
            <c:invertIfNegative val="0"/>
            <c:bubble3D val="0"/>
            <c:spPr>
              <a:solidFill>
                <a:schemeClr val="accent1">
                  <a:lumMod val="75000"/>
                </a:schemeClr>
              </a:solidFill>
              <a:ln>
                <a:noFill/>
              </a:ln>
              <a:effectLst/>
            </c:spPr>
            <c:extLst>
              <c:ext xmlns:c16="http://schemas.microsoft.com/office/drawing/2014/chart" uri="{C3380CC4-5D6E-409C-BE32-E72D297353CC}">
                <c16:uniqueId val="{0000000B-7BAB-49A3-87A7-664885BF5F70}"/>
              </c:ext>
            </c:extLst>
          </c:dPt>
          <c:dPt>
            <c:idx val="6"/>
            <c:invertIfNegative val="0"/>
            <c:bubble3D val="0"/>
            <c:spPr>
              <a:solidFill>
                <a:schemeClr val="tx2">
                  <a:lumMod val="75000"/>
                </a:schemeClr>
              </a:solidFill>
              <a:ln>
                <a:noFill/>
              </a:ln>
              <a:effectLst/>
            </c:spPr>
            <c:extLst>
              <c:ext xmlns:c16="http://schemas.microsoft.com/office/drawing/2014/chart" uri="{C3380CC4-5D6E-409C-BE32-E72D297353CC}">
                <c16:uniqueId val="{0000000D-7BAB-49A3-87A7-664885BF5F70}"/>
              </c:ext>
            </c:extLst>
          </c:dPt>
          <c:dLbls>
            <c:spPr>
              <a:solidFill>
                <a:schemeClr val="bg1"/>
              </a:solidFill>
              <a:ln>
                <a:noFill/>
              </a:ln>
              <a:effectLst/>
            </c:spPr>
            <c:txPr>
              <a:bodyPr rot="0" spcFirstLastPara="1" vertOverflow="ellipsis" vert="horz" wrap="square" anchor="ctr" anchorCtr="1"/>
              <a:lstStyle/>
              <a:p>
                <a:pPr>
                  <a:defRPr lang="en-US" sz="1400" b="1" i="0" u="none" strike="noStrike" kern="1200" baseline="0">
                    <a:solidFill>
                      <a:schemeClr val="tx1"/>
                    </a:solidFill>
                    <a:latin typeface="+mn-lt"/>
                    <a:ea typeface="+mn-ea"/>
                    <a:cs typeface="+mn-cs"/>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trendline>
            <c:spPr>
              <a:ln w="19050" cap="rnd">
                <a:solidFill>
                  <a:schemeClr val="accent5">
                    <a:lumMod val="60000"/>
                  </a:schemeClr>
                </a:solidFill>
                <a:prstDash val="sysDot"/>
              </a:ln>
              <a:effectLst/>
            </c:spPr>
            <c:trendlineType val="linear"/>
            <c:dispRSqr val="0"/>
            <c:dispEq val="0"/>
          </c:trendline>
          <c:cat>
            <c:strRef>
              <c:f>'Gráficos resultados'!$B$9:$H$9</c:f>
              <c:strCache>
                <c:ptCount val="7"/>
                <c:pt idx="0">
                  <c:v>Nacional</c:v>
                </c:pt>
                <c:pt idx="1">
                  <c:v>C</c:v>
                </c:pt>
                <c:pt idx="2">
                  <c:v>G1</c:v>
                </c:pt>
                <c:pt idx="3">
                  <c:v>G2</c:v>
                </c:pt>
                <c:pt idx="4">
                  <c:v>G3</c:v>
                </c:pt>
                <c:pt idx="5">
                  <c:v>G4</c:v>
                </c:pt>
                <c:pt idx="6">
                  <c:v>G5</c:v>
                </c:pt>
              </c:strCache>
            </c:strRef>
          </c:cat>
          <c:val>
            <c:numRef>
              <c:f>'Gráficos resultados'!$B$20:$H$20</c:f>
              <c:numCache>
                <c:formatCode>0.00</c:formatCode>
                <c:ptCount val="7"/>
                <c:pt idx="0">
                  <c:v>54.000280040009166</c:v>
                </c:pt>
                <c:pt idx="1">
                  <c:v>64.145691207576164</c:v>
                </c:pt>
                <c:pt idx="2">
                  <c:v>57.541750300220222</c:v>
                </c:pt>
                <c:pt idx="3">
                  <c:v>55.270150643340756</c:v>
                </c:pt>
                <c:pt idx="4">
                  <c:v>55.186799706925008</c:v>
                </c:pt>
                <c:pt idx="5">
                  <c:v>50.415483832079715</c:v>
                </c:pt>
                <c:pt idx="6">
                  <c:v>50.99845941051597</c:v>
                </c:pt>
              </c:numCache>
            </c:numRef>
          </c:val>
          <c:extLst>
            <c:ext xmlns:c16="http://schemas.microsoft.com/office/drawing/2014/chart" uri="{C3380CC4-5D6E-409C-BE32-E72D297353CC}">
              <c16:uniqueId val="{0000000F-A44D-4234-9903-60F5B25C946B}"/>
            </c:ext>
          </c:extLst>
        </c:ser>
        <c:dLbls>
          <c:showLegendKey val="0"/>
          <c:showVal val="0"/>
          <c:showCatName val="0"/>
          <c:showSerName val="0"/>
          <c:showPercent val="0"/>
          <c:showBubbleSize val="0"/>
        </c:dLbls>
        <c:gapWidth val="17"/>
        <c:overlap val="18"/>
        <c:axId val="271950720"/>
        <c:axId val="460996096"/>
        <c:extLst>
          <c:ext xmlns:c15="http://schemas.microsoft.com/office/drawing/2012/chart" uri="{02D57815-91ED-43cb-92C2-25804820EDAC}">
            <c15:filteredBarSeries>
              <c15:ser>
                <c:idx val="0"/>
                <c:order val="0"/>
                <c:tx>
                  <c:strRef>
                    <c:extLst>
                      <c:ext uri="{02D57815-91ED-43cb-92C2-25804820EDAC}">
                        <c15:formulaRef>
                          <c15:sqref>'Gráficos resultados'!$A$10</c15:sqref>
                        </c15:formulaRef>
                      </c:ext>
                    </c:extLst>
                    <c:strCache>
                      <c:ptCount val="1"/>
                      <c:pt idx="0">
                        <c:v>Dependencia de las Transferencias</c:v>
                      </c:pt>
                    </c:strCache>
                  </c:strRef>
                </c:tx>
                <c:spPr>
                  <a:solidFill>
                    <a:schemeClr val="accent1"/>
                  </a:solidFill>
                  <a:ln>
                    <a:noFill/>
                  </a:ln>
                  <a:effectLst/>
                </c:spPr>
                <c:invertIfNegative val="0"/>
                <c:dPt>
                  <c:idx val="1"/>
                  <c:invertIfNegative val="0"/>
                  <c:bubble3D val="0"/>
                  <c:spPr>
                    <a:solidFill>
                      <a:schemeClr val="accent2">
                        <a:lumMod val="75000"/>
                      </a:schemeClr>
                    </a:solidFill>
                    <a:ln>
                      <a:noFill/>
                    </a:ln>
                    <a:effectLst/>
                  </c:spPr>
                  <c:extLst>
                    <c:ext xmlns:c16="http://schemas.microsoft.com/office/drawing/2014/chart" uri="{C3380CC4-5D6E-409C-BE32-E72D297353CC}">
                      <c16:uniqueId val="{00000010-7BAB-49A3-87A7-664885BF5F70}"/>
                    </c:ext>
                  </c:extLst>
                </c:dPt>
                <c:dPt>
                  <c:idx val="2"/>
                  <c:invertIfNegative val="0"/>
                  <c:bubble3D val="0"/>
                  <c:spPr>
                    <a:solidFill>
                      <a:schemeClr val="accent6">
                        <a:lumMod val="75000"/>
                      </a:schemeClr>
                    </a:solidFill>
                    <a:ln>
                      <a:noFill/>
                    </a:ln>
                    <a:effectLst/>
                  </c:spPr>
                  <c:extLst>
                    <c:ext xmlns:c16="http://schemas.microsoft.com/office/drawing/2014/chart" uri="{C3380CC4-5D6E-409C-BE32-E72D297353CC}">
                      <c16:uniqueId val="{00000012-7BAB-49A3-87A7-664885BF5F70}"/>
                    </c:ext>
                  </c:extLst>
                </c:dPt>
                <c:dPt>
                  <c:idx val="3"/>
                  <c:invertIfNegative val="0"/>
                  <c:bubble3D val="0"/>
                  <c:spPr>
                    <a:solidFill>
                      <a:schemeClr val="accent3">
                        <a:lumMod val="75000"/>
                      </a:schemeClr>
                    </a:solidFill>
                    <a:ln>
                      <a:noFill/>
                    </a:ln>
                    <a:effectLst/>
                  </c:spPr>
                  <c:extLst>
                    <c:ext xmlns:c16="http://schemas.microsoft.com/office/drawing/2014/chart" uri="{C3380CC4-5D6E-409C-BE32-E72D297353CC}">
                      <c16:uniqueId val="{00000014-7BAB-49A3-87A7-664885BF5F70}"/>
                    </c:ext>
                  </c:extLst>
                </c:dPt>
                <c:dPt>
                  <c:idx val="4"/>
                  <c:invertIfNegative val="0"/>
                  <c:bubble3D val="0"/>
                  <c:spPr>
                    <a:solidFill>
                      <a:schemeClr val="accent5">
                        <a:lumMod val="75000"/>
                      </a:schemeClr>
                    </a:solidFill>
                    <a:ln>
                      <a:noFill/>
                    </a:ln>
                    <a:effectLst/>
                  </c:spPr>
                  <c:extLst>
                    <c:ext xmlns:c16="http://schemas.microsoft.com/office/drawing/2014/chart" uri="{C3380CC4-5D6E-409C-BE32-E72D297353CC}">
                      <c16:uniqueId val="{00000016-7BAB-49A3-87A7-664885BF5F70}"/>
                    </c:ext>
                  </c:extLst>
                </c:dPt>
                <c:dPt>
                  <c:idx val="5"/>
                  <c:invertIfNegative val="0"/>
                  <c:bubble3D val="0"/>
                  <c:spPr>
                    <a:solidFill>
                      <a:schemeClr val="accent1">
                        <a:lumMod val="75000"/>
                      </a:schemeClr>
                    </a:solidFill>
                    <a:ln>
                      <a:noFill/>
                    </a:ln>
                    <a:effectLst/>
                  </c:spPr>
                  <c:extLst>
                    <c:ext xmlns:c16="http://schemas.microsoft.com/office/drawing/2014/chart" uri="{C3380CC4-5D6E-409C-BE32-E72D297353CC}">
                      <c16:uniqueId val="{00000018-7BAB-49A3-87A7-664885BF5F70}"/>
                    </c:ext>
                  </c:extLst>
                </c:dPt>
                <c:dPt>
                  <c:idx val="6"/>
                  <c:invertIfNegative val="0"/>
                  <c:bubble3D val="0"/>
                  <c:spPr>
                    <a:solidFill>
                      <a:schemeClr val="tx2">
                        <a:lumMod val="75000"/>
                      </a:schemeClr>
                    </a:solidFill>
                    <a:ln>
                      <a:noFill/>
                    </a:ln>
                    <a:effectLst/>
                  </c:spPr>
                  <c:extLst>
                    <c:ext xmlns:c16="http://schemas.microsoft.com/office/drawing/2014/chart" uri="{C3380CC4-5D6E-409C-BE32-E72D297353CC}">
                      <c16:uniqueId val="{0000001A-7BAB-49A3-87A7-664885BF5F70}"/>
                    </c:ext>
                  </c:extLst>
                </c:dPt>
                <c:dLbls>
                  <c:dLbl>
                    <c:idx val="3"/>
                    <c:layout>
                      <c:manualLayout>
                        <c:x val="-8.5171280809982609E-17"/>
                        <c:y val="-4.7505938242280311E-2"/>
                      </c:manualLayout>
                    </c:layout>
                    <c:dLblPos val="outEnd"/>
                    <c:showLegendKey val="0"/>
                    <c:showVal val="1"/>
                    <c:showCatName val="0"/>
                    <c:showSerName val="0"/>
                    <c:showPercent val="0"/>
                    <c:showBubbleSize val="0"/>
                    <c:extLst>
                      <c:ext uri="{CE6537A1-D6FC-4f65-9D91-7224C49458BB}"/>
                      <c:ext xmlns:c16="http://schemas.microsoft.com/office/drawing/2014/chart" uri="{C3380CC4-5D6E-409C-BE32-E72D297353CC}">
                        <c16:uniqueId val="{00000014-7BAB-49A3-87A7-664885BF5F70}"/>
                      </c:ext>
                    </c:extLst>
                  </c:dLbl>
                  <c:spPr>
                    <a:noFill/>
                    <a:ln>
                      <a:noFill/>
                    </a:ln>
                    <a:effectLst/>
                  </c:spPr>
                  <c:txPr>
                    <a:bodyPr rot="0" spcFirstLastPara="1" vertOverflow="ellipsis" vert="horz" wrap="square" lIns="38100" tIns="19050" rIns="38100" bIns="19050" anchor="ctr" anchorCtr="1">
                      <a:spAutoFit/>
                    </a:bodyPr>
                    <a:lstStyle/>
                    <a:p>
                      <a:pPr>
                        <a:defRPr lang="en-US" sz="1000" b="1" i="0" u="none" strike="noStrike" kern="1200" baseline="0">
                          <a:solidFill>
                            <a:schemeClr val="tx1"/>
                          </a:solidFill>
                          <a:latin typeface="+mn-lt"/>
                          <a:ea typeface="+mn-ea"/>
                          <a:cs typeface="+mn-cs"/>
                        </a:defRPr>
                      </a:pPr>
                      <a:endParaRPr lang="es-CO"/>
                    </a:p>
                  </c:txPr>
                  <c:dLblPos val="outEnd"/>
                  <c:showLegendKey val="0"/>
                  <c:showVal val="1"/>
                  <c:showCatName val="0"/>
                  <c:showSerName val="0"/>
                  <c:showPercent val="0"/>
                  <c:showBubbleSize val="0"/>
                  <c:showLeaderLines val="0"/>
                  <c:extLst>
                    <c:ext uri="{CE6537A1-D6FC-4f65-9D91-7224C49458BB}">
                      <c15:showLeaderLines val="0"/>
                    </c:ext>
                  </c:extLst>
                </c:dLbls>
                <c:cat>
                  <c:strRef>
                    <c:extLst>
                      <c:ext uri="{02D57815-91ED-43cb-92C2-25804820EDAC}">
                        <c15:formulaRef>
                          <c15:sqref>'Gráficos resultados'!$B$9:$H$9</c15:sqref>
                        </c15:formulaRef>
                      </c:ext>
                    </c:extLst>
                    <c:strCache>
                      <c:ptCount val="7"/>
                      <c:pt idx="0">
                        <c:v>Nacional</c:v>
                      </c:pt>
                      <c:pt idx="1">
                        <c:v>C</c:v>
                      </c:pt>
                      <c:pt idx="2">
                        <c:v>G1</c:v>
                      </c:pt>
                      <c:pt idx="3">
                        <c:v>G2</c:v>
                      </c:pt>
                      <c:pt idx="4">
                        <c:v>G3</c:v>
                      </c:pt>
                      <c:pt idx="5">
                        <c:v>G4</c:v>
                      </c:pt>
                      <c:pt idx="6">
                        <c:v>G5</c:v>
                      </c:pt>
                    </c:strCache>
                  </c:strRef>
                </c:cat>
                <c:val>
                  <c:numRef>
                    <c:extLst>
                      <c:ext uri="{02D57815-91ED-43cb-92C2-25804820EDAC}">
                        <c15:formulaRef>
                          <c15:sqref>'Gráficos resultados'!$B$10:$H$10</c15:sqref>
                        </c15:formulaRef>
                      </c:ext>
                    </c:extLst>
                    <c:numCache>
                      <c:formatCode>0.00</c:formatCode>
                      <c:ptCount val="7"/>
                      <c:pt idx="0">
                        <c:v>67.508163820466919</c:v>
                      </c:pt>
                      <c:pt idx="1">
                        <c:v>50.217060812953122</c:v>
                      </c:pt>
                      <c:pt idx="2">
                        <c:v>46.482022826002243</c:v>
                      </c:pt>
                      <c:pt idx="3">
                        <c:v>63.895760025659534</c:v>
                      </c:pt>
                      <c:pt idx="4">
                        <c:v>68.791079453188885</c:v>
                      </c:pt>
                      <c:pt idx="5">
                        <c:v>77.464282543791711</c:v>
                      </c:pt>
                      <c:pt idx="6">
                        <c:v>81.919900089875554</c:v>
                      </c:pt>
                    </c:numCache>
                  </c:numRef>
                </c:val>
                <c:extLst>
                  <c:ext xmlns:c16="http://schemas.microsoft.com/office/drawing/2014/chart" uri="{C3380CC4-5D6E-409C-BE32-E72D297353CC}">
                    <c16:uniqueId val="{0000001C-A44D-4234-9903-60F5B25C946B}"/>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'Gráficos resultados'!$A$12</c15:sqref>
                        </c15:formulaRef>
                      </c:ext>
                    </c:extLst>
                    <c:strCache>
                      <c:ptCount val="1"/>
                      <c:pt idx="0">
                        <c:v>Relevancia FBK fijo</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1000" b="1" i="0" u="none" strike="noStrike" kern="1200" baseline="0">
                          <a:solidFill>
                            <a:schemeClr val="tx1"/>
                          </a:solidFill>
                          <a:latin typeface="+mn-lt"/>
                          <a:ea typeface="+mn-ea"/>
                          <a:cs typeface="+mn-cs"/>
                        </a:defRPr>
                      </a:pPr>
                      <a:endParaRPr lang="es-CO"/>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'Gráficos resultados'!$B$9:$H$9</c15:sqref>
                        </c15:formulaRef>
                      </c:ext>
                    </c:extLst>
                    <c:strCache>
                      <c:ptCount val="7"/>
                      <c:pt idx="0">
                        <c:v>Nacional</c:v>
                      </c:pt>
                      <c:pt idx="1">
                        <c:v>C</c:v>
                      </c:pt>
                      <c:pt idx="2">
                        <c:v>G1</c:v>
                      </c:pt>
                      <c:pt idx="3">
                        <c:v>G2</c:v>
                      </c:pt>
                      <c:pt idx="4">
                        <c:v>G3</c:v>
                      </c:pt>
                      <c:pt idx="5">
                        <c:v>G4</c:v>
                      </c:pt>
                      <c:pt idx="6">
                        <c:v>G5</c:v>
                      </c:pt>
                    </c:strCache>
                  </c:strRef>
                </c:cat>
                <c:val>
                  <c:numRef>
                    <c:extLst xmlns:c15="http://schemas.microsoft.com/office/drawing/2012/chart">
                      <c:ext xmlns:c15="http://schemas.microsoft.com/office/drawing/2012/chart" uri="{02D57815-91ED-43cb-92C2-25804820EDAC}">
                        <c15:formulaRef>
                          <c15:sqref>'Gráficos resultados'!$B$12:$H$12</c15:sqref>
                        </c15:formulaRef>
                      </c:ext>
                    </c:extLst>
                    <c:numCache>
                      <c:formatCode>0.00</c:formatCode>
                      <c:ptCount val="7"/>
                      <c:pt idx="0">
                        <c:v>24.629401448882756</c:v>
                      </c:pt>
                      <c:pt idx="1">
                        <c:v>16.275647958194845</c:v>
                      </c:pt>
                      <c:pt idx="2">
                        <c:v>28.20534654400107</c:v>
                      </c:pt>
                      <c:pt idx="3">
                        <c:v>26.443244268568829</c:v>
                      </c:pt>
                      <c:pt idx="4">
                        <c:v>25.104865737875258</c:v>
                      </c:pt>
                      <c:pt idx="5">
                        <c:v>23.09859627365681</c:v>
                      </c:pt>
                      <c:pt idx="6">
                        <c:v>20.799149537611417</c:v>
                      </c:pt>
                    </c:numCache>
                  </c:numRef>
                </c:val>
                <c:extLst xmlns:c15="http://schemas.microsoft.com/office/drawing/2012/chart">
                  <c:ext xmlns:c16="http://schemas.microsoft.com/office/drawing/2014/chart" uri="{C3380CC4-5D6E-409C-BE32-E72D297353CC}">
                    <c16:uniqueId val="{0000001E-A44D-4234-9903-60F5B25C946B}"/>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'Gráficos resultados'!$A$13</c15:sqref>
                        </c15:formulaRef>
                      </c:ext>
                    </c:extLst>
                    <c:strCache>
                      <c:ptCount val="1"/>
                      <c:pt idx="0">
                        <c:v>Media Nacional</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1000" b="1" i="0" u="none" strike="noStrike" kern="1200" baseline="0">
                          <a:solidFill>
                            <a:schemeClr val="tx1"/>
                          </a:solidFill>
                          <a:latin typeface="+mn-lt"/>
                          <a:ea typeface="+mn-ea"/>
                          <a:cs typeface="+mn-cs"/>
                        </a:defRPr>
                      </a:pPr>
                      <a:endParaRPr lang="es-CO"/>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'Gráficos resultados'!$B$9:$H$9</c15:sqref>
                        </c15:formulaRef>
                      </c:ext>
                    </c:extLst>
                    <c:strCache>
                      <c:ptCount val="7"/>
                      <c:pt idx="0">
                        <c:v>Nacional</c:v>
                      </c:pt>
                      <c:pt idx="1">
                        <c:v>C</c:v>
                      </c:pt>
                      <c:pt idx="2">
                        <c:v>G1</c:v>
                      </c:pt>
                      <c:pt idx="3">
                        <c:v>G2</c:v>
                      </c:pt>
                      <c:pt idx="4">
                        <c:v>G3</c:v>
                      </c:pt>
                      <c:pt idx="5">
                        <c:v>G4</c:v>
                      </c:pt>
                      <c:pt idx="6">
                        <c:v>G5</c:v>
                      </c:pt>
                    </c:strCache>
                  </c:strRef>
                </c:cat>
                <c:val>
                  <c:numRef>
                    <c:extLst xmlns:c15="http://schemas.microsoft.com/office/drawing/2012/chart">
                      <c:ext xmlns:c15="http://schemas.microsoft.com/office/drawing/2012/chart" uri="{02D57815-91ED-43cb-92C2-25804820EDAC}">
                        <c15:formulaRef>
                          <c15:sqref>'Gráficos resultados'!$B$13:$H$13</c15:sqref>
                        </c15:formulaRef>
                      </c:ext>
                    </c:extLst>
                    <c:numCache>
                      <c:formatCode>0.00</c:formatCode>
                      <c:ptCount val="7"/>
                      <c:pt idx="0">
                        <c:v>24.629401448882756</c:v>
                      </c:pt>
                      <c:pt idx="1">
                        <c:v>24.629401448882756</c:v>
                      </c:pt>
                      <c:pt idx="2">
                        <c:v>24.629401448882756</c:v>
                      </c:pt>
                      <c:pt idx="3">
                        <c:v>24.629401448882756</c:v>
                      </c:pt>
                      <c:pt idx="4">
                        <c:v>24.629401448882756</c:v>
                      </c:pt>
                      <c:pt idx="5">
                        <c:v>24.629401448882756</c:v>
                      </c:pt>
                      <c:pt idx="6">
                        <c:v>24.629401448882756</c:v>
                      </c:pt>
                    </c:numCache>
                  </c:numRef>
                </c:val>
                <c:extLst xmlns:c15="http://schemas.microsoft.com/office/drawing/2012/chart">
                  <c:ext xmlns:c16="http://schemas.microsoft.com/office/drawing/2014/chart" uri="{C3380CC4-5D6E-409C-BE32-E72D297353CC}">
                    <c16:uniqueId val="{0000001F-A44D-4234-9903-60F5B25C946B}"/>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'Gráficos resultados'!$A$14</c15:sqref>
                        </c15:formulaRef>
                      </c:ext>
                    </c:extLst>
                    <c:strCache>
                      <c:ptCount val="1"/>
                      <c:pt idx="0">
                        <c:v>Nivel de endeudamiento</c:v>
                      </c:pt>
                    </c:strCache>
                  </c:strRef>
                </c:tx>
                <c:spPr>
                  <a:solidFill>
                    <a:schemeClr val="accent5"/>
                  </a:solidFill>
                  <a:ln>
                    <a:noFill/>
                  </a:ln>
                  <a:effectLst/>
                </c:spPr>
                <c:invertIfNegative val="0"/>
                <c:dPt>
                  <c:idx val="1"/>
                  <c:invertIfNegative val="0"/>
                  <c:bubble3D val="0"/>
                  <c:spPr>
                    <a:solidFill>
                      <a:schemeClr val="accent2">
                        <a:lumMod val="75000"/>
                      </a:schemeClr>
                    </a:solidFill>
                    <a:ln>
                      <a:noFill/>
                    </a:ln>
                    <a:effectLst/>
                  </c:spPr>
                  <c:extLst xmlns:c15="http://schemas.microsoft.com/office/drawing/2012/chart">
                    <c:ext xmlns:c16="http://schemas.microsoft.com/office/drawing/2014/chart" uri="{C3380CC4-5D6E-409C-BE32-E72D297353CC}">
                      <c16:uniqueId val="{0000001C-7BAB-49A3-87A7-664885BF5F70}"/>
                    </c:ext>
                  </c:extLst>
                </c:dPt>
                <c:dPt>
                  <c:idx val="2"/>
                  <c:invertIfNegative val="0"/>
                  <c:bubble3D val="0"/>
                  <c:spPr>
                    <a:solidFill>
                      <a:schemeClr val="accent6">
                        <a:lumMod val="75000"/>
                      </a:schemeClr>
                    </a:solidFill>
                    <a:ln>
                      <a:noFill/>
                    </a:ln>
                    <a:effectLst/>
                  </c:spPr>
                  <c:extLst xmlns:c15="http://schemas.microsoft.com/office/drawing/2012/chart">
                    <c:ext xmlns:c16="http://schemas.microsoft.com/office/drawing/2014/chart" uri="{C3380CC4-5D6E-409C-BE32-E72D297353CC}">
                      <c16:uniqueId val="{0000001E-7BAB-49A3-87A7-664885BF5F70}"/>
                    </c:ext>
                  </c:extLst>
                </c:dPt>
                <c:dPt>
                  <c:idx val="3"/>
                  <c:invertIfNegative val="0"/>
                  <c:bubble3D val="0"/>
                  <c:spPr>
                    <a:solidFill>
                      <a:schemeClr val="accent3">
                        <a:lumMod val="75000"/>
                      </a:schemeClr>
                    </a:solidFill>
                    <a:ln>
                      <a:noFill/>
                    </a:ln>
                    <a:effectLst/>
                  </c:spPr>
                  <c:extLst xmlns:c15="http://schemas.microsoft.com/office/drawing/2012/chart">
                    <c:ext xmlns:c16="http://schemas.microsoft.com/office/drawing/2014/chart" uri="{C3380CC4-5D6E-409C-BE32-E72D297353CC}">
                      <c16:uniqueId val="{00000020-7BAB-49A3-87A7-664885BF5F70}"/>
                    </c:ext>
                  </c:extLst>
                </c:dPt>
                <c:dPt>
                  <c:idx val="4"/>
                  <c:invertIfNegative val="0"/>
                  <c:bubble3D val="0"/>
                  <c:spPr>
                    <a:solidFill>
                      <a:schemeClr val="accent5">
                        <a:lumMod val="75000"/>
                      </a:schemeClr>
                    </a:solidFill>
                    <a:ln>
                      <a:noFill/>
                    </a:ln>
                    <a:effectLst/>
                  </c:spPr>
                  <c:extLst xmlns:c15="http://schemas.microsoft.com/office/drawing/2012/chart">
                    <c:ext xmlns:c16="http://schemas.microsoft.com/office/drawing/2014/chart" uri="{C3380CC4-5D6E-409C-BE32-E72D297353CC}">
                      <c16:uniqueId val="{00000022-7BAB-49A3-87A7-664885BF5F70}"/>
                    </c:ext>
                  </c:extLst>
                </c:dPt>
                <c:dPt>
                  <c:idx val="5"/>
                  <c:invertIfNegative val="0"/>
                  <c:bubble3D val="0"/>
                  <c:spPr>
                    <a:solidFill>
                      <a:schemeClr val="accent1">
                        <a:lumMod val="75000"/>
                      </a:schemeClr>
                    </a:solidFill>
                    <a:ln>
                      <a:noFill/>
                    </a:ln>
                    <a:effectLst/>
                  </c:spPr>
                  <c:extLst xmlns:c15="http://schemas.microsoft.com/office/drawing/2012/chart">
                    <c:ext xmlns:c16="http://schemas.microsoft.com/office/drawing/2014/chart" uri="{C3380CC4-5D6E-409C-BE32-E72D297353CC}">
                      <c16:uniqueId val="{00000024-7BAB-49A3-87A7-664885BF5F70}"/>
                    </c:ext>
                  </c:extLst>
                </c:dPt>
                <c:dPt>
                  <c:idx val="6"/>
                  <c:invertIfNegative val="0"/>
                  <c:bubble3D val="0"/>
                  <c:spPr>
                    <a:solidFill>
                      <a:schemeClr val="tx2">
                        <a:lumMod val="75000"/>
                      </a:schemeClr>
                    </a:solidFill>
                    <a:ln>
                      <a:noFill/>
                    </a:ln>
                    <a:effectLst/>
                  </c:spPr>
                  <c:extLst xmlns:c15="http://schemas.microsoft.com/office/drawing/2012/chart">
                    <c:ext xmlns:c16="http://schemas.microsoft.com/office/drawing/2014/chart" uri="{C3380CC4-5D6E-409C-BE32-E72D297353CC}">
                      <c16:uniqueId val="{00000026-7BAB-49A3-87A7-664885BF5F70}"/>
                    </c:ext>
                  </c:extLst>
                </c:dPt>
                <c:dLbls>
                  <c:dLbl>
                    <c:idx val="3"/>
                    <c:layout>
                      <c:manualLayout>
                        <c:x val="-8.5171280809982609E-17"/>
                        <c:y val="-2.099737532808402E-2"/>
                      </c:manualLayout>
                    </c:layout>
                    <c:dLblPos val="outEnd"/>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20-7BAB-49A3-87A7-664885BF5F70}"/>
                      </c:ext>
                    </c:extLst>
                  </c:dLbl>
                  <c:dLbl>
                    <c:idx val="4"/>
                    <c:layout>
                      <c:manualLayout>
                        <c:x val="-8.5171280809982609E-17"/>
                        <c:y val="-3.8495188101487346E-2"/>
                      </c:manualLayout>
                    </c:layout>
                    <c:dLblPos val="outEnd"/>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22-7BAB-49A3-87A7-664885BF5F70}"/>
                      </c:ext>
                    </c:extLst>
                  </c:dLbl>
                  <c:spPr>
                    <a:noFill/>
                    <a:ln>
                      <a:noFill/>
                    </a:ln>
                    <a:effectLst/>
                  </c:spPr>
                  <c:txPr>
                    <a:bodyPr rot="0" spcFirstLastPara="1" vertOverflow="ellipsis" vert="horz" wrap="square" lIns="38100" tIns="19050" rIns="38100" bIns="19050" anchor="ctr" anchorCtr="1">
                      <a:spAutoFit/>
                    </a:bodyPr>
                    <a:lstStyle/>
                    <a:p>
                      <a:pPr>
                        <a:defRPr lang="en-US" sz="1000" b="1" i="0" u="none" strike="noStrike" kern="1200" baseline="0">
                          <a:solidFill>
                            <a:schemeClr val="tx1"/>
                          </a:solidFill>
                          <a:latin typeface="+mn-lt"/>
                          <a:ea typeface="+mn-ea"/>
                          <a:cs typeface="+mn-cs"/>
                        </a:defRPr>
                      </a:pPr>
                      <a:endParaRPr lang="es-CO"/>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0"/>
                    </c:ext>
                  </c:extLst>
                </c:dLbls>
                <c:cat>
                  <c:strRef>
                    <c:extLst xmlns:c15="http://schemas.microsoft.com/office/drawing/2012/chart">
                      <c:ext xmlns:c15="http://schemas.microsoft.com/office/drawing/2012/chart" uri="{02D57815-91ED-43cb-92C2-25804820EDAC}">
                        <c15:formulaRef>
                          <c15:sqref>'Gráficos resultados'!$B$9:$H$9</c15:sqref>
                        </c15:formulaRef>
                      </c:ext>
                    </c:extLst>
                    <c:strCache>
                      <c:ptCount val="7"/>
                      <c:pt idx="0">
                        <c:v>Nacional</c:v>
                      </c:pt>
                      <c:pt idx="1">
                        <c:v>C</c:v>
                      </c:pt>
                      <c:pt idx="2">
                        <c:v>G1</c:v>
                      </c:pt>
                      <c:pt idx="3">
                        <c:v>G2</c:v>
                      </c:pt>
                      <c:pt idx="4">
                        <c:v>G3</c:v>
                      </c:pt>
                      <c:pt idx="5">
                        <c:v>G4</c:v>
                      </c:pt>
                      <c:pt idx="6">
                        <c:v>G5</c:v>
                      </c:pt>
                    </c:strCache>
                  </c:strRef>
                </c:cat>
                <c:val>
                  <c:numRef>
                    <c:extLst xmlns:c15="http://schemas.microsoft.com/office/drawing/2012/chart">
                      <c:ext xmlns:c15="http://schemas.microsoft.com/office/drawing/2012/chart" uri="{02D57815-91ED-43cb-92C2-25804820EDAC}">
                        <c15:formulaRef>
                          <c15:sqref>'Gráficos resultados'!$B$14:$H$14</c15:sqref>
                        </c15:formulaRef>
                      </c:ext>
                    </c:extLst>
                    <c:numCache>
                      <c:formatCode>0.00</c:formatCode>
                      <c:ptCount val="7"/>
                      <c:pt idx="0">
                        <c:v>24.043585731838295</c:v>
                      </c:pt>
                      <c:pt idx="1">
                        <c:v>31.718819112698348</c:v>
                      </c:pt>
                      <c:pt idx="2">
                        <c:v>21.762882730307862</c:v>
                      </c:pt>
                      <c:pt idx="3">
                        <c:v>22.341074080947333</c:v>
                      </c:pt>
                      <c:pt idx="4">
                        <c:v>22.658841785843752</c:v>
                      </c:pt>
                      <c:pt idx="5">
                        <c:v>26.415248521614295</c:v>
                      </c:pt>
                      <c:pt idx="6">
                        <c:v>26.571722196658342</c:v>
                      </c:pt>
                    </c:numCache>
                  </c:numRef>
                </c:val>
                <c:extLst xmlns:c15="http://schemas.microsoft.com/office/drawing/2012/chart">
                  <c:ext xmlns:c16="http://schemas.microsoft.com/office/drawing/2014/chart" uri="{C3380CC4-5D6E-409C-BE32-E72D297353CC}">
                    <c16:uniqueId val="{0000002C-A44D-4234-9903-60F5B25C946B}"/>
                  </c:ext>
                </c:extLst>
              </c15:ser>
            </c15:filteredBarSeries>
            <c15:filteredBarSeries>
              <c15:ser>
                <c:idx val="6"/>
                <c:order val="6"/>
                <c:tx>
                  <c:strRef>
                    <c:extLst xmlns:c15="http://schemas.microsoft.com/office/drawing/2012/chart">
                      <c:ext xmlns:c15="http://schemas.microsoft.com/office/drawing/2012/chart" uri="{02D57815-91ED-43cb-92C2-25804820EDAC}">
                        <c15:formulaRef>
                          <c15:sqref>'Gráficos resultados'!$A$16</c15:sqref>
                        </c15:formulaRef>
                      </c:ext>
                    </c:extLst>
                    <c:strCache>
                      <c:ptCount val="1"/>
                      <c:pt idx="0">
                        <c:v>Ahorro corriente</c:v>
                      </c:pt>
                    </c:strCache>
                  </c:strRef>
                </c:tx>
                <c:spPr>
                  <a:solidFill>
                    <a:schemeClr val="accent1">
                      <a:lumMod val="60000"/>
                    </a:schemeClr>
                  </a:solidFill>
                  <a:ln>
                    <a:noFill/>
                  </a:ln>
                  <a:effectLst/>
                </c:spPr>
                <c:invertIfNegative val="0"/>
                <c:dPt>
                  <c:idx val="1"/>
                  <c:invertIfNegative val="0"/>
                  <c:bubble3D val="0"/>
                  <c:spPr>
                    <a:solidFill>
                      <a:schemeClr val="accent2">
                        <a:lumMod val="75000"/>
                      </a:schemeClr>
                    </a:solidFill>
                    <a:ln>
                      <a:noFill/>
                    </a:ln>
                    <a:effectLst/>
                  </c:spPr>
                  <c:extLst xmlns:c15="http://schemas.microsoft.com/office/drawing/2012/chart">
                    <c:ext xmlns:c16="http://schemas.microsoft.com/office/drawing/2014/chart" uri="{C3380CC4-5D6E-409C-BE32-E72D297353CC}">
                      <c16:uniqueId val="{00000028-7BAB-49A3-87A7-664885BF5F70}"/>
                    </c:ext>
                  </c:extLst>
                </c:dPt>
                <c:dPt>
                  <c:idx val="2"/>
                  <c:invertIfNegative val="0"/>
                  <c:bubble3D val="0"/>
                  <c:spPr>
                    <a:solidFill>
                      <a:schemeClr val="accent6">
                        <a:lumMod val="75000"/>
                      </a:schemeClr>
                    </a:solidFill>
                    <a:ln>
                      <a:noFill/>
                    </a:ln>
                    <a:effectLst/>
                  </c:spPr>
                  <c:extLst xmlns:c15="http://schemas.microsoft.com/office/drawing/2012/chart">
                    <c:ext xmlns:c16="http://schemas.microsoft.com/office/drawing/2014/chart" uri="{C3380CC4-5D6E-409C-BE32-E72D297353CC}">
                      <c16:uniqueId val="{0000002A-7BAB-49A3-87A7-664885BF5F70}"/>
                    </c:ext>
                  </c:extLst>
                </c:dPt>
                <c:dPt>
                  <c:idx val="3"/>
                  <c:invertIfNegative val="0"/>
                  <c:bubble3D val="0"/>
                  <c:spPr>
                    <a:solidFill>
                      <a:schemeClr val="accent3">
                        <a:lumMod val="75000"/>
                      </a:schemeClr>
                    </a:solidFill>
                    <a:ln>
                      <a:noFill/>
                    </a:ln>
                    <a:effectLst/>
                  </c:spPr>
                  <c:extLst xmlns:c15="http://schemas.microsoft.com/office/drawing/2012/chart">
                    <c:ext xmlns:c16="http://schemas.microsoft.com/office/drawing/2014/chart" uri="{C3380CC4-5D6E-409C-BE32-E72D297353CC}">
                      <c16:uniqueId val="{0000002C-7BAB-49A3-87A7-664885BF5F70}"/>
                    </c:ext>
                  </c:extLst>
                </c:dPt>
                <c:dPt>
                  <c:idx val="4"/>
                  <c:invertIfNegative val="0"/>
                  <c:bubble3D val="0"/>
                  <c:spPr>
                    <a:solidFill>
                      <a:schemeClr val="accent5">
                        <a:lumMod val="75000"/>
                      </a:schemeClr>
                    </a:solidFill>
                    <a:ln>
                      <a:noFill/>
                    </a:ln>
                    <a:effectLst/>
                  </c:spPr>
                  <c:extLst xmlns:c15="http://schemas.microsoft.com/office/drawing/2012/chart">
                    <c:ext xmlns:c16="http://schemas.microsoft.com/office/drawing/2014/chart" uri="{C3380CC4-5D6E-409C-BE32-E72D297353CC}">
                      <c16:uniqueId val="{0000002E-7BAB-49A3-87A7-664885BF5F70}"/>
                    </c:ext>
                  </c:extLst>
                </c:dPt>
                <c:dPt>
                  <c:idx val="5"/>
                  <c:invertIfNegative val="0"/>
                  <c:bubble3D val="0"/>
                  <c:spPr>
                    <a:solidFill>
                      <a:schemeClr val="accent1">
                        <a:lumMod val="75000"/>
                      </a:schemeClr>
                    </a:solidFill>
                    <a:ln>
                      <a:noFill/>
                    </a:ln>
                    <a:effectLst/>
                  </c:spPr>
                  <c:extLst xmlns:c15="http://schemas.microsoft.com/office/drawing/2012/chart">
                    <c:ext xmlns:c16="http://schemas.microsoft.com/office/drawing/2014/chart" uri="{C3380CC4-5D6E-409C-BE32-E72D297353CC}">
                      <c16:uniqueId val="{00000030-7BAB-49A3-87A7-664885BF5F70}"/>
                    </c:ext>
                  </c:extLst>
                </c:dPt>
                <c:dPt>
                  <c:idx val="6"/>
                  <c:invertIfNegative val="0"/>
                  <c:bubble3D val="0"/>
                  <c:spPr>
                    <a:solidFill>
                      <a:schemeClr val="tx2">
                        <a:lumMod val="75000"/>
                      </a:schemeClr>
                    </a:solidFill>
                    <a:ln>
                      <a:noFill/>
                    </a:ln>
                    <a:effectLst/>
                  </c:spPr>
                  <c:extLst xmlns:c15="http://schemas.microsoft.com/office/drawing/2012/chart">
                    <c:ext xmlns:c16="http://schemas.microsoft.com/office/drawing/2014/chart" uri="{C3380CC4-5D6E-409C-BE32-E72D297353CC}">
                      <c16:uniqueId val="{00000032-7BAB-49A3-87A7-664885BF5F70}"/>
                    </c:ext>
                  </c:extLst>
                </c:dPt>
                <c:dLbls>
                  <c:dLbl>
                    <c:idx val="4"/>
                    <c:layout>
                      <c:manualLayout>
                        <c:x val="-8.5171280809982609E-17"/>
                        <c:y val="1.399825021872266E-2"/>
                      </c:manualLayout>
                    </c:layout>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2E-7BAB-49A3-87A7-664885BF5F70}"/>
                      </c:ext>
                    </c:extLst>
                  </c:dLbl>
                  <c:dLbl>
                    <c:idx val="5"/>
                    <c:layout>
                      <c:manualLayout>
                        <c:x val="0"/>
                        <c:y val="-1.399825021872266E-2"/>
                      </c:manualLayout>
                    </c:layout>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30-7BAB-49A3-87A7-664885BF5F70}"/>
                      </c:ext>
                    </c:extLst>
                  </c:dLbl>
                  <c:spPr>
                    <a:noFill/>
                    <a:ln>
                      <a:noFill/>
                    </a:ln>
                    <a:effectLst/>
                  </c:spPr>
                  <c:txPr>
                    <a:bodyPr rot="0" spcFirstLastPara="1" vertOverflow="ellipsis" vert="horz" wrap="square" lIns="38100" tIns="19050" rIns="38100" bIns="19050" anchor="ctr" anchorCtr="1">
                      <a:spAutoFit/>
                    </a:bodyPr>
                    <a:lstStyle/>
                    <a:p>
                      <a:pPr>
                        <a:defRPr lang="en-US" sz="1000" b="1" i="0" u="none" strike="noStrike" kern="1200" baseline="0">
                          <a:solidFill>
                            <a:schemeClr val="tx1"/>
                          </a:solidFill>
                          <a:latin typeface="+mn-lt"/>
                          <a:ea typeface="+mn-ea"/>
                          <a:cs typeface="+mn-cs"/>
                        </a:defRPr>
                      </a:pPr>
                      <a:endParaRPr lang="es-CO"/>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0"/>
                    </c:ext>
                  </c:extLst>
                </c:dLbls>
                <c:cat>
                  <c:strRef>
                    <c:extLst xmlns:c15="http://schemas.microsoft.com/office/drawing/2012/chart">
                      <c:ext xmlns:c15="http://schemas.microsoft.com/office/drawing/2012/chart" uri="{02D57815-91ED-43cb-92C2-25804820EDAC}">
                        <c15:formulaRef>
                          <c15:sqref>'Gráficos resultados'!$B$9:$H$9</c15:sqref>
                        </c15:formulaRef>
                      </c:ext>
                    </c:extLst>
                    <c:strCache>
                      <c:ptCount val="7"/>
                      <c:pt idx="0">
                        <c:v>Nacional</c:v>
                      </c:pt>
                      <c:pt idx="1">
                        <c:v>C</c:v>
                      </c:pt>
                      <c:pt idx="2">
                        <c:v>G1</c:v>
                      </c:pt>
                      <c:pt idx="3">
                        <c:v>G2</c:v>
                      </c:pt>
                      <c:pt idx="4">
                        <c:v>G3</c:v>
                      </c:pt>
                      <c:pt idx="5">
                        <c:v>G4</c:v>
                      </c:pt>
                      <c:pt idx="6">
                        <c:v>G5</c:v>
                      </c:pt>
                    </c:strCache>
                  </c:strRef>
                </c:cat>
                <c:val>
                  <c:numRef>
                    <c:extLst xmlns:c15="http://schemas.microsoft.com/office/drawing/2012/chart">
                      <c:ext xmlns:c15="http://schemas.microsoft.com/office/drawing/2012/chart" uri="{02D57815-91ED-43cb-92C2-25804820EDAC}">
                        <c15:formulaRef>
                          <c15:sqref>'Gráficos resultados'!$B$16:$H$16</c15:sqref>
                        </c15:formulaRef>
                      </c:ext>
                    </c:extLst>
                    <c:numCache>
                      <c:formatCode>0.00</c:formatCode>
                      <c:ptCount val="7"/>
                      <c:pt idx="0">
                        <c:v>49.458406191521235</c:v>
                      </c:pt>
                      <c:pt idx="1">
                        <c:v>57.665928287169578</c:v>
                      </c:pt>
                      <c:pt idx="2">
                        <c:v>55.347283449611595</c:v>
                      </c:pt>
                      <c:pt idx="3">
                        <c:v>48.787582505040575</c:v>
                      </c:pt>
                      <c:pt idx="4">
                        <c:v>45.903854560249172</c:v>
                      </c:pt>
                      <c:pt idx="5">
                        <c:v>46.134239173563543</c:v>
                      </c:pt>
                      <c:pt idx="6">
                        <c:v>50.668157621610703</c:v>
                      </c:pt>
                    </c:numCache>
                  </c:numRef>
                </c:val>
                <c:extLst xmlns:c15="http://schemas.microsoft.com/office/drawing/2012/chart">
                  <c:ext xmlns:c16="http://schemas.microsoft.com/office/drawing/2014/chart" uri="{C3380CC4-5D6E-409C-BE32-E72D297353CC}">
                    <c16:uniqueId val="{0000003A-A44D-4234-9903-60F5B25C946B}"/>
                  </c:ext>
                </c:extLst>
              </c15:ser>
            </c15:filteredBarSeries>
            <c15:filteredBarSeries>
              <c15:ser>
                <c:idx val="8"/>
                <c:order val="8"/>
                <c:tx>
                  <c:strRef>
                    <c:extLst xmlns:c15="http://schemas.microsoft.com/office/drawing/2012/chart">
                      <c:ext xmlns:c15="http://schemas.microsoft.com/office/drawing/2012/chart" uri="{02D57815-91ED-43cb-92C2-25804820EDAC}">
                        <c15:formulaRef>
                          <c15:sqref>'Gráficos resultados'!$A$18</c15:sqref>
                        </c15:formulaRef>
                      </c:ext>
                    </c:extLst>
                    <c:strCache>
                      <c:ptCount val="1"/>
                      <c:pt idx="0">
                        <c:v>Balance fiscal primario</c:v>
                      </c:pt>
                    </c:strCache>
                  </c:strRef>
                </c:tx>
                <c:spPr>
                  <a:solidFill>
                    <a:schemeClr val="accent3">
                      <a:lumMod val="60000"/>
                    </a:schemeClr>
                  </a:solidFill>
                  <a:ln>
                    <a:noFill/>
                  </a:ln>
                  <a:effectLst/>
                </c:spPr>
                <c:invertIfNegative val="0"/>
                <c:dPt>
                  <c:idx val="1"/>
                  <c:invertIfNegative val="0"/>
                  <c:bubble3D val="0"/>
                  <c:spPr>
                    <a:solidFill>
                      <a:schemeClr val="accent2">
                        <a:lumMod val="75000"/>
                      </a:schemeClr>
                    </a:solidFill>
                    <a:ln>
                      <a:noFill/>
                    </a:ln>
                    <a:effectLst/>
                  </c:spPr>
                  <c:extLst xmlns:c15="http://schemas.microsoft.com/office/drawing/2012/chart">
                    <c:ext xmlns:c16="http://schemas.microsoft.com/office/drawing/2014/chart" uri="{C3380CC4-5D6E-409C-BE32-E72D297353CC}">
                      <c16:uniqueId val="{00000034-7BAB-49A3-87A7-664885BF5F70}"/>
                    </c:ext>
                  </c:extLst>
                </c:dPt>
                <c:dPt>
                  <c:idx val="2"/>
                  <c:invertIfNegative val="0"/>
                  <c:bubble3D val="0"/>
                  <c:spPr>
                    <a:solidFill>
                      <a:schemeClr val="accent6">
                        <a:lumMod val="75000"/>
                      </a:schemeClr>
                    </a:solidFill>
                    <a:ln>
                      <a:noFill/>
                    </a:ln>
                    <a:effectLst/>
                  </c:spPr>
                  <c:extLst xmlns:c15="http://schemas.microsoft.com/office/drawing/2012/chart">
                    <c:ext xmlns:c16="http://schemas.microsoft.com/office/drawing/2014/chart" uri="{C3380CC4-5D6E-409C-BE32-E72D297353CC}">
                      <c16:uniqueId val="{00000036-7BAB-49A3-87A7-664885BF5F70}"/>
                    </c:ext>
                  </c:extLst>
                </c:dPt>
                <c:dPt>
                  <c:idx val="3"/>
                  <c:invertIfNegative val="0"/>
                  <c:bubble3D val="0"/>
                  <c:spPr>
                    <a:solidFill>
                      <a:schemeClr val="accent3">
                        <a:lumMod val="75000"/>
                      </a:schemeClr>
                    </a:solidFill>
                    <a:ln>
                      <a:noFill/>
                    </a:ln>
                    <a:effectLst/>
                  </c:spPr>
                  <c:extLst xmlns:c15="http://schemas.microsoft.com/office/drawing/2012/chart">
                    <c:ext xmlns:c16="http://schemas.microsoft.com/office/drawing/2014/chart" uri="{C3380CC4-5D6E-409C-BE32-E72D297353CC}">
                      <c16:uniqueId val="{00000038-7BAB-49A3-87A7-664885BF5F70}"/>
                    </c:ext>
                  </c:extLst>
                </c:dPt>
                <c:dPt>
                  <c:idx val="4"/>
                  <c:invertIfNegative val="0"/>
                  <c:bubble3D val="0"/>
                  <c:spPr>
                    <a:solidFill>
                      <a:schemeClr val="accent5">
                        <a:lumMod val="75000"/>
                      </a:schemeClr>
                    </a:solidFill>
                    <a:ln>
                      <a:noFill/>
                    </a:ln>
                    <a:effectLst/>
                  </c:spPr>
                  <c:extLst xmlns:c15="http://schemas.microsoft.com/office/drawing/2012/chart">
                    <c:ext xmlns:c16="http://schemas.microsoft.com/office/drawing/2014/chart" uri="{C3380CC4-5D6E-409C-BE32-E72D297353CC}">
                      <c16:uniqueId val="{0000003A-7BAB-49A3-87A7-664885BF5F70}"/>
                    </c:ext>
                  </c:extLst>
                </c:dPt>
                <c:dPt>
                  <c:idx val="5"/>
                  <c:invertIfNegative val="0"/>
                  <c:bubble3D val="0"/>
                  <c:spPr>
                    <a:solidFill>
                      <a:schemeClr val="accent1">
                        <a:lumMod val="75000"/>
                      </a:schemeClr>
                    </a:solidFill>
                    <a:ln>
                      <a:noFill/>
                    </a:ln>
                    <a:effectLst/>
                  </c:spPr>
                  <c:extLst xmlns:c15="http://schemas.microsoft.com/office/drawing/2012/chart">
                    <c:ext xmlns:c16="http://schemas.microsoft.com/office/drawing/2014/chart" uri="{C3380CC4-5D6E-409C-BE32-E72D297353CC}">
                      <c16:uniqueId val="{0000003C-7BAB-49A3-87A7-664885BF5F70}"/>
                    </c:ext>
                  </c:extLst>
                </c:dPt>
                <c:dPt>
                  <c:idx val="6"/>
                  <c:invertIfNegative val="0"/>
                  <c:bubble3D val="0"/>
                  <c:spPr>
                    <a:solidFill>
                      <a:schemeClr val="tx2">
                        <a:lumMod val="75000"/>
                      </a:schemeClr>
                    </a:solidFill>
                    <a:ln>
                      <a:noFill/>
                    </a:ln>
                    <a:effectLst/>
                  </c:spPr>
                  <c:extLst xmlns:c15="http://schemas.microsoft.com/office/drawing/2012/chart">
                    <c:ext xmlns:c16="http://schemas.microsoft.com/office/drawing/2014/chart" uri="{C3380CC4-5D6E-409C-BE32-E72D297353CC}">
                      <c16:uniqueId val="{0000003E-7BAB-49A3-87A7-664885BF5F70}"/>
                    </c:ext>
                  </c:extLst>
                </c:dPt>
                <c:dLbls>
                  <c:dLbl>
                    <c:idx val="5"/>
                    <c:layout>
                      <c:manualLayout>
                        <c:x val="0"/>
                        <c:y val="-4.1994750656167978E-2"/>
                      </c:manualLayout>
                    </c:layout>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3C-7BAB-49A3-87A7-664885BF5F70}"/>
                      </c:ext>
                    </c:extLst>
                  </c:dLbl>
                  <c:spPr>
                    <a:noFill/>
                    <a:ln>
                      <a:noFill/>
                    </a:ln>
                    <a:effectLst/>
                  </c:spPr>
                  <c:txPr>
                    <a:bodyPr rot="0" spcFirstLastPara="1" vertOverflow="ellipsis" vert="horz" wrap="square" lIns="38100" tIns="19050" rIns="38100" bIns="19050" anchor="ctr" anchorCtr="1">
                      <a:spAutoFit/>
                    </a:bodyPr>
                    <a:lstStyle/>
                    <a:p>
                      <a:pPr>
                        <a:defRPr lang="en-US" sz="1000" b="1" i="0" u="none" strike="noStrike" kern="1200" baseline="0">
                          <a:solidFill>
                            <a:schemeClr val="tx1"/>
                          </a:solidFill>
                          <a:latin typeface="+mn-lt"/>
                          <a:ea typeface="+mn-ea"/>
                          <a:cs typeface="+mn-cs"/>
                        </a:defRPr>
                      </a:pPr>
                      <a:endParaRPr lang="es-CO"/>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0"/>
                    </c:ext>
                  </c:extLst>
                </c:dLbls>
                <c:cat>
                  <c:strRef>
                    <c:extLst xmlns:c15="http://schemas.microsoft.com/office/drawing/2012/chart">
                      <c:ext xmlns:c15="http://schemas.microsoft.com/office/drawing/2012/chart" uri="{02D57815-91ED-43cb-92C2-25804820EDAC}">
                        <c15:formulaRef>
                          <c15:sqref>'Gráficos resultados'!$B$9:$H$9</c15:sqref>
                        </c15:formulaRef>
                      </c:ext>
                    </c:extLst>
                    <c:strCache>
                      <c:ptCount val="7"/>
                      <c:pt idx="0">
                        <c:v>Nacional</c:v>
                      </c:pt>
                      <c:pt idx="1">
                        <c:v>C</c:v>
                      </c:pt>
                      <c:pt idx="2">
                        <c:v>G1</c:v>
                      </c:pt>
                      <c:pt idx="3">
                        <c:v>G2</c:v>
                      </c:pt>
                      <c:pt idx="4">
                        <c:v>G3</c:v>
                      </c:pt>
                      <c:pt idx="5">
                        <c:v>G4</c:v>
                      </c:pt>
                      <c:pt idx="6">
                        <c:v>G5</c:v>
                      </c:pt>
                    </c:strCache>
                  </c:strRef>
                </c:cat>
                <c:val>
                  <c:numRef>
                    <c:extLst xmlns:c15="http://schemas.microsoft.com/office/drawing/2012/chart">
                      <c:ext xmlns:c15="http://schemas.microsoft.com/office/drawing/2012/chart" uri="{02D57815-91ED-43cb-92C2-25804820EDAC}">
                        <c15:formulaRef>
                          <c15:sqref>'Gráficos resultados'!$B$18:$H$18</c15:sqref>
                        </c15:formulaRef>
                      </c:ext>
                    </c:extLst>
                    <c:numCache>
                      <c:formatCode>0.00</c:formatCode>
                      <c:ptCount val="7"/>
                      <c:pt idx="0">
                        <c:v>6.7984501463619251</c:v>
                      </c:pt>
                      <c:pt idx="1">
                        <c:v>10.66015961506006</c:v>
                      </c:pt>
                      <c:pt idx="2">
                        <c:v>10.716697830950896</c:v>
                      </c:pt>
                      <c:pt idx="3">
                        <c:v>6.8783672393187647</c:v>
                      </c:pt>
                      <c:pt idx="4">
                        <c:v>6.7295766611862868</c:v>
                      </c:pt>
                      <c:pt idx="5">
                        <c:v>5.0213272499640134</c:v>
                      </c:pt>
                      <c:pt idx="6">
                        <c:v>4.4181342488836153</c:v>
                      </c:pt>
                    </c:numCache>
                  </c:numRef>
                </c:val>
                <c:extLst xmlns:c15="http://schemas.microsoft.com/office/drawing/2012/chart">
                  <c:ext xmlns:c16="http://schemas.microsoft.com/office/drawing/2014/chart" uri="{C3380CC4-5D6E-409C-BE32-E72D297353CC}">
                    <c16:uniqueId val="{00000048-A44D-4234-9903-60F5B25C946B}"/>
                  </c:ext>
                </c:extLst>
              </c15:ser>
            </c15:filteredBarSeries>
          </c:ext>
        </c:extLst>
      </c:barChart>
      <c:lineChart>
        <c:grouping val="standard"/>
        <c:varyColors val="0"/>
        <c:dLbls>
          <c:showLegendKey val="0"/>
          <c:showVal val="0"/>
          <c:showCatName val="0"/>
          <c:showSerName val="0"/>
          <c:showPercent val="0"/>
          <c:showBubbleSize val="0"/>
        </c:dLbls>
        <c:marker val="1"/>
        <c:smooth val="0"/>
        <c:axId val="271950720"/>
        <c:axId val="460996096"/>
        <c:extLst>
          <c:ext xmlns:c15="http://schemas.microsoft.com/office/drawing/2012/chart" uri="{02D57815-91ED-43cb-92C2-25804820EDAC}">
            <c15:filteredLineSeries>
              <c15:ser>
                <c:idx val="1"/>
                <c:order val="1"/>
                <c:tx>
                  <c:strRef>
                    <c:extLst>
                      <c:ext uri="{02D57815-91ED-43cb-92C2-25804820EDAC}">
                        <c15:formulaRef>
                          <c15:sqref>'Gráficos resultados'!$A$11</c15:sqref>
                        </c15:formulaRef>
                      </c:ext>
                    </c:extLst>
                    <c:strCache>
                      <c:ptCount val="1"/>
                      <c:pt idx="0">
                        <c:v>Media Nacional</c:v>
                      </c:pt>
                    </c:strCache>
                  </c:strRef>
                </c:tx>
                <c:spPr>
                  <a:ln w="28575" cap="rnd">
                    <a:solidFill>
                      <a:schemeClr val="accent2"/>
                    </a:solidFill>
                    <a:prstDash val="dash"/>
                    <a:round/>
                  </a:ln>
                  <a:effectLst/>
                </c:spPr>
                <c:marker>
                  <c:symbol val="none"/>
                </c:marker>
                <c:cat>
                  <c:strRef>
                    <c:extLst>
                      <c:ext uri="{02D57815-91ED-43cb-92C2-25804820EDAC}">
                        <c15:formulaRef>
                          <c15:sqref>'Gráficos resultados'!$B$9:$H$9</c15:sqref>
                        </c15:formulaRef>
                      </c:ext>
                    </c:extLst>
                    <c:strCache>
                      <c:ptCount val="7"/>
                      <c:pt idx="0">
                        <c:v>Nacional</c:v>
                      </c:pt>
                      <c:pt idx="1">
                        <c:v>C</c:v>
                      </c:pt>
                      <c:pt idx="2">
                        <c:v>G1</c:v>
                      </c:pt>
                      <c:pt idx="3">
                        <c:v>G2</c:v>
                      </c:pt>
                      <c:pt idx="4">
                        <c:v>G3</c:v>
                      </c:pt>
                      <c:pt idx="5">
                        <c:v>G4</c:v>
                      </c:pt>
                      <c:pt idx="6">
                        <c:v>G5</c:v>
                      </c:pt>
                    </c:strCache>
                  </c:strRef>
                </c:cat>
                <c:val>
                  <c:numRef>
                    <c:extLst>
                      <c:ext uri="{02D57815-91ED-43cb-92C2-25804820EDAC}">
                        <c15:formulaRef>
                          <c15:sqref>'Gráficos resultados'!$B$11:$H$11</c15:sqref>
                        </c15:formulaRef>
                      </c:ext>
                    </c:extLst>
                    <c:numCache>
                      <c:formatCode>0.00</c:formatCode>
                      <c:ptCount val="7"/>
                      <c:pt idx="0">
                        <c:v>67.508163820466919</c:v>
                      </c:pt>
                      <c:pt idx="1">
                        <c:v>67.508163820466919</c:v>
                      </c:pt>
                      <c:pt idx="2">
                        <c:v>67.508163820466919</c:v>
                      </c:pt>
                      <c:pt idx="3">
                        <c:v>67.508163820466919</c:v>
                      </c:pt>
                      <c:pt idx="4">
                        <c:v>67.508163820466919</c:v>
                      </c:pt>
                      <c:pt idx="5">
                        <c:v>67.508163820466919</c:v>
                      </c:pt>
                      <c:pt idx="6">
                        <c:v>67.508163820466919</c:v>
                      </c:pt>
                    </c:numCache>
                  </c:numRef>
                </c:val>
                <c:smooth val="0"/>
                <c:extLst>
                  <c:ext xmlns:c16="http://schemas.microsoft.com/office/drawing/2014/chart" uri="{C3380CC4-5D6E-409C-BE32-E72D297353CC}">
                    <c16:uniqueId val="{0000001D-A44D-4234-9903-60F5B25C946B}"/>
                  </c:ext>
                </c:extLst>
              </c15:ser>
            </c15:filteredLineSeries>
            <c15:filteredLineSeries>
              <c15:ser>
                <c:idx val="5"/>
                <c:order val="5"/>
                <c:tx>
                  <c:strRef>
                    <c:extLst xmlns:c15="http://schemas.microsoft.com/office/drawing/2012/chart">
                      <c:ext xmlns:c15="http://schemas.microsoft.com/office/drawing/2012/chart" uri="{02D57815-91ED-43cb-92C2-25804820EDAC}">
                        <c15:formulaRef>
                          <c15:sqref>'Gráficos resultados'!$A$15</c15:sqref>
                        </c15:formulaRef>
                      </c:ext>
                    </c:extLst>
                    <c:strCache>
                      <c:ptCount val="1"/>
                      <c:pt idx="0">
                        <c:v>Media Nacional</c:v>
                      </c:pt>
                    </c:strCache>
                  </c:strRef>
                </c:tx>
                <c:spPr>
                  <a:ln w="28575" cap="rnd">
                    <a:solidFill>
                      <a:schemeClr val="accent2"/>
                    </a:solidFill>
                    <a:prstDash val="dash"/>
                    <a:round/>
                  </a:ln>
                  <a:effectLst/>
                </c:spPr>
                <c:marker>
                  <c:symbol val="none"/>
                </c:marker>
                <c:cat>
                  <c:strRef>
                    <c:extLst xmlns:c15="http://schemas.microsoft.com/office/drawing/2012/chart">
                      <c:ext xmlns:c15="http://schemas.microsoft.com/office/drawing/2012/chart" uri="{02D57815-91ED-43cb-92C2-25804820EDAC}">
                        <c15:formulaRef>
                          <c15:sqref>'Gráficos resultados'!$B$9:$H$9</c15:sqref>
                        </c15:formulaRef>
                      </c:ext>
                    </c:extLst>
                    <c:strCache>
                      <c:ptCount val="7"/>
                      <c:pt idx="0">
                        <c:v>Nacional</c:v>
                      </c:pt>
                      <c:pt idx="1">
                        <c:v>C</c:v>
                      </c:pt>
                      <c:pt idx="2">
                        <c:v>G1</c:v>
                      </c:pt>
                      <c:pt idx="3">
                        <c:v>G2</c:v>
                      </c:pt>
                      <c:pt idx="4">
                        <c:v>G3</c:v>
                      </c:pt>
                      <c:pt idx="5">
                        <c:v>G4</c:v>
                      </c:pt>
                      <c:pt idx="6">
                        <c:v>G5</c:v>
                      </c:pt>
                    </c:strCache>
                  </c:strRef>
                </c:cat>
                <c:val>
                  <c:numRef>
                    <c:extLst xmlns:c15="http://schemas.microsoft.com/office/drawing/2012/chart">
                      <c:ext xmlns:c15="http://schemas.microsoft.com/office/drawing/2012/chart" uri="{02D57815-91ED-43cb-92C2-25804820EDAC}">
                        <c15:formulaRef>
                          <c15:sqref>'Gráficos resultados'!$B$15:$H$15</c15:sqref>
                        </c15:formulaRef>
                      </c:ext>
                    </c:extLst>
                    <c:numCache>
                      <c:formatCode>0.00</c:formatCode>
                      <c:ptCount val="7"/>
                      <c:pt idx="0">
                        <c:v>24.043585731838295</c:v>
                      </c:pt>
                      <c:pt idx="1">
                        <c:v>24.043585731838295</c:v>
                      </c:pt>
                      <c:pt idx="2">
                        <c:v>24.043585731838295</c:v>
                      </c:pt>
                      <c:pt idx="3">
                        <c:v>24.043585731838295</c:v>
                      </c:pt>
                      <c:pt idx="4">
                        <c:v>24.043585731838295</c:v>
                      </c:pt>
                      <c:pt idx="5">
                        <c:v>24.043585731838295</c:v>
                      </c:pt>
                      <c:pt idx="6">
                        <c:v>24.043585731838295</c:v>
                      </c:pt>
                    </c:numCache>
                  </c:numRef>
                </c:val>
                <c:smooth val="0"/>
                <c:extLst xmlns:c15="http://schemas.microsoft.com/office/drawing/2012/chart">
                  <c:ext xmlns:c16="http://schemas.microsoft.com/office/drawing/2014/chart" uri="{C3380CC4-5D6E-409C-BE32-E72D297353CC}">
                    <c16:uniqueId val="{0000002D-A44D-4234-9903-60F5B25C946B}"/>
                  </c:ext>
                </c:extLst>
              </c15:ser>
            </c15:filteredLineSeries>
            <c15:filteredLineSeries>
              <c15:ser>
                <c:idx val="7"/>
                <c:order val="7"/>
                <c:tx>
                  <c:strRef>
                    <c:extLst xmlns:c15="http://schemas.microsoft.com/office/drawing/2012/chart">
                      <c:ext xmlns:c15="http://schemas.microsoft.com/office/drawing/2012/chart" uri="{02D57815-91ED-43cb-92C2-25804820EDAC}">
                        <c15:formulaRef>
                          <c15:sqref>'Gráficos resultados'!$A$17</c15:sqref>
                        </c15:formulaRef>
                      </c:ext>
                    </c:extLst>
                    <c:strCache>
                      <c:ptCount val="1"/>
                      <c:pt idx="0">
                        <c:v>Media Nacional</c:v>
                      </c:pt>
                    </c:strCache>
                  </c:strRef>
                </c:tx>
                <c:spPr>
                  <a:ln w="28575" cap="rnd">
                    <a:solidFill>
                      <a:schemeClr val="accent2"/>
                    </a:solidFill>
                    <a:prstDash val="dash"/>
                    <a:round/>
                  </a:ln>
                  <a:effectLst/>
                </c:spPr>
                <c:marker>
                  <c:symbol val="none"/>
                </c:marker>
                <c:cat>
                  <c:strRef>
                    <c:extLst xmlns:c15="http://schemas.microsoft.com/office/drawing/2012/chart">
                      <c:ext xmlns:c15="http://schemas.microsoft.com/office/drawing/2012/chart" uri="{02D57815-91ED-43cb-92C2-25804820EDAC}">
                        <c15:formulaRef>
                          <c15:sqref>'Gráficos resultados'!$B$9:$H$9</c15:sqref>
                        </c15:formulaRef>
                      </c:ext>
                    </c:extLst>
                    <c:strCache>
                      <c:ptCount val="7"/>
                      <c:pt idx="0">
                        <c:v>Nacional</c:v>
                      </c:pt>
                      <c:pt idx="1">
                        <c:v>C</c:v>
                      </c:pt>
                      <c:pt idx="2">
                        <c:v>G1</c:v>
                      </c:pt>
                      <c:pt idx="3">
                        <c:v>G2</c:v>
                      </c:pt>
                      <c:pt idx="4">
                        <c:v>G3</c:v>
                      </c:pt>
                      <c:pt idx="5">
                        <c:v>G4</c:v>
                      </c:pt>
                      <c:pt idx="6">
                        <c:v>G5</c:v>
                      </c:pt>
                    </c:strCache>
                  </c:strRef>
                </c:cat>
                <c:val>
                  <c:numRef>
                    <c:extLst xmlns:c15="http://schemas.microsoft.com/office/drawing/2012/chart">
                      <c:ext xmlns:c15="http://schemas.microsoft.com/office/drawing/2012/chart" uri="{02D57815-91ED-43cb-92C2-25804820EDAC}">
                        <c15:formulaRef>
                          <c15:sqref>'Gráficos resultados'!$B$17:$H$17</c15:sqref>
                        </c15:formulaRef>
                      </c:ext>
                    </c:extLst>
                    <c:numCache>
                      <c:formatCode>0.00</c:formatCode>
                      <c:ptCount val="7"/>
                      <c:pt idx="0">
                        <c:v>49.458406191521235</c:v>
                      </c:pt>
                      <c:pt idx="1">
                        <c:v>49.458406191521235</c:v>
                      </c:pt>
                      <c:pt idx="2">
                        <c:v>49.458406191521235</c:v>
                      </c:pt>
                      <c:pt idx="3">
                        <c:v>49.458406191521235</c:v>
                      </c:pt>
                      <c:pt idx="4">
                        <c:v>49.458406191521235</c:v>
                      </c:pt>
                      <c:pt idx="5">
                        <c:v>49.458406191521235</c:v>
                      </c:pt>
                      <c:pt idx="6">
                        <c:v>49.458406191521235</c:v>
                      </c:pt>
                    </c:numCache>
                  </c:numRef>
                </c:val>
                <c:smooth val="0"/>
                <c:extLst xmlns:c15="http://schemas.microsoft.com/office/drawing/2012/chart">
                  <c:ext xmlns:c16="http://schemas.microsoft.com/office/drawing/2014/chart" uri="{C3380CC4-5D6E-409C-BE32-E72D297353CC}">
                    <c16:uniqueId val="{0000003B-A44D-4234-9903-60F5B25C946B}"/>
                  </c:ext>
                </c:extLst>
              </c15:ser>
            </c15:filteredLineSeries>
            <c15:filteredLineSeries>
              <c15:ser>
                <c:idx val="9"/>
                <c:order val="9"/>
                <c:tx>
                  <c:strRef>
                    <c:extLst xmlns:c15="http://schemas.microsoft.com/office/drawing/2012/chart">
                      <c:ext xmlns:c15="http://schemas.microsoft.com/office/drawing/2012/chart" uri="{02D57815-91ED-43cb-92C2-25804820EDAC}">
                        <c15:formulaRef>
                          <c15:sqref>'Gráficos resultados'!$A$19</c15:sqref>
                        </c15:formulaRef>
                      </c:ext>
                    </c:extLst>
                    <c:strCache>
                      <c:ptCount val="1"/>
                      <c:pt idx="0">
                        <c:v>Media Nacional</c:v>
                      </c:pt>
                    </c:strCache>
                  </c:strRef>
                </c:tx>
                <c:spPr>
                  <a:ln w="28575" cap="rnd">
                    <a:solidFill>
                      <a:schemeClr val="accent2"/>
                    </a:solidFill>
                    <a:prstDash val="dash"/>
                    <a:round/>
                  </a:ln>
                  <a:effectLst/>
                </c:spPr>
                <c:marker>
                  <c:symbol val="none"/>
                </c:marker>
                <c:cat>
                  <c:strRef>
                    <c:extLst xmlns:c15="http://schemas.microsoft.com/office/drawing/2012/chart">
                      <c:ext xmlns:c15="http://schemas.microsoft.com/office/drawing/2012/chart" uri="{02D57815-91ED-43cb-92C2-25804820EDAC}">
                        <c15:formulaRef>
                          <c15:sqref>'Gráficos resultados'!$B$9:$H$9</c15:sqref>
                        </c15:formulaRef>
                      </c:ext>
                    </c:extLst>
                    <c:strCache>
                      <c:ptCount val="7"/>
                      <c:pt idx="0">
                        <c:v>Nacional</c:v>
                      </c:pt>
                      <c:pt idx="1">
                        <c:v>C</c:v>
                      </c:pt>
                      <c:pt idx="2">
                        <c:v>G1</c:v>
                      </c:pt>
                      <c:pt idx="3">
                        <c:v>G2</c:v>
                      </c:pt>
                      <c:pt idx="4">
                        <c:v>G3</c:v>
                      </c:pt>
                      <c:pt idx="5">
                        <c:v>G4</c:v>
                      </c:pt>
                      <c:pt idx="6">
                        <c:v>G5</c:v>
                      </c:pt>
                    </c:strCache>
                  </c:strRef>
                </c:cat>
                <c:val>
                  <c:numRef>
                    <c:extLst xmlns:c15="http://schemas.microsoft.com/office/drawing/2012/chart">
                      <c:ext xmlns:c15="http://schemas.microsoft.com/office/drawing/2012/chart" uri="{02D57815-91ED-43cb-92C2-25804820EDAC}">
                        <c15:formulaRef>
                          <c15:sqref>'Gráficos resultados'!$B$19:$H$19</c15:sqref>
                        </c15:formulaRef>
                      </c:ext>
                    </c:extLst>
                    <c:numCache>
                      <c:formatCode>0.00</c:formatCode>
                      <c:ptCount val="7"/>
                      <c:pt idx="0">
                        <c:v>6.7984501463619251</c:v>
                      </c:pt>
                      <c:pt idx="1">
                        <c:v>6.7984501463619251</c:v>
                      </c:pt>
                      <c:pt idx="2">
                        <c:v>6.7984501463619251</c:v>
                      </c:pt>
                      <c:pt idx="3">
                        <c:v>6.7984501463619251</c:v>
                      </c:pt>
                      <c:pt idx="4">
                        <c:v>6.7984501463619251</c:v>
                      </c:pt>
                      <c:pt idx="5">
                        <c:v>6.7984501463619251</c:v>
                      </c:pt>
                      <c:pt idx="6">
                        <c:v>6.7984501463619251</c:v>
                      </c:pt>
                    </c:numCache>
                  </c:numRef>
                </c:val>
                <c:smooth val="0"/>
                <c:extLst xmlns:c15="http://schemas.microsoft.com/office/drawing/2012/chart">
                  <c:ext xmlns:c16="http://schemas.microsoft.com/office/drawing/2014/chart" uri="{C3380CC4-5D6E-409C-BE32-E72D297353CC}">
                    <c16:uniqueId val="{00000049-A44D-4234-9903-60F5B25C946B}"/>
                  </c:ext>
                </c:extLst>
              </c15:ser>
            </c15:filteredLineSeries>
            <c15:filteredLineSeries>
              <c15:ser>
                <c:idx val="11"/>
                <c:order val="11"/>
                <c:tx>
                  <c:strRef>
                    <c:extLst xmlns:c15="http://schemas.microsoft.com/office/drawing/2012/chart">
                      <c:ext xmlns:c15="http://schemas.microsoft.com/office/drawing/2012/chart" uri="{02D57815-91ED-43cb-92C2-25804820EDAC}">
                        <c15:formulaRef>
                          <c15:sqref>'Gráficos resultados'!$A$21</c15:sqref>
                        </c15:formulaRef>
                      </c:ext>
                    </c:extLst>
                    <c:strCache>
                      <c:ptCount val="1"/>
                      <c:pt idx="0">
                        <c:v>Media Nacional</c:v>
                      </c:pt>
                    </c:strCache>
                  </c:strRef>
                </c:tx>
                <c:spPr>
                  <a:ln w="28575" cap="rnd">
                    <a:solidFill>
                      <a:schemeClr val="accent2"/>
                    </a:solidFill>
                    <a:prstDash val="dash"/>
                    <a:round/>
                  </a:ln>
                  <a:effectLst/>
                </c:spPr>
                <c:marker>
                  <c:symbol val="none"/>
                </c:marker>
                <c:cat>
                  <c:strRef>
                    <c:extLst xmlns:c15="http://schemas.microsoft.com/office/drawing/2012/chart">
                      <c:ext xmlns:c15="http://schemas.microsoft.com/office/drawing/2012/chart" uri="{02D57815-91ED-43cb-92C2-25804820EDAC}">
                        <c15:formulaRef>
                          <c15:sqref>'Gráficos resultados'!$B$9:$H$9</c15:sqref>
                        </c15:formulaRef>
                      </c:ext>
                    </c:extLst>
                    <c:strCache>
                      <c:ptCount val="7"/>
                      <c:pt idx="0">
                        <c:v>Nacional</c:v>
                      </c:pt>
                      <c:pt idx="1">
                        <c:v>C</c:v>
                      </c:pt>
                      <c:pt idx="2">
                        <c:v>G1</c:v>
                      </c:pt>
                      <c:pt idx="3">
                        <c:v>G2</c:v>
                      </c:pt>
                      <c:pt idx="4">
                        <c:v>G3</c:v>
                      </c:pt>
                      <c:pt idx="5">
                        <c:v>G4</c:v>
                      </c:pt>
                      <c:pt idx="6">
                        <c:v>G5</c:v>
                      </c:pt>
                    </c:strCache>
                  </c:strRef>
                </c:cat>
                <c:val>
                  <c:numRef>
                    <c:extLst xmlns:c15="http://schemas.microsoft.com/office/drawing/2012/chart">
                      <c:ext xmlns:c15="http://schemas.microsoft.com/office/drawing/2012/chart" uri="{02D57815-91ED-43cb-92C2-25804820EDAC}">
                        <c15:formulaRef>
                          <c15:sqref>'Gráficos resultados'!$B$21:$H$21</c15:sqref>
                        </c15:formulaRef>
                      </c:ext>
                    </c:extLst>
                    <c:numCache>
                      <c:formatCode>0.00</c:formatCode>
                      <c:ptCount val="7"/>
                      <c:pt idx="0">
                        <c:v>54.000280040009166</c:v>
                      </c:pt>
                      <c:pt idx="1">
                        <c:v>54.000280040009166</c:v>
                      </c:pt>
                      <c:pt idx="2">
                        <c:v>54.000280040009166</c:v>
                      </c:pt>
                      <c:pt idx="3">
                        <c:v>54.000280040009166</c:v>
                      </c:pt>
                      <c:pt idx="4">
                        <c:v>54.000280040009166</c:v>
                      </c:pt>
                      <c:pt idx="5">
                        <c:v>54.000280040009166</c:v>
                      </c:pt>
                      <c:pt idx="6">
                        <c:v>54.000280040009166</c:v>
                      </c:pt>
                    </c:numCache>
                  </c:numRef>
                </c:val>
                <c:smooth val="0"/>
                <c:extLst xmlns:c15="http://schemas.microsoft.com/office/drawing/2012/chart">
                  <c:ext xmlns:c16="http://schemas.microsoft.com/office/drawing/2014/chart" uri="{C3380CC4-5D6E-409C-BE32-E72D297353CC}">
                    <c16:uniqueId val="{0000004A-A44D-4234-9903-60F5B25C946B}"/>
                  </c:ext>
                </c:extLst>
              </c15:ser>
            </c15:filteredLineSeries>
          </c:ext>
        </c:extLst>
      </c:lineChart>
      <c:catAx>
        <c:axId val="27195072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200" b="0" i="0" u="none" strike="noStrike" kern="1200" baseline="0">
                <a:solidFill>
                  <a:schemeClr val="tx1"/>
                </a:solidFill>
                <a:latin typeface="+mn-lt"/>
                <a:ea typeface="+mn-ea"/>
                <a:cs typeface="+mn-cs"/>
              </a:defRPr>
            </a:pPr>
            <a:endParaRPr lang="es-CO"/>
          </a:p>
        </c:txPr>
        <c:crossAx val="460996096"/>
        <c:crosses val="autoZero"/>
        <c:auto val="1"/>
        <c:lblAlgn val="ctr"/>
        <c:lblOffset val="100"/>
        <c:noMultiLvlLbl val="0"/>
      </c:catAx>
      <c:valAx>
        <c:axId val="460996096"/>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crossAx val="271950720"/>
        <c:crosses val="autoZero"/>
        <c:crossBetween val="between"/>
      </c:valAx>
      <c:spPr>
        <a:noFill/>
        <a:ln>
          <a:noFill/>
        </a:ln>
        <a:effectLst/>
      </c:spPr>
    </c:plotArea>
    <c:legend>
      <c:legendPos val="b"/>
      <c:legendEntry>
        <c:idx val="0"/>
        <c:delete val="1"/>
      </c:legendEntry>
      <c:legendEntry>
        <c:idx val="1"/>
        <c:delete val="1"/>
      </c:legendEntry>
      <c:overlay val="0"/>
      <c:spPr>
        <a:noFill/>
        <a:ln>
          <a:noFill/>
        </a:ln>
        <a:effectLst/>
      </c:spPr>
      <c:txPr>
        <a:bodyPr rot="0" spcFirstLastPara="1" vertOverflow="ellipsis" vert="horz" wrap="square" anchor="ctr" anchorCtr="1"/>
        <a:lstStyle/>
        <a:p>
          <a:pPr>
            <a:defRPr lang="en-US" sz="1000" b="0" i="0" u="none" strike="noStrike" kern="1200" baseline="0">
              <a:solidFill>
                <a:schemeClr val="tx1"/>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lang="en-US" sz="1000" b="0" i="0" u="none" strike="noStrike" kern="1200" baseline="0">
          <a:solidFill>
            <a:schemeClr val="tx1"/>
          </a:solidFill>
          <a:latin typeface="+mn-lt"/>
          <a:ea typeface="+mn-ea"/>
          <a:cs typeface="+mn-cs"/>
        </a:defRPr>
      </a:pPr>
      <a:endParaRPr lang="es-CO"/>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500" b="1" i="0" u="none" strike="noStrike" kern="1200" spc="0" baseline="0">
                <a:solidFill>
                  <a:schemeClr val="tx1"/>
                </a:solidFill>
                <a:latin typeface="+mn-lt"/>
                <a:ea typeface="+mn-ea"/>
                <a:cs typeface="+mn-cs"/>
              </a:defRPr>
            </a:pPr>
            <a:r>
              <a:rPr lang="es-CO" sz="1500" b="1" dirty="0"/>
              <a:t>Dependencia de las transferencias</a:t>
            </a:r>
          </a:p>
        </c:rich>
      </c:tx>
      <c:layout>
        <c:manualLayout>
          <c:xMode val="edge"/>
          <c:yMode val="edge"/>
          <c:x val="1.8448193877383712E-2"/>
          <c:y val="9.4444436181589132E-3"/>
        </c:manualLayout>
      </c:layout>
      <c:overlay val="0"/>
      <c:spPr>
        <a:noFill/>
        <a:ln>
          <a:noFill/>
        </a:ln>
        <a:effectLst/>
      </c:spPr>
      <c:txPr>
        <a:bodyPr rot="0" spcFirstLastPara="1" vertOverflow="ellipsis" vert="horz" wrap="square" anchor="ctr" anchorCtr="1"/>
        <a:lstStyle/>
        <a:p>
          <a:pPr>
            <a:defRPr lang="en-US" sz="1500" b="1" i="0" u="none" strike="noStrike" kern="1200" spc="0" baseline="0">
              <a:solidFill>
                <a:schemeClr val="tx1"/>
              </a:solidFill>
              <a:latin typeface="+mn-lt"/>
              <a:ea typeface="+mn-ea"/>
              <a:cs typeface="+mn-cs"/>
            </a:defRPr>
          </a:pPr>
          <a:endParaRPr lang="es-CO"/>
        </a:p>
      </c:txPr>
    </c:title>
    <c:autoTitleDeleted val="0"/>
    <c:plotArea>
      <c:layout/>
      <c:barChart>
        <c:barDir val="col"/>
        <c:grouping val="clustered"/>
        <c:varyColors val="0"/>
        <c:ser>
          <c:idx val="0"/>
          <c:order val="0"/>
          <c:tx>
            <c:strRef>
              <c:f>'[Desempeño Fiscal 2023 22-09-2023 copia de seguridad.xlsx]Gráficos resultados'!$A$10</c:f>
              <c:strCache>
                <c:ptCount val="1"/>
                <c:pt idx="0">
                  <c:v>Dependencia de las Transferencias</c:v>
                </c:pt>
              </c:strCache>
            </c:strRef>
          </c:tx>
          <c:spPr>
            <a:solidFill>
              <a:schemeClr val="accent1"/>
            </a:solidFill>
            <a:ln>
              <a:noFill/>
            </a:ln>
            <a:effectLst/>
          </c:spPr>
          <c:invertIfNegative val="0"/>
          <c:dPt>
            <c:idx val="0"/>
            <c:invertIfNegative val="0"/>
            <c:bubble3D val="0"/>
            <c:spPr>
              <a:solidFill>
                <a:srgbClr val="FFC000"/>
              </a:solidFill>
              <a:ln>
                <a:noFill/>
              </a:ln>
              <a:effectLst/>
            </c:spPr>
            <c:extLst>
              <c:ext xmlns:c16="http://schemas.microsoft.com/office/drawing/2014/chart" uri="{C3380CC4-5D6E-409C-BE32-E72D297353CC}">
                <c16:uniqueId val="{00000001-6F23-49A3-9BD1-1ABFF90019F6}"/>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6F23-49A3-9BD1-1ABFF90019F6}"/>
              </c:ext>
            </c:extLst>
          </c:dPt>
          <c:dPt>
            <c:idx val="2"/>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05-6F23-49A3-9BD1-1ABFF90019F6}"/>
              </c:ext>
            </c:extLst>
          </c:dPt>
          <c:dPt>
            <c:idx val="3"/>
            <c:invertIfNegative val="0"/>
            <c:bubble3D val="0"/>
            <c:spPr>
              <a:solidFill>
                <a:schemeClr val="accent6"/>
              </a:solidFill>
              <a:ln>
                <a:noFill/>
              </a:ln>
              <a:effectLst/>
            </c:spPr>
            <c:extLst>
              <c:ext xmlns:c16="http://schemas.microsoft.com/office/drawing/2014/chart" uri="{C3380CC4-5D6E-409C-BE32-E72D297353CC}">
                <c16:uniqueId val="{00000007-6F23-49A3-9BD1-1ABFF90019F6}"/>
              </c:ext>
            </c:extLst>
          </c:dPt>
          <c:dPt>
            <c:idx val="4"/>
            <c:invertIfNegative val="0"/>
            <c:bubble3D val="0"/>
            <c:spPr>
              <a:solidFill>
                <a:schemeClr val="accent5">
                  <a:lumMod val="75000"/>
                </a:schemeClr>
              </a:solidFill>
              <a:ln>
                <a:noFill/>
              </a:ln>
              <a:effectLst/>
            </c:spPr>
            <c:extLst>
              <c:ext xmlns:c16="http://schemas.microsoft.com/office/drawing/2014/chart" uri="{C3380CC4-5D6E-409C-BE32-E72D297353CC}">
                <c16:uniqueId val="{00000009-6F23-49A3-9BD1-1ABFF90019F6}"/>
              </c:ext>
            </c:extLst>
          </c:dPt>
          <c:dPt>
            <c:idx val="5"/>
            <c:invertIfNegative val="0"/>
            <c:bubble3D val="0"/>
            <c:spPr>
              <a:solidFill>
                <a:schemeClr val="accent1">
                  <a:lumMod val="75000"/>
                </a:schemeClr>
              </a:solidFill>
              <a:ln>
                <a:noFill/>
              </a:ln>
              <a:effectLst/>
            </c:spPr>
            <c:extLst>
              <c:ext xmlns:c16="http://schemas.microsoft.com/office/drawing/2014/chart" uri="{C3380CC4-5D6E-409C-BE32-E72D297353CC}">
                <c16:uniqueId val="{0000000B-6F23-49A3-9BD1-1ABFF90019F6}"/>
              </c:ext>
            </c:extLst>
          </c:dPt>
          <c:dPt>
            <c:idx val="6"/>
            <c:invertIfNegative val="0"/>
            <c:bubble3D val="0"/>
            <c:spPr>
              <a:solidFill>
                <a:schemeClr val="tx2">
                  <a:lumMod val="75000"/>
                </a:schemeClr>
              </a:solidFill>
              <a:ln>
                <a:noFill/>
              </a:ln>
              <a:effectLst/>
            </c:spPr>
            <c:extLst>
              <c:ext xmlns:c16="http://schemas.microsoft.com/office/drawing/2014/chart" uri="{C3380CC4-5D6E-409C-BE32-E72D297353CC}">
                <c16:uniqueId val="{0000000D-6F23-49A3-9BD1-1ABFF90019F6}"/>
              </c:ext>
            </c:extLst>
          </c:dPt>
          <c:dLbls>
            <c:spPr>
              <a:solidFill>
                <a:schemeClr val="bg1"/>
              </a:solidFill>
              <a:ln>
                <a:noFill/>
              </a:ln>
              <a:effectLst/>
            </c:spPr>
            <c:txPr>
              <a:bodyPr rot="0" spcFirstLastPara="1" vertOverflow="ellipsis" vert="horz" wrap="square" anchor="ctr" anchorCtr="1"/>
              <a:lstStyle/>
              <a:p>
                <a:pPr algn="r">
                  <a:defRPr lang="en-US" sz="900" b="1" i="0" u="none" strike="noStrike" kern="1200" baseline="0">
                    <a:solidFill>
                      <a:schemeClr val="tx1"/>
                    </a:solidFill>
                    <a:latin typeface="+mn-lt"/>
                    <a:ea typeface="+mn-ea"/>
                    <a:cs typeface="+mn-cs"/>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trendline>
            <c:spPr>
              <a:ln w="19050" cap="rnd">
                <a:solidFill>
                  <a:schemeClr val="accent1"/>
                </a:solidFill>
                <a:prstDash val="sysDot"/>
              </a:ln>
              <a:effectLst/>
            </c:spPr>
            <c:trendlineType val="linear"/>
            <c:dispRSqr val="0"/>
            <c:dispEq val="0"/>
          </c:trendline>
          <c:cat>
            <c:strRef>
              <c:f>'[Desempeño Fiscal 2023 22-09-2023 copia de seguridad.xlsx]Gráficos resultados'!$B$9:$H$9</c:f>
              <c:strCache>
                <c:ptCount val="7"/>
                <c:pt idx="0">
                  <c:v>Nacional</c:v>
                </c:pt>
                <c:pt idx="1">
                  <c:v>C</c:v>
                </c:pt>
                <c:pt idx="2">
                  <c:v>G1</c:v>
                </c:pt>
                <c:pt idx="3">
                  <c:v>G2</c:v>
                </c:pt>
                <c:pt idx="4">
                  <c:v>G3</c:v>
                </c:pt>
                <c:pt idx="5">
                  <c:v>G4</c:v>
                </c:pt>
                <c:pt idx="6">
                  <c:v>G5</c:v>
                </c:pt>
              </c:strCache>
            </c:strRef>
          </c:cat>
          <c:val>
            <c:numRef>
              <c:f>'[Desempeño Fiscal 2023 22-09-2023 copia de seguridad.xlsx]Gráficos resultados'!$B$10:$H$10</c:f>
              <c:numCache>
                <c:formatCode>0.00</c:formatCode>
                <c:ptCount val="7"/>
                <c:pt idx="0">
                  <c:v>67.508163820466777</c:v>
                </c:pt>
                <c:pt idx="1">
                  <c:v>50.217060812953122</c:v>
                </c:pt>
                <c:pt idx="2">
                  <c:v>46.48202282600225</c:v>
                </c:pt>
                <c:pt idx="3">
                  <c:v>63.895760025659484</c:v>
                </c:pt>
                <c:pt idx="4">
                  <c:v>68.791079453188928</c:v>
                </c:pt>
                <c:pt idx="5">
                  <c:v>77.464282543791711</c:v>
                </c:pt>
                <c:pt idx="6">
                  <c:v>81.919900089875611</c:v>
                </c:pt>
              </c:numCache>
            </c:numRef>
          </c:val>
          <c:extLst>
            <c:ext xmlns:c16="http://schemas.microsoft.com/office/drawing/2014/chart" uri="{C3380CC4-5D6E-409C-BE32-E72D297353CC}">
              <c16:uniqueId val="{0000000F-6F23-49A3-9BD1-1ABFF90019F6}"/>
            </c:ext>
          </c:extLst>
        </c:ser>
        <c:dLbls>
          <c:dLblPos val="outEnd"/>
          <c:showLegendKey val="0"/>
          <c:showVal val="1"/>
          <c:showCatName val="0"/>
          <c:showSerName val="0"/>
          <c:showPercent val="0"/>
          <c:showBubbleSize val="0"/>
        </c:dLbls>
        <c:gapWidth val="17"/>
        <c:overlap val="18"/>
        <c:axId val="271950720"/>
        <c:axId val="460996096"/>
        <c:extLst>
          <c:ext xmlns:c15="http://schemas.microsoft.com/office/drawing/2012/chart" uri="{02D57815-91ED-43cb-92C2-25804820EDAC}">
            <c15:filteredBarSeries>
              <c15:ser>
                <c:idx val="2"/>
                <c:order val="2"/>
                <c:tx>
                  <c:strRef>
                    <c:extLst>
                      <c:ext uri="{02D57815-91ED-43cb-92C2-25804820EDAC}">
                        <c15:formulaRef>
                          <c15:sqref>'[Desempeño Fiscal 2023 22-09-2023 copia de seguridad.xlsx]Gráficos resultados'!$A$12</c15:sqref>
                        </c15:formulaRef>
                      </c:ext>
                    </c:extLst>
                    <c:strCache>
                      <c:ptCount val="1"/>
                      <c:pt idx="0">
                        <c:v>Relevancia FBK fijo</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1000" b="1" i="0" u="none" strike="noStrike" kern="1200" baseline="0">
                          <a:solidFill>
                            <a:schemeClr val="tx1"/>
                          </a:solidFill>
                          <a:latin typeface="+mn-lt"/>
                          <a:ea typeface="+mn-ea"/>
                          <a:cs typeface="+mn-cs"/>
                        </a:defRPr>
                      </a:pPr>
                      <a:endParaRPr lang="es-CO"/>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'[Desempeño Fiscal 2023 22-09-2023 copia de seguridad.xlsx]Gráficos resultados'!$B$9:$H$9</c15:sqref>
                        </c15:formulaRef>
                      </c:ext>
                    </c:extLst>
                    <c:strCache>
                      <c:ptCount val="7"/>
                      <c:pt idx="0">
                        <c:v>Nacional</c:v>
                      </c:pt>
                      <c:pt idx="1">
                        <c:v>C</c:v>
                      </c:pt>
                      <c:pt idx="2">
                        <c:v>G1</c:v>
                      </c:pt>
                      <c:pt idx="3">
                        <c:v>G2</c:v>
                      </c:pt>
                      <c:pt idx="4">
                        <c:v>G3</c:v>
                      </c:pt>
                      <c:pt idx="5">
                        <c:v>G4</c:v>
                      </c:pt>
                      <c:pt idx="6">
                        <c:v>G5</c:v>
                      </c:pt>
                    </c:strCache>
                  </c:strRef>
                </c:cat>
                <c:val>
                  <c:numRef>
                    <c:extLst>
                      <c:ext uri="{02D57815-91ED-43cb-92C2-25804820EDAC}">
                        <c15:formulaRef>
                          <c15:sqref>'[Desempeño Fiscal 2023 22-09-2023 copia de seguridad.xlsx]Gráficos resultados'!$B$12:$H$12</c15:sqref>
                        </c15:formulaRef>
                      </c:ext>
                    </c:extLst>
                    <c:numCache>
                      <c:formatCode>0.00</c:formatCode>
                      <c:ptCount val="7"/>
                      <c:pt idx="0">
                        <c:v>24.629401448882771</c:v>
                      </c:pt>
                      <c:pt idx="1">
                        <c:v>16.275647958194845</c:v>
                      </c:pt>
                      <c:pt idx="2">
                        <c:v>28.205346544001067</c:v>
                      </c:pt>
                      <c:pt idx="3">
                        <c:v>26.443244268568826</c:v>
                      </c:pt>
                      <c:pt idx="4">
                        <c:v>25.104865737875247</c:v>
                      </c:pt>
                      <c:pt idx="5">
                        <c:v>23.098596273656803</c:v>
                      </c:pt>
                      <c:pt idx="6">
                        <c:v>20.799149537611417</c:v>
                      </c:pt>
                    </c:numCache>
                  </c:numRef>
                </c:val>
                <c:extLst>
                  <c:ext xmlns:c16="http://schemas.microsoft.com/office/drawing/2014/chart" uri="{C3380CC4-5D6E-409C-BE32-E72D297353CC}">
                    <c16:uniqueId val="{00000011-6F23-49A3-9BD1-1ABFF90019F6}"/>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'[Desempeño Fiscal 2023 22-09-2023 copia de seguridad.xlsx]Gráficos resultados'!$A$13</c15:sqref>
                        </c15:formulaRef>
                      </c:ext>
                    </c:extLst>
                    <c:strCache>
                      <c:ptCount val="1"/>
                      <c:pt idx="0">
                        <c:v>Media Nacional</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1000" b="1" i="0" u="none" strike="noStrike" kern="1200" baseline="0">
                          <a:solidFill>
                            <a:schemeClr val="tx1"/>
                          </a:solidFill>
                          <a:latin typeface="+mn-lt"/>
                          <a:ea typeface="+mn-ea"/>
                          <a:cs typeface="+mn-cs"/>
                        </a:defRPr>
                      </a:pPr>
                      <a:endParaRPr lang="es-CO"/>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'[Desempeño Fiscal 2023 22-09-2023 copia de seguridad.xlsx]Gráficos resultados'!$B$9:$H$9</c15:sqref>
                        </c15:formulaRef>
                      </c:ext>
                    </c:extLst>
                    <c:strCache>
                      <c:ptCount val="7"/>
                      <c:pt idx="0">
                        <c:v>Nacional</c:v>
                      </c:pt>
                      <c:pt idx="1">
                        <c:v>C</c:v>
                      </c:pt>
                      <c:pt idx="2">
                        <c:v>G1</c:v>
                      </c:pt>
                      <c:pt idx="3">
                        <c:v>G2</c:v>
                      </c:pt>
                      <c:pt idx="4">
                        <c:v>G3</c:v>
                      </c:pt>
                      <c:pt idx="5">
                        <c:v>G4</c:v>
                      </c:pt>
                      <c:pt idx="6">
                        <c:v>G5</c:v>
                      </c:pt>
                    </c:strCache>
                  </c:strRef>
                </c:cat>
                <c:val>
                  <c:numRef>
                    <c:extLst xmlns:c15="http://schemas.microsoft.com/office/drawing/2012/chart">
                      <c:ext xmlns:c15="http://schemas.microsoft.com/office/drawing/2012/chart" uri="{02D57815-91ED-43cb-92C2-25804820EDAC}">
                        <c15:formulaRef>
                          <c15:sqref>'[Desempeño Fiscal 2023 22-09-2023 copia de seguridad.xlsx]Gráficos resultados'!$B$13:$H$13</c15:sqref>
                        </c15:formulaRef>
                      </c:ext>
                    </c:extLst>
                    <c:numCache>
                      <c:formatCode>0.00</c:formatCode>
                      <c:ptCount val="7"/>
                      <c:pt idx="0">
                        <c:v>24.629401448882771</c:v>
                      </c:pt>
                      <c:pt idx="1">
                        <c:v>24.629401448882771</c:v>
                      </c:pt>
                      <c:pt idx="2">
                        <c:v>24.629401448882771</c:v>
                      </c:pt>
                      <c:pt idx="3">
                        <c:v>24.629401448882771</c:v>
                      </c:pt>
                      <c:pt idx="4">
                        <c:v>24.629401448882771</c:v>
                      </c:pt>
                      <c:pt idx="5">
                        <c:v>24.629401448882771</c:v>
                      </c:pt>
                      <c:pt idx="6">
                        <c:v>24.629401448882771</c:v>
                      </c:pt>
                    </c:numCache>
                  </c:numRef>
                </c:val>
                <c:extLst xmlns:c15="http://schemas.microsoft.com/office/drawing/2012/chart">
                  <c:ext xmlns:c16="http://schemas.microsoft.com/office/drawing/2014/chart" uri="{C3380CC4-5D6E-409C-BE32-E72D297353CC}">
                    <c16:uniqueId val="{00000012-6F23-49A3-9BD1-1ABFF90019F6}"/>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'[Desempeño Fiscal 2023 22-09-2023 copia de seguridad.xlsx]Gráficos resultados'!$A$14</c15:sqref>
                        </c15:formulaRef>
                      </c:ext>
                    </c:extLst>
                    <c:strCache>
                      <c:ptCount val="1"/>
                      <c:pt idx="0">
                        <c:v>Nivel de endeudamiento</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1000" b="1" i="0" u="none" strike="noStrike" kern="1200" baseline="0">
                          <a:solidFill>
                            <a:schemeClr val="tx1"/>
                          </a:solidFill>
                          <a:latin typeface="+mn-lt"/>
                          <a:ea typeface="+mn-ea"/>
                          <a:cs typeface="+mn-cs"/>
                        </a:defRPr>
                      </a:pPr>
                      <a:endParaRPr lang="es-CO"/>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'[Desempeño Fiscal 2023 22-09-2023 copia de seguridad.xlsx]Gráficos resultados'!$B$9:$H$9</c15:sqref>
                        </c15:formulaRef>
                      </c:ext>
                    </c:extLst>
                    <c:strCache>
                      <c:ptCount val="7"/>
                      <c:pt idx="0">
                        <c:v>Nacional</c:v>
                      </c:pt>
                      <c:pt idx="1">
                        <c:v>C</c:v>
                      </c:pt>
                      <c:pt idx="2">
                        <c:v>G1</c:v>
                      </c:pt>
                      <c:pt idx="3">
                        <c:v>G2</c:v>
                      </c:pt>
                      <c:pt idx="4">
                        <c:v>G3</c:v>
                      </c:pt>
                      <c:pt idx="5">
                        <c:v>G4</c:v>
                      </c:pt>
                      <c:pt idx="6">
                        <c:v>G5</c:v>
                      </c:pt>
                    </c:strCache>
                  </c:strRef>
                </c:cat>
                <c:val>
                  <c:numRef>
                    <c:extLst xmlns:c15="http://schemas.microsoft.com/office/drawing/2012/chart">
                      <c:ext xmlns:c15="http://schemas.microsoft.com/office/drawing/2012/chart" uri="{02D57815-91ED-43cb-92C2-25804820EDAC}">
                        <c15:formulaRef>
                          <c15:sqref>'[Desempeño Fiscal 2023 22-09-2023 copia de seguridad.xlsx]Gráficos resultados'!$B$14:$H$14</c15:sqref>
                        </c15:formulaRef>
                      </c:ext>
                    </c:extLst>
                    <c:numCache>
                      <c:formatCode>0.00</c:formatCode>
                      <c:ptCount val="7"/>
                      <c:pt idx="0">
                        <c:v>24.043585731838274</c:v>
                      </c:pt>
                      <c:pt idx="1">
                        <c:v>31.718819112698348</c:v>
                      </c:pt>
                      <c:pt idx="2">
                        <c:v>21.762882730307862</c:v>
                      </c:pt>
                      <c:pt idx="3">
                        <c:v>22.341074080947319</c:v>
                      </c:pt>
                      <c:pt idx="4">
                        <c:v>22.658841785843741</c:v>
                      </c:pt>
                      <c:pt idx="5">
                        <c:v>26.415248521614281</c:v>
                      </c:pt>
                      <c:pt idx="6">
                        <c:v>26.571722196658339</c:v>
                      </c:pt>
                    </c:numCache>
                  </c:numRef>
                </c:val>
                <c:extLst xmlns:c15="http://schemas.microsoft.com/office/drawing/2012/chart">
                  <c:ext xmlns:c16="http://schemas.microsoft.com/office/drawing/2014/chart" uri="{C3380CC4-5D6E-409C-BE32-E72D297353CC}">
                    <c16:uniqueId val="{00000013-6F23-49A3-9BD1-1ABFF90019F6}"/>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'[Desempeño Fiscal 2023 22-09-2023 copia de seguridad.xlsx]Gráficos resultados'!$A$15</c15:sqref>
                        </c15:formulaRef>
                      </c:ext>
                    </c:extLst>
                    <c:strCache>
                      <c:ptCount val="1"/>
                      <c:pt idx="0">
                        <c:v>Media Nacional</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1000" b="1" i="0" u="none" strike="noStrike" kern="1200" baseline="0">
                          <a:solidFill>
                            <a:schemeClr val="tx1"/>
                          </a:solidFill>
                          <a:latin typeface="+mn-lt"/>
                          <a:ea typeface="+mn-ea"/>
                          <a:cs typeface="+mn-cs"/>
                        </a:defRPr>
                      </a:pPr>
                      <a:endParaRPr lang="es-CO"/>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'[Desempeño Fiscal 2023 22-09-2023 copia de seguridad.xlsx]Gráficos resultados'!$B$9:$H$9</c15:sqref>
                        </c15:formulaRef>
                      </c:ext>
                    </c:extLst>
                    <c:strCache>
                      <c:ptCount val="7"/>
                      <c:pt idx="0">
                        <c:v>Nacional</c:v>
                      </c:pt>
                      <c:pt idx="1">
                        <c:v>C</c:v>
                      </c:pt>
                      <c:pt idx="2">
                        <c:v>G1</c:v>
                      </c:pt>
                      <c:pt idx="3">
                        <c:v>G2</c:v>
                      </c:pt>
                      <c:pt idx="4">
                        <c:v>G3</c:v>
                      </c:pt>
                      <c:pt idx="5">
                        <c:v>G4</c:v>
                      </c:pt>
                      <c:pt idx="6">
                        <c:v>G5</c:v>
                      </c:pt>
                    </c:strCache>
                  </c:strRef>
                </c:cat>
                <c:val>
                  <c:numRef>
                    <c:extLst xmlns:c15="http://schemas.microsoft.com/office/drawing/2012/chart">
                      <c:ext xmlns:c15="http://schemas.microsoft.com/office/drawing/2012/chart" uri="{02D57815-91ED-43cb-92C2-25804820EDAC}">
                        <c15:formulaRef>
                          <c15:sqref>'[Desempeño Fiscal 2023 22-09-2023 copia de seguridad.xlsx]Gráficos resultados'!$B$15:$H$15</c15:sqref>
                        </c15:formulaRef>
                      </c:ext>
                    </c:extLst>
                    <c:numCache>
                      <c:formatCode>0.00</c:formatCode>
                      <c:ptCount val="7"/>
                      <c:pt idx="0">
                        <c:v>24.043585731838274</c:v>
                      </c:pt>
                      <c:pt idx="1">
                        <c:v>24.043585731838274</c:v>
                      </c:pt>
                      <c:pt idx="2">
                        <c:v>24.043585731838274</c:v>
                      </c:pt>
                      <c:pt idx="3">
                        <c:v>24.043585731838274</c:v>
                      </c:pt>
                      <c:pt idx="4">
                        <c:v>24.043585731838274</c:v>
                      </c:pt>
                      <c:pt idx="5">
                        <c:v>24.043585731838274</c:v>
                      </c:pt>
                      <c:pt idx="6">
                        <c:v>24.043585731838274</c:v>
                      </c:pt>
                    </c:numCache>
                  </c:numRef>
                </c:val>
                <c:extLst xmlns:c15="http://schemas.microsoft.com/office/drawing/2012/chart">
                  <c:ext xmlns:c16="http://schemas.microsoft.com/office/drawing/2014/chart" uri="{C3380CC4-5D6E-409C-BE32-E72D297353CC}">
                    <c16:uniqueId val="{00000014-6F23-49A3-9BD1-1ABFF90019F6}"/>
                  </c:ext>
                </c:extLst>
              </c15:ser>
            </c15:filteredBarSeries>
          </c:ext>
        </c:extLst>
      </c:barChart>
      <c:lineChart>
        <c:grouping val="standard"/>
        <c:varyColors val="0"/>
        <c:dLbls>
          <c:showLegendKey val="0"/>
          <c:showVal val="0"/>
          <c:showCatName val="0"/>
          <c:showSerName val="0"/>
          <c:showPercent val="0"/>
          <c:showBubbleSize val="0"/>
        </c:dLbls>
        <c:marker val="1"/>
        <c:smooth val="0"/>
        <c:axId val="271950720"/>
        <c:axId val="460996096"/>
        <c:extLst>
          <c:ext xmlns:c15="http://schemas.microsoft.com/office/drawing/2012/chart" uri="{02D57815-91ED-43cb-92C2-25804820EDAC}">
            <c15:filteredLineSeries>
              <c15:ser>
                <c:idx val="1"/>
                <c:order val="1"/>
                <c:tx>
                  <c:strRef>
                    <c:extLst>
                      <c:ext uri="{02D57815-91ED-43cb-92C2-25804820EDAC}">
                        <c15:formulaRef>
                          <c15:sqref>'[Desempeño Fiscal 2023 22-09-2023 copia de seguridad.xlsx]Gráficos resultados'!$A$11</c15:sqref>
                        </c15:formulaRef>
                      </c:ext>
                    </c:extLst>
                    <c:strCache>
                      <c:ptCount val="1"/>
                      <c:pt idx="0">
                        <c:v>Media Nacional</c:v>
                      </c:pt>
                    </c:strCache>
                  </c:strRef>
                </c:tx>
                <c:spPr>
                  <a:ln w="28575" cap="rnd">
                    <a:solidFill>
                      <a:schemeClr val="accent2"/>
                    </a:solidFill>
                    <a:prstDash val="dash"/>
                    <a:round/>
                  </a:ln>
                  <a:effectLst/>
                </c:spPr>
                <c:marker>
                  <c:symbol val="none"/>
                </c:marker>
                <c:cat>
                  <c:strRef>
                    <c:extLst>
                      <c:ext uri="{02D57815-91ED-43cb-92C2-25804820EDAC}">
                        <c15:formulaRef>
                          <c15:sqref>'[Desempeño Fiscal 2023 22-09-2023 copia de seguridad.xlsx]Gráficos resultados'!$B$9:$H$9</c15:sqref>
                        </c15:formulaRef>
                      </c:ext>
                    </c:extLst>
                    <c:strCache>
                      <c:ptCount val="7"/>
                      <c:pt idx="0">
                        <c:v>Nacional</c:v>
                      </c:pt>
                      <c:pt idx="1">
                        <c:v>C</c:v>
                      </c:pt>
                      <c:pt idx="2">
                        <c:v>G1</c:v>
                      </c:pt>
                      <c:pt idx="3">
                        <c:v>G2</c:v>
                      </c:pt>
                      <c:pt idx="4">
                        <c:v>G3</c:v>
                      </c:pt>
                      <c:pt idx="5">
                        <c:v>G4</c:v>
                      </c:pt>
                      <c:pt idx="6">
                        <c:v>G5</c:v>
                      </c:pt>
                    </c:strCache>
                  </c:strRef>
                </c:cat>
                <c:val>
                  <c:numRef>
                    <c:extLst>
                      <c:ext uri="{02D57815-91ED-43cb-92C2-25804820EDAC}">
                        <c15:formulaRef>
                          <c15:sqref>'[Desempeño Fiscal 2023 22-09-2023 copia de seguridad.xlsx]Gráficos resultados'!$B$11:$H$11</c15:sqref>
                        </c15:formulaRef>
                      </c:ext>
                    </c:extLst>
                    <c:numCache>
                      <c:formatCode>0.00</c:formatCode>
                      <c:ptCount val="7"/>
                      <c:pt idx="0">
                        <c:v>67.508163820466777</c:v>
                      </c:pt>
                      <c:pt idx="1">
                        <c:v>67.508163820466777</c:v>
                      </c:pt>
                      <c:pt idx="2">
                        <c:v>67.508163820466777</c:v>
                      </c:pt>
                      <c:pt idx="3">
                        <c:v>67.508163820466777</c:v>
                      </c:pt>
                      <c:pt idx="4">
                        <c:v>67.508163820466777</c:v>
                      </c:pt>
                      <c:pt idx="5">
                        <c:v>67.508163820466777</c:v>
                      </c:pt>
                      <c:pt idx="6">
                        <c:v>67.508163820466777</c:v>
                      </c:pt>
                    </c:numCache>
                  </c:numRef>
                </c:val>
                <c:smooth val="0"/>
                <c:extLst>
                  <c:ext xmlns:c16="http://schemas.microsoft.com/office/drawing/2014/chart" uri="{C3380CC4-5D6E-409C-BE32-E72D297353CC}">
                    <c16:uniqueId val="{00000010-6F23-49A3-9BD1-1ABFF90019F6}"/>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'[Desempeño Fiscal 2023 22-09-2023 copia de seguridad.xlsx]Gráficos resultados'!$A$16</c15:sqref>
                        </c15:formulaRef>
                      </c:ext>
                    </c:extLst>
                    <c:strCache>
                      <c:ptCount val="1"/>
                      <c:pt idx="0">
                        <c:v>Ahorro corriente</c:v>
                      </c:pt>
                    </c:strCache>
                  </c:strRef>
                </c:tx>
                <c:spPr>
                  <a:ln w="28575" cap="rnd">
                    <a:solidFill>
                      <a:schemeClr val="accent1">
                        <a:lumMod val="60000"/>
                      </a:schemeClr>
                    </a:solidFill>
                    <a:round/>
                  </a:ln>
                  <a:effectLst/>
                </c:spPr>
                <c:marker>
                  <c:symbol val="none"/>
                </c:marker>
                <c:cat>
                  <c:strRef>
                    <c:extLst xmlns:c15="http://schemas.microsoft.com/office/drawing/2012/chart">
                      <c:ext xmlns:c15="http://schemas.microsoft.com/office/drawing/2012/chart" uri="{02D57815-91ED-43cb-92C2-25804820EDAC}">
                        <c15:formulaRef>
                          <c15:sqref>'[Desempeño Fiscal 2023 22-09-2023 copia de seguridad.xlsx]Gráficos resultados'!$B$9:$H$9</c15:sqref>
                        </c15:formulaRef>
                      </c:ext>
                    </c:extLst>
                    <c:strCache>
                      <c:ptCount val="7"/>
                      <c:pt idx="0">
                        <c:v>Nacional</c:v>
                      </c:pt>
                      <c:pt idx="1">
                        <c:v>C</c:v>
                      </c:pt>
                      <c:pt idx="2">
                        <c:v>G1</c:v>
                      </c:pt>
                      <c:pt idx="3">
                        <c:v>G2</c:v>
                      </c:pt>
                      <c:pt idx="4">
                        <c:v>G3</c:v>
                      </c:pt>
                      <c:pt idx="5">
                        <c:v>G4</c:v>
                      </c:pt>
                      <c:pt idx="6">
                        <c:v>G5</c:v>
                      </c:pt>
                    </c:strCache>
                  </c:strRef>
                </c:cat>
                <c:val>
                  <c:numRef>
                    <c:extLst xmlns:c15="http://schemas.microsoft.com/office/drawing/2012/chart">
                      <c:ext xmlns:c15="http://schemas.microsoft.com/office/drawing/2012/chart" uri="{02D57815-91ED-43cb-92C2-25804820EDAC}">
                        <c15:formulaRef>
                          <c15:sqref>'[Desempeño Fiscal 2023 22-09-2023 copia de seguridad.xlsx]Gráficos resultados'!$B$16:$H$16</c15:sqref>
                        </c15:formulaRef>
                      </c:ext>
                    </c:extLst>
                    <c:numCache>
                      <c:formatCode>0.00</c:formatCode>
                      <c:ptCount val="7"/>
                      <c:pt idx="0">
                        <c:v>49.41252640841217</c:v>
                      </c:pt>
                      <c:pt idx="1">
                        <c:v>57.665928287169585</c:v>
                      </c:pt>
                      <c:pt idx="2">
                        <c:v>55.347283449611616</c:v>
                      </c:pt>
                      <c:pt idx="3">
                        <c:v>48.787582505040547</c:v>
                      </c:pt>
                      <c:pt idx="4">
                        <c:v>45.690348259968935</c:v>
                      </c:pt>
                      <c:pt idx="5">
                        <c:v>46.134239173563564</c:v>
                      </c:pt>
                      <c:pt idx="6">
                        <c:v>50.668157621610668</c:v>
                      </c:pt>
                    </c:numCache>
                  </c:numRef>
                </c:val>
                <c:smooth val="0"/>
                <c:extLst xmlns:c15="http://schemas.microsoft.com/office/drawing/2012/chart">
                  <c:ext xmlns:c16="http://schemas.microsoft.com/office/drawing/2014/chart" uri="{C3380CC4-5D6E-409C-BE32-E72D297353CC}">
                    <c16:uniqueId val="{00000015-6F23-49A3-9BD1-1ABFF90019F6}"/>
                  </c:ext>
                </c:extLst>
              </c15:ser>
            </c15:filteredLineSeries>
            <c15:filteredLineSeries>
              <c15:ser>
                <c:idx val="7"/>
                <c:order val="7"/>
                <c:tx>
                  <c:strRef>
                    <c:extLst xmlns:c15="http://schemas.microsoft.com/office/drawing/2012/chart">
                      <c:ext xmlns:c15="http://schemas.microsoft.com/office/drawing/2012/chart" uri="{02D57815-91ED-43cb-92C2-25804820EDAC}">
                        <c15:formulaRef>
                          <c15:sqref>'[Desempeño Fiscal 2023 22-09-2023 copia de seguridad.xlsx]Gráficos resultados'!$A$17</c15:sqref>
                        </c15:formulaRef>
                      </c:ext>
                    </c:extLst>
                    <c:strCache>
                      <c:ptCount val="1"/>
                      <c:pt idx="0">
                        <c:v>Media Nacional</c:v>
                      </c:pt>
                    </c:strCache>
                  </c:strRef>
                </c:tx>
                <c:spPr>
                  <a:ln w="28575" cap="rnd">
                    <a:solidFill>
                      <a:schemeClr val="accent2">
                        <a:lumMod val="60000"/>
                      </a:schemeClr>
                    </a:solidFill>
                    <a:round/>
                  </a:ln>
                  <a:effectLst/>
                </c:spPr>
                <c:marker>
                  <c:symbol val="none"/>
                </c:marker>
                <c:cat>
                  <c:strRef>
                    <c:extLst xmlns:c15="http://schemas.microsoft.com/office/drawing/2012/chart">
                      <c:ext xmlns:c15="http://schemas.microsoft.com/office/drawing/2012/chart" uri="{02D57815-91ED-43cb-92C2-25804820EDAC}">
                        <c15:formulaRef>
                          <c15:sqref>'[Desempeño Fiscal 2023 22-09-2023 copia de seguridad.xlsx]Gráficos resultados'!$B$9:$H$9</c15:sqref>
                        </c15:formulaRef>
                      </c:ext>
                    </c:extLst>
                    <c:strCache>
                      <c:ptCount val="7"/>
                      <c:pt idx="0">
                        <c:v>Nacional</c:v>
                      </c:pt>
                      <c:pt idx="1">
                        <c:v>C</c:v>
                      </c:pt>
                      <c:pt idx="2">
                        <c:v>G1</c:v>
                      </c:pt>
                      <c:pt idx="3">
                        <c:v>G2</c:v>
                      </c:pt>
                      <c:pt idx="4">
                        <c:v>G3</c:v>
                      </c:pt>
                      <c:pt idx="5">
                        <c:v>G4</c:v>
                      </c:pt>
                      <c:pt idx="6">
                        <c:v>G5</c:v>
                      </c:pt>
                    </c:strCache>
                  </c:strRef>
                </c:cat>
                <c:val>
                  <c:numRef>
                    <c:extLst xmlns:c15="http://schemas.microsoft.com/office/drawing/2012/chart">
                      <c:ext xmlns:c15="http://schemas.microsoft.com/office/drawing/2012/chart" uri="{02D57815-91ED-43cb-92C2-25804820EDAC}">
                        <c15:formulaRef>
                          <c15:sqref>'[Desempeño Fiscal 2023 22-09-2023 copia de seguridad.xlsx]Gráficos resultados'!$B$17:$H$17</c15:sqref>
                        </c15:formulaRef>
                      </c:ext>
                    </c:extLst>
                    <c:numCache>
                      <c:formatCode>0.00</c:formatCode>
                      <c:ptCount val="7"/>
                      <c:pt idx="0">
                        <c:v>49.41252640841217</c:v>
                      </c:pt>
                      <c:pt idx="1">
                        <c:v>49.41252640841217</c:v>
                      </c:pt>
                      <c:pt idx="2">
                        <c:v>49.41252640841217</c:v>
                      </c:pt>
                      <c:pt idx="3">
                        <c:v>49.41252640841217</c:v>
                      </c:pt>
                      <c:pt idx="4">
                        <c:v>49.41252640841217</c:v>
                      </c:pt>
                      <c:pt idx="5">
                        <c:v>49.41252640841217</c:v>
                      </c:pt>
                      <c:pt idx="6">
                        <c:v>49.41252640841217</c:v>
                      </c:pt>
                    </c:numCache>
                  </c:numRef>
                </c:val>
                <c:smooth val="0"/>
                <c:extLst xmlns:c15="http://schemas.microsoft.com/office/drawing/2012/chart">
                  <c:ext xmlns:c16="http://schemas.microsoft.com/office/drawing/2014/chart" uri="{C3380CC4-5D6E-409C-BE32-E72D297353CC}">
                    <c16:uniqueId val="{00000016-6F23-49A3-9BD1-1ABFF90019F6}"/>
                  </c:ext>
                </c:extLst>
              </c15:ser>
            </c15:filteredLineSeries>
            <c15:filteredLineSeries>
              <c15:ser>
                <c:idx val="8"/>
                <c:order val="8"/>
                <c:tx>
                  <c:strRef>
                    <c:extLst xmlns:c15="http://schemas.microsoft.com/office/drawing/2012/chart">
                      <c:ext xmlns:c15="http://schemas.microsoft.com/office/drawing/2012/chart" uri="{02D57815-91ED-43cb-92C2-25804820EDAC}">
                        <c15:formulaRef>
                          <c15:sqref>'[Desempeño Fiscal 2023 22-09-2023 copia de seguridad.xlsx]Gráficos resultados'!$A$18</c15:sqref>
                        </c15:formulaRef>
                      </c:ext>
                    </c:extLst>
                    <c:strCache>
                      <c:ptCount val="1"/>
                      <c:pt idx="0">
                        <c:v>Balance fiscal primario</c:v>
                      </c:pt>
                    </c:strCache>
                  </c:strRef>
                </c:tx>
                <c:spPr>
                  <a:ln w="28575" cap="rnd">
                    <a:solidFill>
                      <a:schemeClr val="accent3">
                        <a:lumMod val="60000"/>
                      </a:schemeClr>
                    </a:solidFill>
                    <a:round/>
                  </a:ln>
                  <a:effectLst/>
                </c:spPr>
                <c:marker>
                  <c:symbol val="none"/>
                </c:marker>
                <c:cat>
                  <c:strRef>
                    <c:extLst xmlns:c15="http://schemas.microsoft.com/office/drawing/2012/chart">
                      <c:ext xmlns:c15="http://schemas.microsoft.com/office/drawing/2012/chart" uri="{02D57815-91ED-43cb-92C2-25804820EDAC}">
                        <c15:formulaRef>
                          <c15:sqref>'[Desempeño Fiscal 2023 22-09-2023 copia de seguridad.xlsx]Gráficos resultados'!$B$9:$H$9</c15:sqref>
                        </c15:formulaRef>
                      </c:ext>
                    </c:extLst>
                    <c:strCache>
                      <c:ptCount val="7"/>
                      <c:pt idx="0">
                        <c:v>Nacional</c:v>
                      </c:pt>
                      <c:pt idx="1">
                        <c:v>C</c:v>
                      </c:pt>
                      <c:pt idx="2">
                        <c:v>G1</c:v>
                      </c:pt>
                      <c:pt idx="3">
                        <c:v>G2</c:v>
                      </c:pt>
                      <c:pt idx="4">
                        <c:v>G3</c:v>
                      </c:pt>
                      <c:pt idx="5">
                        <c:v>G4</c:v>
                      </c:pt>
                      <c:pt idx="6">
                        <c:v>G5</c:v>
                      </c:pt>
                    </c:strCache>
                  </c:strRef>
                </c:cat>
                <c:val>
                  <c:numRef>
                    <c:extLst xmlns:c15="http://schemas.microsoft.com/office/drawing/2012/chart">
                      <c:ext xmlns:c15="http://schemas.microsoft.com/office/drawing/2012/chart" uri="{02D57815-91ED-43cb-92C2-25804820EDAC}">
                        <c15:formulaRef>
                          <c15:sqref>'[Desempeño Fiscal 2023 22-09-2023 copia de seguridad.xlsx]Gráficos resultados'!$B$18:$H$18</c15:sqref>
                        </c15:formulaRef>
                      </c:ext>
                    </c:extLst>
                    <c:numCache>
                      <c:formatCode>0.00</c:formatCode>
                      <c:ptCount val="7"/>
                      <c:pt idx="0">
                        <c:v>6.7984501463619331</c:v>
                      </c:pt>
                      <c:pt idx="1">
                        <c:v>10.660159615060056</c:v>
                      </c:pt>
                      <c:pt idx="2">
                        <c:v>10.716697830950901</c:v>
                      </c:pt>
                      <c:pt idx="3">
                        <c:v>6.8783672393187612</c:v>
                      </c:pt>
                      <c:pt idx="4">
                        <c:v>6.7295766611862895</c:v>
                      </c:pt>
                      <c:pt idx="5">
                        <c:v>5.0213272499640151</c:v>
                      </c:pt>
                      <c:pt idx="6">
                        <c:v>4.4181342488836179</c:v>
                      </c:pt>
                    </c:numCache>
                  </c:numRef>
                </c:val>
                <c:smooth val="0"/>
                <c:extLst xmlns:c15="http://schemas.microsoft.com/office/drawing/2012/chart">
                  <c:ext xmlns:c16="http://schemas.microsoft.com/office/drawing/2014/chart" uri="{C3380CC4-5D6E-409C-BE32-E72D297353CC}">
                    <c16:uniqueId val="{00000017-6F23-49A3-9BD1-1ABFF90019F6}"/>
                  </c:ext>
                </c:extLst>
              </c15:ser>
            </c15:filteredLineSeries>
            <c15:filteredLineSeries>
              <c15:ser>
                <c:idx val="9"/>
                <c:order val="9"/>
                <c:tx>
                  <c:strRef>
                    <c:extLst xmlns:c15="http://schemas.microsoft.com/office/drawing/2012/chart">
                      <c:ext xmlns:c15="http://schemas.microsoft.com/office/drawing/2012/chart" uri="{02D57815-91ED-43cb-92C2-25804820EDAC}">
                        <c15:formulaRef>
                          <c15:sqref>'[Desempeño Fiscal 2023 22-09-2023 copia de seguridad.xlsx]Gráficos resultados'!$A$19</c15:sqref>
                        </c15:formulaRef>
                      </c:ext>
                    </c:extLst>
                    <c:strCache>
                      <c:ptCount val="1"/>
                      <c:pt idx="0">
                        <c:v>Media Nacional</c:v>
                      </c:pt>
                    </c:strCache>
                  </c:strRef>
                </c:tx>
                <c:spPr>
                  <a:ln w="28575" cap="rnd">
                    <a:solidFill>
                      <a:schemeClr val="accent4">
                        <a:lumMod val="60000"/>
                      </a:schemeClr>
                    </a:solidFill>
                    <a:round/>
                  </a:ln>
                  <a:effectLst/>
                </c:spPr>
                <c:marker>
                  <c:symbol val="none"/>
                </c:marker>
                <c:cat>
                  <c:strRef>
                    <c:extLst xmlns:c15="http://schemas.microsoft.com/office/drawing/2012/chart">
                      <c:ext xmlns:c15="http://schemas.microsoft.com/office/drawing/2012/chart" uri="{02D57815-91ED-43cb-92C2-25804820EDAC}">
                        <c15:formulaRef>
                          <c15:sqref>'[Desempeño Fiscal 2023 22-09-2023 copia de seguridad.xlsx]Gráficos resultados'!$B$9:$H$9</c15:sqref>
                        </c15:formulaRef>
                      </c:ext>
                    </c:extLst>
                    <c:strCache>
                      <c:ptCount val="7"/>
                      <c:pt idx="0">
                        <c:v>Nacional</c:v>
                      </c:pt>
                      <c:pt idx="1">
                        <c:v>C</c:v>
                      </c:pt>
                      <c:pt idx="2">
                        <c:v>G1</c:v>
                      </c:pt>
                      <c:pt idx="3">
                        <c:v>G2</c:v>
                      </c:pt>
                      <c:pt idx="4">
                        <c:v>G3</c:v>
                      </c:pt>
                      <c:pt idx="5">
                        <c:v>G4</c:v>
                      </c:pt>
                      <c:pt idx="6">
                        <c:v>G5</c:v>
                      </c:pt>
                    </c:strCache>
                  </c:strRef>
                </c:cat>
                <c:val>
                  <c:numRef>
                    <c:extLst xmlns:c15="http://schemas.microsoft.com/office/drawing/2012/chart">
                      <c:ext xmlns:c15="http://schemas.microsoft.com/office/drawing/2012/chart" uri="{02D57815-91ED-43cb-92C2-25804820EDAC}">
                        <c15:formulaRef>
                          <c15:sqref>'[Desempeño Fiscal 2023 22-09-2023 copia de seguridad.xlsx]Gráficos resultados'!$B$19:$H$19</c15:sqref>
                        </c15:formulaRef>
                      </c:ext>
                    </c:extLst>
                    <c:numCache>
                      <c:formatCode>0.00</c:formatCode>
                      <c:ptCount val="7"/>
                      <c:pt idx="0">
                        <c:v>6.7984501463619331</c:v>
                      </c:pt>
                      <c:pt idx="1">
                        <c:v>6.7984501463619331</c:v>
                      </c:pt>
                      <c:pt idx="2">
                        <c:v>6.7984501463619331</c:v>
                      </c:pt>
                      <c:pt idx="3">
                        <c:v>6.7984501463619331</c:v>
                      </c:pt>
                      <c:pt idx="4">
                        <c:v>6.7984501463619331</c:v>
                      </c:pt>
                      <c:pt idx="5">
                        <c:v>6.7984501463619331</c:v>
                      </c:pt>
                      <c:pt idx="6">
                        <c:v>6.7984501463619331</c:v>
                      </c:pt>
                    </c:numCache>
                  </c:numRef>
                </c:val>
                <c:smooth val="0"/>
                <c:extLst xmlns:c15="http://schemas.microsoft.com/office/drawing/2012/chart">
                  <c:ext xmlns:c16="http://schemas.microsoft.com/office/drawing/2014/chart" uri="{C3380CC4-5D6E-409C-BE32-E72D297353CC}">
                    <c16:uniqueId val="{00000018-6F23-49A3-9BD1-1ABFF90019F6}"/>
                  </c:ext>
                </c:extLst>
              </c15:ser>
            </c15:filteredLineSeries>
          </c:ext>
        </c:extLst>
      </c:lineChart>
      <c:catAx>
        <c:axId val="271950720"/>
        <c:scaling>
          <c:orientation val="minMax"/>
        </c:scaling>
        <c:delete val="0"/>
        <c:axPos val="b"/>
        <c:numFmt formatCode="General" sourceLinked="1"/>
        <c:majorTickMark val="in"/>
        <c:minorTickMark val="in"/>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100" b="0" i="0" u="none" strike="noStrike" kern="1200" baseline="0">
                <a:solidFill>
                  <a:schemeClr val="tx1"/>
                </a:solidFill>
                <a:latin typeface="+mn-lt"/>
                <a:ea typeface="+mn-ea"/>
                <a:cs typeface="+mn-cs"/>
              </a:defRPr>
            </a:pPr>
            <a:endParaRPr lang="es-CO"/>
          </a:p>
        </c:txPr>
        <c:crossAx val="460996096"/>
        <c:crosses val="autoZero"/>
        <c:auto val="1"/>
        <c:lblAlgn val="ctr"/>
        <c:lblOffset val="1"/>
        <c:noMultiLvlLbl val="0"/>
      </c:catAx>
      <c:valAx>
        <c:axId val="460996096"/>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crossAx val="271950720"/>
        <c:crossesAt val="1"/>
        <c:crossBetween val="between"/>
      </c:valAx>
      <c:spPr>
        <a:noFill/>
        <a:ln>
          <a:noFill/>
        </a:ln>
        <a:effectLst/>
      </c:spPr>
    </c:plotArea>
    <c:legend>
      <c:legendPos val="b"/>
      <c:legendEntry>
        <c:idx val="0"/>
        <c:delete val="1"/>
      </c:legendEntry>
      <c:legendEntry>
        <c:idx val="1"/>
        <c:delete val="1"/>
      </c:legendEntry>
      <c:overlay val="0"/>
      <c:spPr>
        <a:noFill/>
        <a:ln>
          <a:noFill/>
        </a:ln>
        <a:effectLst/>
      </c:spPr>
      <c:txPr>
        <a:bodyPr rot="0" spcFirstLastPara="1" vertOverflow="ellipsis" vert="horz" wrap="square" anchor="ctr" anchorCtr="1"/>
        <a:lstStyle/>
        <a:p>
          <a:pPr>
            <a:defRPr lang="en-US" sz="1000" b="0" i="0" u="none" strike="noStrike" kern="1200" baseline="0">
              <a:solidFill>
                <a:schemeClr val="tx1"/>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lang="en-US" sz="1000" b="0" i="0" u="none" strike="noStrike" kern="1200" baseline="0">
          <a:solidFill>
            <a:schemeClr val="tx1"/>
          </a:solidFill>
          <a:latin typeface="+mn-lt"/>
          <a:ea typeface="+mn-ea"/>
          <a:cs typeface="+mn-cs"/>
        </a:defRPr>
      </a:pPr>
      <a:endParaRPr lang="es-CO"/>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500" b="1" i="0" u="none" strike="noStrike" kern="1200" spc="0" baseline="0">
                <a:solidFill>
                  <a:schemeClr val="tx1"/>
                </a:solidFill>
                <a:latin typeface="+mn-lt"/>
                <a:ea typeface="+mn-ea"/>
                <a:cs typeface="+mn-cs"/>
              </a:defRPr>
            </a:pPr>
            <a:r>
              <a:rPr lang="es-CO" sz="1500" b="1"/>
              <a:t>Relevancia FBK fijo</a:t>
            </a:r>
          </a:p>
        </c:rich>
      </c:tx>
      <c:layout>
        <c:manualLayout>
          <c:xMode val="edge"/>
          <c:yMode val="edge"/>
          <c:x val="2.7422134308576169E-2"/>
          <c:y val="1.8762502179109505E-2"/>
        </c:manualLayout>
      </c:layout>
      <c:overlay val="0"/>
      <c:spPr>
        <a:noFill/>
        <a:ln>
          <a:noFill/>
        </a:ln>
        <a:effectLst/>
      </c:spPr>
      <c:txPr>
        <a:bodyPr rot="0" spcFirstLastPara="1" vertOverflow="ellipsis" vert="horz" wrap="square" anchor="ctr" anchorCtr="1"/>
        <a:lstStyle/>
        <a:p>
          <a:pPr>
            <a:defRPr lang="en-US" sz="1500" b="1" i="0" u="none" strike="noStrike" kern="1200" spc="0" baseline="0">
              <a:solidFill>
                <a:schemeClr val="tx1"/>
              </a:solidFill>
              <a:latin typeface="+mn-lt"/>
              <a:ea typeface="+mn-ea"/>
              <a:cs typeface="+mn-cs"/>
            </a:defRPr>
          </a:pPr>
          <a:endParaRPr lang="es-CO"/>
        </a:p>
      </c:txPr>
    </c:title>
    <c:autoTitleDeleted val="0"/>
    <c:plotArea>
      <c:layout/>
      <c:barChart>
        <c:barDir val="col"/>
        <c:grouping val="clustered"/>
        <c:varyColors val="0"/>
        <c:ser>
          <c:idx val="2"/>
          <c:order val="2"/>
          <c:tx>
            <c:strRef>
              <c:f>'[Desempeño Fiscal 2023 22-09-2023 copia de seguridad.xlsx]Gráficos resultados'!$A$12</c:f>
              <c:strCache>
                <c:ptCount val="1"/>
                <c:pt idx="0">
                  <c:v>Relevancia FBK fijo</c:v>
                </c:pt>
              </c:strCache>
            </c:strRef>
          </c:tx>
          <c:spPr>
            <a:solidFill>
              <a:schemeClr val="accent3"/>
            </a:solidFill>
            <a:ln>
              <a:noFill/>
            </a:ln>
            <a:effectLst/>
          </c:spPr>
          <c:invertIfNegative val="0"/>
          <c:dPt>
            <c:idx val="0"/>
            <c:invertIfNegative val="0"/>
            <c:bubble3D val="0"/>
            <c:spPr>
              <a:solidFill>
                <a:srgbClr val="FFC000"/>
              </a:solidFill>
              <a:ln>
                <a:noFill/>
              </a:ln>
              <a:effectLst/>
            </c:spPr>
            <c:extLst>
              <c:ext xmlns:c16="http://schemas.microsoft.com/office/drawing/2014/chart" uri="{C3380CC4-5D6E-409C-BE32-E72D297353CC}">
                <c16:uniqueId val="{00000001-C070-4D0C-A11F-84A64E42E146}"/>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C070-4D0C-A11F-84A64E42E146}"/>
              </c:ext>
            </c:extLst>
          </c:dPt>
          <c:dPt>
            <c:idx val="2"/>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05-C070-4D0C-A11F-84A64E42E146}"/>
              </c:ext>
            </c:extLst>
          </c:dPt>
          <c:dPt>
            <c:idx val="3"/>
            <c:invertIfNegative val="0"/>
            <c:bubble3D val="0"/>
            <c:spPr>
              <a:solidFill>
                <a:schemeClr val="accent6"/>
              </a:solidFill>
              <a:ln>
                <a:noFill/>
              </a:ln>
              <a:effectLst/>
            </c:spPr>
            <c:extLst>
              <c:ext xmlns:c16="http://schemas.microsoft.com/office/drawing/2014/chart" uri="{C3380CC4-5D6E-409C-BE32-E72D297353CC}">
                <c16:uniqueId val="{00000007-C070-4D0C-A11F-84A64E42E146}"/>
              </c:ext>
            </c:extLst>
          </c:dPt>
          <c:dPt>
            <c:idx val="4"/>
            <c:invertIfNegative val="0"/>
            <c:bubble3D val="0"/>
            <c:spPr>
              <a:solidFill>
                <a:schemeClr val="accent5">
                  <a:lumMod val="75000"/>
                </a:schemeClr>
              </a:solidFill>
              <a:ln>
                <a:noFill/>
              </a:ln>
              <a:effectLst/>
            </c:spPr>
            <c:extLst>
              <c:ext xmlns:c16="http://schemas.microsoft.com/office/drawing/2014/chart" uri="{C3380CC4-5D6E-409C-BE32-E72D297353CC}">
                <c16:uniqueId val="{00000009-C070-4D0C-A11F-84A64E42E146}"/>
              </c:ext>
            </c:extLst>
          </c:dPt>
          <c:dPt>
            <c:idx val="5"/>
            <c:invertIfNegative val="0"/>
            <c:bubble3D val="0"/>
            <c:spPr>
              <a:solidFill>
                <a:schemeClr val="accent1">
                  <a:lumMod val="75000"/>
                </a:schemeClr>
              </a:solidFill>
              <a:ln>
                <a:solidFill>
                  <a:schemeClr val="accent1">
                    <a:lumMod val="75000"/>
                  </a:schemeClr>
                </a:solidFill>
              </a:ln>
              <a:effectLst/>
            </c:spPr>
            <c:extLst>
              <c:ext xmlns:c16="http://schemas.microsoft.com/office/drawing/2014/chart" uri="{C3380CC4-5D6E-409C-BE32-E72D297353CC}">
                <c16:uniqueId val="{0000000B-C070-4D0C-A11F-84A64E42E146}"/>
              </c:ext>
            </c:extLst>
          </c:dPt>
          <c:dPt>
            <c:idx val="6"/>
            <c:invertIfNegative val="0"/>
            <c:bubble3D val="0"/>
            <c:spPr>
              <a:solidFill>
                <a:schemeClr val="tx2">
                  <a:lumMod val="75000"/>
                </a:schemeClr>
              </a:solidFill>
              <a:ln>
                <a:solidFill>
                  <a:schemeClr val="tx2">
                    <a:lumMod val="75000"/>
                  </a:schemeClr>
                </a:solidFill>
              </a:ln>
              <a:effectLst/>
            </c:spPr>
            <c:extLst>
              <c:ext xmlns:c16="http://schemas.microsoft.com/office/drawing/2014/chart" uri="{C3380CC4-5D6E-409C-BE32-E72D297353CC}">
                <c16:uniqueId val="{0000000D-C070-4D0C-A11F-84A64E42E146}"/>
              </c:ext>
            </c:extLst>
          </c:dPt>
          <c:dLbls>
            <c:spPr>
              <a:solidFill>
                <a:schemeClr val="bg1"/>
              </a:solidFill>
              <a:ln>
                <a:noFill/>
              </a:ln>
              <a:effectLst/>
            </c:spPr>
            <c:txPr>
              <a:bodyPr rot="0" spcFirstLastPara="1" vertOverflow="ellipsis" vert="horz" wrap="square" anchor="ctr" anchorCtr="1"/>
              <a:lstStyle/>
              <a:p>
                <a:pPr>
                  <a:defRPr lang="en-US" sz="900" b="1" i="0" u="none" strike="noStrike" kern="1200" baseline="0">
                    <a:solidFill>
                      <a:schemeClr val="tx1"/>
                    </a:solidFill>
                    <a:latin typeface="+mn-lt"/>
                    <a:ea typeface="+mn-ea"/>
                    <a:cs typeface="+mn-cs"/>
                  </a:defRPr>
                </a:pPr>
                <a:endParaRPr lang="es-CO"/>
              </a:p>
            </c:txPr>
            <c:dLblPos val="in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1"/>
                </a:solidFill>
                <a:prstDash val="sysDot"/>
              </a:ln>
              <a:effectLst/>
            </c:spPr>
            <c:trendlineType val="linear"/>
            <c:dispRSqr val="0"/>
            <c:dispEq val="0"/>
          </c:trendline>
          <c:cat>
            <c:strRef>
              <c:f>'[Desempeño Fiscal 2023 22-09-2023 copia de seguridad.xlsx]Gráficos resultados'!$B$9:$H$9</c:f>
              <c:strCache>
                <c:ptCount val="7"/>
                <c:pt idx="0">
                  <c:v>Nacional</c:v>
                </c:pt>
                <c:pt idx="1">
                  <c:v>C</c:v>
                </c:pt>
                <c:pt idx="2">
                  <c:v>G1</c:v>
                </c:pt>
                <c:pt idx="3">
                  <c:v>G2</c:v>
                </c:pt>
                <c:pt idx="4">
                  <c:v>G3</c:v>
                </c:pt>
                <c:pt idx="5">
                  <c:v>G4</c:v>
                </c:pt>
                <c:pt idx="6">
                  <c:v>G5</c:v>
                </c:pt>
              </c:strCache>
            </c:strRef>
          </c:cat>
          <c:val>
            <c:numRef>
              <c:f>'[Desempeño Fiscal 2023 22-09-2023 copia de seguridad.xlsx]Gráficos resultados'!$B$12:$H$12</c:f>
              <c:numCache>
                <c:formatCode>0.00</c:formatCode>
                <c:ptCount val="7"/>
                <c:pt idx="0">
                  <c:v>24.629401448882771</c:v>
                </c:pt>
                <c:pt idx="1">
                  <c:v>16.275647958194845</c:v>
                </c:pt>
                <c:pt idx="2">
                  <c:v>28.205346544001067</c:v>
                </c:pt>
                <c:pt idx="3">
                  <c:v>26.443244268568826</c:v>
                </c:pt>
                <c:pt idx="4">
                  <c:v>25.104865737875247</c:v>
                </c:pt>
                <c:pt idx="5">
                  <c:v>23.098596273656803</c:v>
                </c:pt>
                <c:pt idx="6">
                  <c:v>20.799149537611417</c:v>
                </c:pt>
              </c:numCache>
            </c:numRef>
          </c:val>
          <c:extLst>
            <c:ext xmlns:c16="http://schemas.microsoft.com/office/drawing/2014/chart" uri="{C3380CC4-5D6E-409C-BE32-E72D297353CC}">
              <c16:uniqueId val="{0000000D-6E1F-4159-8079-6D0F76AD9AD9}"/>
            </c:ext>
          </c:extLst>
        </c:ser>
        <c:dLbls>
          <c:dLblPos val="outEnd"/>
          <c:showLegendKey val="0"/>
          <c:showVal val="1"/>
          <c:showCatName val="0"/>
          <c:showSerName val="0"/>
          <c:showPercent val="0"/>
          <c:showBubbleSize val="0"/>
        </c:dLbls>
        <c:gapWidth val="17"/>
        <c:overlap val="18"/>
        <c:axId val="271950720"/>
        <c:axId val="460996096"/>
        <c:extLst>
          <c:ext xmlns:c15="http://schemas.microsoft.com/office/drawing/2012/chart" uri="{02D57815-91ED-43cb-92C2-25804820EDAC}">
            <c15:filteredBarSeries>
              <c15:ser>
                <c:idx val="0"/>
                <c:order val="0"/>
                <c:tx>
                  <c:strRef>
                    <c:extLst>
                      <c:ext uri="{02D57815-91ED-43cb-92C2-25804820EDAC}">
                        <c15:formulaRef>
                          <c15:sqref>'[Desempeño Fiscal 2023 22-09-2023 copia de seguridad.xlsx]Gráficos resultados'!$A$10</c15:sqref>
                        </c15:formulaRef>
                      </c:ext>
                    </c:extLst>
                    <c:strCache>
                      <c:ptCount val="1"/>
                      <c:pt idx="0">
                        <c:v>Dependencia de las Transferencias</c:v>
                      </c:pt>
                    </c:strCache>
                  </c:strRef>
                </c:tx>
                <c:spPr>
                  <a:solidFill>
                    <a:schemeClr val="accent1"/>
                  </a:solidFill>
                  <a:ln>
                    <a:noFill/>
                  </a:ln>
                  <a:effectLst/>
                </c:spPr>
                <c:invertIfNegative val="0"/>
                <c:dPt>
                  <c:idx val="1"/>
                  <c:invertIfNegative val="0"/>
                  <c:bubble3D val="0"/>
                  <c:spPr>
                    <a:solidFill>
                      <a:schemeClr val="accent2">
                        <a:lumMod val="75000"/>
                      </a:schemeClr>
                    </a:solidFill>
                    <a:ln>
                      <a:noFill/>
                    </a:ln>
                    <a:effectLst/>
                  </c:spPr>
                  <c:extLst>
                    <c:ext xmlns:c16="http://schemas.microsoft.com/office/drawing/2014/chart" uri="{C3380CC4-5D6E-409C-BE32-E72D297353CC}">
                      <c16:uniqueId val="{00000010-C070-4D0C-A11F-84A64E42E146}"/>
                    </c:ext>
                  </c:extLst>
                </c:dPt>
                <c:dPt>
                  <c:idx val="2"/>
                  <c:invertIfNegative val="0"/>
                  <c:bubble3D val="0"/>
                  <c:spPr>
                    <a:solidFill>
                      <a:schemeClr val="accent6">
                        <a:lumMod val="75000"/>
                      </a:schemeClr>
                    </a:solidFill>
                    <a:ln>
                      <a:noFill/>
                    </a:ln>
                    <a:effectLst/>
                  </c:spPr>
                  <c:extLst>
                    <c:ext xmlns:c16="http://schemas.microsoft.com/office/drawing/2014/chart" uri="{C3380CC4-5D6E-409C-BE32-E72D297353CC}">
                      <c16:uniqueId val="{00000012-C070-4D0C-A11F-84A64E42E146}"/>
                    </c:ext>
                  </c:extLst>
                </c:dPt>
                <c:dPt>
                  <c:idx val="3"/>
                  <c:invertIfNegative val="0"/>
                  <c:bubble3D val="0"/>
                  <c:spPr>
                    <a:solidFill>
                      <a:schemeClr val="accent3">
                        <a:lumMod val="75000"/>
                      </a:schemeClr>
                    </a:solidFill>
                    <a:ln>
                      <a:noFill/>
                    </a:ln>
                    <a:effectLst/>
                  </c:spPr>
                  <c:extLst>
                    <c:ext xmlns:c16="http://schemas.microsoft.com/office/drawing/2014/chart" uri="{C3380CC4-5D6E-409C-BE32-E72D297353CC}">
                      <c16:uniqueId val="{00000014-C070-4D0C-A11F-84A64E42E146}"/>
                    </c:ext>
                  </c:extLst>
                </c:dPt>
                <c:dPt>
                  <c:idx val="4"/>
                  <c:invertIfNegative val="0"/>
                  <c:bubble3D val="0"/>
                  <c:spPr>
                    <a:solidFill>
                      <a:schemeClr val="accent5">
                        <a:lumMod val="75000"/>
                      </a:schemeClr>
                    </a:solidFill>
                    <a:ln>
                      <a:noFill/>
                    </a:ln>
                    <a:effectLst/>
                  </c:spPr>
                  <c:extLst>
                    <c:ext xmlns:c16="http://schemas.microsoft.com/office/drawing/2014/chart" uri="{C3380CC4-5D6E-409C-BE32-E72D297353CC}">
                      <c16:uniqueId val="{00000016-C070-4D0C-A11F-84A64E42E146}"/>
                    </c:ext>
                  </c:extLst>
                </c:dPt>
                <c:dPt>
                  <c:idx val="5"/>
                  <c:invertIfNegative val="0"/>
                  <c:bubble3D val="0"/>
                  <c:spPr>
                    <a:solidFill>
                      <a:schemeClr val="accent1">
                        <a:lumMod val="75000"/>
                      </a:schemeClr>
                    </a:solidFill>
                    <a:ln>
                      <a:noFill/>
                    </a:ln>
                    <a:effectLst/>
                  </c:spPr>
                  <c:extLst>
                    <c:ext xmlns:c16="http://schemas.microsoft.com/office/drawing/2014/chart" uri="{C3380CC4-5D6E-409C-BE32-E72D297353CC}">
                      <c16:uniqueId val="{00000018-C070-4D0C-A11F-84A64E42E146}"/>
                    </c:ext>
                  </c:extLst>
                </c:dPt>
                <c:dPt>
                  <c:idx val="6"/>
                  <c:invertIfNegative val="0"/>
                  <c:bubble3D val="0"/>
                  <c:spPr>
                    <a:solidFill>
                      <a:schemeClr val="tx2">
                        <a:lumMod val="75000"/>
                      </a:schemeClr>
                    </a:solidFill>
                    <a:ln>
                      <a:noFill/>
                    </a:ln>
                    <a:effectLst/>
                  </c:spPr>
                  <c:extLst>
                    <c:ext xmlns:c16="http://schemas.microsoft.com/office/drawing/2014/chart" uri="{C3380CC4-5D6E-409C-BE32-E72D297353CC}">
                      <c16:uniqueId val="{0000001A-C070-4D0C-A11F-84A64E42E146}"/>
                    </c:ext>
                  </c:extLst>
                </c:dPt>
                <c:dLbls>
                  <c:dLbl>
                    <c:idx val="3"/>
                    <c:layout>
                      <c:manualLayout>
                        <c:x val="-8.5171280809982609E-17"/>
                        <c:y val="-4.7505938242280311E-2"/>
                      </c:manualLayout>
                    </c:layout>
                    <c:dLblPos val="outEnd"/>
                    <c:showLegendKey val="0"/>
                    <c:showVal val="1"/>
                    <c:showCatName val="0"/>
                    <c:showSerName val="0"/>
                    <c:showPercent val="0"/>
                    <c:showBubbleSize val="0"/>
                    <c:extLst>
                      <c:ext uri="{CE6537A1-D6FC-4f65-9D91-7224C49458BB}"/>
                      <c:ext xmlns:c16="http://schemas.microsoft.com/office/drawing/2014/chart" uri="{C3380CC4-5D6E-409C-BE32-E72D297353CC}">
                        <c16:uniqueId val="{00000014-C070-4D0C-A11F-84A64E42E146}"/>
                      </c:ext>
                    </c:extLst>
                  </c:dLbl>
                  <c:spPr>
                    <a:noFill/>
                    <a:ln>
                      <a:noFill/>
                    </a:ln>
                    <a:effectLst/>
                  </c:spPr>
                  <c:txPr>
                    <a:bodyPr rot="0" spcFirstLastPara="1" vertOverflow="ellipsis" vert="horz" wrap="square" lIns="38100" tIns="19050" rIns="38100" bIns="19050" anchor="ctr" anchorCtr="1">
                      <a:spAutoFit/>
                    </a:bodyPr>
                    <a:lstStyle/>
                    <a:p>
                      <a:pPr>
                        <a:defRPr lang="en-US" sz="1000" b="1" i="0" u="none" strike="noStrike" kern="1200" baseline="0">
                          <a:solidFill>
                            <a:schemeClr val="tx1"/>
                          </a:solidFill>
                          <a:latin typeface="+mn-lt"/>
                          <a:ea typeface="+mn-ea"/>
                          <a:cs typeface="+mn-cs"/>
                        </a:defRPr>
                      </a:pPr>
                      <a:endParaRPr lang="es-CO"/>
                    </a:p>
                  </c:txPr>
                  <c:dLblPos val="outEnd"/>
                  <c:showLegendKey val="0"/>
                  <c:showVal val="1"/>
                  <c:showCatName val="0"/>
                  <c:showSerName val="0"/>
                  <c:showPercent val="0"/>
                  <c:showBubbleSize val="0"/>
                  <c:showLeaderLines val="0"/>
                  <c:extLst>
                    <c:ext uri="{CE6537A1-D6FC-4f65-9D91-7224C49458BB}">
                      <c15:showLeaderLines val="0"/>
                    </c:ext>
                  </c:extLst>
                </c:dLbls>
                <c:cat>
                  <c:strRef>
                    <c:extLst>
                      <c:ext uri="{02D57815-91ED-43cb-92C2-25804820EDAC}">
                        <c15:formulaRef>
                          <c15:sqref>'[Desempeño Fiscal 2023 22-09-2023 copia de seguridad.xlsx]Gráficos resultados'!$B$9:$H$9</c15:sqref>
                        </c15:formulaRef>
                      </c:ext>
                    </c:extLst>
                    <c:strCache>
                      <c:ptCount val="7"/>
                      <c:pt idx="0">
                        <c:v>Nacional</c:v>
                      </c:pt>
                      <c:pt idx="1">
                        <c:v>C</c:v>
                      </c:pt>
                      <c:pt idx="2">
                        <c:v>G1</c:v>
                      </c:pt>
                      <c:pt idx="3">
                        <c:v>G2</c:v>
                      </c:pt>
                      <c:pt idx="4">
                        <c:v>G3</c:v>
                      </c:pt>
                      <c:pt idx="5">
                        <c:v>G4</c:v>
                      </c:pt>
                      <c:pt idx="6">
                        <c:v>G5</c:v>
                      </c:pt>
                    </c:strCache>
                  </c:strRef>
                </c:cat>
                <c:val>
                  <c:numRef>
                    <c:extLst>
                      <c:ext uri="{02D57815-91ED-43cb-92C2-25804820EDAC}">
                        <c15:formulaRef>
                          <c15:sqref>'[Desempeño Fiscal 2023 22-09-2023 copia de seguridad.xlsx]Gráficos resultados'!$B$10:$H$10</c15:sqref>
                        </c15:formulaRef>
                      </c:ext>
                    </c:extLst>
                    <c:numCache>
                      <c:formatCode>0.00</c:formatCode>
                      <c:ptCount val="7"/>
                      <c:pt idx="0">
                        <c:v>67.508163820466777</c:v>
                      </c:pt>
                      <c:pt idx="1">
                        <c:v>50.217060812953122</c:v>
                      </c:pt>
                      <c:pt idx="2">
                        <c:v>46.48202282600225</c:v>
                      </c:pt>
                      <c:pt idx="3">
                        <c:v>63.895760025659484</c:v>
                      </c:pt>
                      <c:pt idx="4">
                        <c:v>68.791079453188928</c:v>
                      </c:pt>
                      <c:pt idx="5">
                        <c:v>77.464282543791711</c:v>
                      </c:pt>
                      <c:pt idx="6">
                        <c:v>81.919900089875611</c:v>
                      </c:pt>
                    </c:numCache>
                  </c:numRef>
                </c:val>
                <c:extLst>
                  <c:ext xmlns:c16="http://schemas.microsoft.com/office/drawing/2014/chart" uri="{C3380CC4-5D6E-409C-BE32-E72D297353CC}">
                    <c16:uniqueId val="{0000001B-6E1F-4159-8079-6D0F76AD9AD9}"/>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'[Desempeño Fiscal 2023 22-09-2023 copia de seguridad.xlsx]Gráficos resultados'!$A$14</c15:sqref>
                        </c15:formulaRef>
                      </c:ext>
                    </c:extLst>
                    <c:strCache>
                      <c:ptCount val="1"/>
                      <c:pt idx="0">
                        <c:v>Nivel de endeudamiento</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1000" b="1" i="0" u="none" strike="noStrike" kern="1200" baseline="0">
                          <a:solidFill>
                            <a:schemeClr val="tx1"/>
                          </a:solidFill>
                          <a:latin typeface="+mn-lt"/>
                          <a:ea typeface="+mn-ea"/>
                          <a:cs typeface="+mn-cs"/>
                        </a:defRPr>
                      </a:pPr>
                      <a:endParaRPr lang="es-CO"/>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'[Desempeño Fiscal 2023 22-09-2023 copia de seguridad.xlsx]Gráficos resultados'!$B$9:$H$9</c15:sqref>
                        </c15:formulaRef>
                      </c:ext>
                    </c:extLst>
                    <c:strCache>
                      <c:ptCount val="7"/>
                      <c:pt idx="0">
                        <c:v>Nacional</c:v>
                      </c:pt>
                      <c:pt idx="1">
                        <c:v>C</c:v>
                      </c:pt>
                      <c:pt idx="2">
                        <c:v>G1</c:v>
                      </c:pt>
                      <c:pt idx="3">
                        <c:v>G2</c:v>
                      </c:pt>
                      <c:pt idx="4">
                        <c:v>G3</c:v>
                      </c:pt>
                      <c:pt idx="5">
                        <c:v>G4</c:v>
                      </c:pt>
                      <c:pt idx="6">
                        <c:v>G5</c:v>
                      </c:pt>
                    </c:strCache>
                  </c:strRef>
                </c:cat>
                <c:val>
                  <c:numRef>
                    <c:extLst xmlns:c15="http://schemas.microsoft.com/office/drawing/2012/chart">
                      <c:ext xmlns:c15="http://schemas.microsoft.com/office/drawing/2012/chart" uri="{02D57815-91ED-43cb-92C2-25804820EDAC}">
                        <c15:formulaRef>
                          <c15:sqref>'[Desempeño Fiscal 2023 22-09-2023 copia de seguridad.xlsx]Gráficos resultados'!$B$14:$H$14</c15:sqref>
                        </c15:formulaRef>
                      </c:ext>
                    </c:extLst>
                    <c:numCache>
                      <c:formatCode>0.00</c:formatCode>
                      <c:ptCount val="7"/>
                      <c:pt idx="0">
                        <c:v>24.043585731838274</c:v>
                      </c:pt>
                      <c:pt idx="1">
                        <c:v>31.718819112698348</c:v>
                      </c:pt>
                      <c:pt idx="2">
                        <c:v>21.762882730307862</c:v>
                      </c:pt>
                      <c:pt idx="3">
                        <c:v>22.341074080947319</c:v>
                      </c:pt>
                      <c:pt idx="4">
                        <c:v>22.658841785843741</c:v>
                      </c:pt>
                      <c:pt idx="5">
                        <c:v>26.415248521614281</c:v>
                      </c:pt>
                      <c:pt idx="6">
                        <c:v>26.571722196658339</c:v>
                      </c:pt>
                    </c:numCache>
                  </c:numRef>
                </c:val>
                <c:extLst xmlns:c15="http://schemas.microsoft.com/office/drawing/2012/chart">
                  <c:ext xmlns:c16="http://schemas.microsoft.com/office/drawing/2014/chart" uri="{C3380CC4-5D6E-409C-BE32-E72D297353CC}">
                    <c16:uniqueId val="{0000001D-6E1F-4159-8079-6D0F76AD9AD9}"/>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'[Desempeño Fiscal 2023 22-09-2023 copia de seguridad.xlsx]Gráficos resultados'!$A$15</c15:sqref>
                        </c15:formulaRef>
                      </c:ext>
                    </c:extLst>
                    <c:strCache>
                      <c:ptCount val="1"/>
                      <c:pt idx="0">
                        <c:v>Media Nacional</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1000" b="1" i="0" u="none" strike="noStrike" kern="1200" baseline="0">
                          <a:solidFill>
                            <a:schemeClr val="tx1"/>
                          </a:solidFill>
                          <a:latin typeface="+mn-lt"/>
                          <a:ea typeface="+mn-ea"/>
                          <a:cs typeface="+mn-cs"/>
                        </a:defRPr>
                      </a:pPr>
                      <a:endParaRPr lang="es-CO"/>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'[Desempeño Fiscal 2023 22-09-2023 copia de seguridad.xlsx]Gráficos resultados'!$B$9:$H$9</c15:sqref>
                        </c15:formulaRef>
                      </c:ext>
                    </c:extLst>
                    <c:strCache>
                      <c:ptCount val="7"/>
                      <c:pt idx="0">
                        <c:v>Nacional</c:v>
                      </c:pt>
                      <c:pt idx="1">
                        <c:v>C</c:v>
                      </c:pt>
                      <c:pt idx="2">
                        <c:v>G1</c:v>
                      </c:pt>
                      <c:pt idx="3">
                        <c:v>G2</c:v>
                      </c:pt>
                      <c:pt idx="4">
                        <c:v>G3</c:v>
                      </c:pt>
                      <c:pt idx="5">
                        <c:v>G4</c:v>
                      </c:pt>
                      <c:pt idx="6">
                        <c:v>G5</c:v>
                      </c:pt>
                    </c:strCache>
                  </c:strRef>
                </c:cat>
                <c:val>
                  <c:numRef>
                    <c:extLst xmlns:c15="http://schemas.microsoft.com/office/drawing/2012/chart">
                      <c:ext xmlns:c15="http://schemas.microsoft.com/office/drawing/2012/chart" uri="{02D57815-91ED-43cb-92C2-25804820EDAC}">
                        <c15:formulaRef>
                          <c15:sqref>'[Desempeño Fiscal 2023 22-09-2023 copia de seguridad.xlsx]Gráficos resultados'!$B$15:$H$15</c15:sqref>
                        </c15:formulaRef>
                      </c:ext>
                    </c:extLst>
                    <c:numCache>
                      <c:formatCode>0.00</c:formatCode>
                      <c:ptCount val="7"/>
                      <c:pt idx="0">
                        <c:v>24.043585731838274</c:v>
                      </c:pt>
                      <c:pt idx="1">
                        <c:v>24.043585731838274</c:v>
                      </c:pt>
                      <c:pt idx="2">
                        <c:v>24.043585731838274</c:v>
                      </c:pt>
                      <c:pt idx="3">
                        <c:v>24.043585731838274</c:v>
                      </c:pt>
                      <c:pt idx="4">
                        <c:v>24.043585731838274</c:v>
                      </c:pt>
                      <c:pt idx="5">
                        <c:v>24.043585731838274</c:v>
                      </c:pt>
                      <c:pt idx="6">
                        <c:v>24.043585731838274</c:v>
                      </c:pt>
                    </c:numCache>
                  </c:numRef>
                </c:val>
                <c:extLst xmlns:c15="http://schemas.microsoft.com/office/drawing/2012/chart">
                  <c:ext xmlns:c16="http://schemas.microsoft.com/office/drawing/2014/chart" uri="{C3380CC4-5D6E-409C-BE32-E72D297353CC}">
                    <c16:uniqueId val="{0000001E-6E1F-4159-8079-6D0F76AD9AD9}"/>
                  </c:ext>
                </c:extLst>
              </c15:ser>
            </c15:filteredBarSeries>
          </c:ext>
        </c:extLst>
      </c:barChart>
      <c:lineChart>
        <c:grouping val="standard"/>
        <c:varyColors val="0"/>
        <c:dLbls>
          <c:showLegendKey val="0"/>
          <c:showVal val="0"/>
          <c:showCatName val="0"/>
          <c:showSerName val="0"/>
          <c:showPercent val="0"/>
          <c:showBubbleSize val="0"/>
        </c:dLbls>
        <c:marker val="1"/>
        <c:smooth val="0"/>
        <c:axId val="271950720"/>
        <c:axId val="460996096"/>
        <c:extLst>
          <c:ext xmlns:c15="http://schemas.microsoft.com/office/drawing/2012/chart" uri="{02D57815-91ED-43cb-92C2-25804820EDAC}">
            <c15:filteredLineSeries>
              <c15:ser>
                <c:idx val="1"/>
                <c:order val="1"/>
                <c:tx>
                  <c:strRef>
                    <c:extLst>
                      <c:ext uri="{02D57815-91ED-43cb-92C2-25804820EDAC}">
                        <c15:formulaRef>
                          <c15:sqref>'[Desempeño Fiscal 2023 22-09-2023 copia de seguridad.xlsx]Gráficos resultados'!$A$11</c15:sqref>
                        </c15:formulaRef>
                      </c:ext>
                    </c:extLst>
                    <c:strCache>
                      <c:ptCount val="1"/>
                      <c:pt idx="0">
                        <c:v>Media Nacional</c:v>
                      </c:pt>
                    </c:strCache>
                  </c:strRef>
                </c:tx>
                <c:spPr>
                  <a:ln w="28575" cap="rnd">
                    <a:solidFill>
                      <a:schemeClr val="accent2"/>
                    </a:solidFill>
                    <a:prstDash val="dash"/>
                    <a:round/>
                  </a:ln>
                  <a:effectLst/>
                </c:spPr>
                <c:marker>
                  <c:symbol val="none"/>
                </c:marker>
                <c:cat>
                  <c:strRef>
                    <c:extLst>
                      <c:ext uri="{02D57815-91ED-43cb-92C2-25804820EDAC}">
                        <c15:formulaRef>
                          <c15:sqref>'[Desempeño Fiscal 2023 22-09-2023 copia de seguridad.xlsx]Gráficos resultados'!$B$9:$H$9</c15:sqref>
                        </c15:formulaRef>
                      </c:ext>
                    </c:extLst>
                    <c:strCache>
                      <c:ptCount val="7"/>
                      <c:pt idx="0">
                        <c:v>Nacional</c:v>
                      </c:pt>
                      <c:pt idx="1">
                        <c:v>C</c:v>
                      </c:pt>
                      <c:pt idx="2">
                        <c:v>G1</c:v>
                      </c:pt>
                      <c:pt idx="3">
                        <c:v>G2</c:v>
                      </c:pt>
                      <c:pt idx="4">
                        <c:v>G3</c:v>
                      </c:pt>
                      <c:pt idx="5">
                        <c:v>G4</c:v>
                      </c:pt>
                      <c:pt idx="6">
                        <c:v>G5</c:v>
                      </c:pt>
                    </c:strCache>
                  </c:strRef>
                </c:cat>
                <c:val>
                  <c:numRef>
                    <c:extLst>
                      <c:ext uri="{02D57815-91ED-43cb-92C2-25804820EDAC}">
                        <c15:formulaRef>
                          <c15:sqref>'[Desempeño Fiscal 2023 22-09-2023 copia de seguridad.xlsx]Gráficos resultados'!$B$11:$H$11</c15:sqref>
                        </c15:formulaRef>
                      </c:ext>
                    </c:extLst>
                    <c:numCache>
                      <c:formatCode>0.00</c:formatCode>
                      <c:ptCount val="7"/>
                      <c:pt idx="0">
                        <c:v>67.508163820466777</c:v>
                      </c:pt>
                      <c:pt idx="1">
                        <c:v>67.508163820466777</c:v>
                      </c:pt>
                      <c:pt idx="2">
                        <c:v>67.508163820466777</c:v>
                      </c:pt>
                      <c:pt idx="3">
                        <c:v>67.508163820466777</c:v>
                      </c:pt>
                      <c:pt idx="4">
                        <c:v>67.508163820466777</c:v>
                      </c:pt>
                      <c:pt idx="5">
                        <c:v>67.508163820466777</c:v>
                      </c:pt>
                      <c:pt idx="6">
                        <c:v>67.508163820466777</c:v>
                      </c:pt>
                    </c:numCache>
                  </c:numRef>
                </c:val>
                <c:smooth val="0"/>
                <c:extLst>
                  <c:ext xmlns:c16="http://schemas.microsoft.com/office/drawing/2014/chart" uri="{C3380CC4-5D6E-409C-BE32-E72D297353CC}">
                    <c16:uniqueId val="{0000001C-6E1F-4159-8079-6D0F76AD9AD9}"/>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'[Desempeño Fiscal 2023 22-09-2023 copia de seguridad.xlsx]Gráficos resultados'!$A$13</c15:sqref>
                        </c15:formulaRef>
                      </c:ext>
                    </c:extLst>
                    <c:strCache>
                      <c:ptCount val="1"/>
                      <c:pt idx="0">
                        <c:v>Media Nacional</c:v>
                      </c:pt>
                    </c:strCache>
                  </c:strRef>
                </c:tx>
                <c:spPr>
                  <a:ln w="28575" cap="rnd">
                    <a:solidFill>
                      <a:schemeClr val="accent2"/>
                    </a:solidFill>
                    <a:prstDash val="dash"/>
                    <a:round/>
                  </a:ln>
                  <a:effectLst/>
                </c:spPr>
                <c:marker>
                  <c:symbol val="none"/>
                </c:marker>
                <c:cat>
                  <c:strRef>
                    <c:extLst xmlns:c15="http://schemas.microsoft.com/office/drawing/2012/chart">
                      <c:ext xmlns:c15="http://schemas.microsoft.com/office/drawing/2012/chart" uri="{02D57815-91ED-43cb-92C2-25804820EDAC}">
                        <c15:formulaRef>
                          <c15:sqref>'[Desempeño Fiscal 2023 22-09-2023 copia de seguridad.xlsx]Gráficos resultados'!$B$9:$H$9</c15:sqref>
                        </c15:formulaRef>
                      </c:ext>
                    </c:extLst>
                    <c:strCache>
                      <c:ptCount val="7"/>
                      <c:pt idx="0">
                        <c:v>Nacional</c:v>
                      </c:pt>
                      <c:pt idx="1">
                        <c:v>C</c:v>
                      </c:pt>
                      <c:pt idx="2">
                        <c:v>G1</c:v>
                      </c:pt>
                      <c:pt idx="3">
                        <c:v>G2</c:v>
                      </c:pt>
                      <c:pt idx="4">
                        <c:v>G3</c:v>
                      </c:pt>
                      <c:pt idx="5">
                        <c:v>G4</c:v>
                      </c:pt>
                      <c:pt idx="6">
                        <c:v>G5</c:v>
                      </c:pt>
                    </c:strCache>
                  </c:strRef>
                </c:cat>
                <c:val>
                  <c:numRef>
                    <c:extLst xmlns:c15="http://schemas.microsoft.com/office/drawing/2012/chart">
                      <c:ext xmlns:c15="http://schemas.microsoft.com/office/drawing/2012/chart" uri="{02D57815-91ED-43cb-92C2-25804820EDAC}">
                        <c15:formulaRef>
                          <c15:sqref>'[Desempeño Fiscal 2023 22-09-2023 copia de seguridad.xlsx]Gráficos resultados'!$B$13:$H$13</c15:sqref>
                        </c15:formulaRef>
                      </c:ext>
                    </c:extLst>
                    <c:numCache>
                      <c:formatCode>0.00</c:formatCode>
                      <c:ptCount val="7"/>
                      <c:pt idx="0">
                        <c:v>24.629401448882771</c:v>
                      </c:pt>
                      <c:pt idx="1">
                        <c:v>24.629401448882771</c:v>
                      </c:pt>
                      <c:pt idx="2">
                        <c:v>24.629401448882771</c:v>
                      </c:pt>
                      <c:pt idx="3">
                        <c:v>24.629401448882771</c:v>
                      </c:pt>
                      <c:pt idx="4">
                        <c:v>24.629401448882771</c:v>
                      </c:pt>
                      <c:pt idx="5">
                        <c:v>24.629401448882771</c:v>
                      </c:pt>
                      <c:pt idx="6">
                        <c:v>24.629401448882771</c:v>
                      </c:pt>
                    </c:numCache>
                  </c:numRef>
                </c:val>
                <c:smooth val="0"/>
                <c:extLst xmlns:c15="http://schemas.microsoft.com/office/drawing/2012/chart">
                  <c:ext xmlns:c16="http://schemas.microsoft.com/office/drawing/2014/chart" uri="{C3380CC4-5D6E-409C-BE32-E72D297353CC}">
                    <c16:uniqueId val="{0000000E-6E1F-4159-8079-6D0F76AD9AD9}"/>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'[Desempeño Fiscal 2023 22-09-2023 copia de seguridad.xlsx]Gráficos resultados'!$A$16</c15:sqref>
                        </c15:formulaRef>
                      </c:ext>
                    </c:extLst>
                    <c:strCache>
                      <c:ptCount val="1"/>
                      <c:pt idx="0">
                        <c:v>Ahorro corriente</c:v>
                      </c:pt>
                    </c:strCache>
                  </c:strRef>
                </c:tx>
                <c:spPr>
                  <a:ln w="28575" cap="rnd">
                    <a:solidFill>
                      <a:schemeClr val="accent1">
                        <a:lumMod val="60000"/>
                      </a:schemeClr>
                    </a:solidFill>
                    <a:round/>
                  </a:ln>
                  <a:effectLst/>
                </c:spPr>
                <c:marker>
                  <c:symbol val="none"/>
                </c:marker>
                <c:cat>
                  <c:strRef>
                    <c:extLst xmlns:c15="http://schemas.microsoft.com/office/drawing/2012/chart">
                      <c:ext xmlns:c15="http://schemas.microsoft.com/office/drawing/2012/chart" uri="{02D57815-91ED-43cb-92C2-25804820EDAC}">
                        <c15:formulaRef>
                          <c15:sqref>'[Desempeño Fiscal 2023 22-09-2023 copia de seguridad.xlsx]Gráficos resultados'!$B$9:$H$9</c15:sqref>
                        </c15:formulaRef>
                      </c:ext>
                    </c:extLst>
                    <c:strCache>
                      <c:ptCount val="7"/>
                      <c:pt idx="0">
                        <c:v>Nacional</c:v>
                      </c:pt>
                      <c:pt idx="1">
                        <c:v>C</c:v>
                      </c:pt>
                      <c:pt idx="2">
                        <c:v>G1</c:v>
                      </c:pt>
                      <c:pt idx="3">
                        <c:v>G2</c:v>
                      </c:pt>
                      <c:pt idx="4">
                        <c:v>G3</c:v>
                      </c:pt>
                      <c:pt idx="5">
                        <c:v>G4</c:v>
                      </c:pt>
                      <c:pt idx="6">
                        <c:v>G5</c:v>
                      </c:pt>
                    </c:strCache>
                  </c:strRef>
                </c:cat>
                <c:val>
                  <c:numRef>
                    <c:extLst xmlns:c15="http://schemas.microsoft.com/office/drawing/2012/chart">
                      <c:ext xmlns:c15="http://schemas.microsoft.com/office/drawing/2012/chart" uri="{02D57815-91ED-43cb-92C2-25804820EDAC}">
                        <c15:formulaRef>
                          <c15:sqref>'[Desempeño Fiscal 2023 22-09-2023 copia de seguridad.xlsx]Gráficos resultados'!$B$16:$H$16</c15:sqref>
                        </c15:formulaRef>
                      </c:ext>
                    </c:extLst>
                    <c:numCache>
                      <c:formatCode>0.00</c:formatCode>
                      <c:ptCount val="7"/>
                      <c:pt idx="0">
                        <c:v>49.41252640841217</c:v>
                      </c:pt>
                      <c:pt idx="1">
                        <c:v>57.665928287169585</c:v>
                      </c:pt>
                      <c:pt idx="2">
                        <c:v>55.347283449611616</c:v>
                      </c:pt>
                      <c:pt idx="3">
                        <c:v>48.787582505040547</c:v>
                      </c:pt>
                      <c:pt idx="4">
                        <c:v>45.690348259968935</c:v>
                      </c:pt>
                      <c:pt idx="5">
                        <c:v>46.134239173563564</c:v>
                      </c:pt>
                      <c:pt idx="6">
                        <c:v>50.668157621610668</c:v>
                      </c:pt>
                    </c:numCache>
                  </c:numRef>
                </c:val>
                <c:smooth val="0"/>
                <c:extLst xmlns:c15="http://schemas.microsoft.com/office/drawing/2012/chart">
                  <c:ext xmlns:c16="http://schemas.microsoft.com/office/drawing/2014/chart" uri="{C3380CC4-5D6E-409C-BE32-E72D297353CC}">
                    <c16:uniqueId val="{0000001F-6E1F-4159-8079-6D0F76AD9AD9}"/>
                  </c:ext>
                </c:extLst>
              </c15:ser>
            </c15:filteredLineSeries>
            <c15:filteredLineSeries>
              <c15:ser>
                <c:idx val="7"/>
                <c:order val="7"/>
                <c:tx>
                  <c:strRef>
                    <c:extLst xmlns:c15="http://schemas.microsoft.com/office/drawing/2012/chart">
                      <c:ext xmlns:c15="http://schemas.microsoft.com/office/drawing/2012/chart" uri="{02D57815-91ED-43cb-92C2-25804820EDAC}">
                        <c15:formulaRef>
                          <c15:sqref>'[Desempeño Fiscal 2023 22-09-2023 copia de seguridad.xlsx]Gráficos resultados'!$A$17</c15:sqref>
                        </c15:formulaRef>
                      </c:ext>
                    </c:extLst>
                    <c:strCache>
                      <c:ptCount val="1"/>
                      <c:pt idx="0">
                        <c:v>Media Nacional</c:v>
                      </c:pt>
                    </c:strCache>
                  </c:strRef>
                </c:tx>
                <c:spPr>
                  <a:ln w="28575" cap="rnd">
                    <a:solidFill>
                      <a:schemeClr val="accent2">
                        <a:lumMod val="60000"/>
                      </a:schemeClr>
                    </a:solidFill>
                    <a:round/>
                  </a:ln>
                  <a:effectLst/>
                </c:spPr>
                <c:marker>
                  <c:symbol val="none"/>
                </c:marker>
                <c:cat>
                  <c:strRef>
                    <c:extLst xmlns:c15="http://schemas.microsoft.com/office/drawing/2012/chart">
                      <c:ext xmlns:c15="http://schemas.microsoft.com/office/drawing/2012/chart" uri="{02D57815-91ED-43cb-92C2-25804820EDAC}">
                        <c15:formulaRef>
                          <c15:sqref>'[Desempeño Fiscal 2023 22-09-2023 copia de seguridad.xlsx]Gráficos resultados'!$B$9:$H$9</c15:sqref>
                        </c15:formulaRef>
                      </c:ext>
                    </c:extLst>
                    <c:strCache>
                      <c:ptCount val="7"/>
                      <c:pt idx="0">
                        <c:v>Nacional</c:v>
                      </c:pt>
                      <c:pt idx="1">
                        <c:v>C</c:v>
                      </c:pt>
                      <c:pt idx="2">
                        <c:v>G1</c:v>
                      </c:pt>
                      <c:pt idx="3">
                        <c:v>G2</c:v>
                      </c:pt>
                      <c:pt idx="4">
                        <c:v>G3</c:v>
                      </c:pt>
                      <c:pt idx="5">
                        <c:v>G4</c:v>
                      </c:pt>
                      <c:pt idx="6">
                        <c:v>G5</c:v>
                      </c:pt>
                    </c:strCache>
                  </c:strRef>
                </c:cat>
                <c:val>
                  <c:numRef>
                    <c:extLst xmlns:c15="http://schemas.microsoft.com/office/drawing/2012/chart">
                      <c:ext xmlns:c15="http://schemas.microsoft.com/office/drawing/2012/chart" uri="{02D57815-91ED-43cb-92C2-25804820EDAC}">
                        <c15:formulaRef>
                          <c15:sqref>'[Desempeño Fiscal 2023 22-09-2023 copia de seguridad.xlsx]Gráficos resultados'!$B$17:$H$17</c15:sqref>
                        </c15:formulaRef>
                      </c:ext>
                    </c:extLst>
                    <c:numCache>
                      <c:formatCode>0.00</c:formatCode>
                      <c:ptCount val="7"/>
                      <c:pt idx="0">
                        <c:v>49.41252640841217</c:v>
                      </c:pt>
                      <c:pt idx="1">
                        <c:v>49.41252640841217</c:v>
                      </c:pt>
                      <c:pt idx="2">
                        <c:v>49.41252640841217</c:v>
                      </c:pt>
                      <c:pt idx="3">
                        <c:v>49.41252640841217</c:v>
                      </c:pt>
                      <c:pt idx="4">
                        <c:v>49.41252640841217</c:v>
                      </c:pt>
                      <c:pt idx="5">
                        <c:v>49.41252640841217</c:v>
                      </c:pt>
                      <c:pt idx="6">
                        <c:v>49.41252640841217</c:v>
                      </c:pt>
                    </c:numCache>
                  </c:numRef>
                </c:val>
                <c:smooth val="0"/>
                <c:extLst xmlns:c15="http://schemas.microsoft.com/office/drawing/2012/chart">
                  <c:ext xmlns:c16="http://schemas.microsoft.com/office/drawing/2014/chart" uri="{C3380CC4-5D6E-409C-BE32-E72D297353CC}">
                    <c16:uniqueId val="{00000020-6E1F-4159-8079-6D0F76AD9AD9}"/>
                  </c:ext>
                </c:extLst>
              </c15:ser>
            </c15:filteredLineSeries>
            <c15:filteredLineSeries>
              <c15:ser>
                <c:idx val="8"/>
                <c:order val="8"/>
                <c:tx>
                  <c:strRef>
                    <c:extLst xmlns:c15="http://schemas.microsoft.com/office/drawing/2012/chart">
                      <c:ext xmlns:c15="http://schemas.microsoft.com/office/drawing/2012/chart" uri="{02D57815-91ED-43cb-92C2-25804820EDAC}">
                        <c15:formulaRef>
                          <c15:sqref>'[Desempeño Fiscal 2023 22-09-2023 copia de seguridad.xlsx]Gráficos resultados'!$A$18</c15:sqref>
                        </c15:formulaRef>
                      </c:ext>
                    </c:extLst>
                    <c:strCache>
                      <c:ptCount val="1"/>
                      <c:pt idx="0">
                        <c:v>Balance fiscal primario</c:v>
                      </c:pt>
                    </c:strCache>
                  </c:strRef>
                </c:tx>
                <c:spPr>
                  <a:ln w="28575" cap="rnd">
                    <a:solidFill>
                      <a:schemeClr val="accent3">
                        <a:lumMod val="60000"/>
                      </a:schemeClr>
                    </a:solidFill>
                    <a:round/>
                  </a:ln>
                  <a:effectLst/>
                </c:spPr>
                <c:marker>
                  <c:symbol val="none"/>
                </c:marker>
                <c:cat>
                  <c:strRef>
                    <c:extLst xmlns:c15="http://schemas.microsoft.com/office/drawing/2012/chart">
                      <c:ext xmlns:c15="http://schemas.microsoft.com/office/drawing/2012/chart" uri="{02D57815-91ED-43cb-92C2-25804820EDAC}">
                        <c15:formulaRef>
                          <c15:sqref>'[Desempeño Fiscal 2023 22-09-2023 copia de seguridad.xlsx]Gráficos resultados'!$B$9:$H$9</c15:sqref>
                        </c15:formulaRef>
                      </c:ext>
                    </c:extLst>
                    <c:strCache>
                      <c:ptCount val="7"/>
                      <c:pt idx="0">
                        <c:v>Nacional</c:v>
                      </c:pt>
                      <c:pt idx="1">
                        <c:v>C</c:v>
                      </c:pt>
                      <c:pt idx="2">
                        <c:v>G1</c:v>
                      </c:pt>
                      <c:pt idx="3">
                        <c:v>G2</c:v>
                      </c:pt>
                      <c:pt idx="4">
                        <c:v>G3</c:v>
                      </c:pt>
                      <c:pt idx="5">
                        <c:v>G4</c:v>
                      </c:pt>
                      <c:pt idx="6">
                        <c:v>G5</c:v>
                      </c:pt>
                    </c:strCache>
                  </c:strRef>
                </c:cat>
                <c:val>
                  <c:numRef>
                    <c:extLst xmlns:c15="http://schemas.microsoft.com/office/drawing/2012/chart">
                      <c:ext xmlns:c15="http://schemas.microsoft.com/office/drawing/2012/chart" uri="{02D57815-91ED-43cb-92C2-25804820EDAC}">
                        <c15:formulaRef>
                          <c15:sqref>'[Desempeño Fiscal 2023 22-09-2023 copia de seguridad.xlsx]Gráficos resultados'!$B$18:$H$18</c15:sqref>
                        </c15:formulaRef>
                      </c:ext>
                    </c:extLst>
                    <c:numCache>
                      <c:formatCode>0.00</c:formatCode>
                      <c:ptCount val="7"/>
                      <c:pt idx="0">
                        <c:v>6.7984501463619331</c:v>
                      </c:pt>
                      <c:pt idx="1">
                        <c:v>10.660159615060056</c:v>
                      </c:pt>
                      <c:pt idx="2">
                        <c:v>10.716697830950901</c:v>
                      </c:pt>
                      <c:pt idx="3">
                        <c:v>6.8783672393187612</c:v>
                      </c:pt>
                      <c:pt idx="4">
                        <c:v>6.7295766611862895</c:v>
                      </c:pt>
                      <c:pt idx="5">
                        <c:v>5.0213272499640151</c:v>
                      </c:pt>
                      <c:pt idx="6">
                        <c:v>4.4181342488836179</c:v>
                      </c:pt>
                    </c:numCache>
                  </c:numRef>
                </c:val>
                <c:smooth val="0"/>
                <c:extLst xmlns:c15="http://schemas.microsoft.com/office/drawing/2012/chart">
                  <c:ext xmlns:c16="http://schemas.microsoft.com/office/drawing/2014/chart" uri="{C3380CC4-5D6E-409C-BE32-E72D297353CC}">
                    <c16:uniqueId val="{00000021-6E1F-4159-8079-6D0F76AD9AD9}"/>
                  </c:ext>
                </c:extLst>
              </c15:ser>
            </c15:filteredLineSeries>
            <c15:filteredLineSeries>
              <c15:ser>
                <c:idx val="9"/>
                <c:order val="9"/>
                <c:tx>
                  <c:strRef>
                    <c:extLst xmlns:c15="http://schemas.microsoft.com/office/drawing/2012/chart">
                      <c:ext xmlns:c15="http://schemas.microsoft.com/office/drawing/2012/chart" uri="{02D57815-91ED-43cb-92C2-25804820EDAC}">
                        <c15:formulaRef>
                          <c15:sqref>'[Desempeño Fiscal 2023 22-09-2023 copia de seguridad.xlsx]Gráficos resultados'!$A$19</c15:sqref>
                        </c15:formulaRef>
                      </c:ext>
                    </c:extLst>
                    <c:strCache>
                      <c:ptCount val="1"/>
                      <c:pt idx="0">
                        <c:v>Media Nacional</c:v>
                      </c:pt>
                    </c:strCache>
                  </c:strRef>
                </c:tx>
                <c:spPr>
                  <a:ln w="28575" cap="rnd">
                    <a:solidFill>
                      <a:schemeClr val="accent4">
                        <a:lumMod val="60000"/>
                      </a:schemeClr>
                    </a:solidFill>
                    <a:round/>
                  </a:ln>
                  <a:effectLst/>
                </c:spPr>
                <c:marker>
                  <c:symbol val="none"/>
                </c:marker>
                <c:cat>
                  <c:strRef>
                    <c:extLst xmlns:c15="http://schemas.microsoft.com/office/drawing/2012/chart">
                      <c:ext xmlns:c15="http://schemas.microsoft.com/office/drawing/2012/chart" uri="{02D57815-91ED-43cb-92C2-25804820EDAC}">
                        <c15:formulaRef>
                          <c15:sqref>'[Desempeño Fiscal 2023 22-09-2023 copia de seguridad.xlsx]Gráficos resultados'!$B$9:$H$9</c15:sqref>
                        </c15:formulaRef>
                      </c:ext>
                    </c:extLst>
                    <c:strCache>
                      <c:ptCount val="7"/>
                      <c:pt idx="0">
                        <c:v>Nacional</c:v>
                      </c:pt>
                      <c:pt idx="1">
                        <c:v>C</c:v>
                      </c:pt>
                      <c:pt idx="2">
                        <c:v>G1</c:v>
                      </c:pt>
                      <c:pt idx="3">
                        <c:v>G2</c:v>
                      </c:pt>
                      <c:pt idx="4">
                        <c:v>G3</c:v>
                      </c:pt>
                      <c:pt idx="5">
                        <c:v>G4</c:v>
                      </c:pt>
                      <c:pt idx="6">
                        <c:v>G5</c:v>
                      </c:pt>
                    </c:strCache>
                  </c:strRef>
                </c:cat>
                <c:val>
                  <c:numRef>
                    <c:extLst xmlns:c15="http://schemas.microsoft.com/office/drawing/2012/chart">
                      <c:ext xmlns:c15="http://schemas.microsoft.com/office/drawing/2012/chart" uri="{02D57815-91ED-43cb-92C2-25804820EDAC}">
                        <c15:formulaRef>
                          <c15:sqref>'[Desempeño Fiscal 2023 22-09-2023 copia de seguridad.xlsx]Gráficos resultados'!$B$19:$H$19</c15:sqref>
                        </c15:formulaRef>
                      </c:ext>
                    </c:extLst>
                    <c:numCache>
                      <c:formatCode>0.00</c:formatCode>
                      <c:ptCount val="7"/>
                      <c:pt idx="0">
                        <c:v>6.7984501463619331</c:v>
                      </c:pt>
                      <c:pt idx="1">
                        <c:v>6.7984501463619331</c:v>
                      </c:pt>
                      <c:pt idx="2">
                        <c:v>6.7984501463619331</c:v>
                      </c:pt>
                      <c:pt idx="3">
                        <c:v>6.7984501463619331</c:v>
                      </c:pt>
                      <c:pt idx="4">
                        <c:v>6.7984501463619331</c:v>
                      </c:pt>
                      <c:pt idx="5">
                        <c:v>6.7984501463619331</c:v>
                      </c:pt>
                      <c:pt idx="6">
                        <c:v>6.7984501463619331</c:v>
                      </c:pt>
                    </c:numCache>
                  </c:numRef>
                </c:val>
                <c:smooth val="0"/>
                <c:extLst xmlns:c15="http://schemas.microsoft.com/office/drawing/2012/chart">
                  <c:ext xmlns:c16="http://schemas.microsoft.com/office/drawing/2014/chart" uri="{C3380CC4-5D6E-409C-BE32-E72D297353CC}">
                    <c16:uniqueId val="{00000022-6E1F-4159-8079-6D0F76AD9AD9}"/>
                  </c:ext>
                </c:extLst>
              </c15:ser>
            </c15:filteredLineSeries>
          </c:ext>
        </c:extLst>
      </c:lineChart>
      <c:catAx>
        <c:axId val="27195072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000" b="0" i="0" u="none" strike="noStrike" kern="1200" baseline="0">
                <a:solidFill>
                  <a:schemeClr val="tx1"/>
                </a:solidFill>
                <a:latin typeface="+mn-lt"/>
                <a:ea typeface="+mn-ea"/>
                <a:cs typeface="+mn-cs"/>
              </a:defRPr>
            </a:pPr>
            <a:endParaRPr lang="es-CO"/>
          </a:p>
        </c:txPr>
        <c:crossAx val="460996096"/>
        <c:crosses val="autoZero"/>
        <c:auto val="1"/>
        <c:lblAlgn val="ctr"/>
        <c:lblOffset val="100"/>
        <c:noMultiLvlLbl val="0"/>
      </c:catAx>
      <c:valAx>
        <c:axId val="460996096"/>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crossAx val="271950720"/>
        <c:crosses val="autoZero"/>
        <c:crossBetween val="between"/>
      </c:valAx>
      <c:spPr>
        <a:noFill/>
        <a:ln>
          <a:noFill/>
        </a:ln>
        <a:effectLst/>
      </c:spPr>
    </c:plotArea>
    <c:legend>
      <c:legendPos val="b"/>
      <c:legendEntry>
        <c:idx val="0"/>
        <c:delete val="1"/>
      </c:legendEntry>
      <c:legendEntry>
        <c:idx val="1"/>
        <c:delete val="1"/>
      </c:legendEntry>
      <c:layout>
        <c:manualLayout>
          <c:xMode val="edge"/>
          <c:yMode val="edge"/>
          <c:x val="0.13946944706753681"/>
          <c:y val="0.91287440056021585"/>
          <c:w val="0.6723988586475842"/>
          <c:h val="8.2508842013822206E-2"/>
        </c:manualLayout>
      </c:layout>
      <c:overlay val="0"/>
      <c:spPr>
        <a:noFill/>
        <a:ln>
          <a:noFill/>
        </a:ln>
        <a:effectLst/>
      </c:spPr>
      <c:txPr>
        <a:bodyPr rot="0" spcFirstLastPara="1" vertOverflow="ellipsis" vert="horz" wrap="square" anchor="ctr" anchorCtr="1"/>
        <a:lstStyle/>
        <a:p>
          <a:pPr>
            <a:defRPr lang="en-US" sz="1000" b="0" i="0" u="none" strike="noStrike" kern="1200" baseline="0">
              <a:solidFill>
                <a:schemeClr val="tx1"/>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lang="en-US" sz="1000" b="0" i="0" u="none" strike="noStrike" kern="1200" baseline="0">
          <a:solidFill>
            <a:schemeClr val="tx1"/>
          </a:solidFill>
          <a:latin typeface="+mn-lt"/>
          <a:ea typeface="+mn-ea"/>
          <a:cs typeface="+mn-cs"/>
        </a:defRPr>
      </a:pPr>
      <a:endParaRPr lang="es-CO"/>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500" b="1" i="0" u="none" strike="noStrike" kern="1200" spc="0" baseline="0">
                <a:solidFill>
                  <a:schemeClr val="tx1"/>
                </a:solidFill>
                <a:latin typeface="+mn-lt"/>
                <a:ea typeface="+mn-ea"/>
                <a:cs typeface="+mn-cs"/>
              </a:defRPr>
            </a:pPr>
            <a:r>
              <a:rPr lang="es-CO" sz="1500" b="1"/>
              <a:t>Nivel de endeudamiento</a:t>
            </a:r>
          </a:p>
        </c:rich>
      </c:tx>
      <c:layout>
        <c:manualLayout>
          <c:xMode val="edge"/>
          <c:yMode val="edge"/>
          <c:x val="2.7057859422595327E-2"/>
          <c:y val="2.0259965669727462E-2"/>
        </c:manualLayout>
      </c:layout>
      <c:overlay val="0"/>
      <c:spPr>
        <a:noFill/>
        <a:ln>
          <a:noFill/>
        </a:ln>
        <a:effectLst/>
      </c:spPr>
      <c:txPr>
        <a:bodyPr rot="0" spcFirstLastPara="1" vertOverflow="ellipsis" vert="horz" wrap="square" anchor="ctr" anchorCtr="1"/>
        <a:lstStyle/>
        <a:p>
          <a:pPr>
            <a:defRPr lang="en-US" sz="1500" b="1" i="0" u="none" strike="noStrike" kern="1200" spc="0" baseline="0">
              <a:solidFill>
                <a:schemeClr val="tx1"/>
              </a:solidFill>
              <a:latin typeface="+mn-lt"/>
              <a:ea typeface="+mn-ea"/>
              <a:cs typeface="+mn-cs"/>
            </a:defRPr>
          </a:pPr>
          <a:endParaRPr lang="es-CO"/>
        </a:p>
      </c:txPr>
    </c:title>
    <c:autoTitleDeleted val="0"/>
    <c:plotArea>
      <c:layout/>
      <c:barChart>
        <c:barDir val="col"/>
        <c:grouping val="clustered"/>
        <c:varyColors val="0"/>
        <c:ser>
          <c:idx val="4"/>
          <c:order val="4"/>
          <c:tx>
            <c:strRef>
              <c:f>'[Desempeño Fiscal 2023 22-09-2023 copia de seguridad.xlsx]Gráficos resultados'!$A$14</c:f>
              <c:strCache>
                <c:ptCount val="1"/>
                <c:pt idx="0">
                  <c:v>Nivel de endeudamiento</c:v>
                </c:pt>
              </c:strCache>
            </c:strRef>
          </c:tx>
          <c:spPr>
            <a:solidFill>
              <a:schemeClr val="accent5"/>
            </a:solidFill>
            <a:ln>
              <a:noFill/>
            </a:ln>
            <a:effectLst/>
          </c:spPr>
          <c:invertIfNegative val="0"/>
          <c:dPt>
            <c:idx val="0"/>
            <c:invertIfNegative val="0"/>
            <c:bubble3D val="0"/>
            <c:spPr>
              <a:solidFill>
                <a:srgbClr val="FFC000"/>
              </a:solidFill>
              <a:ln>
                <a:noFill/>
              </a:ln>
              <a:effectLst/>
            </c:spPr>
            <c:extLst>
              <c:ext xmlns:c16="http://schemas.microsoft.com/office/drawing/2014/chart" uri="{C3380CC4-5D6E-409C-BE32-E72D297353CC}">
                <c16:uniqueId val="{00000001-D623-4BB4-9166-33A41F6FC532}"/>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D623-4BB4-9166-33A41F6FC532}"/>
              </c:ext>
            </c:extLst>
          </c:dPt>
          <c:dPt>
            <c:idx val="2"/>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05-D623-4BB4-9166-33A41F6FC532}"/>
              </c:ext>
            </c:extLst>
          </c:dPt>
          <c:dPt>
            <c:idx val="3"/>
            <c:invertIfNegative val="0"/>
            <c:bubble3D val="0"/>
            <c:spPr>
              <a:solidFill>
                <a:schemeClr val="accent6"/>
              </a:solidFill>
              <a:ln>
                <a:noFill/>
              </a:ln>
              <a:effectLst/>
            </c:spPr>
            <c:extLst>
              <c:ext xmlns:c16="http://schemas.microsoft.com/office/drawing/2014/chart" uri="{C3380CC4-5D6E-409C-BE32-E72D297353CC}">
                <c16:uniqueId val="{00000007-D623-4BB4-9166-33A41F6FC532}"/>
              </c:ext>
            </c:extLst>
          </c:dPt>
          <c:dPt>
            <c:idx val="4"/>
            <c:invertIfNegative val="0"/>
            <c:bubble3D val="0"/>
            <c:spPr>
              <a:solidFill>
                <a:schemeClr val="accent5">
                  <a:lumMod val="75000"/>
                </a:schemeClr>
              </a:solidFill>
              <a:ln>
                <a:noFill/>
              </a:ln>
              <a:effectLst/>
            </c:spPr>
            <c:extLst>
              <c:ext xmlns:c16="http://schemas.microsoft.com/office/drawing/2014/chart" uri="{C3380CC4-5D6E-409C-BE32-E72D297353CC}">
                <c16:uniqueId val="{00000009-D623-4BB4-9166-33A41F6FC532}"/>
              </c:ext>
            </c:extLst>
          </c:dPt>
          <c:dPt>
            <c:idx val="5"/>
            <c:invertIfNegative val="0"/>
            <c:bubble3D val="0"/>
            <c:spPr>
              <a:solidFill>
                <a:schemeClr val="accent1">
                  <a:lumMod val="75000"/>
                </a:schemeClr>
              </a:solidFill>
              <a:ln>
                <a:noFill/>
              </a:ln>
              <a:effectLst/>
            </c:spPr>
            <c:extLst>
              <c:ext xmlns:c16="http://schemas.microsoft.com/office/drawing/2014/chart" uri="{C3380CC4-5D6E-409C-BE32-E72D297353CC}">
                <c16:uniqueId val="{0000000B-D623-4BB4-9166-33A41F6FC532}"/>
              </c:ext>
            </c:extLst>
          </c:dPt>
          <c:dPt>
            <c:idx val="6"/>
            <c:invertIfNegative val="0"/>
            <c:bubble3D val="0"/>
            <c:spPr>
              <a:solidFill>
                <a:schemeClr val="tx2">
                  <a:lumMod val="75000"/>
                </a:schemeClr>
              </a:solidFill>
              <a:ln>
                <a:noFill/>
              </a:ln>
              <a:effectLst/>
            </c:spPr>
            <c:extLst>
              <c:ext xmlns:c16="http://schemas.microsoft.com/office/drawing/2014/chart" uri="{C3380CC4-5D6E-409C-BE32-E72D297353CC}">
                <c16:uniqueId val="{0000000D-D623-4BB4-9166-33A41F6FC532}"/>
              </c:ext>
            </c:extLst>
          </c:dPt>
          <c:dLbls>
            <c:spPr>
              <a:solidFill>
                <a:schemeClr val="bg1"/>
              </a:solidFill>
              <a:ln>
                <a:noFill/>
              </a:ln>
              <a:effectLst/>
            </c:spPr>
            <c:txPr>
              <a:bodyPr rot="0" spcFirstLastPara="1" vertOverflow="ellipsis" vert="horz" wrap="square" anchor="ctr" anchorCtr="1"/>
              <a:lstStyle/>
              <a:p>
                <a:pPr>
                  <a:defRPr lang="en-US" sz="900" b="1" i="0" u="none" strike="noStrike" kern="1200" baseline="0">
                    <a:solidFill>
                      <a:schemeClr val="tx1"/>
                    </a:solidFill>
                    <a:latin typeface="+mn-lt"/>
                    <a:ea typeface="+mn-ea"/>
                    <a:cs typeface="+mn-cs"/>
                  </a:defRPr>
                </a:pPr>
                <a:endParaRPr lang="es-CO"/>
              </a:p>
            </c:txPr>
            <c:dLblPos val="in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0"/>
              </c:ext>
            </c:extLst>
          </c:dLbls>
          <c:trendline>
            <c:spPr>
              <a:ln w="19050" cap="rnd">
                <a:solidFill>
                  <a:schemeClr val="accent5"/>
                </a:solidFill>
                <a:prstDash val="sysDot"/>
              </a:ln>
              <a:effectLst/>
            </c:spPr>
            <c:trendlineType val="linear"/>
            <c:dispRSqr val="0"/>
            <c:dispEq val="0"/>
          </c:trendline>
          <c:cat>
            <c:strRef>
              <c:f>'[Desempeño Fiscal 2023 22-09-2023 copia de seguridad.xlsx]Gráficos resultados'!$B$9:$H$9</c:f>
              <c:strCache>
                <c:ptCount val="7"/>
                <c:pt idx="0">
                  <c:v>Nacional</c:v>
                </c:pt>
                <c:pt idx="1">
                  <c:v>C</c:v>
                </c:pt>
                <c:pt idx="2">
                  <c:v>G1</c:v>
                </c:pt>
                <c:pt idx="3">
                  <c:v>G2</c:v>
                </c:pt>
                <c:pt idx="4">
                  <c:v>G3</c:v>
                </c:pt>
                <c:pt idx="5">
                  <c:v>G4</c:v>
                </c:pt>
                <c:pt idx="6">
                  <c:v>G5</c:v>
                </c:pt>
              </c:strCache>
            </c:strRef>
          </c:cat>
          <c:val>
            <c:numRef>
              <c:f>'[Desempeño Fiscal 2023 22-09-2023 copia de seguridad.xlsx]Gráficos resultados'!$B$14:$H$14</c:f>
              <c:numCache>
                <c:formatCode>0.00</c:formatCode>
                <c:ptCount val="7"/>
                <c:pt idx="0">
                  <c:v>24.043585731838274</c:v>
                </c:pt>
                <c:pt idx="1">
                  <c:v>31.718819112698348</c:v>
                </c:pt>
                <c:pt idx="2">
                  <c:v>21.762882730307862</c:v>
                </c:pt>
                <c:pt idx="3">
                  <c:v>22.341074080947319</c:v>
                </c:pt>
                <c:pt idx="4">
                  <c:v>22.658841785843741</c:v>
                </c:pt>
                <c:pt idx="5">
                  <c:v>26.415248521614281</c:v>
                </c:pt>
                <c:pt idx="6">
                  <c:v>26.571722196658339</c:v>
                </c:pt>
              </c:numCache>
            </c:numRef>
          </c:val>
          <c:extLst>
            <c:ext xmlns:c16="http://schemas.microsoft.com/office/drawing/2014/chart" uri="{C3380CC4-5D6E-409C-BE32-E72D297353CC}">
              <c16:uniqueId val="{0000000D-4FD1-4D3C-AB5C-DE5A0E6A27BF}"/>
            </c:ext>
          </c:extLst>
        </c:ser>
        <c:dLbls>
          <c:dLblPos val="outEnd"/>
          <c:showLegendKey val="0"/>
          <c:showVal val="1"/>
          <c:showCatName val="0"/>
          <c:showSerName val="0"/>
          <c:showPercent val="0"/>
          <c:showBubbleSize val="0"/>
        </c:dLbls>
        <c:gapWidth val="17"/>
        <c:overlap val="18"/>
        <c:axId val="271950720"/>
        <c:axId val="460996096"/>
        <c:extLst>
          <c:ext xmlns:c15="http://schemas.microsoft.com/office/drawing/2012/chart" uri="{02D57815-91ED-43cb-92C2-25804820EDAC}">
            <c15:filteredBarSeries>
              <c15:ser>
                <c:idx val="0"/>
                <c:order val="0"/>
                <c:tx>
                  <c:strRef>
                    <c:extLst>
                      <c:ext uri="{02D57815-91ED-43cb-92C2-25804820EDAC}">
                        <c15:formulaRef>
                          <c15:sqref>'[Desempeño Fiscal 2023 22-09-2023 copia de seguridad.xlsx]Gráficos resultados'!$A$10</c15:sqref>
                        </c15:formulaRef>
                      </c:ext>
                    </c:extLst>
                    <c:strCache>
                      <c:ptCount val="1"/>
                      <c:pt idx="0">
                        <c:v>Dependencia de las Transferencias</c:v>
                      </c:pt>
                    </c:strCache>
                  </c:strRef>
                </c:tx>
                <c:spPr>
                  <a:solidFill>
                    <a:schemeClr val="accent1"/>
                  </a:solidFill>
                  <a:ln>
                    <a:noFill/>
                  </a:ln>
                  <a:effectLst/>
                </c:spPr>
                <c:invertIfNegative val="0"/>
                <c:dPt>
                  <c:idx val="1"/>
                  <c:invertIfNegative val="0"/>
                  <c:bubble3D val="0"/>
                  <c:spPr>
                    <a:solidFill>
                      <a:schemeClr val="accent2">
                        <a:lumMod val="75000"/>
                      </a:schemeClr>
                    </a:solidFill>
                    <a:ln>
                      <a:noFill/>
                    </a:ln>
                    <a:effectLst/>
                  </c:spPr>
                  <c:extLst>
                    <c:ext xmlns:c16="http://schemas.microsoft.com/office/drawing/2014/chart" uri="{C3380CC4-5D6E-409C-BE32-E72D297353CC}">
                      <c16:uniqueId val="{00000010-D623-4BB4-9166-33A41F6FC532}"/>
                    </c:ext>
                  </c:extLst>
                </c:dPt>
                <c:dPt>
                  <c:idx val="2"/>
                  <c:invertIfNegative val="0"/>
                  <c:bubble3D val="0"/>
                  <c:spPr>
                    <a:solidFill>
                      <a:schemeClr val="accent6">
                        <a:lumMod val="75000"/>
                      </a:schemeClr>
                    </a:solidFill>
                    <a:ln>
                      <a:noFill/>
                    </a:ln>
                    <a:effectLst/>
                  </c:spPr>
                  <c:extLst>
                    <c:ext xmlns:c16="http://schemas.microsoft.com/office/drawing/2014/chart" uri="{C3380CC4-5D6E-409C-BE32-E72D297353CC}">
                      <c16:uniqueId val="{00000012-D623-4BB4-9166-33A41F6FC532}"/>
                    </c:ext>
                  </c:extLst>
                </c:dPt>
                <c:dPt>
                  <c:idx val="3"/>
                  <c:invertIfNegative val="0"/>
                  <c:bubble3D val="0"/>
                  <c:spPr>
                    <a:solidFill>
                      <a:schemeClr val="accent3">
                        <a:lumMod val="75000"/>
                      </a:schemeClr>
                    </a:solidFill>
                    <a:ln>
                      <a:noFill/>
                    </a:ln>
                    <a:effectLst/>
                  </c:spPr>
                  <c:extLst>
                    <c:ext xmlns:c16="http://schemas.microsoft.com/office/drawing/2014/chart" uri="{C3380CC4-5D6E-409C-BE32-E72D297353CC}">
                      <c16:uniqueId val="{00000014-D623-4BB4-9166-33A41F6FC532}"/>
                    </c:ext>
                  </c:extLst>
                </c:dPt>
                <c:dPt>
                  <c:idx val="4"/>
                  <c:invertIfNegative val="0"/>
                  <c:bubble3D val="0"/>
                  <c:spPr>
                    <a:solidFill>
                      <a:schemeClr val="accent5">
                        <a:lumMod val="75000"/>
                      </a:schemeClr>
                    </a:solidFill>
                    <a:ln>
                      <a:noFill/>
                    </a:ln>
                    <a:effectLst/>
                  </c:spPr>
                  <c:extLst>
                    <c:ext xmlns:c16="http://schemas.microsoft.com/office/drawing/2014/chart" uri="{C3380CC4-5D6E-409C-BE32-E72D297353CC}">
                      <c16:uniqueId val="{00000016-D623-4BB4-9166-33A41F6FC532}"/>
                    </c:ext>
                  </c:extLst>
                </c:dPt>
                <c:dPt>
                  <c:idx val="5"/>
                  <c:invertIfNegative val="0"/>
                  <c:bubble3D val="0"/>
                  <c:spPr>
                    <a:solidFill>
                      <a:schemeClr val="accent1">
                        <a:lumMod val="75000"/>
                      </a:schemeClr>
                    </a:solidFill>
                    <a:ln>
                      <a:noFill/>
                    </a:ln>
                    <a:effectLst/>
                  </c:spPr>
                  <c:extLst>
                    <c:ext xmlns:c16="http://schemas.microsoft.com/office/drawing/2014/chart" uri="{C3380CC4-5D6E-409C-BE32-E72D297353CC}">
                      <c16:uniqueId val="{00000018-D623-4BB4-9166-33A41F6FC532}"/>
                    </c:ext>
                  </c:extLst>
                </c:dPt>
                <c:dPt>
                  <c:idx val="6"/>
                  <c:invertIfNegative val="0"/>
                  <c:bubble3D val="0"/>
                  <c:spPr>
                    <a:solidFill>
                      <a:schemeClr val="tx2">
                        <a:lumMod val="75000"/>
                      </a:schemeClr>
                    </a:solidFill>
                    <a:ln>
                      <a:noFill/>
                    </a:ln>
                    <a:effectLst/>
                  </c:spPr>
                  <c:extLst>
                    <c:ext xmlns:c16="http://schemas.microsoft.com/office/drawing/2014/chart" uri="{C3380CC4-5D6E-409C-BE32-E72D297353CC}">
                      <c16:uniqueId val="{0000001A-D623-4BB4-9166-33A41F6FC532}"/>
                    </c:ext>
                  </c:extLst>
                </c:dPt>
                <c:dLbls>
                  <c:dLbl>
                    <c:idx val="3"/>
                    <c:layout>
                      <c:manualLayout>
                        <c:x val="-8.5171280809982609E-17"/>
                        <c:y val="-4.7505938242280311E-2"/>
                      </c:manualLayout>
                    </c:layout>
                    <c:dLblPos val="outEnd"/>
                    <c:showLegendKey val="0"/>
                    <c:showVal val="1"/>
                    <c:showCatName val="0"/>
                    <c:showSerName val="0"/>
                    <c:showPercent val="0"/>
                    <c:showBubbleSize val="0"/>
                    <c:extLst>
                      <c:ext uri="{CE6537A1-D6FC-4f65-9D91-7224C49458BB}"/>
                      <c:ext xmlns:c16="http://schemas.microsoft.com/office/drawing/2014/chart" uri="{C3380CC4-5D6E-409C-BE32-E72D297353CC}">
                        <c16:uniqueId val="{00000014-D623-4BB4-9166-33A41F6FC532}"/>
                      </c:ext>
                    </c:extLst>
                  </c:dLbl>
                  <c:spPr>
                    <a:noFill/>
                    <a:ln>
                      <a:noFill/>
                    </a:ln>
                    <a:effectLst/>
                  </c:spPr>
                  <c:txPr>
                    <a:bodyPr rot="0" spcFirstLastPara="1" vertOverflow="ellipsis" vert="horz" wrap="square" lIns="38100" tIns="19050" rIns="38100" bIns="19050" anchor="ctr" anchorCtr="1">
                      <a:spAutoFit/>
                    </a:bodyPr>
                    <a:lstStyle/>
                    <a:p>
                      <a:pPr>
                        <a:defRPr lang="en-US" sz="1000" b="1" i="0" u="none" strike="noStrike" kern="1200" baseline="0">
                          <a:solidFill>
                            <a:schemeClr val="tx1"/>
                          </a:solidFill>
                          <a:latin typeface="+mn-lt"/>
                          <a:ea typeface="+mn-ea"/>
                          <a:cs typeface="+mn-cs"/>
                        </a:defRPr>
                      </a:pPr>
                      <a:endParaRPr lang="es-CO"/>
                    </a:p>
                  </c:txPr>
                  <c:dLblPos val="outEnd"/>
                  <c:showLegendKey val="0"/>
                  <c:showVal val="1"/>
                  <c:showCatName val="0"/>
                  <c:showSerName val="0"/>
                  <c:showPercent val="0"/>
                  <c:showBubbleSize val="0"/>
                  <c:showLeaderLines val="0"/>
                  <c:extLst>
                    <c:ext uri="{CE6537A1-D6FC-4f65-9D91-7224C49458BB}">
                      <c15:showLeaderLines val="0"/>
                    </c:ext>
                  </c:extLst>
                </c:dLbls>
                <c:cat>
                  <c:strRef>
                    <c:extLst>
                      <c:ext uri="{02D57815-91ED-43cb-92C2-25804820EDAC}">
                        <c15:formulaRef>
                          <c15:sqref>'[Desempeño Fiscal 2023 22-09-2023 copia de seguridad.xlsx]Gráficos resultados'!$B$9:$H$9</c15:sqref>
                        </c15:formulaRef>
                      </c:ext>
                    </c:extLst>
                    <c:strCache>
                      <c:ptCount val="7"/>
                      <c:pt idx="0">
                        <c:v>Nacional</c:v>
                      </c:pt>
                      <c:pt idx="1">
                        <c:v>C</c:v>
                      </c:pt>
                      <c:pt idx="2">
                        <c:v>G1</c:v>
                      </c:pt>
                      <c:pt idx="3">
                        <c:v>G2</c:v>
                      </c:pt>
                      <c:pt idx="4">
                        <c:v>G3</c:v>
                      </c:pt>
                      <c:pt idx="5">
                        <c:v>G4</c:v>
                      </c:pt>
                      <c:pt idx="6">
                        <c:v>G5</c:v>
                      </c:pt>
                    </c:strCache>
                  </c:strRef>
                </c:cat>
                <c:val>
                  <c:numRef>
                    <c:extLst>
                      <c:ext uri="{02D57815-91ED-43cb-92C2-25804820EDAC}">
                        <c15:formulaRef>
                          <c15:sqref>'[Desempeño Fiscal 2023 22-09-2023 copia de seguridad.xlsx]Gráficos resultados'!$B$10:$H$10</c15:sqref>
                        </c15:formulaRef>
                      </c:ext>
                    </c:extLst>
                    <c:numCache>
                      <c:formatCode>0.00</c:formatCode>
                      <c:ptCount val="7"/>
                      <c:pt idx="0">
                        <c:v>67.508163820466777</c:v>
                      </c:pt>
                      <c:pt idx="1">
                        <c:v>50.217060812953122</c:v>
                      </c:pt>
                      <c:pt idx="2">
                        <c:v>46.48202282600225</c:v>
                      </c:pt>
                      <c:pt idx="3">
                        <c:v>63.895760025659484</c:v>
                      </c:pt>
                      <c:pt idx="4">
                        <c:v>68.791079453188928</c:v>
                      </c:pt>
                      <c:pt idx="5">
                        <c:v>77.464282543791711</c:v>
                      </c:pt>
                      <c:pt idx="6">
                        <c:v>81.919900089875611</c:v>
                      </c:pt>
                    </c:numCache>
                  </c:numRef>
                </c:val>
                <c:extLst>
                  <c:ext xmlns:c16="http://schemas.microsoft.com/office/drawing/2014/chart" uri="{C3380CC4-5D6E-409C-BE32-E72D297353CC}">
                    <c16:uniqueId val="{0000001B-4FD1-4D3C-AB5C-DE5A0E6A27BF}"/>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'[Desempeño Fiscal 2023 22-09-2023 copia de seguridad.xlsx]Gráficos resultados'!$A$12</c15:sqref>
                        </c15:formulaRef>
                      </c:ext>
                    </c:extLst>
                    <c:strCache>
                      <c:ptCount val="1"/>
                      <c:pt idx="0">
                        <c:v>Relevancia FBK fijo</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1000" b="1" i="0" u="none" strike="noStrike" kern="1200" baseline="0">
                          <a:solidFill>
                            <a:schemeClr val="tx1"/>
                          </a:solidFill>
                          <a:latin typeface="+mn-lt"/>
                          <a:ea typeface="+mn-ea"/>
                          <a:cs typeface="+mn-cs"/>
                        </a:defRPr>
                      </a:pPr>
                      <a:endParaRPr lang="es-CO"/>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'[Desempeño Fiscal 2023 22-09-2023 copia de seguridad.xlsx]Gráficos resultados'!$B$9:$H$9</c15:sqref>
                        </c15:formulaRef>
                      </c:ext>
                    </c:extLst>
                    <c:strCache>
                      <c:ptCount val="7"/>
                      <c:pt idx="0">
                        <c:v>Nacional</c:v>
                      </c:pt>
                      <c:pt idx="1">
                        <c:v>C</c:v>
                      </c:pt>
                      <c:pt idx="2">
                        <c:v>G1</c:v>
                      </c:pt>
                      <c:pt idx="3">
                        <c:v>G2</c:v>
                      </c:pt>
                      <c:pt idx="4">
                        <c:v>G3</c:v>
                      </c:pt>
                      <c:pt idx="5">
                        <c:v>G4</c:v>
                      </c:pt>
                      <c:pt idx="6">
                        <c:v>G5</c:v>
                      </c:pt>
                    </c:strCache>
                  </c:strRef>
                </c:cat>
                <c:val>
                  <c:numRef>
                    <c:extLst xmlns:c15="http://schemas.microsoft.com/office/drawing/2012/chart">
                      <c:ext xmlns:c15="http://schemas.microsoft.com/office/drawing/2012/chart" uri="{02D57815-91ED-43cb-92C2-25804820EDAC}">
                        <c15:formulaRef>
                          <c15:sqref>'[Desempeño Fiscal 2023 22-09-2023 copia de seguridad.xlsx]Gráficos resultados'!$B$12:$H$12</c15:sqref>
                        </c15:formulaRef>
                      </c:ext>
                    </c:extLst>
                    <c:numCache>
                      <c:formatCode>0.00</c:formatCode>
                      <c:ptCount val="7"/>
                      <c:pt idx="0">
                        <c:v>24.629401448882771</c:v>
                      </c:pt>
                      <c:pt idx="1">
                        <c:v>16.275647958194845</c:v>
                      </c:pt>
                      <c:pt idx="2">
                        <c:v>28.205346544001067</c:v>
                      </c:pt>
                      <c:pt idx="3">
                        <c:v>26.443244268568826</c:v>
                      </c:pt>
                      <c:pt idx="4">
                        <c:v>25.104865737875247</c:v>
                      </c:pt>
                      <c:pt idx="5">
                        <c:v>23.098596273656803</c:v>
                      </c:pt>
                      <c:pt idx="6">
                        <c:v>20.799149537611417</c:v>
                      </c:pt>
                    </c:numCache>
                  </c:numRef>
                </c:val>
                <c:extLst xmlns:c15="http://schemas.microsoft.com/office/drawing/2012/chart">
                  <c:ext xmlns:c16="http://schemas.microsoft.com/office/drawing/2014/chart" uri="{C3380CC4-5D6E-409C-BE32-E72D297353CC}">
                    <c16:uniqueId val="{0000001D-4FD1-4D3C-AB5C-DE5A0E6A27BF}"/>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'[Desempeño Fiscal 2023 22-09-2023 copia de seguridad.xlsx]Gráficos resultados'!$A$13</c15:sqref>
                        </c15:formulaRef>
                      </c:ext>
                    </c:extLst>
                    <c:strCache>
                      <c:ptCount val="1"/>
                      <c:pt idx="0">
                        <c:v>Media Nacional</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1000" b="1" i="0" u="none" strike="noStrike" kern="1200" baseline="0">
                          <a:solidFill>
                            <a:schemeClr val="tx1"/>
                          </a:solidFill>
                          <a:latin typeface="+mn-lt"/>
                          <a:ea typeface="+mn-ea"/>
                          <a:cs typeface="+mn-cs"/>
                        </a:defRPr>
                      </a:pPr>
                      <a:endParaRPr lang="es-CO"/>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'[Desempeño Fiscal 2023 22-09-2023 copia de seguridad.xlsx]Gráficos resultados'!$B$9:$H$9</c15:sqref>
                        </c15:formulaRef>
                      </c:ext>
                    </c:extLst>
                    <c:strCache>
                      <c:ptCount val="7"/>
                      <c:pt idx="0">
                        <c:v>Nacional</c:v>
                      </c:pt>
                      <c:pt idx="1">
                        <c:v>C</c:v>
                      </c:pt>
                      <c:pt idx="2">
                        <c:v>G1</c:v>
                      </c:pt>
                      <c:pt idx="3">
                        <c:v>G2</c:v>
                      </c:pt>
                      <c:pt idx="4">
                        <c:v>G3</c:v>
                      </c:pt>
                      <c:pt idx="5">
                        <c:v>G4</c:v>
                      </c:pt>
                      <c:pt idx="6">
                        <c:v>G5</c:v>
                      </c:pt>
                    </c:strCache>
                  </c:strRef>
                </c:cat>
                <c:val>
                  <c:numRef>
                    <c:extLst xmlns:c15="http://schemas.microsoft.com/office/drawing/2012/chart">
                      <c:ext xmlns:c15="http://schemas.microsoft.com/office/drawing/2012/chart" uri="{02D57815-91ED-43cb-92C2-25804820EDAC}">
                        <c15:formulaRef>
                          <c15:sqref>'[Desempeño Fiscal 2023 22-09-2023 copia de seguridad.xlsx]Gráficos resultados'!$B$13:$H$13</c15:sqref>
                        </c15:formulaRef>
                      </c:ext>
                    </c:extLst>
                    <c:numCache>
                      <c:formatCode>0.00</c:formatCode>
                      <c:ptCount val="7"/>
                      <c:pt idx="0">
                        <c:v>24.629401448882771</c:v>
                      </c:pt>
                      <c:pt idx="1">
                        <c:v>24.629401448882771</c:v>
                      </c:pt>
                      <c:pt idx="2">
                        <c:v>24.629401448882771</c:v>
                      </c:pt>
                      <c:pt idx="3">
                        <c:v>24.629401448882771</c:v>
                      </c:pt>
                      <c:pt idx="4">
                        <c:v>24.629401448882771</c:v>
                      </c:pt>
                      <c:pt idx="5">
                        <c:v>24.629401448882771</c:v>
                      </c:pt>
                      <c:pt idx="6">
                        <c:v>24.629401448882771</c:v>
                      </c:pt>
                    </c:numCache>
                  </c:numRef>
                </c:val>
                <c:extLst xmlns:c15="http://schemas.microsoft.com/office/drawing/2012/chart">
                  <c:ext xmlns:c16="http://schemas.microsoft.com/office/drawing/2014/chart" uri="{C3380CC4-5D6E-409C-BE32-E72D297353CC}">
                    <c16:uniqueId val="{0000001E-4FD1-4D3C-AB5C-DE5A0E6A27BF}"/>
                  </c:ext>
                </c:extLst>
              </c15:ser>
            </c15:filteredBarSeries>
          </c:ext>
        </c:extLst>
      </c:barChart>
      <c:lineChart>
        <c:grouping val="standard"/>
        <c:varyColors val="0"/>
        <c:dLbls>
          <c:showLegendKey val="0"/>
          <c:showVal val="0"/>
          <c:showCatName val="0"/>
          <c:showSerName val="0"/>
          <c:showPercent val="0"/>
          <c:showBubbleSize val="0"/>
        </c:dLbls>
        <c:marker val="1"/>
        <c:smooth val="0"/>
        <c:axId val="271950720"/>
        <c:axId val="460996096"/>
        <c:extLst>
          <c:ext xmlns:c15="http://schemas.microsoft.com/office/drawing/2012/chart" uri="{02D57815-91ED-43cb-92C2-25804820EDAC}">
            <c15:filteredLineSeries>
              <c15:ser>
                <c:idx val="1"/>
                <c:order val="1"/>
                <c:tx>
                  <c:strRef>
                    <c:extLst>
                      <c:ext uri="{02D57815-91ED-43cb-92C2-25804820EDAC}">
                        <c15:formulaRef>
                          <c15:sqref>'[Desempeño Fiscal 2023 22-09-2023 copia de seguridad.xlsx]Gráficos resultados'!$A$11</c15:sqref>
                        </c15:formulaRef>
                      </c:ext>
                    </c:extLst>
                    <c:strCache>
                      <c:ptCount val="1"/>
                      <c:pt idx="0">
                        <c:v>Media Nacional</c:v>
                      </c:pt>
                    </c:strCache>
                  </c:strRef>
                </c:tx>
                <c:spPr>
                  <a:ln w="28575" cap="rnd">
                    <a:solidFill>
                      <a:schemeClr val="accent2"/>
                    </a:solidFill>
                    <a:prstDash val="dash"/>
                    <a:round/>
                  </a:ln>
                  <a:effectLst/>
                </c:spPr>
                <c:marker>
                  <c:symbol val="none"/>
                </c:marker>
                <c:cat>
                  <c:strRef>
                    <c:extLst>
                      <c:ext uri="{02D57815-91ED-43cb-92C2-25804820EDAC}">
                        <c15:formulaRef>
                          <c15:sqref>'[Desempeño Fiscal 2023 22-09-2023 copia de seguridad.xlsx]Gráficos resultados'!$B$9:$H$9</c15:sqref>
                        </c15:formulaRef>
                      </c:ext>
                    </c:extLst>
                    <c:strCache>
                      <c:ptCount val="7"/>
                      <c:pt idx="0">
                        <c:v>Nacional</c:v>
                      </c:pt>
                      <c:pt idx="1">
                        <c:v>C</c:v>
                      </c:pt>
                      <c:pt idx="2">
                        <c:v>G1</c:v>
                      </c:pt>
                      <c:pt idx="3">
                        <c:v>G2</c:v>
                      </c:pt>
                      <c:pt idx="4">
                        <c:v>G3</c:v>
                      </c:pt>
                      <c:pt idx="5">
                        <c:v>G4</c:v>
                      </c:pt>
                      <c:pt idx="6">
                        <c:v>G5</c:v>
                      </c:pt>
                    </c:strCache>
                  </c:strRef>
                </c:cat>
                <c:val>
                  <c:numRef>
                    <c:extLst>
                      <c:ext uri="{02D57815-91ED-43cb-92C2-25804820EDAC}">
                        <c15:formulaRef>
                          <c15:sqref>'[Desempeño Fiscal 2023 22-09-2023 copia de seguridad.xlsx]Gráficos resultados'!$B$11:$H$11</c15:sqref>
                        </c15:formulaRef>
                      </c:ext>
                    </c:extLst>
                    <c:numCache>
                      <c:formatCode>0.00</c:formatCode>
                      <c:ptCount val="7"/>
                      <c:pt idx="0">
                        <c:v>67.508163820466777</c:v>
                      </c:pt>
                      <c:pt idx="1">
                        <c:v>67.508163820466777</c:v>
                      </c:pt>
                      <c:pt idx="2">
                        <c:v>67.508163820466777</c:v>
                      </c:pt>
                      <c:pt idx="3">
                        <c:v>67.508163820466777</c:v>
                      </c:pt>
                      <c:pt idx="4">
                        <c:v>67.508163820466777</c:v>
                      </c:pt>
                      <c:pt idx="5">
                        <c:v>67.508163820466777</c:v>
                      </c:pt>
                      <c:pt idx="6">
                        <c:v>67.508163820466777</c:v>
                      </c:pt>
                    </c:numCache>
                  </c:numRef>
                </c:val>
                <c:smooth val="0"/>
                <c:extLst>
                  <c:ext xmlns:c16="http://schemas.microsoft.com/office/drawing/2014/chart" uri="{C3380CC4-5D6E-409C-BE32-E72D297353CC}">
                    <c16:uniqueId val="{0000001C-4FD1-4D3C-AB5C-DE5A0E6A27BF}"/>
                  </c:ext>
                </c:extLst>
              </c15:ser>
            </c15:filteredLineSeries>
            <c15:filteredLineSeries>
              <c15:ser>
                <c:idx val="5"/>
                <c:order val="5"/>
                <c:tx>
                  <c:strRef>
                    <c:extLst xmlns:c15="http://schemas.microsoft.com/office/drawing/2012/chart">
                      <c:ext xmlns:c15="http://schemas.microsoft.com/office/drawing/2012/chart" uri="{02D57815-91ED-43cb-92C2-25804820EDAC}">
                        <c15:formulaRef>
                          <c15:sqref>'[Desempeño Fiscal 2023 22-09-2023 copia de seguridad.xlsx]Gráficos resultados'!$A$15</c15:sqref>
                        </c15:formulaRef>
                      </c:ext>
                    </c:extLst>
                    <c:strCache>
                      <c:ptCount val="1"/>
                      <c:pt idx="0">
                        <c:v>Media Nacional</c:v>
                      </c:pt>
                    </c:strCache>
                  </c:strRef>
                </c:tx>
                <c:spPr>
                  <a:ln w="28575" cap="rnd">
                    <a:solidFill>
                      <a:schemeClr val="accent2"/>
                    </a:solidFill>
                    <a:prstDash val="dash"/>
                    <a:round/>
                  </a:ln>
                  <a:effectLst/>
                </c:spPr>
                <c:marker>
                  <c:symbol val="none"/>
                </c:marker>
                <c:cat>
                  <c:strRef>
                    <c:extLst xmlns:c15="http://schemas.microsoft.com/office/drawing/2012/chart">
                      <c:ext xmlns:c15="http://schemas.microsoft.com/office/drawing/2012/chart" uri="{02D57815-91ED-43cb-92C2-25804820EDAC}">
                        <c15:formulaRef>
                          <c15:sqref>'[Desempeño Fiscal 2023 22-09-2023 copia de seguridad.xlsx]Gráficos resultados'!$B$9:$H$9</c15:sqref>
                        </c15:formulaRef>
                      </c:ext>
                    </c:extLst>
                    <c:strCache>
                      <c:ptCount val="7"/>
                      <c:pt idx="0">
                        <c:v>Nacional</c:v>
                      </c:pt>
                      <c:pt idx="1">
                        <c:v>C</c:v>
                      </c:pt>
                      <c:pt idx="2">
                        <c:v>G1</c:v>
                      </c:pt>
                      <c:pt idx="3">
                        <c:v>G2</c:v>
                      </c:pt>
                      <c:pt idx="4">
                        <c:v>G3</c:v>
                      </c:pt>
                      <c:pt idx="5">
                        <c:v>G4</c:v>
                      </c:pt>
                      <c:pt idx="6">
                        <c:v>G5</c:v>
                      </c:pt>
                    </c:strCache>
                  </c:strRef>
                </c:cat>
                <c:val>
                  <c:numRef>
                    <c:extLst xmlns:c15="http://schemas.microsoft.com/office/drawing/2012/chart">
                      <c:ext xmlns:c15="http://schemas.microsoft.com/office/drawing/2012/chart" uri="{02D57815-91ED-43cb-92C2-25804820EDAC}">
                        <c15:formulaRef>
                          <c15:sqref>'[Desempeño Fiscal 2023 22-09-2023 copia de seguridad.xlsx]Gráficos resultados'!$B$15:$H$15</c15:sqref>
                        </c15:formulaRef>
                      </c:ext>
                    </c:extLst>
                    <c:numCache>
                      <c:formatCode>0.00</c:formatCode>
                      <c:ptCount val="7"/>
                      <c:pt idx="0">
                        <c:v>24.043585731838274</c:v>
                      </c:pt>
                      <c:pt idx="1">
                        <c:v>24.043585731838274</c:v>
                      </c:pt>
                      <c:pt idx="2">
                        <c:v>24.043585731838274</c:v>
                      </c:pt>
                      <c:pt idx="3">
                        <c:v>24.043585731838274</c:v>
                      </c:pt>
                      <c:pt idx="4">
                        <c:v>24.043585731838274</c:v>
                      </c:pt>
                      <c:pt idx="5">
                        <c:v>24.043585731838274</c:v>
                      </c:pt>
                      <c:pt idx="6">
                        <c:v>24.043585731838274</c:v>
                      </c:pt>
                    </c:numCache>
                  </c:numRef>
                </c:val>
                <c:smooth val="0"/>
                <c:extLst xmlns:c15="http://schemas.microsoft.com/office/drawing/2012/chart">
                  <c:ext xmlns:c16="http://schemas.microsoft.com/office/drawing/2014/chart" uri="{C3380CC4-5D6E-409C-BE32-E72D297353CC}">
                    <c16:uniqueId val="{0000000E-4FD1-4D3C-AB5C-DE5A0E6A27BF}"/>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'[Desempeño Fiscal 2023 22-09-2023 copia de seguridad.xlsx]Gráficos resultados'!$A$16</c15:sqref>
                        </c15:formulaRef>
                      </c:ext>
                    </c:extLst>
                    <c:strCache>
                      <c:ptCount val="1"/>
                      <c:pt idx="0">
                        <c:v>Ahorro corriente</c:v>
                      </c:pt>
                    </c:strCache>
                  </c:strRef>
                </c:tx>
                <c:spPr>
                  <a:ln w="28575" cap="rnd">
                    <a:solidFill>
                      <a:schemeClr val="accent1">
                        <a:lumMod val="60000"/>
                      </a:schemeClr>
                    </a:solidFill>
                    <a:round/>
                  </a:ln>
                  <a:effectLst/>
                </c:spPr>
                <c:marker>
                  <c:symbol val="none"/>
                </c:marker>
                <c:cat>
                  <c:strRef>
                    <c:extLst xmlns:c15="http://schemas.microsoft.com/office/drawing/2012/chart">
                      <c:ext xmlns:c15="http://schemas.microsoft.com/office/drawing/2012/chart" uri="{02D57815-91ED-43cb-92C2-25804820EDAC}">
                        <c15:formulaRef>
                          <c15:sqref>'[Desempeño Fiscal 2023 22-09-2023 copia de seguridad.xlsx]Gráficos resultados'!$B$9:$H$9</c15:sqref>
                        </c15:formulaRef>
                      </c:ext>
                    </c:extLst>
                    <c:strCache>
                      <c:ptCount val="7"/>
                      <c:pt idx="0">
                        <c:v>Nacional</c:v>
                      </c:pt>
                      <c:pt idx="1">
                        <c:v>C</c:v>
                      </c:pt>
                      <c:pt idx="2">
                        <c:v>G1</c:v>
                      </c:pt>
                      <c:pt idx="3">
                        <c:v>G2</c:v>
                      </c:pt>
                      <c:pt idx="4">
                        <c:v>G3</c:v>
                      </c:pt>
                      <c:pt idx="5">
                        <c:v>G4</c:v>
                      </c:pt>
                      <c:pt idx="6">
                        <c:v>G5</c:v>
                      </c:pt>
                    </c:strCache>
                  </c:strRef>
                </c:cat>
                <c:val>
                  <c:numRef>
                    <c:extLst xmlns:c15="http://schemas.microsoft.com/office/drawing/2012/chart">
                      <c:ext xmlns:c15="http://schemas.microsoft.com/office/drawing/2012/chart" uri="{02D57815-91ED-43cb-92C2-25804820EDAC}">
                        <c15:formulaRef>
                          <c15:sqref>'[Desempeño Fiscal 2023 22-09-2023 copia de seguridad.xlsx]Gráficos resultados'!$B$16:$H$16</c15:sqref>
                        </c15:formulaRef>
                      </c:ext>
                    </c:extLst>
                    <c:numCache>
                      <c:formatCode>0.00</c:formatCode>
                      <c:ptCount val="7"/>
                      <c:pt idx="0">
                        <c:v>49.41252640841217</c:v>
                      </c:pt>
                      <c:pt idx="1">
                        <c:v>57.665928287169585</c:v>
                      </c:pt>
                      <c:pt idx="2">
                        <c:v>55.347283449611616</c:v>
                      </c:pt>
                      <c:pt idx="3">
                        <c:v>48.787582505040547</c:v>
                      </c:pt>
                      <c:pt idx="4">
                        <c:v>45.690348259968935</c:v>
                      </c:pt>
                      <c:pt idx="5">
                        <c:v>46.134239173563564</c:v>
                      </c:pt>
                      <c:pt idx="6">
                        <c:v>50.668157621610668</c:v>
                      </c:pt>
                    </c:numCache>
                  </c:numRef>
                </c:val>
                <c:smooth val="0"/>
                <c:extLst xmlns:c15="http://schemas.microsoft.com/office/drawing/2012/chart">
                  <c:ext xmlns:c16="http://schemas.microsoft.com/office/drawing/2014/chart" uri="{C3380CC4-5D6E-409C-BE32-E72D297353CC}">
                    <c16:uniqueId val="{0000001F-4FD1-4D3C-AB5C-DE5A0E6A27BF}"/>
                  </c:ext>
                </c:extLst>
              </c15:ser>
            </c15:filteredLineSeries>
            <c15:filteredLineSeries>
              <c15:ser>
                <c:idx val="7"/>
                <c:order val="7"/>
                <c:tx>
                  <c:strRef>
                    <c:extLst xmlns:c15="http://schemas.microsoft.com/office/drawing/2012/chart">
                      <c:ext xmlns:c15="http://schemas.microsoft.com/office/drawing/2012/chart" uri="{02D57815-91ED-43cb-92C2-25804820EDAC}">
                        <c15:formulaRef>
                          <c15:sqref>'[Desempeño Fiscal 2023 22-09-2023 copia de seguridad.xlsx]Gráficos resultados'!$A$17</c15:sqref>
                        </c15:formulaRef>
                      </c:ext>
                    </c:extLst>
                    <c:strCache>
                      <c:ptCount val="1"/>
                      <c:pt idx="0">
                        <c:v>Media Nacional</c:v>
                      </c:pt>
                    </c:strCache>
                  </c:strRef>
                </c:tx>
                <c:spPr>
                  <a:ln w="28575" cap="rnd">
                    <a:solidFill>
                      <a:schemeClr val="accent2">
                        <a:lumMod val="60000"/>
                      </a:schemeClr>
                    </a:solidFill>
                    <a:round/>
                  </a:ln>
                  <a:effectLst/>
                </c:spPr>
                <c:marker>
                  <c:symbol val="none"/>
                </c:marker>
                <c:cat>
                  <c:strRef>
                    <c:extLst xmlns:c15="http://schemas.microsoft.com/office/drawing/2012/chart">
                      <c:ext xmlns:c15="http://schemas.microsoft.com/office/drawing/2012/chart" uri="{02D57815-91ED-43cb-92C2-25804820EDAC}">
                        <c15:formulaRef>
                          <c15:sqref>'[Desempeño Fiscal 2023 22-09-2023 copia de seguridad.xlsx]Gráficos resultados'!$B$9:$H$9</c15:sqref>
                        </c15:formulaRef>
                      </c:ext>
                    </c:extLst>
                    <c:strCache>
                      <c:ptCount val="7"/>
                      <c:pt idx="0">
                        <c:v>Nacional</c:v>
                      </c:pt>
                      <c:pt idx="1">
                        <c:v>C</c:v>
                      </c:pt>
                      <c:pt idx="2">
                        <c:v>G1</c:v>
                      </c:pt>
                      <c:pt idx="3">
                        <c:v>G2</c:v>
                      </c:pt>
                      <c:pt idx="4">
                        <c:v>G3</c:v>
                      </c:pt>
                      <c:pt idx="5">
                        <c:v>G4</c:v>
                      </c:pt>
                      <c:pt idx="6">
                        <c:v>G5</c:v>
                      </c:pt>
                    </c:strCache>
                  </c:strRef>
                </c:cat>
                <c:val>
                  <c:numRef>
                    <c:extLst xmlns:c15="http://schemas.microsoft.com/office/drawing/2012/chart">
                      <c:ext xmlns:c15="http://schemas.microsoft.com/office/drawing/2012/chart" uri="{02D57815-91ED-43cb-92C2-25804820EDAC}">
                        <c15:formulaRef>
                          <c15:sqref>'[Desempeño Fiscal 2023 22-09-2023 copia de seguridad.xlsx]Gráficos resultados'!$B$17:$H$17</c15:sqref>
                        </c15:formulaRef>
                      </c:ext>
                    </c:extLst>
                    <c:numCache>
                      <c:formatCode>0.00</c:formatCode>
                      <c:ptCount val="7"/>
                      <c:pt idx="0">
                        <c:v>49.41252640841217</c:v>
                      </c:pt>
                      <c:pt idx="1">
                        <c:v>49.41252640841217</c:v>
                      </c:pt>
                      <c:pt idx="2">
                        <c:v>49.41252640841217</c:v>
                      </c:pt>
                      <c:pt idx="3">
                        <c:v>49.41252640841217</c:v>
                      </c:pt>
                      <c:pt idx="4">
                        <c:v>49.41252640841217</c:v>
                      </c:pt>
                      <c:pt idx="5">
                        <c:v>49.41252640841217</c:v>
                      </c:pt>
                      <c:pt idx="6">
                        <c:v>49.41252640841217</c:v>
                      </c:pt>
                    </c:numCache>
                  </c:numRef>
                </c:val>
                <c:smooth val="0"/>
                <c:extLst xmlns:c15="http://schemas.microsoft.com/office/drawing/2012/chart">
                  <c:ext xmlns:c16="http://schemas.microsoft.com/office/drawing/2014/chart" uri="{C3380CC4-5D6E-409C-BE32-E72D297353CC}">
                    <c16:uniqueId val="{00000020-4FD1-4D3C-AB5C-DE5A0E6A27BF}"/>
                  </c:ext>
                </c:extLst>
              </c15:ser>
            </c15:filteredLineSeries>
            <c15:filteredLineSeries>
              <c15:ser>
                <c:idx val="8"/>
                <c:order val="8"/>
                <c:tx>
                  <c:strRef>
                    <c:extLst xmlns:c15="http://schemas.microsoft.com/office/drawing/2012/chart">
                      <c:ext xmlns:c15="http://schemas.microsoft.com/office/drawing/2012/chart" uri="{02D57815-91ED-43cb-92C2-25804820EDAC}">
                        <c15:formulaRef>
                          <c15:sqref>'[Desempeño Fiscal 2023 22-09-2023 copia de seguridad.xlsx]Gráficos resultados'!$A$18</c15:sqref>
                        </c15:formulaRef>
                      </c:ext>
                    </c:extLst>
                    <c:strCache>
                      <c:ptCount val="1"/>
                      <c:pt idx="0">
                        <c:v>Balance fiscal primario</c:v>
                      </c:pt>
                    </c:strCache>
                  </c:strRef>
                </c:tx>
                <c:spPr>
                  <a:ln w="28575" cap="rnd">
                    <a:solidFill>
                      <a:schemeClr val="accent3">
                        <a:lumMod val="60000"/>
                      </a:schemeClr>
                    </a:solidFill>
                    <a:round/>
                  </a:ln>
                  <a:effectLst/>
                </c:spPr>
                <c:marker>
                  <c:symbol val="none"/>
                </c:marker>
                <c:cat>
                  <c:strRef>
                    <c:extLst xmlns:c15="http://schemas.microsoft.com/office/drawing/2012/chart">
                      <c:ext xmlns:c15="http://schemas.microsoft.com/office/drawing/2012/chart" uri="{02D57815-91ED-43cb-92C2-25804820EDAC}">
                        <c15:formulaRef>
                          <c15:sqref>'[Desempeño Fiscal 2023 22-09-2023 copia de seguridad.xlsx]Gráficos resultados'!$B$9:$H$9</c15:sqref>
                        </c15:formulaRef>
                      </c:ext>
                    </c:extLst>
                    <c:strCache>
                      <c:ptCount val="7"/>
                      <c:pt idx="0">
                        <c:v>Nacional</c:v>
                      </c:pt>
                      <c:pt idx="1">
                        <c:v>C</c:v>
                      </c:pt>
                      <c:pt idx="2">
                        <c:v>G1</c:v>
                      </c:pt>
                      <c:pt idx="3">
                        <c:v>G2</c:v>
                      </c:pt>
                      <c:pt idx="4">
                        <c:v>G3</c:v>
                      </c:pt>
                      <c:pt idx="5">
                        <c:v>G4</c:v>
                      </c:pt>
                      <c:pt idx="6">
                        <c:v>G5</c:v>
                      </c:pt>
                    </c:strCache>
                  </c:strRef>
                </c:cat>
                <c:val>
                  <c:numRef>
                    <c:extLst xmlns:c15="http://schemas.microsoft.com/office/drawing/2012/chart">
                      <c:ext xmlns:c15="http://schemas.microsoft.com/office/drawing/2012/chart" uri="{02D57815-91ED-43cb-92C2-25804820EDAC}">
                        <c15:formulaRef>
                          <c15:sqref>'[Desempeño Fiscal 2023 22-09-2023 copia de seguridad.xlsx]Gráficos resultados'!$B$18:$H$18</c15:sqref>
                        </c15:formulaRef>
                      </c:ext>
                    </c:extLst>
                    <c:numCache>
                      <c:formatCode>0.00</c:formatCode>
                      <c:ptCount val="7"/>
                      <c:pt idx="0">
                        <c:v>6.7984501463619331</c:v>
                      </c:pt>
                      <c:pt idx="1">
                        <c:v>10.660159615060056</c:v>
                      </c:pt>
                      <c:pt idx="2">
                        <c:v>10.716697830950901</c:v>
                      </c:pt>
                      <c:pt idx="3">
                        <c:v>6.8783672393187612</c:v>
                      </c:pt>
                      <c:pt idx="4">
                        <c:v>6.7295766611862895</c:v>
                      </c:pt>
                      <c:pt idx="5">
                        <c:v>5.0213272499640151</c:v>
                      </c:pt>
                      <c:pt idx="6">
                        <c:v>4.4181342488836179</c:v>
                      </c:pt>
                    </c:numCache>
                  </c:numRef>
                </c:val>
                <c:smooth val="0"/>
                <c:extLst xmlns:c15="http://schemas.microsoft.com/office/drawing/2012/chart">
                  <c:ext xmlns:c16="http://schemas.microsoft.com/office/drawing/2014/chart" uri="{C3380CC4-5D6E-409C-BE32-E72D297353CC}">
                    <c16:uniqueId val="{00000021-4FD1-4D3C-AB5C-DE5A0E6A27BF}"/>
                  </c:ext>
                </c:extLst>
              </c15:ser>
            </c15:filteredLineSeries>
            <c15:filteredLineSeries>
              <c15:ser>
                <c:idx val="9"/>
                <c:order val="9"/>
                <c:tx>
                  <c:strRef>
                    <c:extLst xmlns:c15="http://schemas.microsoft.com/office/drawing/2012/chart">
                      <c:ext xmlns:c15="http://schemas.microsoft.com/office/drawing/2012/chart" uri="{02D57815-91ED-43cb-92C2-25804820EDAC}">
                        <c15:formulaRef>
                          <c15:sqref>'[Desempeño Fiscal 2023 22-09-2023 copia de seguridad.xlsx]Gráficos resultados'!$A$19</c15:sqref>
                        </c15:formulaRef>
                      </c:ext>
                    </c:extLst>
                    <c:strCache>
                      <c:ptCount val="1"/>
                      <c:pt idx="0">
                        <c:v>Media Nacional</c:v>
                      </c:pt>
                    </c:strCache>
                  </c:strRef>
                </c:tx>
                <c:spPr>
                  <a:ln w="28575" cap="rnd">
                    <a:solidFill>
                      <a:schemeClr val="accent4">
                        <a:lumMod val="60000"/>
                      </a:schemeClr>
                    </a:solidFill>
                    <a:round/>
                  </a:ln>
                  <a:effectLst/>
                </c:spPr>
                <c:marker>
                  <c:symbol val="none"/>
                </c:marker>
                <c:cat>
                  <c:strRef>
                    <c:extLst xmlns:c15="http://schemas.microsoft.com/office/drawing/2012/chart">
                      <c:ext xmlns:c15="http://schemas.microsoft.com/office/drawing/2012/chart" uri="{02D57815-91ED-43cb-92C2-25804820EDAC}">
                        <c15:formulaRef>
                          <c15:sqref>'[Desempeño Fiscal 2023 22-09-2023 copia de seguridad.xlsx]Gráficos resultados'!$B$9:$H$9</c15:sqref>
                        </c15:formulaRef>
                      </c:ext>
                    </c:extLst>
                    <c:strCache>
                      <c:ptCount val="7"/>
                      <c:pt idx="0">
                        <c:v>Nacional</c:v>
                      </c:pt>
                      <c:pt idx="1">
                        <c:v>C</c:v>
                      </c:pt>
                      <c:pt idx="2">
                        <c:v>G1</c:v>
                      </c:pt>
                      <c:pt idx="3">
                        <c:v>G2</c:v>
                      </c:pt>
                      <c:pt idx="4">
                        <c:v>G3</c:v>
                      </c:pt>
                      <c:pt idx="5">
                        <c:v>G4</c:v>
                      </c:pt>
                      <c:pt idx="6">
                        <c:v>G5</c:v>
                      </c:pt>
                    </c:strCache>
                  </c:strRef>
                </c:cat>
                <c:val>
                  <c:numRef>
                    <c:extLst xmlns:c15="http://schemas.microsoft.com/office/drawing/2012/chart">
                      <c:ext xmlns:c15="http://schemas.microsoft.com/office/drawing/2012/chart" uri="{02D57815-91ED-43cb-92C2-25804820EDAC}">
                        <c15:formulaRef>
                          <c15:sqref>'[Desempeño Fiscal 2023 22-09-2023 copia de seguridad.xlsx]Gráficos resultados'!$B$19:$H$19</c15:sqref>
                        </c15:formulaRef>
                      </c:ext>
                    </c:extLst>
                    <c:numCache>
                      <c:formatCode>0.00</c:formatCode>
                      <c:ptCount val="7"/>
                      <c:pt idx="0">
                        <c:v>6.7984501463619331</c:v>
                      </c:pt>
                      <c:pt idx="1">
                        <c:v>6.7984501463619331</c:v>
                      </c:pt>
                      <c:pt idx="2">
                        <c:v>6.7984501463619331</c:v>
                      </c:pt>
                      <c:pt idx="3">
                        <c:v>6.7984501463619331</c:v>
                      </c:pt>
                      <c:pt idx="4">
                        <c:v>6.7984501463619331</c:v>
                      </c:pt>
                      <c:pt idx="5">
                        <c:v>6.7984501463619331</c:v>
                      </c:pt>
                      <c:pt idx="6">
                        <c:v>6.7984501463619331</c:v>
                      </c:pt>
                    </c:numCache>
                  </c:numRef>
                </c:val>
                <c:smooth val="0"/>
                <c:extLst xmlns:c15="http://schemas.microsoft.com/office/drawing/2012/chart">
                  <c:ext xmlns:c16="http://schemas.microsoft.com/office/drawing/2014/chart" uri="{C3380CC4-5D6E-409C-BE32-E72D297353CC}">
                    <c16:uniqueId val="{00000022-4FD1-4D3C-AB5C-DE5A0E6A27BF}"/>
                  </c:ext>
                </c:extLst>
              </c15:ser>
            </c15:filteredLineSeries>
          </c:ext>
        </c:extLst>
      </c:lineChart>
      <c:catAx>
        <c:axId val="27195072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000" b="0" i="0" u="none" strike="noStrike" kern="1200" baseline="0">
                <a:solidFill>
                  <a:schemeClr val="tx1"/>
                </a:solidFill>
                <a:latin typeface="+mn-lt"/>
                <a:ea typeface="+mn-ea"/>
                <a:cs typeface="+mn-cs"/>
              </a:defRPr>
            </a:pPr>
            <a:endParaRPr lang="es-CO"/>
          </a:p>
        </c:txPr>
        <c:crossAx val="460996096"/>
        <c:crosses val="autoZero"/>
        <c:auto val="1"/>
        <c:lblAlgn val="ctr"/>
        <c:lblOffset val="100"/>
        <c:noMultiLvlLbl val="0"/>
      </c:catAx>
      <c:valAx>
        <c:axId val="460996096"/>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crossAx val="271950720"/>
        <c:crosses val="autoZero"/>
        <c:crossBetween val="between"/>
      </c:valAx>
      <c:spPr>
        <a:noFill/>
        <a:ln>
          <a:noFill/>
        </a:ln>
        <a:effectLst/>
      </c:spPr>
    </c:plotArea>
    <c:legend>
      <c:legendPos val="b"/>
      <c:legendEntry>
        <c:idx val="0"/>
        <c:delete val="1"/>
      </c:legendEntry>
      <c:legendEntry>
        <c:idx val="1"/>
        <c:delete val="1"/>
      </c:legendEntry>
      <c:overlay val="0"/>
      <c:spPr>
        <a:noFill/>
        <a:ln>
          <a:noFill/>
        </a:ln>
        <a:effectLst/>
      </c:spPr>
      <c:txPr>
        <a:bodyPr rot="0" spcFirstLastPara="1" vertOverflow="ellipsis" vert="horz" wrap="square" anchor="ctr" anchorCtr="1"/>
        <a:lstStyle/>
        <a:p>
          <a:pPr>
            <a:defRPr lang="en-US" sz="1000" b="0" i="0" u="none" strike="noStrike" kern="1200" baseline="0">
              <a:solidFill>
                <a:schemeClr val="tx1"/>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lang="en-US" sz="1000" b="0" i="0" u="none" strike="noStrike" kern="1200" baseline="0">
          <a:solidFill>
            <a:schemeClr val="tx1"/>
          </a:solidFill>
          <a:latin typeface="+mn-lt"/>
          <a:ea typeface="+mn-ea"/>
          <a:cs typeface="+mn-cs"/>
        </a:defRPr>
      </a:pPr>
      <a:endParaRPr lang="es-CO"/>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200" b="1" i="0" u="none" strike="noStrike" kern="1200" spc="0" baseline="0">
                <a:solidFill>
                  <a:schemeClr val="tx1"/>
                </a:solidFill>
                <a:latin typeface="+mn-lt"/>
                <a:ea typeface="+mn-ea"/>
                <a:cs typeface="+mn-cs"/>
              </a:defRPr>
            </a:pPr>
            <a:r>
              <a:rPr lang="es-CO" sz="1500" b="1"/>
              <a:t>Ahorro</a:t>
            </a:r>
            <a:r>
              <a:rPr lang="es-CO" b="1"/>
              <a:t> </a:t>
            </a:r>
            <a:r>
              <a:rPr lang="es-CO" sz="1500" b="1"/>
              <a:t>corriente</a:t>
            </a:r>
          </a:p>
        </c:rich>
      </c:tx>
      <c:layout>
        <c:manualLayout>
          <c:xMode val="edge"/>
          <c:yMode val="edge"/>
          <c:x val="2.583334588995673E-2"/>
          <c:y val="2.037043393515401E-2"/>
        </c:manualLayout>
      </c:layout>
      <c:overlay val="0"/>
      <c:spPr>
        <a:noFill/>
        <a:ln>
          <a:noFill/>
        </a:ln>
        <a:effectLst/>
      </c:spPr>
      <c:txPr>
        <a:bodyPr rot="0" spcFirstLastPara="1" vertOverflow="ellipsis" vert="horz" wrap="square" anchor="ctr" anchorCtr="1"/>
        <a:lstStyle/>
        <a:p>
          <a:pPr>
            <a:defRPr lang="en-US" sz="1200" b="1" i="0" u="none" strike="noStrike" kern="1200" spc="0" baseline="0">
              <a:solidFill>
                <a:schemeClr val="tx1"/>
              </a:solidFill>
              <a:latin typeface="+mn-lt"/>
              <a:ea typeface="+mn-ea"/>
              <a:cs typeface="+mn-cs"/>
            </a:defRPr>
          </a:pPr>
          <a:endParaRPr lang="es-CO"/>
        </a:p>
      </c:txPr>
    </c:title>
    <c:autoTitleDeleted val="0"/>
    <c:plotArea>
      <c:layout/>
      <c:barChart>
        <c:barDir val="col"/>
        <c:grouping val="clustered"/>
        <c:varyColors val="0"/>
        <c:ser>
          <c:idx val="6"/>
          <c:order val="6"/>
          <c:tx>
            <c:strRef>
              <c:f>'Gráficos resultados'!$A$16</c:f>
              <c:strCache>
                <c:ptCount val="1"/>
                <c:pt idx="0">
                  <c:v>Ahorro corriente</c:v>
                </c:pt>
              </c:strCache>
            </c:strRef>
          </c:tx>
          <c:spPr>
            <a:solidFill>
              <a:schemeClr val="accent1">
                <a:lumMod val="60000"/>
              </a:schemeClr>
            </a:solidFill>
            <a:ln>
              <a:noFill/>
            </a:ln>
            <a:effectLst/>
          </c:spPr>
          <c:invertIfNegative val="0"/>
          <c:dPt>
            <c:idx val="0"/>
            <c:invertIfNegative val="0"/>
            <c:bubble3D val="0"/>
            <c:spPr>
              <a:solidFill>
                <a:srgbClr val="FFC000"/>
              </a:solidFill>
              <a:ln>
                <a:noFill/>
              </a:ln>
              <a:effectLst/>
            </c:spPr>
            <c:extLst>
              <c:ext xmlns:c16="http://schemas.microsoft.com/office/drawing/2014/chart" uri="{C3380CC4-5D6E-409C-BE32-E72D297353CC}">
                <c16:uniqueId val="{00000001-066B-43FA-871A-5A49E814BA07}"/>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066B-43FA-871A-5A49E814BA07}"/>
              </c:ext>
            </c:extLst>
          </c:dPt>
          <c:dPt>
            <c:idx val="2"/>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05-066B-43FA-871A-5A49E814BA07}"/>
              </c:ext>
            </c:extLst>
          </c:dPt>
          <c:dPt>
            <c:idx val="3"/>
            <c:invertIfNegative val="0"/>
            <c:bubble3D val="0"/>
            <c:spPr>
              <a:solidFill>
                <a:schemeClr val="accent6"/>
              </a:solidFill>
              <a:ln>
                <a:noFill/>
              </a:ln>
              <a:effectLst/>
            </c:spPr>
            <c:extLst>
              <c:ext xmlns:c16="http://schemas.microsoft.com/office/drawing/2014/chart" uri="{C3380CC4-5D6E-409C-BE32-E72D297353CC}">
                <c16:uniqueId val="{00000007-066B-43FA-871A-5A49E814BA07}"/>
              </c:ext>
            </c:extLst>
          </c:dPt>
          <c:dPt>
            <c:idx val="4"/>
            <c:invertIfNegative val="0"/>
            <c:bubble3D val="0"/>
            <c:spPr>
              <a:solidFill>
                <a:schemeClr val="accent5">
                  <a:lumMod val="75000"/>
                </a:schemeClr>
              </a:solidFill>
              <a:ln>
                <a:noFill/>
              </a:ln>
              <a:effectLst/>
            </c:spPr>
            <c:extLst>
              <c:ext xmlns:c16="http://schemas.microsoft.com/office/drawing/2014/chart" uri="{C3380CC4-5D6E-409C-BE32-E72D297353CC}">
                <c16:uniqueId val="{00000009-066B-43FA-871A-5A49E814BA07}"/>
              </c:ext>
            </c:extLst>
          </c:dPt>
          <c:dPt>
            <c:idx val="5"/>
            <c:invertIfNegative val="0"/>
            <c:bubble3D val="0"/>
            <c:spPr>
              <a:solidFill>
                <a:schemeClr val="accent1">
                  <a:lumMod val="75000"/>
                </a:schemeClr>
              </a:solidFill>
              <a:ln>
                <a:noFill/>
              </a:ln>
              <a:effectLst/>
            </c:spPr>
            <c:extLst>
              <c:ext xmlns:c16="http://schemas.microsoft.com/office/drawing/2014/chart" uri="{C3380CC4-5D6E-409C-BE32-E72D297353CC}">
                <c16:uniqueId val="{0000000B-066B-43FA-871A-5A49E814BA07}"/>
              </c:ext>
            </c:extLst>
          </c:dPt>
          <c:dPt>
            <c:idx val="6"/>
            <c:invertIfNegative val="0"/>
            <c:bubble3D val="0"/>
            <c:spPr>
              <a:solidFill>
                <a:schemeClr val="tx2">
                  <a:lumMod val="75000"/>
                </a:schemeClr>
              </a:solidFill>
              <a:ln>
                <a:noFill/>
              </a:ln>
              <a:effectLst/>
            </c:spPr>
            <c:extLst>
              <c:ext xmlns:c16="http://schemas.microsoft.com/office/drawing/2014/chart" uri="{C3380CC4-5D6E-409C-BE32-E72D297353CC}">
                <c16:uniqueId val="{0000000D-066B-43FA-871A-5A49E814BA07}"/>
              </c:ext>
            </c:extLst>
          </c:dPt>
          <c:dLbls>
            <c:spPr>
              <a:solidFill>
                <a:schemeClr val="bg1"/>
              </a:solidFill>
              <a:ln>
                <a:noFill/>
              </a:ln>
              <a:effectLst/>
            </c:spPr>
            <c:txPr>
              <a:bodyPr rot="0" spcFirstLastPara="1" vertOverflow="ellipsis" vert="horz" wrap="square" anchor="ctr" anchorCtr="1"/>
              <a:lstStyle/>
              <a:p>
                <a:pPr>
                  <a:defRPr lang="en-US" sz="900" b="1" i="0" u="none" strike="noStrike" kern="1200" baseline="0">
                    <a:solidFill>
                      <a:schemeClr val="tx1"/>
                    </a:solidFill>
                    <a:latin typeface="+mn-lt"/>
                    <a:ea typeface="+mn-ea"/>
                    <a:cs typeface="+mn-cs"/>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trendline>
            <c:spPr>
              <a:ln w="19050" cap="rnd">
                <a:solidFill>
                  <a:schemeClr val="accent1"/>
                </a:solidFill>
                <a:prstDash val="sysDot"/>
              </a:ln>
              <a:effectLst/>
            </c:spPr>
            <c:trendlineType val="linear"/>
            <c:dispRSqr val="0"/>
            <c:dispEq val="0"/>
          </c:trendline>
          <c:cat>
            <c:strRef>
              <c:f>'Gráficos resultados'!$B$9:$H$9</c:f>
              <c:strCache>
                <c:ptCount val="7"/>
                <c:pt idx="0">
                  <c:v>Nacional</c:v>
                </c:pt>
                <c:pt idx="1">
                  <c:v>C</c:v>
                </c:pt>
                <c:pt idx="2">
                  <c:v>G1</c:v>
                </c:pt>
                <c:pt idx="3">
                  <c:v>G2</c:v>
                </c:pt>
                <c:pt idx="4">
                  <c:v>G3</c:v>
                </c:pt>
                <c:pt idx="5">
                  <c:v>G4</c:v>
                </c:pt>
                <c:pt idx="6">
                  <c:v>G5</c:v>
                </c:pt>
              </c:strCache>
            </c:strRef>
          </c:cat>
          <c:val>
            <c:numRef>
              <c:f>'Gráficos resultados'!$B$16:$H$16</c:f>
              <c:numCache>
                <c:formatCode>0.00</c:formatCode>
                <c:ptCount val="7"/>
                <c:pt idx="0">
                  <c:v>49.458406191521235</c:v>
                </c:pt>
                <c:pt idx="1">
                  <c:v>57.665928287169578</c:v>
                </c:pt>
                <c:pt idx="2">
                  <c:v>55.347283449611595</c:v>
                </c:pt>
                <c:pt idx="3">
                  <c:v>48.787582505040575</c:v>
                </c:pt>
                <c:pt idx="4">
                  <c:v>45.903854560249172</c:v>
                </c:pt>
                <c:pt idx="5">
                  <c:v>46.134239173563543</c:v>
                </c:pt>
                <c:pt idx="6">
                  <c:v>50.668157621610703</c:v>
                </c:pt>
              </c:numCache>
            </c:numRef>
          </c:val>
          <c:extLst>
            <c:ext xmlns:c16="http://schemas.microsoft.com/office/drawing/2014/chart" uri="{C3380CC4-5D6E-409C-BE32-E72D297353CC}">
              <c16:uniqueId val="{0000000F-066B-43FA-871A-5A49E814BA07}"/>
            </c:ext>
          </c:extLst>
        </c:ser>
        <c:dLbls>
          <c:showLegendKey val="0"/>
          <c:showVal val="0"/>
          <c:showCatName val="0"/>
          <c:showSerName val="0"/>
          <c:showPercent val="0"/>
          <c:showBubbleSize val="0"/>
        </c:dLbls>
        <c:gapWidth val="17"/>
        <c:overlap val="18"/>
        <c:axId val="271950720"/>
        <c:axId val="460996096"/>
        <c:extLst>
          <c:ext xmlns:c15="http://schemas.microsoft.com/office/drawing/2012/chart" uri="{02D57815-91ED-43cb-92C2-25804820EDAC}">
            <c15:filteredBarSeries>
              <c15:ser>
                <c:idx val="0"/>
                <c:order val="0"/>
                <c:tx>
                  <c:strRef>
                    <c:extLst>
                      <c:ext uri="{02D57815-91ED-43cb-92C2-25804820EDAC}">
                        <c15:formulaRef>
                          <c15:sqref>'Gráficos resultados'!$A$10</c15:sqref>
                        </c15:formulaRef>
                      </c:ext>
                    </c:extLst>
                    <c:strCache>
                      <c:ptCount val="1"/>
                      <c:pt idx="0">
                        <c:v>Dependencia de las Transferencias</c:v>
                      </c:pt>
                    </c:strCache>
                  </c:strRef>
                </c:tx>
                <c:spPr>
                  <a:solidFill>
                    <a:schemeClr val="accent1"/>
                  </a:solidFill>
                  <a:ln>
                    <a:noFill/>
                  </a:ln>
                  <a:effectLst/>
                </c:spPr>
                <c:invertIfNegative val="0"/>
                <c:dPt>
                  <c:idx val="1"/>
                  <c:invertIfNegative val="0"/>
                  <c:bubble3D val="0"/>
                  <c:spPr>
                    <a:solidFill>
                      <a:schemeClr val="accent2">
                        <a:lumMod val="75000"/>
                      </a:schemeClr>
                    </a:solidFill>
                    <a:ln>
                      <a:noFill/>
                    </a:ln>
                    <a:effectLst/>
                  </c:spPr>
                  <c:extLst>
                    <c:ext xmlns:c16="http://schemas.microsoft.com/office/drawing/2014/chart" uri="{C3380CC4-5D6E-409C-BE32-E72D297353CC}">
                      <c16:uniqueId val="{00000011-066B-43FA-871A-5A49E814BA07}"/>
                    </c:ext>
                  </c:extLst>
                </c:dPt>
                <c:dPt>
                  <c:idx val="2"/>
                  <c:invertIfNegative val="0"/>
                  <c:bubble3D val="0"/>
                  <c:spPr>
                    <a:solidFill>
                      <a:schemeClr val="accent6">
                        <a:lumMod val="75000"/>
                      </a:schemeClr>
                    </a:solidFill>
                    <a:ln>
                      <a:noFill/>
                    </a:ln>
                    <a:effectLst/>
                  </c:spPr>
                  <c:extLst>
                    <c:ext xmlns:c16="http://schemas.microsoft.com/office/drawing/2014/chart" uri="{C3380CC4-5D6E-409C-BE32-E72D297353CC}">
                      <c16:uniqueId val="{00000013-066B-43FA-871A-5A49E814BA07}"/>
                    </c:ext>
                  </c:extLst>
                </c:dPt>
                <c:dPt>
                  <c:idx val="3"/>
                  <c:invertIfNegative val="0"/>
                  <c:bubble3D val="0"/>
                  <c:spPr>
                    <a:solidFill>
                      <a:schemeClr val="accent3">
                        <a:lumMod val="75000"/>
                      </a:schemeClr>
                    </a:solidFill>
                    <a:ln>
                      <a:noFill/>
                    </a:ln>
                    <a:effectLst/>
                  </c:spPr>
                  <c:extLst>
                    <c:ext xmlns:c16="http://schemas.microsoft.com/office/drawing/2014/chart" uri="{C3380CC4-5D6E-409C-BE32-E72D297353CC}">
                      <c16:uniqueId val="{00000015-066B-43FA-871A-5A49E814BA07}"/>
                    </c:ext>
                  </c:extLst>
                </c:dPt>
                <c:dPt>
                  <c:idx val="4"/>
                  <c:invertIfNegative val="0"/>
                  <c:bubble3D val="0"/>
                  <c:spPr>
                    <a:solidFill>
                      <a:schemeClr val="accent5">
                        <a:lumMod val="75000"/>
                      </a:schemeClr>
                    </a:solidFill>
                    <a:ln>
                      <a:noFill/>
                    </a:ln>
                    <a:effectLst/>
                  </c:spPr>
                  <c:extLst>
                    <c:ext xmlns:c16="http://schemas.microsoft.com/office/drawing/2014/chart" uri="{C3380CC4-5D6E-409C-BE32-E72D297353CC}">
                      <c16:uniqueId val="{00000017-066B-43FA-871A-5A49E814BA07}"/>
                    </c:ext>
                  </c:extLst>
                </c:dPt>
                <c:dPt>
                  <c:idx val="5"/>
                  <c:invertIfNegative val="0"/>
                  <c:bubble3D val="0"/>
                  <c:spPr>
                    <a:solidFill>
                      <a:schemeClr val="accent1">
                        <a:lumMod val="75000"/>
                      </a:schemeClr>
                    </a:solidFill>
                    <a:ln>
                      <a:noFill/>
                    </a:ln>
                    <a:effectLst/>
                  </c:spPr>
                  <c:extLst>
                    <c:ext xmlns:c16="http://schemas.microsoft.com/office/drawing/2014/chart" uri="{C3380CC4-5D6E-409C-BE32-E72D297353CC}">
                      <c16:uniqueId val="{00000019-066B-43FA-871A-5A49E814BA07}"/>
                    </c:ext>
                  </c:extLst>
                </c:dPt>
                <c:dPt>
                  <c:idx val="6"/>
                  <c:invertIfNegative val="0"/>
                  <c:bubble3D val="0"/>
                  <c:spPr>
                    <a:solidFill>
                      <a:schemeClr val="tx2">
                        <a:lumMod val="75000"/>
                      </a:schemeClr>
                    </a:solidFill>
                    <a:ln>
                      <a:noFill/>
                    </a:ln>
                    <a:effectLst/>
                  </c:spPr>
                  <c:extLst>
                    <c:ext xmlns:c16="http://schemas.microsoft.com/office/drawing/2014/chart" uri="{C3380CC4-5D6E-409C-BE32-E72D297353CC}">
                      <c16:uniqueId val="{0000001B-066B-43FA-871A-5A49E814BA07}"/>
                    </c:ext>
                  </c:extLst>
                </c:dPt>
                <c:dLbls>
                  <c:dLbl>
                    <c:idx val="3"/>
                    <c:layout>
                      <c:manualLayout>
                        <c:x val="-8.5171280809982609E-17"/>
                        <c:y val="-4.7505938242280311E-2"/>
                      </c:manualLayout>
                    </c:layout>
                    <c:dLblPos val="outEnd"/>
                    <c:showLegendKey val="0"/>
                    <c:showVal val="1"/>
                    <c:showCatName val="0"/>
                    <c:showSerName val="0"/>
                    <c:showPercent val="0"/>
                    <c:showBubbleSize val="0"/>
                    <c:extLst>
                      <c:ext uri="{CE6537A1-D6FC-4f65-9D91-7224C49458BB}"/>
                      <c:ext xmlns:c16="http://schemas.microsoft.com/office/drawing/2014/chart" uri="{C3380CC4-5D6E-409C-BE32-E72D297353CC}">
                        <c16:uniqueId val="{00000015-066B-43FA-871A-5A49E814BA07}"/>
                      </c:ext>
                    </c:extLst>
                  </c:dLbl>
                  <c:spPr>
                    <a:noFill/>
                    <a:ln>
                      <a:noFill/>
                    </a:ln>
                    <a:effectLst/>
                  </c:spPr>
                  <c:txPr>
                    <a:bodyPr rot="0" spcFirstLastPara="1" vertOverflow="ellipsis" vert="horz" wrap="square" lIns="38100" tIns="19050" rIns="38100" bIns="19050" anchor="ctr" anchorCtr="1">
                      <a:spAutoFit/>
                    </a:bodyPr>
                    <a:lstStyle/>
                    <a:p>
                      <a:pPr>
                        <a:defRPr lang="en-US" sz="1000" b="1" i="0" u="none" strike="noStrike" kern="1200" baseline="0">
                          <a:solidFill>
                            <a:schemeClr val="tx1"/>
                          </a:solidFill>
                          <a:latin typeface="+mn-lt"/>
                          <a:ea typeface="+mn-ea"/>
                          <a:cs typeface="+mn-cs"/>
                        </a:defRPr>
                      </a:pPr>
                      <a:endParaRPr lang="es-CO"/>
                    </a:p>
                  </c:txPr>
                  <c:dLblPos val="outEnd"/>
                  <c:showLegendKey val="0"/>
                  <c:showVal val="1"/>
                  <c:showCatName val="0"/>
                  <c:showSerName val="0"/>
                  <c:showPercent val="0"/>
                  <c:showBubbleSize val="0"/>
                  <c:showLeaderLines val="0"/>
                  <c:extLst>
                    <c:ext uri="{CE6537A1-D6FC-4f65-9D91-7224C49458BB}">
                      <c15:showLeaderLines val="0"/>
                    </c:ext>
                  </c:extLst>
                </c:dLbls>
                <c:cat>
                  <c:strRef>
                    <c:extLst>
                      <c:ext uri="{02D57815-91ED-43cb-92C2-25804820EDAC}">
                        <c15:formulaRef>
                          <c15:sqref>'Gráficos resultados'!$B$9:$H$9</c15:sqref>
                        </c15:formulaRef>
                      </c:ext>
                    </c:extLst>
                    <c:strCache>
                      <c:ptCount val="7"/>
                      <c:pt idx="0">
                        <c:v>Nacional</c:v>
                      </c:pt>
                      <c:pt idx="1">
                        <c:v>C</c:v>
                      </c:pt>
                      <c:pt idx="2">
                        <c:v>G1</c:v>
                      </c:pt>
                      <c:pt idx="3">
                        <c:v>G2</c:v>
                      </c:pt>
                      <c:pt idx="4">
                        <c:v>G3</c:v>
                      </c:pt>
                      <c:pt idx="5">
                        <c:v>G4</c:v>
                      </c:pt>
                      <c:pt idx="6">
                        <c:v>G5</c:v>
                      </c:pt>
                    </c:strCache>
                  </c:strRef>
                </c:cat>
                <c:val>
                  <c:numRef>
                    <c:extLst>
                      <c:ext uri="{02D57815-91ED-43cb-92C2-25804820EDAC}">
                        <c15:formulaRef>
                          <c15:sqref>'Gráficos resultados'!$B$10:$H$10</c15:sqref>
                        </c15:formulaRef>
                      </c:ext>
                    </c:extLst>
                    <c:numCache>
                      <c:formatCode>0.00</c:formatCode>
                      <c:ptCount val="7"/>
                      <c:pt idx="0">
                        <c:v>67.508163820466919</c:v>
                      </c:pt>
                      <c:pt idx="1">
                        <c:v>50.217060812953122</c:v>
                      </c:pt>
                      <c:pt idx="2">
                        <c:v>46.482022826002243</c:v>
                      </c:pt>
                      <c:pt idx="3">
                        <c:v>63.895760025659534</c:v>
                      </c:pt>
                      <c:pt idx="4">
                        <c:v>68.791079453188885</c:v>
                      </c:pt>
                      <c:pt idx="5">
                        <c:v>77.464282543791711</c:v>
                      </c:pt>
                      <c:pt idx="6">
                        <c:v>81.919900089875554</c:v>
                      </c:pt>
                    </c:numCache>
                  </c:numRef>
                </c:val>
                <c:extLst>
                  <c:ext xmlns:c16="http://schemas.microsoft.com/office/drawing/2014/chart" uri="{C3380CC4-5D6E-409C-BE32-E72D297353CC}">
                    <c16:uniqueId val="{0000001C-066B-43FA-871A-5A49E814BA07}"/>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'Gráficos resultados'!$A$12</c15:sqref>
                        </c15:formulaRef>
                      </c:ext>
                    </c:extLst>
                    <c:strCache>
                      <c:ptCount val="1"/>
                      <c:pt idx="0">
                        <c:v>Relevancia FBK fijo</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1000" b="1" i="0" u="none" strike="noStrike" kern="1200" baseline="0">
                          <a:solidFill>
                            <a:schemeClr val="tx1"/>
                          </a:solidFill>
                          <a:latin typeface="+mn-lt"/>
                          <a:ea typeface="+mn-ea"/>
                          <a:cs typeface="+mn-cs"/>
                        </a:defRPr>
                      </a:pPr>
                      <a:endParaRPr lang="es-CO"/>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'Gráficos resultados'!$B$9:$H$9</c15:sqref>
                        </c15:formulaRef>
                      </c:ext>
                    </c:extLst>
                    <c:strCache>
                      <c:ptCount val="7"/>
                      <c:pt idx="0">
                        <c:v>Nacional</c:v>
                      </c:pt>
                      <c:pt idx="1">
                        <c:v>C</c:v>
                      </c:pt>
                      <c:pt idx="2">
                        <c:v>G1</c:v>
                      </c:pt>
                      <c:pt idx="3">
                        <c:v>G2</c:v>
                      </c:pt>
                      <c:pt idx="4">
                        <c:v>G3</c:v>
                      </c:pt>
                      <c:pt idx="5">
                        <c:v>G4</c:v>
                      </c:pt>
                      <c:pt idx="6">
                        <c:v>G5</c:v>
                      </c:pt>
                    </c:strCache>
                  </c:strRef>
                </c:cat>
                <c:val>
                  <c:numRef>
                    <c:extLst xmlns:c15="http://schemas.microsoft.com/office/drawing/2012/chart">
                      <c:ext xmlns:c15="http://schemas.microsoft.com/office/drawing/2012/chart" uri="{02D57815-91ED-43cb-92C2-25804820EDAC}">
                        <c15:formulaRef>
                          <c15:sqref>'Gráficos resultados'!$B$12:$H$12</c15:sqref>
                        </c15:formulaRef>
                      </c:ext>
                    </c:extLst>
                    <c:numCache>
                      <c:formatCode>0.00</c:formatCode>
                      <c:ptCount val="7"/>
                      <c:pt idx="0">
                        <c:v>24.629401448882756</c:v>
                      </c:pt>
                      <c:pt idx="1">
                        <c:v>16.275647958194845</c:v>
                      </c:pt>
                      <c:pt idx="2">
                        <c:v>28.20534654400107</c:v>
                      </c:pt>
                      <c:pt idx="3">
                        <c:v>26.443244268568829</c:v>
                      </c:pt>
                      <c:pt idx="4">
                        <c:v>25.104865737875258</c:v>
                      </c:pt>
                      <c:pt idx="5">
                        <c:v>23.09859627365681</c:v>
                      </c:pt>
                      <c:pt idx="6">
                        <c:v>20.799149537611417</c:v>
                      </c:pt>
                    </c:numCache>
                  </c:numRef>
                </c:val>
                <c:extLst xmlns:c15="http://schemas.microsoft.com/office/drawing/2012/chart">
                  <c:ext xmlns:c16="http://schemas.microsoft.com/office/drawing/2014/chart" uri="{C3380CC4-5D6E-409C-BE32-E72D297353CC}">
                    <c16:uniqueId val="{0000001E-066B-43FA-871A-5A49E814BA07}"/>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'Gráficos resultados'!$A$13</c15:sqref>
                        </c15:formulaRef>
                      </c:ext>
                    </c:extLst>
                    <c:strCache>
                      <c:ptCount val="1"/>
                      <c:pt idx="0">
                        <c:v>Media Nacional</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1000" b="1" i="0" u="none" strike="noStrike" kern="1200" baseline="0">
                          <a:solidFill>
                            <a:schemeClr val="tx1"/>
                          </a:solidFill>
                          <a:latin typeface="+mn-lt"/>
                          <a:ea typeface="+mn-ea"/>
                          <a:cs typeface="+mn-cs"/>
                        </a:defRPr>
                      </a:pPr>
                      <a:endParaRPr lang="es-CO"/>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'Gráficos resultados'!$B$9:$H$9</c15:sqref>
                        </c15:formulaRef>
                      </c:ext>
                    </c:extLst>
                    <c:strCache>
                      <c:ptCount val="7"/>
                      <c:pt idx="0">
                        <c:v>Nacional</c:v>
                      </c:pt>
                      <c:pt idx="1">
                        <c:v>C</c:v>
                      </c:pt>
                      <c:pt idx="2">
                        <c:v>G1</c:v>
                      </c:pt>
                      <c:pt idx="3">
                        <c:v>G2</c:v>
                      </c:pt>
                      <c:pt idx="4">
                        <c:v>G3</c:v>
                      </c:pt>
                      <c:pt idx="5">
                        <c:v>G4</c:v>
                      </c:pt>
                      <c:pt idx="6">
                        <c:v>G5</c:v>
                      </c:pt>
                    </c:strCache>
                  </c:strRef>
                </c:cat>
                <c:val>
                  <c:numRef>
                    <c:extLst xmlns:c15="http://schemas.microsoft.com/office/drawing/2012/chart">
                      <c:ext xmlns:c15="http://schemas.microsoft.com/office/drawing/2012/chart" uri="{02D57815-91ED-43cb-92C2-25804820EDAC}">
                        <c15:formulaRef>
                          <c15:sqref>'Gráficos resultados'!$B$13:$H$13</c15:sqref>
                        </c15:formulaRef>
                      </c:ext>
                    </c:extLst>
                    <c:numCache>
                      <c:formatCode>0.00</c:formatCode>
                      <c:ptCount val="7"/>
                      <c:pt idx="0">
                        <c:v>24.629401448882756</c:v>
                      </c:pt>
                      <c:pt idx="1">
                        <c:v>24.629401448882756</c:v>
                      </c:pt>
                      <c:pt idx="2">
                        <c:v>24.629401448882756</c:v>
                      </c:pt>
                      <c:pt idx="3">
                        <c:v>24.629401448882756</c:v>
                      </c:pt>
                      <c:pt idx="4">
                        <c:v>24.629401448882756</c:v>
                      </c:pt>
                      <c:pt idx="5">
                        <c:v>24.629401448882756</c:v>
                      </c:pt>
                      <c:pt idx="6">
                        <c:v>24.629401448882756</c:v>
                      </c:pt>
                    </c:numCache>
                  </c:numRef>
                </c:val>
                <c:extLst xmlns:c15="http://schemas.microsoft.com/office/drawing/2012/chart">
                  <c:ext xmlns:c16="http://schemas.microsoft.com/office/drawing/2014/chart" uri="{C3380CC4-5D6E-409C-BE32-E72D297353CC}">
                    <c16:uniqueId val="{0000001F-066B-43FA-871A-5A49E814BA07}"/>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'Gráficos resultados'!$A$14</c15:sqref>
                        </c15:formulaRef>
                      </c:ext>
                    </c:extLst>
                    <c:strCache>
                      <c:ptCount val="1"/>
                      <c:pt idx="0">
                        <c:v>Nivel de endeudamiento</c:v>
                      </c:pt>
                    </c:strCache>
                  </c:strRef>
                </c:tx>
                <c:spPr>
                  <a:solidFill>
                    <a:schemeClr val="accent5"/>
                  </a:solidFill>
                  <a:ln>
                    <a:noFill/>
                  </a:ln>
                  <a:effectLst/>
                </c:spPr>
                <c:invertIfNegative val="0"/>
                <c:dPt>
                  <c:idx val="1"/>
                  <c:invertIfNegative val="0"/>
                  <c:bubble3D val="0"/>
                  <c:spPr>
                    <a:solidFill>
                      <a:schemeClr val="accent2">
                        <a:lumMod val="75000"/>
                      </a:schemeClr>
                    </a:solidFill>
                    <a:ln>
                      <a:noFill/>
                    </a:ln>
                    <a:effectLst/>
                  </c:spPr>
                  <c:extLst xmlns:c15="http://schemas.microsoft.com/office/drawing/2012/chart">
                    <c:ext xmlns:c16="http://schemas.microsoft.com/office/drawing/2014/chart" uri="{C3380CC4-5D6E-409C-BE32-E72D297353CC}">
                      <c16:uniqueId val="{00000021-066B-43FA-871A-5A49E814BA07}"/>
                    </c:ext>
                  </c:extLst>
                </c:dPt>
                <c:dPt>
                  <c:idx val="2"/>
                  <c:invertIfNegative val="0"/>
                  <c:bubble3D val="0"/>
                  <c:spPr>
                    <a:solidFill>
                      <a:schemeClr val="accent6">
                        <a:lumMod val="75000"/>
                      </a:schemeClr>
                    </a:solidFill>
                    <a:ln>
                      <a:noFill/>
                    </a:ln>
                    <a:effectLst/>
                  </c:spPr>
                  <c:extLst xmlns:c15="http://schemas.microsoft.com/office/drawing/2012/chart">
                    <c:ext xmlns:c16="http://schemas.microsoft.com/office/drawing/2014/chart" uri="{C3380CC4-5D6E-409C-BE32-E72D297353CC}">
                      <c16:uniqueId val="{00000023-066B-43FA-871A-5A49E814BA07}"/>
                    </c:ext>
                  </c:extLst>
                </c:dPt>
                <c:dPt>
                  <c:idx val="3"/>
                  <c:invertIfNegative val="0"/>
                  <c:bubble3D val="0"/>
                  <c:spPr>
                    <a:solidFill>
                      <a:schemeClr val="accent3">
                        <a:lumMod val="75000"/>
                      </a:schemeClr>
                    </a:solidFill>
                    <a:ln>
                      <a:noFill/>
                    </a:ln>
                    <a:effectLst/>
                  </c:spPr>
                  <c:extLst xmlns:c15="http://schemas.microsoft.com/office/drawing/2012/chart">
                    <c:ext xmlns:c16="http://schemas.microsoft.com/office/drawing/2014/chart" uri="{C3380CC4-5D6E-409C-BE32-E72D297353CC}">
                      <c16:uniqueId val="{00000025-066B-43FA-871A-5A49E814BA07}"/>
                    </c:ext>
                  </c:extLst>
                </c:dPt>
                <c:dPt>
                  <c:idx val="4"/>
                  <c:invertIfNegative val="0"/>
                  <c:bubble3D val="0"/>
                  <c:spPr>
                    <a:solidFill>
                      <a:schemeClr val="accent5">
                        <a:lumMod val="75000"/>
                      </a:schemeClr>
                    </a:solidFill>
                    <a:ln>
                      <a:noFill/>
                    </a:ln>
                    <a:effectLst/>
                  </c:spPr>
                  <c:extLst xmlns:c15="http://schemas.microsoft.com/office/drawing/2012/chart">
                    <c:ext xmlns:c16="http://schemas.microsoft.com/office/drawing/2014/chart" uri="{C3380CC4-5D6E-409C-BE32-E72D297353CC}">
                      <c16:uniqueId val="{00000027-066B-43FA-871A-5A49E814BA07}"/>
                    </c:ext>
                  </c:extLst>
                </c:dPt>
                <c:dPt>
                  <c:idx val="5"/>
                  <c:invertIfNegative val="0"/>
                  <c:bubble3D val="0"/>
                  <c:spPr>
                    <a:solidFill>
                      <a:schemeClr val="accent1">
                        <a:lumMod val="75000"/>
                      </a:schemeClr>
                    </a:solidFill>
                    <a:ln>
                      <a:noFill/>
                    </a:ln>
                    <a:effectLst/>
                  </c:spPr>
                  <c:extLst xmlns:c15="http://schemas.microsoft.com/office/drawing/2012/chart">
                    <c:ext xmlns:c16="http://schemas.microsoft.com/office/drawing/2014/chart" uri="{C3380CC4-5D6E-409C-BE32-E72D297353CC}">
                      <c16:uniqueId val="{00000029-066B-43FA-871A-5A49E814BA07}"/>
                    </c:ext>
                  </c:extLst>
                </c:dPt>
                <c:dPt>
                  <c:idx val="6"/>
                  <c:invertIfNegative val="0"/>
                  <c:bubble3D val="0"/>
                  <c:spPr>
                    <a:solidFill>
                      <a:schemeClr val="tx2">
                        <a:lumMod val="75000"/>
                      </a:schemeClr>
                    </a:solidFill>
                    <a:ln>
                      <a:noFill/>
                    </a:ln>
                    <a:effectLst/>
                  </c:spPr>
                  <c:extLst xmlns:c15="http://schemas.microsoft.com/office/drawing/2012/chart">
                    <c:ext xmlns:c16="http://schemas.microsoft.com/office/drawing/2014/chart" uri="{C3380CC4-5D6E-409C-BE32-E72D297353CC}">
                      <c16:uniqueId val="{0000002B-066B-43FA-871A-5A49E814BA07}"/>
                    </c:ext>
                  </c:extLst>
                </c:dPt>
                <c:dLbls>
                  <c:dLbl>
                    <c:idx val="3"/>
                    <c:layout>
                      <c:manualLayout>
                        <c:x val="-8.5171280809982609E-17"/>
                        <c:y val="-2.099737532808402E-2"/>
                      </c:manualLayout>
                    </c:layout>
                    <c:dLblPos val="outEnd"/>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25-066B-43FA-871A-5A49E814BA07}"/>
                      </c:ext>
                    </c:extLst>
                  </c:dLbl>
                  <c:dLbl>
                    <c:idx val="4"/>
                    <c:layout>
                      <c:manualLayout>
                        <c:x val="-8.5171280809982609E-17"/>
                        <c:y val="-3.8495188101487346E-2"/>
                      </c:manualLayout>
                    </c:layout>
                    <c:dLblPos val="outEnd"/>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27-066B-43FA-871A-5A49E814BA07}"/>
                      </c:ext>
                    </c:extLst>
                  </c:dLbl>
                  <c:spPr>
                    <a:noFill/>
                    <a:ln>
                      <a:noFill/>
                    </a:ln>
                    <a:effectLst/>
                  </c:spPr>
                  <c:txPr>
                    <a:bodyPr rot="0" spcFirstLastPara="1" vertOverflow="ellipsis" vert="horz" wrap="square" lIns="38100" tIns="19050" rIns="38100" bIns="19050" anchor="ctr" anchorCtr="1">
                      <a:spAutoFit/>
                    </a:bodyPr>
                    <a:lstStyle/>
                    <a:p>
                      <a:pPr>
                        <a:defRPr lang="en-US" sz="1000" b="1" i="0" u="none" strike="noStrike" kern="1200" baseline="0">
                          <a:solidFill>
                            <a:schemeClr val="tx1"/>
                          </a:solidFill>
                          <a:latin typeface="+mn-lt"/>
                          <a:ea typeface="+mn-ea"/>
                          <a:cs typeface="+mn-cs"/>
                        </a:defRPr>
                      </a:pPr>
                      <a:endParaRPr lang="es-CO"/>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0"/>
                    </c:ext>
                  </c:extLst>
                </c:dLbls>
                <c:cat>
                  <c:strRef>
                    <c:extLst xmlns:c15="http://schemas.microsoft.com/office/drawing/2012/chart">
                      <c:ext xmlns:c15="http://schemas.microsoft.com/office/drawing/2012/chart" uri="{02D57815-91ED-43cb-92C2-25804820EDAC}">
                        <c15:formulaRef>
                          <c15:sqref>'Gráficos resultados'!$B$9:$H$9</c15:sqref>
                        </c15:formulaRef>
                      </c:ext>
                    </c:extLst>
                    <c:strCache>
                      <c:ptCount val="7"/>
                      <c:pt idx="0">
                        <c:v>Nacional</c:v>
                      </c:pt>
                      <c:pt idx="1">
                        <c:v>C</c:v>
                      </c:pt>
                      <c:pt idx="2">
                        <c:v>G1</c:v>
                      </c:pt>
                      <c:pt idx="3">
                        <c:v>G2</c:v>
                      </c:pt>
                      <c:pt idx="4">
                        <c:v>G3</c:v>
                      </c:pt>
                      <c:pt idx="5">
                        <c:v>G4</c:v>
                      </c:pt>
                      <c:pt idx="6">
                        <c:v>G5</c:v>
                      </c:pt>
                    </c:strCache>
                  </c:strRef>
                </c:cat>
                <c:val>
                  <c:numRef>
                    <c:extLst xmlns:c15="http://schemas.microsoft.com/office/drawing/2012/chart">
                      <c:ext xmlns:c15="http://schemas.microsoft.com/office/drawing/2012/chart" uri="{02D57815-91ED-43cb-92C2-25804820EDAC}">
                        <c15:formulaRef>
                          <c15:sqref>'Gráficos resultados'!$B$14:$H$14</c15:sqref>
                        </c15:formulaRef>
                      </c:ext>
                    </c:extLst>
                    <c:numCache>
                      <c:formatCode>0.00</c:formatCode>
                      <c:ptCount val="7"/>
                      <c:pt idx="0">
                        <c:v>24.043585731838295</c:v>
                      </c:pt>
                      <c:pt idx="1">
                        <c:v>31.718819112698348</c:v>
                      </c:pt>
                      <c:pt idx="2">
                        <c:v>21.762882730307862</c:v>
                      </c:pt>
                      <c:pt idx="3">
                        <c:v>22.341074080947333</c:v>
                      </c:pt>
                      <c:pt idx="4">
                        <c:v>22.658841785843752</c:v>
                      </c:pt>
                      <c:pt idx="5">
                        <c:v>26.415248521614295</c:v>
                      </c:pt>
                      <c:pt idx="6">
                        <c:v>26.571722196658342</c:v>
                      </c:pt>
                    </c:numCache>
                  </c:numRef>
                </c:val>
                <c:extLst xmlns:c15="http://schemas.microsoft.com/office/drawing/2012/chart">
                  <c:ext xmlns:c16="http://schemas.microsoft.com/office/drawing/2014/chart" uri="{C3380CC4-5D6E-409C-BE32-E72D297353CC}">
                    <c16:uniqueId val="{0000002C-066B-43FA-871A-5A49E814BA07}"/>
                  </c:ext>
                </c:extLst>
              </c15:ser>
            </c15:filteredBarSeries>
          </c:ext>
        </c:extLst>
      </c:barChart>
      <c:lineChart>
        <c:grouping val="standard"/>
        <c:varyColors val="0"/>
        <c:dLbls>
          <c:showLegendKey val="0"/>
          <c:showVal val="0"/>
          <c:showCatName val="0"/>
          <c:showSerName val="0"/>
          <c:showPercent val="0"/>
          <c:showBubbleSize val="0"/>
        </c:dLbls>
        <c:marker val="1"/>
        <c:smooth val="0"/>
        <c:axId val="271950720"/>
        <c:axId val="460996096"/>
        <c:extLst>
          <c:ext xmlns:c15="http://schemas.microsoft.com/office/drawing/2012/chart" uri="{02D57815-91ED-43cb-92C2-25804820EDAC}">
            <c15:filteredLineSeries>
              <c15:ser>
                <c:idx val="1"/>
                <c:order val="1"/>
                <c:tx>
                  <c:strRef>
                    <c:extLst>
                      <c:ext uri="{02D57815-91ED-43cb-92C2-25804820EDAC}">
                        <c15:formulaRef>
                          <c15:sqref>'Gráficos resultados'!$A$11</c15:sqref>
                        </c15:formulaRef>
                      </c:ext>
                    </c:extLst>
                    <c:strCache>
                      <c:ptCount val="1"/>
                      <c:pt idx="0">
                        <c:v>Media Nacional</c:v>
                      </c:pt>
                    </c:strCache>
                  </c:strRef>
                </c:tx>
                <c:spPr>
                  <a:ln w="28575" cap="rnd">
                    <a:solidFill>
                      <a:schemeClr val="accent2"/>
                    </a:solidFill>
                    <a:prstDash val="dash"/>
                    <a:round/>
                  </a:ln>
                  <a:effectLst/>
                </c:spPr>
                <c:marker>
                  <c:symbol val="none"/>
                </c:marker>
                <c:cat>
                  <c:strRef>
                    <c:extLst>
                      <c:ext uri="{02D57815-91ED-43cb-92C2-25804820EDAC}">
                        <c15:formulaRef>
                          <c15:sqref>'Gráficos resultados'!$B$9:$H$9</c15:sqref>
                        </c15:formulaRef>
                      </c:ext>
                    </c:extLst>
                    <c:strCache>
                      <c:ptCount val="7"/>
                      <c:pt idx="0">
                        <c:v>Nacional</c:v>
                      </c:pt>
                      <c:pt idx="1">
                        <c:v>C</c:v>
                      </c:pt>
                      <c:pt idx="2">
                        <c:v>G1</c:v>
                      </c:pt>
                      <c:pt idx="3">
                        <c:v>G2</c:v>
                      </c:pt>
                      <c:pt idx="4">
                        <c:v>G3</c:v>
                      </c:pt>
                      <c:pt idx="5">
                        <c:v>G4</c:v>
                      </c:pt>
                      <c:pt idx="6">
                        <c:v>G5</c:v>
                      </c:pt>
                    </c:strCache>
                  </c:strRef>
                </c:cat>
                <c:val>
                  <c:numRef>
                    <c:extLst>
                      <c:ext uri="{02D57815-91ED-43cb-92C2-25804820EDAC}">
                        <c15:formulaRef>
                          <c15:sqref>'Gráficos resultados'!$B$11:$H$11</c15:sqref>
                        </c15:formulaRef>
                      </c:ext>
                    </c:extLst>
                    <c:numCache>
                      <c:formatCode>0.00</c:formatCode>
                      <c:ptCount val="7"/>
                      <c:pt idx="0">
                        <c:v>67.508163820466919</c:v>
                      </c:pt>
                      <c:pt idx="1">
                        <c:v>67.508163820466919</c:v>
                      </c:pt>
                      <c:pt idx="2">
                        <c:v>67.508163820466919</c:v>
                      </c:pt>
                      <c:pt idx="3">
                        <c:v>67.508163820466919</c:v>
                      </c:pt>
                      <c:pt idx="4">
                        <c:v>67.508163820466919</c:v>
                      </c:pt>
                      <c:pt idx="5">
                        <c:v>67.508163820466919</c:v>
                      </c:pt>
                      <c:pt idx="6">
                        <c:v>67.508163820466919</c:v>
                      </c:pt>
                    </c:numCache>
                  </c:numRef>
                </c:val>
                <c:smooth val="0"/>
                <c:extLst>
                  <c:ext xmlns:c16="http://schemas.microsoft.com/office/drawing/2014/chart" uri="{C3380CC4-5D6E-409C-BE32-E72D297353CC}">
                    <c16:uniqueId val="{0000001D-066B-43FA-871A-5A49E814BA07}"/>
                  </c:ext>
                </c:extLst>
              </c15:ser>
            </c15:filteredLineSeries>
            <c15:filteredLineSeries>
              <c15:ser>
                <c:idx val="5"/>
                <c:order val="5"/>
                <c:tx>
                  <c:strRef>
                    <c:extLst xmlns:c15="http://schemas.microsoft.com/office/drawing/2012/chart">
                      <c:ext xmlns:c15="http://schemas.microsoft.com/office/drawing/2012/chart" uri="{02D57815-91ED-43cb-92C2-25804820EDAC}">
                        <c15:formulaRef>
                          <c15:sqref>'Gráficos resultados'!$A$15</c15:sqref>
                        </c15:formulaRef>
                      </c:ext>
                    </c:extLst>
                    <c:strCache>
                      <c:ptCount val="1"/>
                      <c:pt idx="0">
                        <c:v>Media Nacional</c:v>
                      </c:pt>
                    </c:strCache>
                  </c:strRef>
                </c:tx>
                <c:spPr>
                  <a:ln w="28575" cap="rnd">
                    <a:solidFill>
                      <a:schemeClr val="accent2"/>
                    </a:solidFill>
                    <a:prstDash val="dash"/>
                    <a:round/>
                  </a:ln>
                  <a:effectLst/>
                </c:spPr>
                <c:marker>
                  <c:symbol val="none"/>
                </c:marker>
                <c:cat>
                  <c:strRef>
                    <c:extLst xmlns:c15="http://schemas.microsoft.com/office/drawing/2012/chart">
                      <c:ext xmlns:c15="http://schemas.microsoft.com/office/drawing/2012/chart" uri="{02D57815-91ED-43cb-92C2-25804820EDAC}">
                        <c15:formulaRef>
                          <c15:sqref>'Gráficos resultados'!$B$9:$H$9</c15:sqref>
                        </c15:formulaRef>
                      </c:ext>
                    </c:extLst>
                    <c:strCache>
                      <c:ptCount val="7"/>
                      <c:pt idx="0">
                        <c:v>Nacional</c:v>
                      </c:pt>
                      <c:pt idx="1">
                        <c:v>C</c:v>
                      </c:pt>
                      <c:pt idx="2">
                        <c:v>G1</c:v>
                      </c:pt>
                      <c:pt idx="3">
                        <c:v>G2</c:v>
                      </c:pt>
                      <c:pt idx="4">
                        <c:v>G3</c:v>
                      </c:pt>
                      <c:pt idx="5">
                        <c:v>G4</c:v>
                      </c:pt>
                      <c:pt idx="6">
                        <c:v>G5</c:v>
                      </c:pt>
                    </c:strCache>
                  </c:strRef>
                </c:cat>
                <c:val>
                  <c:numRef>
                    <c:extLst xmlns:c15="http://schemas.microsoft.com/office/drawing/2012/chart">
                      <c:ext xmlns:c15="http://schemas.microsoft.com/office/drawing/2012/chart" uri="{02D57815-91ED-43cb-92C2-25804820EDAC}">
                        <c15:formulaRef>
                          <c15:sqref>'Gráficos resultados'!$B$15:$H$15</c15:sqref>
                        </c15:formulaRef>
                      </c:ext>
                    </c:extLst>
                    <c:numCache>
                      <c:formatCode>0.00</c:formatCode>
                      <c:ptCount val="7"/>
                      <c:pt idx="0">
                        <c:v>24.043585731838295</c:v>
                      </c:pt>
                      <c:pt idx="1">
                        <c:v>24.043585731838295</c:v>
                      </c:pt>
                      <c:pt idx="2">
                        <c:v>24.043585731838295</c:v>
                      </c:pt>
                      <c:pt idx="3">
                        <c:v>24.043585731838295</c:v>
                      </c:pt>
                      <c:pt idx="4">
                        <c:v>24.043585731838295</c:v>
                      </c:pt>
                      <c:pt idx="5">
                        <c:v>24.043585731838295</c:v>
                      </c:pt>
                      <c:pt idx="6">
                        <c:v>24.043585731838295</c:v>
                      </c:pt>
                    </c:numCache>
                  </c:numRef>
                </c:val>
                <c:smooth val="0"/>
                <c:extLst xmlns:c15="http://schemas.microsoft.com/office/drawing/2012/chart">
                  <c:ext xmlns:c16="http://schemas.microsoft.com/office/drawing/2014/chart" uri="{C3380CC4-5D6E-409C-BE32-E72D297353CC}">
                    <c16:uniqueId val="{0000002D-066B-43FA-871A-5A49E814BA07}"/>
                  </c:ext>
                </c:extLst>
              </c15:ser>
            </c15:filteredLineSeries>
            <c15:filteredLineSeries>
              <c15:ser>
                <c:idx val="7"/>
                <c:order val="7"/>
                <c:tx>
                  <c:strRef>
                    <c:extLst xmlns:c15="http://schemas.microsoft.com/office/drawing/2012/chart">
                      <c:ext xmlns:c15="http://schemas.microsoft.com/office/drawing/2012/chart" uri="{02D57815-91ED-43cb-92C2-25804820EDAC}">
                        <c15:formulaRef>
                          <c15:sqref>'Gráficos resultados'!$A$17</c15:sqref>
                        </c15:formulaRef>
                      </c:ext>
                    </c:extLst>
                    <c:strCache>
                      <c:ptCount val="1"/>
                      <c:pt idx="0">
                        <c:v>Media Nacional</c:v>
                      </c:pt>
                    </c:strCache>
                  </c:strRef>
                </c:tx>
                <c:spPr>
                  <a:ln w="28575" cap="rnd">
                    <a:solidFill>
                      <a:schemeClr val="accent2"/>
                    </a:solidFill>
                    <a:prstDash val="dash"/>
                    <a:round/>
                  </a:ln>
                  <a:effectLst/>
                </c:spPr>
                <c:marker>
                  <c:symbol val="none"/>
                </c:marker>
                <c:cat>
                  <c:strRef>
                    <c:extLst xmlns:c15="http://schemas.microsoft.com/office/drawing/2012/chart">
                      <c:ext xmlns:c15="http://schemas.microsoft.com/office/drawing/2012/chart" uri="{02D57815-91ED-43cb-92C2-25804820EDAC}">
                        <c15:formulaRef>
                          <c15:sqref>'Gráficos resultados'!$B$9:$H$9</c15:sqref>
                        </c15:formulaRef>
                      </c:ext>
                    </c:extLst>
                    <c:strCache>
                      <c:ptCount val="7"/>
                      <c:pt idx="0">
                        <c:v>Nacional</c:v>
                      </c:pt>
                      <c:pt idx="1">
                        <c:v>C</c:v>
                      </c:pt>
                      <c:pt idx="2">
                        <c:v>G1</c:v>
                      </c:pt>
                      <c:pt idx="3">
                        <c:v>G2</c:v>
                      </c:pt>
                      <c:pt idx="4">
                        <c:v>G3</c:v>
                      </c:pt>
                      <c:pt idx="5">
                        <c:v>G4</c:v>
                      </c:pt>
                      <c:pt idx="6">
                        <c:v>G5</c:v>
                      </c:pt>
                    </c:strCache>
                  </c:strRef>
                </c:cat>
                <c:val>
                  <c:numRef>
                    <c:extLst xmlns:c15="http://schemas.microsoft.com/office/drawing/2012/chart">
                      <c:ext xmlns:c15="http://schemas.microsoft.com/office/drawing/2012/chart" uri="{02D57815-91ED-43cb-92C2-25804820EDAC}">
                        <c15:formulaRef>
                          <c15:sqref>'Gráficos resultados'!$B$17:$H$17</c15:sqref>
                        </c15:formulaRef>
                      </c:ext>
                    </c:extLst>
                    <c:numCache>
                      <c:formatCode>0.00</c:formatCode>
                      <c:ptCount val="7"/>
                      <c:pt idx="0">
                        <c:v>49.458406191521235</c:v>
                      </c:pt>
                      <c:pt idx="1">
                        <c:v>49.458406191521235</c:v>
                      </c:pt>
                      <c:pt idx="2">
                        <c:v>49.458406191521235</c:v>
                      </c:pt>
                      <c:pt idx="3">
                        <c:v>49.458406191521235</c:v>
                      </c:pt>
                      <c:pt idx="4">
                        <c:v>49.458406191521235</c:v>
                      </c:pt>
                      <c:pt idx="5">
                        <c:v>49.458406191521235</c:v>
                      </c:pt>
                      <c:pt idx="6">
                        <c:v>49.458406191521235</c:v>
                      </c:pt>
                    </c:numCache>
                  </c:numRef>
                </c:val>
                <c:smooth val="0"/>
                <c:extLst xmlns:c15="http://schemas.microsoft.com/office/drawing/2012/chart">
                  <c:ext xmlns:c16="http://schemas.microsoft.com/office/drawing/2014/chart" uri="{C3380CC4-5D6E-409C-BE32-E72D297353CC}">
                    <c16:uniqueId val="{0000002E-066B-43FA-871A-5A49E814BA07}"/>
                  </c:ext>
                </c:extLst>
              </c15:ser>
            </c15:filteredLineSeries>
            <c15:filteredLineSeries>
              <c15:ser>
                <c:idx val="8"/>
                <c:order val="8"/>
                <c:tx>
                  <c:strRef>
                    <c:extLst xmlns:c15="http://schemas.microsoft.com/office/drawing/2012/chart">
                      <c:ext xmlns:c15="http://schemas.microsoft.com/office/drawing/2012/chart" uri="{02D57815-91ED-43cb-92C2-25804820EDAC}">
                        <c15:formulaRef>
                          <c15:sqref>'Gráficos resultados'!$A$18</c15:sqref>
                        </c15:formulaRef>
                      </c:ext>
                    </c:extLst>
                    <c:strCache>
                      <c:ptCount val="1"/>
                      <c:pt idx="0">
                        <c:v>Balance fiscal primario</c:v>
                      </c:pt>
                    </c:strCache>
                  </c:strRef>
                </c:tx>
                <c:spPr>
                  <a:ln w="28575" cap="rnd">
                    <a:solidFill>
                      <a:schemeClr val="accent3">
                        <a:lumMod val="60000"/>
                      </a:schemeClr>
                    </a:solidFill>
                    <a:round/>
                  </a:ln>
                  <a:effectLst/>
                </c:spPr>
                <c:marker>
                  <c:symbol val="none"/>
                </c:marker>
                <c:cat>
                  <c:strRef>
                    <c:extLst xmlns:c15="http://schemas.microsoft.com/office/drawing/2012/chart">
                      <c:ext xmlns:c15="http://schemas.microsoft.com/office/drawing/2012/chart" uri="{02D57815-91ED-43cb-92C2-25804820EDAC}">
                        <c15:formulaRef>
                          <c15:sqref>'Gráficos resultados'!$B$9:$H$9</c15:sqref>
                        </c15:formulaRef>
                      </c:ext>
                    </c:extLst>
                    <c:strCache>
                      <c:ptCount val="7"/>
                      <c:pt idx="0">
                        <c:v>Nacional</c:v>
                      </c:pt>
                      <c:pt idx="1">
                        <c:v>C</c:v>
                      </c:pt>
                      <c:pt idx="2">
                        <c:v>G1</c:v>
                      </c:pt>
                      <c:pt idx="3">
                        <c:v>G2</c:v>
                      </c:pt>
                      <c:pt idx="4">
                        <c:v>G3</c:v>
                      </c:pt>
                      <c:pt idx="5">
                        <c:v>G4</c:v>
                      </c:pt>
                      <c:pt idx="6">
                        <c:v>G5</c:v>
                      </c:pt>
                    </c:strCache>
                  </c:strRef>
                </c:cat>
                <c:val>
                  <c:numRef>
                    <c:extLst xmlns:c15="http://schemas.microsoft.com/office/drawing/2012/chart">
                      <c:ext xmlns:c15="http://schemas.microsoft.com/office/drawing/2012/chart" uri="{02D57815-91ED-43cb-92C2-25804820EDAC}">
                        <c15:formulaRef>
                          <c15:sqref>'Gráficos resultados'!$B$18:$H$18</c15:sqref>
                        </c15:formulaRef>
                      </c:ext>
                    </c:extLst>
                    <c:numCache>
                      <c:formatCode>0.00</c:formatCode>
                      <c:ptCount val="7"/>
                      <c:pt idx="0">
                        <c:v>6.7984501463619251</c:v>
                      </c:pt>
                      <c:pt idx="1">
                        <c:v>10.66015961506006</c:v>
                      </c:pt>
                      <c:pt idx="2">
                        <c:v>10.716697830950896</c:v>
                      </c:pt>
                      <c:pt idx="3">
                        <c:v>6.8783672393187647</c:v>
                      </c:pt>
                      <c:pt idx="4">
                        <c:v>6.7295766611862868</c:v>
                      </c:pt>
                      <c:pt idx="5">
                        <c:v>5.0213272499640134</c:v>
                      </c:pt>
                      <c:pt idx="6">
                        <c:v>4.4181342488836153</c:v>
                      </c:pt>
                    </c:numCache>
                  </c:numRef>
                </c:val>
                <c:smooth val="0"/>
                <c:extLst xmlns:c15="http://schemas.microsoft.com/office/drawing/2012/chart">
                  <c:ext xmlns:c16="http://schemas.microsoft.com/office/drawing/2014/chart" uri="{C3380CC4-5D6E-409C-BE32-E72D297353CC}">
                    <c16:uniqueId val="{0000002F-066B-43FA-871A-5A49E814BA07}"/>
                  </c:ext>
                </c:extLst>
              </c15:ser>
            </c15:filteredLineSeries>
            <c15:filteredLineSeries>
              <c15:ser>
                <c:idx val="9"/>
                <c:order val="9"/>
                <c:tx>
                  <c:strRef>
                    <c:extLst xmlns:c15="http://schemas.microsoft.com/office/drawing/2012/chart">
                      <c:ext xmlns:c15="http://schemas.microsoft.com/office/drawing/2012/chart" uri="{02D57815-91ED-43cb-92C2-25804820EDAC}">
                        <c15:formulaRef>
                          <c15:sqref>'Gráficos resultados'!$A$19</c15:sqref>
                        </c15:formulaRef>
                      </c:ext>
                    </c:extLst>
                    <c:strCache>
                      <c:ptCount val="1"/>
                      <c:pt idx="0">
                        <c:v>Media Nacional</c:v>
                      </c:pt>
                    </c:strCache>
                  </c:strRef>
                </c:tx>
                <c:spPr>
                  <a:ln w="28575" cap="rnd">
                    <a:solidFill>
                      <a:schemeClr val="accent4">
                        <a:lumMod val="60000"/>
                      </a:schemeClr>
                    </a:solidFill>
                    <a:round/>
                  </a:ln>
                  <a:effectLst/>
                </c:spPr>
                <c:marker>
                  <c:symbol val="none"/>
                </c:marker>
                <c:cat>
                  <c:strRef>
                    <c:extLst xmlns:c15="http://schemas.microsoft.com/office/drawing/2012/chart">
                      <c:ext xmlns:c15="http://schemas.microsoft.com/office/drawing/2012/chart" uri="{02D57815-91ED-43cb-92C2-25804820EDAC}">
                        <c15:formulaRef>
                          <c15:sqref>'Gráficos resultados'!$B$9:$H$9</c15:sqref>
                        </c15:formulaRef>
                      </c:ext>
                    </c:extLst>
                    <c:strCache>
                      <c:ptCount val="7"/>
                      <c:pt idx="0">
                        <c:v>Nacional</c:v>
                      </c:pt>
                      <c:pt idx="1">
                        <c:v>C</c:v>
                      </c:pt>
                      <c:pt idx="2">
                        <c:v>G1</c:v>
                      </c:pt>
                      <c:pt idx="3">
                        <c:v>G2</c:v>
                      </c:pt>
                      <c:pt idx="4">
                        <c:v>G3</c:v>
                      </c:pt>
                      <c:pt idx="5">
                        <c:v>G4</c:v>
                      </c:pt>
                      <c:pt idx="6">
                        <c:v>G5</c:v>
                      </c:pt>
                    </c:strCache>
                  </c:strRef>
                </c:cat>
                <c:val>
                  <c:numRef>
                    <c:extLst xmlns:c15="http://schemas.microsoft.com/office/drawing/2012/chart">
                      <c:ext xmlns:c15="http://schemas.microsoft.com/office/drawing/2012/chart" uri="{02D57815-91ED-43cb-92C2-25804820EDAC}">
                        <c15:formulaRef>
                          <c15:sqref>'Gráficos resultados'!$B$19:$H$19</c15:sqref>
                        </c15:formulaRef>
                      </c:ext>
                    </c:extLst>
                    <c:numCache>
                      <c:formatCode>0.00</c:formatCode>
                      <c:ptCount val="7"/>
                      <c:pt idx="0">
                        <c:v>6.7984501463619251</c:v>
                      </c:pt>
                      <c:pt idx="1">
                        <c:v>6.7984501463619251</c:v>
                      </c:pt>
                      <c:pt idx="2">
                        <c:v>6.7984501463619251</c:v>
                      </c:pt>
                      <c:pt idx="3">
                        <c:v>6.7984501463619251</c:v>
                      </c:pt>
                      <c:pt idx="4">
                        <c:v>6.7984501463619251</c:v>
                      </c:pt>
                      <c:pt idx="5">
                        <c:v>6.7984501463619251</c:v>
                      </c:pt>
                      <c:pt idx="6">
                        <c:v>6.7984501463619251</c:v>
                      </c:pt>
                    </c:numCache>
                  </c:numRef>
                </c:val>
                <c:smooth val="0"/>
                <c:extLst xmlns:c15="http://schemas.microsoft.com/office/drawing/2012/chart">
                  <c:ext xmlns:c16="http://schemas.microsoft.com/office/drawing/2014/chart" uri="{C3380CC4-5D6E-409C-BE32-E72D297353CC}">
                    <c16:uniqueId val="{00000030-066B-43FA-871A-5A49E814BA07}"/>
                  </c:ext>
                </c:extLst>
              </c15:ser>
            </c15:filteredLineSeries>
          </c:ext>
        </c:extLst>
      </c:lineChart>
      <c:catAx>
        <c:axId val="27195072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000" b="0" i="0" u="none" strike="noStrike" kern="1200" baseline="0">
                <a:solidFill>
                  <a:schemeClr val="tx1"/>
                </a:solidFill>
                <a:latin typeface="+mn-lt"/>
                <a:ea typeface="+mn-ea"/>
                <a:cs typeface="+mn-cs"/>
              </a:defRPr>
            </a:pPr>
            <a:endParaRPr lang="es-CO"/>
          </a:p>
        </c:txPr>
        <c:crossAx val="460996096"/>
        <c:crosses val="autoZero"/>
        <c:auto val="1"/>
        <c:lblAlgn val="ctr"/>
        <c:lblOffset val="100"/>
        <c:noMultiLvlLbl val="0"/>
      </c:catAx>
      <c:valAx>
        <c:axId val="460996096"/>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crossAx val="271950720"/>
        <c:crosses val="autoZero"/>
        <c:crossBetween val="between"/>
      </c:valAx>
      <c:spPr>
        <a:noFill/>
        <a:ln>
          <a:noFill/>
        </a:ln>
        <a:effectLst/>
      </c:spPr>
    </c:plotArea>
    <c:legend>
      <c:legendPos val="b"/>
      <c:legendEntry>
        <c:idx val="0"/>
        <c:delete val="1"/>
      </c:legendEntry>
      <c:legendEntry>
        <c:idx val="1"/>
        <c:delete val="1"/>
      </c:legendEntry>
      <c:overlay val="0"/>
      <c:spPr>
        <a:noFill/>
        <a:ln>
          <a:noFill/>
        </a:ln>
        <a:effectLst/>
      </c:spPr>
      <c:txPr>
        <a:bodyPr rot="0" spcFirstLastPara="1" vertOverflow="ellipsis" vert="horz" wrap="square" anchor="ctr" anchorCtr="1"/>
        <a:lstStyle/>
        <a:p>
          <a:pPr>
            <a:defRPr lang="en-US" sz="1000" b="0" i="0" u="none" strike="noStrike" kern="1200" baseline="0">
              <a:solidFill>
                <a:schemeClr val="tx1"/>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lang="en-US" sz="1000" b="0" i="0" u="none" strike="noStrike" kern="1200" baseline="0">
          <a:solidFill>
            <a:schemeClr val="tx1"/>
          </a:solidFill>
          <a:latin typeface="+mn-lt"/>
          <a:ea typeface="+mn-ea"/>
          <a:cs typeface="+mn-cs"/>
        </a:defRPr>
      </a:pPr>
      <a:endParaRPr lang="es-CO"/>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500" b="1" i="0" u="none" strike="noStrike" kern="1200" spc="0" baseline="0">
                <a:solidFill>
                  <a:schemeClr val="tx1"/>
                </a:solidFill>
                <a:latin typeface="+mn-lt"/>
                <a:ea typeface="+mn-ea"/>
                <a:cs typeface="+mn-cs"/>
              </a:defRPr>
            </a:pPr>
            <a:r>
              <a:rPr lang="es-CO" sz="1500" b="1"/>
              <a:t>Balance Fiscal Primario</a:t>
            </a:r>
          </a:p>
        </c:rich>
      </c:tx>
      <c:layout>
        <c:manualLayout>
          <c:xMode val="edge"/>
          <c:yMode val="edge"/>
          <c:x val="1.704679647693667E-2"/>
          <c:y val="3.392186885458269E-2"/>
        </c:manualLayout>
      </c:layout>
      <c:overlay val="0"/>
      <c:spPr>
        <a:noFill/>
        <a:ln>
          <a:noFill/>
        </a:ln>
        <a:effectLst/>
      </c:spPr>
      <c:txPr>
        <a:bodyPr rot="0" spcFirstLastPara="1" vertOverflow="ellipsis" vert="horz" wrap="square" anchor="ctr" anchorCtr="1"/>
        <a:lstStyle/>
        <a:p>
          <a:pPr>
            <a:defRPr lang="en-US" sz="1500" b="1" i="0" u="none" strike="noStrike" kern="1200" spc="0" baseline="0">
              <a:solidFill>
                <a:schemeClr val="tx1"/>
              </a:solidFill>
              <a:latin typeface="+mn-lt"/>
              <a:ea typeface="+mn-ea"/>
              <a:cs typeface="+mn-cs"/>
            </a:defRPr>
          </a:pPr>
          <a:endParaRPr lang="es-CO"/>
        </a:p>
      </c:txPr>
    </c:title>
    <c:autoTitleDeleted val="0"/>
    <c:plotArea>
      <c:layout/>
      <c:barChart>
        <c:barDir val="col"/>
        <c:grouping val="clustered"/>
        <c:varyColors val="0"/>
        <c:ser>
          <c:idx val="8"/>
          <c:order val="8"/>
          <c:tx>
            <c:strRef>
              <c:f>'Gráficos resultados'!$A$18</c:f>
              <c:strCache>
                <c:ptCount val="1"/>
                <c:pt idx="0">
                  <c:v>Balance fiscal primario</c:v>
                </c:pt>
              </c:strCache>
            </c:strRef>
          </c:tx>
          <c:spPr>
            <a:solidFill>
              <a:schemeClr val="accent3">
                <a:lumMod val="60000"/>
              </a:schemeClr>
            </a:solidFill>
            <a:ln>
              <a:noFill/>
            </a:ln>
            <a:effectLst/>
          </c:spPr>
          <c:invertIfNegative val="0"/>
          <c:dPt>
            <c:idx val="0"/>
            <c:invertIfNegative val="0"/>
            <c:bubble3D val="0"/>
            <c:spPr>
              <a:solidFill>
                <a:srgbClr val="FFC000"/>
              </a:solidFill>
              <a:ln>
                <a:noFill/>
              </a:ln>
              <a:effectLst/>
            </c:spPr>
            <c:extLst>
              <c:ext xmlns:c16="http://schemas.microsoft.com/office/drawing/2014/chart" uri="{C3380CC4-5D6E-409C-BE32-E72D297353CC}">
                <c16:uniqueId val="{00000001-1CC6-4D60-9301-03DE63F8C22F}"/>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1CC6-4D60-9301-03DE63F8C22F}"/>
              </c:ext>
            </c:extLst>
          </c:dPt>
          <c:dPt>
            <c:idx val="2"/>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05-1CC6-4D60-9301-03DE63F8C22F}"/>
              </c:ext>
            </c:extLst>
          </c:dPt>
          <c:dPt>
            <c:idx val="3"/>
            <c:invertIfNegative val="0"/>
            <c:bubble3D val="0"/>
            <c:spPr>
              <a:solidFill>
                <a:schemeClr val="accent6"/>
              </a:solidFill>
              <a:ln>
                <a:noFill/>
              </a:ln>
              <a:effectLst/>
            </c:spPr>
            <c:extLst>
              <c:ext xmlns:c16="http://schemas.microsoft.com/office/drawing/2014/chart" uri="{C3380CC4-5D6E-409C-BE32-E72D297353CC}">
                <c16:uniqueId val="{00000007-1CC6-4D60-9301-03DE63F8C22F}"/>
              </c:ext>
            </c:extLst>
          </c:dPt>
          <c:dPt>
            <c:idx val="4"/>
            <c:invertIfNegative val="0"/>
            <c:bubble3D val="0"/>
            <c:spPr>
              <a:solidFill>
                <a:schemeClr val="accent5">
                  <a:lumMod val="75000"/>
                </a:schemeClr>
              </a:solidFill>
              <a:ln>
                <a:noFill/>
              </a:ln>
              <a:effectLst/>
            </c:spPr>
            <c:extLst>
              <c:ext xmlns:c16="http://schemas.microsoft.com/office/drawing/2014/chart" uri="{C3380CC4-5D6E-409C-BE32-E72D297353CC}">
                <c16:uniqueId val="{00000009-1CC6-4D60-9301-03DE63F8C22F}"/>
              </c:ext>
            </c:extLst>
          </c:dPt>
          <c:dPt>
            <c:idx val="5"/>
            <c:invertIfNegative val="0"/>
            <c:bubble3D val="0"/>
            <c:spPr>
              <a:solidFill>
                <a:schemeClr val="accent1">
                  <a:lumMod val="75000"/>
                </a:schemeClr>
              </a:solidFill>
              <a:ln>
                <a:noFill/>
              </a:ln>
              <a:effectLst/>
            </c:spPr>
            <c:extLst>
              <c:ext xmlns:c16="http://schemas.microsoft.com/office/drawing/2014/chart" uri="{C3380CC4-5D6E-409C-BE32-E72D297353CC}">
                <c16:uniqueId val="{0000000B-1CC6-4D60-9301-03DE63F8C22F}"/>
              </c:ext>
            </c:extLst>
          </c:dPt>
          <c:dPt>
            <c:idx val="6"/>
            <c:invertIfNegative val="0"/>
            <c:bubble3D val="0"/>
            <c:spPr>
              <a:solidFill>
                <a:schemeClr val="tx2">
                  <a:lumMod val="75000"/>
                </a:schemeClr>
              </a:solidFill>
              <a:ln>
                <a:noFill/>
              </a:ln>
              <a:effectLst/>
            </c:spPr>
            <c:extLst>
              <c:ext xmlns:c16="http://schemas.microsoft.com/office/drawing/2014/chart" uri="{C3380CC4-5D6E-409C-BE32-E72D297353CC}">
                <c16:uniqueId val="{0000000D-1CC6-4D60-9301-03DE63F8C22F}"/>
              </c:ext>
            </c:extLst>
          </c:dPt>
          <c:dLbls>
            <c:spPr>
              <a:solidFill>
                <a:schemeClr val="bg1"/>
              </a:solidFill>
              <a:ln>
                <a:noFill/>
              </a:ln>
              <a:effectLst/>
            </c:spPr>
            <c:txPr>
              <a:bodyPr rot="0" spcFirstLastPara="1" vertOverflow="ellipsis" vert="horz" wrap="square" anchor="ctr" anchorCtr="1"/>
              <a:lstStyle/>
              <a:p>
                <a:pPr>
                  <a:defRPr lang="en-US" sz="900" b="1" i="0" u="none" strike="noStrike" kern="1200" baseline="0">
                    <a:solidFill>
                      <a:schemeClr val="tx1"/>
                    </a:solidFill>
                    <a:latin typeface="+mn-lt"/>
                    <a:ea typeface="+mn-ea"/>
                    <a:cs typeface="+mn-cs"/>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trendline>
            <c:spPr>
              <a:ln w="19050" cap="rnd">
                <a:solidFill>
                  <a:schemeClr val="accent1"/>
                </a:solidFill>
                <a:prstDash val="sysDot"/>
              </a:ln>
              <a:effectLst/>
            </c:spPr>
            <c:trendlineType val="linear"/>
            <c:dispRSqr val="0"/>
            <c:dispEq val="0"/>
          </c:trendline>
          <c:cat>
            <c:strRef>
              <c:f>'Gráficos resultados'!$B$9:$H$9</c:f>
              <c:strCache>
                <c:ptCount val="7"/>
                <c:pt idx="0">
                  <c:v>Nacional</c:v>
                </c:pt>
                <c:pt idx="1">
                  <c:v>C</c:v>
                </c:pt>
                <c:pt idx="2">
                  <c:v>G1</c:v>
                </c:pt>
                <c:pt idx="3">
                  <c:v>G2</c:v>
                </c:pt>
                <c:pt idx="4">
                  <c:v>G3</c:v>
                </c:pt>
                <c:pt idx="5">
                  <c:v>G4</c:v>
                </c:pt>
                <c:pt idx="6">
                  <c:v>G5</c:v>
                </c:pt>
              </c:strCache>
            </c:strRef>
          </c:cat>
          <c:val>
            <c:numRef>
              <c:f>'Gráficos resultados'!$B$18:$H$18</c:f>
              <c:numCache>
                <c:formatCode>0.00</c:formatCode>
                <c:ptCount val="7"/>
                <c:pt idx="0">
                  <c:v>6.7984501463619251</c:v>
                </c:pt>
                <c:pt idx="1">
                  <c:v>10.66015961506006</c:v>
                </c:pt>
                <c:pt idx="2">
                  <c:v>10.716697830950896</c:v>
                </c:pt>
                <c:pt idx="3">
                  <c:v>6.8783672393187647</c:v>
                </c:pt>
                <c:pt idx="4">
                  <c:v>6.7295766611862868</c:v>
                </c:pt>
                <c:pt idx="5">
                  <c:v>5.0213272499640134</c:v>
                </c:pt>
                <c:pt idx="6">
                  <c:v>4.4181342488836153</c:v>
                </c:pt>
              </c:numCache>
            </c:numRef>
          </c:val>
          <c:extLst>
            <c:ext xmlns:c16="http://schemas.microsoft.com/office/drawing/2014/chart" uri="{C3380CC4-5D6E-409C-BE32-E72D297353CC}">
              <c16:uniqueId val="{0000000F-1CC6-4D60-9301-03DE63F8C22F}"/>
            </c:ext>
          </c:extLst>
        </c:ser>
        <c:dLbls>
          <c:showLegendKey val="0"/>
          <c:showVal val="0"/>
          <c:showCatName val="0"/>
          <c:showSerName val="0"/>
          <c:showPercent val="0"/>
          <c:showBubbleSize val="0"/>
        </c:dLbls>
        <c:gapWidth val="17"/>
        <c:overlap val="18"/>
        <c:axId val="271950720"/>
        <c:axId val="460996096"/>
        <c:extLst>
          <c:ext xmlns:c15="http://schemas.microsoft.com/office/drawing/2012/chart" uri="{02D57815-91ED-43cb-92C2-25804820EDAC}">
            <c15:filteredBarSeries>
              <c15:ser>
                <c:idx val="0"/>
                <c:order val="0"/>
                <c:tx>
                  <c:strRef>
                    <c:extLst>
                      <c:ext uri="{02D57815-91ED-43cb-92C2-25804820EDAC}">
                        <c15:formulaRef>
                          <c15:sqref>'Gráficos resultados'!$A$10</c15:sqref>
                        </c15:formulaRef>
                      </c:ext>
                    </c:extLst>
                    <c:strCache>
                      <c:ptCount val="1"/>
                      <c:pt idx="0">
                        <c:v>Dependencia de las Transferencias</c:v>
                      </c:pt>
                    </c:strCache>
                  </c:strRef>
                </c:tx>
                <c:spPr>
                  <a:solidFill>
                    <a:schemeClr val="accent1"/>
                  </a:solidFill>
                  <a:ln>
                    <a:noFill/>
                  </a:ln>
                  <a:effectLst/>
                </c:spPr>
                <c:invertIfNegative val="0"/>
                <c:dPt>
                  <c:idx val="1"/>
                  <c:invertIfNegative val="0"/>
                  <c:bubble3D val="0"/>
                  <c:spPr>
                    <a:solidFill>
                      <a:schemeClr val="accent2">
                        <a:lumMod val="75000"/>
                      </a:schemeClr>
                    </a:solidFill>
                    <a:ln>
                      <a:noFill/>
                    </a:ln>
                    <a:effectLst/>
                  </c:spPr>
                  <c:extLst>
                    <c:ext xmlns:c16="http://schemas.microsoft.com/office/drawing/2014/chart" uri="{C3380CC4-5D6E-409C-BE32-E72D297353CC}">
                      <c16:uniqueId val="{00000011-1CC6-4D60-9301-03DE63F8C22F}"/>
                    </c:ext>
                  </c:extLst>
                </c:dPt>
                <c:dPt>
                  <c:idx val="2"/>
                  <c:invertIfNegative val="0"/>
                  <c:bubble3D val="0"/>
                  <c:spPr>
                    <a:solidFill>
                      <a:schemeClr val="accent6">
                        <a:lumMod val="75000"/>
                      </a:schemeClr>
                    </a:solidFill>
                    <a:ln>
                      <a:noFill/>
                    </a:ln>
                    <a:effectLst/>
                  </c:spPr>
                  <c:extLst>
                    <c:ext xmlns:c16="http://schemas.microsoft.com/office/drawing/2014/chart" uri="{C3380CC4-5D6E-409C-BE32-E72D297353CC}">
                      <c16:uniqueId val="{00000013-1CC6-4D60-9301-03DE63F8C22F}"/>
                    </c:ext>
                  </c:extLst>
                </c:dPt>
                <c:dPt>
                  <c:idx val="3"/>
                  <c:invertIfNegative val="0"/>
                  <c:bubble3D val="0"/>
                  <c:spPr>
                    <a:solidFill>
                      <a:schemeClr val="accent3">
                        <a:lumMod val="75000"/>
                      </a:schemeClr>
                    </a:solidFill>
                    <a:ln>
                      <a:noFill/>
                    </a:ln>
                    <a:effectLst/>
                  </c:spPr>
                  <c:extLst>
                    <c:ext xmlns:c16="http://schemas.microsoft.com/office/drawing/2014/chart" uri="{C3380CC4-5D6E-409C-BE32-E72D297353CC}">
                      <c16:uniqueId val="{00000015-1CC6-4D60-9301-03DE63F8C22F}"/>
                    </c:ext>
                  </c:extLst>
                </c:dPt>
                <c:dPt>
                  <c:idx val="4"/>
                  <c:invertIfNegative val="0"/>
                  <c:bubble3D val="0"/>
                  <c:spPr>
                    <a:solidFill>
                      <a:schemeClr val="accent5">
                        <a:lumMod val="75000"/>
                      </a:schemeClr>
                    </a:solidFill>
                    <a:ln>
                      <a:noFill/>
                    </a:ln>
                    <a:effectLst/>
                  </c:spPr>
                  <c:extLst>
                    <c:ext xmlns:c16="http://schemas.microsoft.com/office/drawing/2014/chart" uri="{C3380CC4-5D6E-409C-BE32-E72D297353CC}">
                      <c16:uniqueId val="{00000017-1CC6-4D60-9301-03DE63F8C22F}"/>
                    </c:ext>
                  </c:extLst>
                </c:dPt>
                <c:dPt>
                  <c:idx val="5"/>
                  <c:invertIfNegative val="0"/>
                  <c:bubble3D val="0"/>
                  <c:spPr>
                    <a:solidFill>
                      <a:schemeClr val="accent1">
                        <a:lumMod val="75000"/>
                      </a:schemeClr>
                    </a:solidFill>
                    <a:ln>
                      <a:noFill/>
                    </a:ln>
                    <a:effectLst/>
                  </c:spPr>
                  <c:extLst>
                    <c:ext xmlns:c16="http://schemas.microsoft.com/office/drawing/2014/chart" uri="{C3380CC4-5D6E-409C-BE32-E72D297353CC}">
                      <c16:uniqueId val="{00000019-1CC6-4D60-9301-03DE63F8C22F}"/>
                    </c:ext>
                  </c:extLst>
                </c:dPt>
                <c:dPt>
                  <c:idx val="6"/>
                  <c:invertIfNegative val="0"/>
                  <c:bubble3D val="0"/>
                  <c:spPr>
                    <a:solidFill>
                      <a:schemeClr val="tx2">
                        <a:lumMod val="75000"/>
                      </a:schemeClr>
                    </a:solidFill>
                    <a:ln>
                      <a:noFill/>
                    </a:ln>
                    <a:effectLst/>
                  </c:spPr>
                  <c:extLst>
                    <c:ext xmlns:c16="http://schemas.microsoft.com/office/drawing/2014/chart" uri="{C3380CC4-5D6E-409C-BE32-E72D297353CC}">
                      <c16:uniqueId val="{0000001B-1CC6-4D60-9301-03DE63F8C22F}"/>
                    </c:ext>
                  </c:extLst>
                </c:dPt>
                <c:dLbls>
                  <c:dLbl>
                    <c:idx val="3"/>
                    <c:layout>
                      <c:manualLayout>
                        <c:x val="-8.5171280809982609E-17"/>
                        <c:y val="-4.7505938242280311E-2"/>
                      </c:manualLayout>
                    </c:layout>
                    <c:dLblPos val="outEnd"/>
                    <c:showLegendKey val="0"/>
                    <c:showVal val="1"/>
                    <c:showCatName val="0"/>
                    <c:showSerName val="0"/>
                    <c:showPercent val="0"/>
                    <c:showBubbleSize val="0"/>
                    <c:extLst>
                      <c:ext uri="{CE6537A1-D6FC-4f65-9D91-7224C49458BB}"/>
                      <c:ext xmlns:c16="http://schemas.microsoft.com/office/drawing/2014/chart" uri="{C3380CC4-5D6E-409C-BE32-E72D297353CC}">
                        <c16:uniqueId val="{00000015-1CC6-4D60-9301-03DE63F8C22F}"/>
                      </c:ext>
                    </c:extLst>
                  </c:dLbl>
                  <c:spPr>
                    <a:noFill/>
                    <a:ln>
                      <a:noFill/>
                    </a:ln>
                    <a:effectLst/>
                  </c:spPr>
                  <c:txPr>
                    <a:bodyPr rot="0" spcFirstLastPara="1" vertOverflow="ellipsis" vert="horz" wrap="square" lIns="38100" tIns="19050" rIns="38100" bIns="19050" anchor="ctr" anchorCtr="1">
                      <a:spAutoFit/>
                    </a:bodyPr>
                    <a:lstStyle/>
                    <a:p>
                      <a:pPr>
                        <a:defRPr lang="en-US" sz="1000" b="1" i="0" u="none" strike="noStrike" kern="1200" baseline="0">
                          <a:solidFill>
                            <a:schemeClr val="tx1"/>
                          </a:solidFill>
                          <a:latin typeface="+mn-lt"/>
                          <a:ea typeface="+mn-ea"/>
                          <a:cs typeface="+mn-cs"/>
                        </a:defRPr>
                      </a:pPr>
                      <a:endParaRPr lang="es-CO"/>
                    </a:p>
                  </c:txPr>
                  <c:dLblPos val="outEnd"/>
                  <c:showLegendKey val="0"/>
                  <c:showVal val="1"/>
                  <c:showCatName val="0"/>
                  <c:showSerName val="0"/>
                  <c:showPercent val="0"/>
                  <c:showBubbleSize val="0"/>
                  <c:showLeaderLines val="0"/>
                  <c:extLst>
                    <c:ext uri="{CE6537A1-D6FC-4f65-9D91-7224C49458BB}">
                      <c15:showLeaderLines val="0"/>
                    </c:ext>
                  </c:extLst>
                </c:dLbls>
                <c:cat>
                  <c:strRef>
                    <c:extLst>
                      <c:ext uri="{02D57815-91ED-43cb-92C2-25804820EDAC}">
                        <c15:formulaRef>
                          <c15:sqref>'Gráficos resultados'!$B$9:$H$9</c15:sqref>
                        </c15:formulaRef>
                      </c:ext>
                    </c:extLst>
                    <c:strCache>
                      <c:ptCount val="7"/>
                      <c:pt idx="0">
                        <c:v>Nacional</c:v>
                      </c:pt>
                      <c:pt idx="1">
                        <c:v>C</c:v>
                      </c:pt>
                      <c:pt idx="2">
                        <c:v>G1</c:v>
                      </c:pt>
                      <c:pt idx="3">
                        <c:v>G2</c:v>
                      </c:pt>
                      <c:pt idx="4">
                        <c:v>G3</c:v>
                      </c:pt>
                      <c:pt idx="5">
                        <c:v>G4</c:v>
                      </c:pt>
                      <c:pt idx="6">
                        <c:v>G5</c:v>
                      </c:pt>
                    </c:strCache>
                  </c:strRef>
                </c:cat>
                <c:val>
                  <c:numRef>
                    <c:extLst>
                      <c:ext uri="{02D57815-91ED-43cb-92C2-25804820EDAC}">
                        <c15:formulaRef>
                          <c15:sqref>'Gráficos resultados'!$B$10:$H$10</c15:sqref>
                        </c15:formulaRef>
                      </c:ext>
                    </c:extLst>
                    <c:numCache>
                      <c:formatCode>0.00</c:formatCode>
                      <c:ptCount val="7"/>
                      <c:pt idx="0">
                        <c:v>67.508163820466919</c:v>
                      </c:pt>
                      <c:pt idx="1">
                        <c:v>50.217060812953122</c:v>
                      </c:pt>
                      <c:pt idx="2">
                        <c:v>46.482022826002243</c:v>
                      </c:pt>
                      <c:pt idx="3">
                        <c:v>63.895760025659534</c:v>
                      </c:pt>
                      <c:pt idx="4">
                        <c:v>68.791079453188885</c:v>
                      </c:pt>
                      <c:pt idx="5">
                        <c:v>77.464282543791711</c:v>
                      </c:pt>
                      <c:pt idx="6">
                        <c:v>81.919900089875554</c:v>
                      </c:pt>
                    </c:numCache>
                  </c:numRef>
                </c:val>
                <c:extLst>
                  <c:ext xmlns:c16="http://schemas.microsoft.com/office/drawing/2014/chart" uri="{C3380CC4-5D6E-409C-BE32-E72D297353CC}">
                    <c16:uniqueId val="{0000001C-1CC6-4D60-9301-03DE63F8C22F}"/>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'Gráficos resultados'!$A$12</c15:sqref>
                        </c15:formulaRef>
                      </c:ext>
                    </c:extLst>
                    <c:strCache>
                      <c:ptCount val="1"/>
                      <c:pt idx="0">
                        <c:v>Relevancia FBK fijo</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1000" b="1" i="0" u="none" strike="noStrike" kern="1200" baseline="0">
                          <a:solidFill>
                            <a:schemeClr val="tx1"/>
                          </a:solidFill>
                          <a:latin typeface="+mn-lt"/>
                          <a:ea typeface="+mn-ea"/>
                          <a:cs typeface="+mn-cs"/>
                        </a:defRPr>
                      </a:pPr>
                      <a:endParaRPr lang="es-CO"/>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'Gráficos resultados'!$B$9:$H$9</c15:sqref>
                        </c15:formulaRef>
                      </c:ext>
                    </c:extLst>
                    <c:strCache>
                      <c:ptCount val="7"/>
                      <c:pt idx="0">
                        <c:v>Nacional</c:v>
                      </c:pt>
                      <c:pt idx="1">
                        <c:v>C</c:v>
                      </c:pt>
                      <c:pt idx="2">
                        <c:v>G1</c:v>
                      </c:pt>
                      <c:pt idx="3">
                        <c:v>G2</c:v>
                      </c:pt>
                      <c:pt idx="4">
                        <c:v>G3</c:v>
                      </c:pt>
                      <c:pt idx="5">
                        <c:v>G4</c:v>
                      </c:pt>
                      <c:pt idx="6">
                        <c:v>G5</c:v>
                      </c:pt>
                    </c:strCache>
                  </c:strRef>
                </c:cat>
                <c:val>
                  <c:numRef>
                    <c:extLst xmlns:c15="http://schemas.microsoft.com/office/drawing/2012/chart">
                      <c:ext xmlns:c15="http://schemas.microsoft.com/office/drawing/2012/chart" uri="{02D57815-91ED-43cb-92C2-25804820EDAC}">
                        <c15:formulaRef>
                          <c15:sqref>'Gráficos resultados'!$B$12:$H$12</c15:sqref>
                        </c15:formulaRef>
                      </c:ext>
                    </c:extLst>
                    <c:numCache>
                      <c:formatCode>0.00</c:formatCode>
                      <c:ptCount val="7"/>
                      <c:pt idx="0">
                        <c:v>24.629401448882756</c:v>
                      </c:pt>
                      <c:pt idx="1">
                        <c:v>16.275647958194845</c:v>
                      </c:pt>
                      <c:pt idx="2">
                        <c:v>28.20534654400107</c:v>
                      </c:pt>
                      <c:pt idx="3">
                        <c:v>26.443244268568829</c:v>
                      </c:pt>
                      <c:pt idx="4">
                        <c:v>25.104865737875258</c:v>
                      </c:pt>
                      <c:pt idx="5">
                        <c:v>23.09859627365681</c:v>
                      </c:pt>
                      <c:pt idx="6">
                        <c:v>20.799149537611417</c:v>
                      </c:pt>
                    </c:numCache>
                  </c:numRef>
                </c:val>
                <c:extLst xmlns:c15="http://schemas.microsoft.com/office/drawing/2012/chart">
                  <c:ext xmlns:c16="http://schemas.microsoft.com/office/drawing/2014/chart" uri="{C3380CC4-5D6E-409C-BE32-E72D297353CC}">
                    <c16:uniqueId val="{0000001E-1CC6-4D60-9301-03DE63F8C22F}"/>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'Gráficos resultados'!$A$13</c15:sqref>
                        </c15:formulaRef>
                      </c:ext>
                    </c:extLst>
                    <c:strCache>
                      <c:ptCount val="1"/>
                      <c:pt idx="0">
                        <c:v>Media Nacional</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1000" b="1" i="0" u="none" strike="noStrike" kern="1200" baseline="0">
                          <a:solidFill>
                            <a:schemeClr val="tx1"/>
                          </a:solidFill>
                          <a:latin typeface="+mn-lt"/>
                          <a:ea typeface="+mn-ea"/>
                          <a:cs typeface="+mn-cs"/>
                        </a:defRPr>
                      </a:pPr>
                      <a:endParaRPr lang="es-CO"/>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'Gráficos resultados'!$B$9:$H$9</c15:sqref>
                        </c15:formulaRef>
                      </c:ext>
                    </c:extLst>
                    <c:strCache>
                      <c:ptCount val="7"/>
                      <c:pt idx="0">
                        <c:v>Nacional</c:v>
                      </c:pt>
                      <c:pt idx="1">
                        <c:v>C</c:v>
                      </c:pt>
                      <c:pt idx="2">
                        <c:v>G1</c:v>
                      </c:pt>
                      <c:pt idx="3">
                        <c:v>G2</c:v>
                      </c:pt>
                      <c:pt idx="4">
                        <c:v>G3</c:v>
                      </c:pt>
                      <c:pt idx="5">
                        <c:v>G4</c:v>
                      </c:pt>
                      <c:pt idx="6">
                        <c:v>G5</c:v>
                      </c:pt>
                    </c:strCache>
                  </c:strRef>
                </c:cat>
                <c:val>
                  <c:numRef>
                    <c:extLst xmlns:c15="http://schemas.microsoft.com/office/drawing/2012/chart">
                      <c:ext xmlns:c15="http://schemas.microsoft.com/office/drawing/2012/chart" uri="{02D57815-91ED-43cb-92C2-25804820EDAC}">
                        <c15:formulaRef>
                          <c15:sqref>'Gráficos resultados'!$B$13:$H$13</c15:sqref>
                        </c15:formulaRef>
                      </c:ext>
                    </c:extLst>
                    <c:numCache>
                      <c:formatCode>0.00</c:formatCode>
                      <c:ptCount val="7"/>
                      <c:pt idx="0">
                        <c:v>24.629401448882756</c:v>
                      </c:pt>
                      <c:pt idx="1">
                        <c:v>24.629401448882756</c:v>
                      </c:pt>
                      <c:pt idx="2">
                        <c:v>24.629401448882756</c:v>
                      </c:pt>
                      <c:pt idx="3">
                        <c:v>24.629401448882756</c:v>
                      </c:pt>
                      <c:pt idx="4">
                        <c:v>24.629401448882756</c:v>
                      </c:pt>
                      <c:pt idx="5">
                        <c:v>24.629401448882756</c:v>
                      </c:pt>
                      <c:pt idx="6">
                        <c:v>24.629401448882756</c:v>
                      </c:pt>
                    </c:numCache>
                  </c:numRef>
                </c:val>
                <c:extLst xmlns:c15="http://schemas.microsoft.com/office/drawing/2012/chart">
                  <c:ext xmlns:c16="http://schemas.microsoft.com/office/drawing/2014/chart" uri="{C3380CC4-5D6E-409C-BE32-E72D297353CC}">
                    <c16:uniqueId val="{0000001F-1CC6-4D60-9301-03DE63F8C22F}"/>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'Gráficos resultados'!$A$14</c15:sqref>
                        </c15:formulaRef>
                      </c:ext>
                    </c:extLst>
                    <c:strCache>
                      <c:ptCount val="1"/>
                      <c:pt idx="0">
                        <c:v>Nivel de endeudamiento</c:v>
                      </c:pt>
                    </c:strCache>
                  </c:strRef>
                </c:tx>
                <c:spPr>
                  <a:solidFill>
                    <a:schemeClr val="accent5"/>
                  </a:solidFill>
                  <a:ln>
                    <a:noFill/>
                  </a:ln>
                  <a:effectLst/>
                </c:spPr>
                <c:invertIfNegative val="0"/>
                <c:dPt>
                  <c:idx val="1"/>
                  <c:invertIfNegative val="0"/>
                  <c:bubble3D val="0"/>
                  <c:spPr>
                    <a:solidFill>
                      <a:schemeClr val="accent2">
                        <a:lumMod val="75000"/>
                      </a:schemeClr>
                    </a:solidFill>
                    <a:ln>
                      <a:noFill/>
                    </a:ln>
                    <a:effectLst/>
                  </c:spPr>
                  <c:extLst xmlns:c15="http://schemas.microsoft.com/office/drawing/2012/chart">
                    <c:ext xmlns:c16="http://schemas.microsoft.com/office/drawing/2014/chart" uri="{C3380CC4-5D6E-409C-BE32-E72D297353CC}">
                      <c16:uniqueId val="{00000021-1CC6-4D60-9301-03DE63F8C22F}"/>
                    </c:ext>
                  </c:extLst>
                </c:dPt>
                <c:dPt>
                  <c:idx val="2"/>
                  <c:invertIfNegative val="0"/>
                  <c:bubble3D val="0"/>
                  <c:spPr>
                    <a:solidFill>
                      <a:schemeClr val="accent6">
                        <a:lumMod val="75000"/>
                      </a:schemeClr>
                    </a:solidFill>
                    <a:ln>
                      <a:noFill/>
                    </a:ln>
                    <a:effectLst/>
                  </c:spPr>
                  <c:extLst xmlns:c15="http://schemas.microsoft.com/office/drawing/2012/chart">
                    <c:ext xmlns:c16="http://schemas.microsoft.com/office/drawing/2014/chart" uri="{C3380CC4-5D6E-409C-BE32-E72D297353CC}">
                      <c16:uniqueId val="{00000023-1CC6-4D60-9301-03DE63F8C22F}"/>
                    </c:ext>
                  </c:extLst>
                </c:dPt>
                <c:dPt>
                  <c:idx val="3"/>
                  <c:invertIfNegative val="0"/>
                  <c:bubble3D val="0"/>
                  <c:spPr>
                    <a:solidFill>
                      <a:schemeClr val="accent3">
                        <a:lumMod val="75000"/>
                      </a:schemeClr>
                    </a:solidFill>
                    <a:ln>
                      <a:noFill/>
                    </a:ln>
                    <a:effectLst/>
                  </c:spPr>
                  <c:extLst xmlns:c15="http://schemas.microsoft.com/office/drawing/2012/chart">
                    <c:ext xmlns:c16="http://schemas.microsoft.com/office/drawing/2014/chart" uri="{C3380CC4-5D6E-409C-BE32-E72D297353CC}">
                      <c16:uniqueId val="{00000025-1CC6-4D60-9301-03DE63F8C22F}"/>
                    </c:ext>
                  </c:extLst>
                </c:dPt>
                <c:dPt>
                  <c:idx val="4"/>
                  <c:invertIfNegative val="0"/>
                  <c:bubble3D val="0"/>
                  <c:spPr>
                    <a:solidFill>
                      <a:schemeClr val="accent5">
                        <a:lumMod val="75000"/>
                      </a:schemeClr>
                    </a:solidFill>
                    <a:ln>
                      <a:noFill/>
                    </a:ln>
                    <a:effectLst/>
                  </c:spPr>
                  <c:extLst xmlns:c15="http://schemas.microsoft.com/office/drawing/2012/chart">
                    <c:ext xmlns:c16="http://schemas.microsoft.com/office/drawing/2014/chart" uri="{C3380CC4-5D6E-409C-BE32-E72D297353CC}">
                      <c16:uniqueId val="{00000027-1CC6-4D60-9301-03DE63F8C22F}"/>
                    </c:ext>
                  </c:extLst>
                </c:dPt>
                <c:dPt>
                  <c:idx val="5"/>
                  <c:invertIfNegative val="0"/>
                  <c:bubble3D val="0"/>
                  <c:spPr>
                    <a:solidFill>
                      <a:schemeClr val="accent1">
                        <a:lumMod val="75000"/>
                      </a:schemeClr>
                    </a:solidFill>
                    <a:ln>
                      <a:noFill/>
                    </a:ln>
                    <a:effectLst/>
                  </c:spPr>
                  <c:extLst xmlns:c15="http://schemas.microsoft.com/office/drawing/2012/chart">
                    <c:ext xmlns:c16="http://schemas.microsoft.com/office/drawing/2014/chart" uri="{C3380CC4-5D6E-409C-BE32-E72D297353CC}">
                      <c16:uniqueId val="{00000029-1CC6-4D60-9301-03DE63F8C22F}"/>
                    </c:ext>
                  </c:extLst>
                </c:dPt>
                <c:dPt>
                  <c:idx val="6"/>
                  <c:invertIfNegative val="0"/>
                  <c:bubble3D val="0"/>
                  <c:spPr>
                    <a:solidFill>
                      <a:schemeClr val="tx2">
                        <a:lumMod val="75000"/>
                      </a:schemeClr>
                    </a:solidFill>
                    <a:ln>
                      <a:noFill/>
                    </a:ln>
                    <a:effectLst/>
                  </c:spPr>
                  <c:extLst xmlns:c15="http://schemas.microsoft.com/office/drawing/2012/chart">
                    <c:ext xmlns:c16="http://schemas.microsoft.com/office/drawing/2014/chart" uri="{C3380CC4-5D6E-409C-BE32-E72D297353CC}">
                      <c16:uniqueId val="{0000002B-1CC6-4D60-9301-03DE63F8C22F}"/>
                    </c:ext>
                  </c:extLst>
                </c:dPt>
                <c:dLbls>
                  <c:dLbl>
                    <c:idx val="3"/>
                    <c:layout>
                      <c:manualLayout>
                        <c:x val="-8.5171280809982609E-17"/>
                        <c:y val="-2.099737532808402E-2"/>
                      </c:manualLayout>
                    </c:layout>
                    <c:dLblPos val="outEnd"/>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25-1CC6-4D60-9301-03DE63F8C22F}"/>
                      </c:ext>
                    </c:extLst>
                  </c:dLbl>
                  <c:dLbl>
                    <c:idx val="4"/>
                    <c:layout>
                      <c:manualLayout>
                        <c:x val="-8.5171280809982609E-17"/>
                        <c:y val="-3.8495188101487346E-2"/>
                      </c:manualLayout>
                    </c:layout>
                    <c:dLblPos val="outEnd"/>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27-1CC6-4D60-9301-03DE63F8C22F}"/>
                      </c:ext>
                    </c:extLst>
                  </c:dLbl>
                  <c:spPr>
                    <a:noFill/>
                    <a:ln>
                      <a:noFill/>
                    </a:ln>
                    <a:effectLst/>
                  </c:spPr>
                  <c:txPr>
                    <a:bodyPr rot="0" spcFirstLastPara="1" vertOverflow="ellipsis" vert="horz" wrap="square" lIns="38100" tIns="19050" rIns="38100" bIns="19050" anchor="ctr" anchorCtr="1">
                      <a:spAutoFit/>
                    </a:bodyPr>
                    <a:lstStyle/>
                    <a:p>
                      <a:pPr>
                        <a:defRPr lang="en-US" sz="1000" b="1" i="0" u="none" strike="noStrike" kern="1200" baseline="0">
                          <a:solidFill>
                            <a:schemeClr val="tx1"/>
                          </a:solidFill>
                          <a:latin typeface="+mn-lt"/>
                          <a:ea typeface="+mn-ea"/>
                          <a:cs typeface="+mn-cs"/>
                        </a:defRPr>
                      </a:pPr>
                      <a:endParaRPr lang="es-CO"/>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0"/>
                    </c:ext>
                  </c:extLst>
                </c:dLbls>
                <c:cat>
                  <c:strRef>
                    <c:extLst xmlns:c15="http://schemas.microsoft.com/office/drawing/2012/chart">
                      <c:ext xmlns:c15="http://schemas.microsoft.com/office/drawing/2012/chart" uri="{02D57815-91ED-43cb-92C2-25804820EDAC}">
                        <c15:formulaRef>
                          <c15:sqref>'Gráficos resultados'!$B$9:$H$9</c15:sqref>
                        </c15:formulaRef>
                      </c:ext>
                    </c:extLst>
                    <c:strCache>
                      <c:ptCount val="7"/>
                      <c:pt idx="0">
                        <c:v>Nacional</c:v>
                      </c:pt>
                      <c:pt idx="1">
                        <c:v>C</c:v>
                      </c:pt>
                      <c:pt idx="2">
                        <c:v>G1</c:v>
                      </c:pt>
                      <c:pt idx="3">
                        <c:v>G2</c:v>
                      </c:pt>
                      <c:pt idx="4">
                        <c:v>G3</c:v>
                      </c:pt>
                      <c:pt idx="5">
                        <c:v>G4</c:v>
                      </c:pt>
                      <c:pt idx="6">
                        <c:v>G5</c:v>
                      </c:pt>
                    </c:strCache>
                  </c:strRef>
                </c:cat>
                <c:val>
                  <c:numRef>
                    <c:extLst xmlns:c15="http://schemas.microsoft.com/office/drawing/2012/chart">
                      <c:ext xmlns:c15="http://schemas.microsoft.com/office/drawing/2012/chart" uri="{02D57815-91ED-43cb-92C2-25804820EDAC}">
                        <c15:formulaRef>
                          <c15:sqref>'Gráficos resultados'!$B$14:$H$14</c15:sqref>
                        </c15:formulaRef>
                      </c:ext>
                    </c:extLst>
                    <c:numCache>
                      <c:formatCode>0.00</c:formatCode>
                      <c:ptCount val="7"/>
                      <c:pt idx="0">
                        <c:v>24.043585731838295</c:v>
                      </c:pt>
                      <c:pt idx="1">
                        <c:v>31.718819112698348</c:v>
                      </c:pt>
                      <c:pt idx="2">
                        <c:v>21.762882730307862</c:v>
                      </c:pt>
                      <c:pt idx="3">
                        <c:v>22.341074080947333</c:v>
                      </c:pt>
                      <c:pt idx="4">
                        <c:v>22.658841785843752</c:v>
                      </c:pt>
                      <c:pt idx="5">
                        <c:v>26.415248521614295</c:v>
                      </c:pt>
                      <c:pt idx="6">
                        <c:v>26.571722196658342</c:v>
                      </c:pt>
                    </c:numCache>
                  </c:numRef>
                </c:val>
                <c:extLst xmlns:c15="http://schemas.microsoft.com/office/drawing/2012/chart">
                  <c:ext xmlns:c16="http://schemas.microsoft.com/office/drawing/2014/chart" uri="{C3380CC4-5D6E-409C-BE32-E72D297353CC}">
                    <c16:uniqueId val="{0000002C-1CC6-4D60-9301-03DE63F8C22F}"/>
                  </c:ext>
                </c:extLst>
              </c15:ser>
            </c15:filteredBarSeries>
            <c15:filteredBarSeries>
              <c15:ser>
                <c:idx val="6"/>
                <c:order val="6"/>
                <c:tx>
                  <c:strRef>
                    <c:extLst xmlns:c15="http://schemas.microsoft.com/office/drawing/2012/chart">
                      <c:ext xmlns:c15="http://schemas.microsoft.com/office/drawing/2012/chart" uri="{02D57815-91ED-43cb-92C2-25804820EDAC}">
                        <c15:formulaRef>
                          <c15:sqref>'Gráficos resultados'!$A$16</c15:sqref>
                        </c15:formulaRef>
                      </c:ext>
                    </c:extLst>
                    <c:strCache>
                      <c:ptCount val="1"/>
                      <c:pt idx="0">
                        <c:v>Ahorro corriente</c:v>
                      </c:pt>
                    </c:strCache>
                  </c:strRef>
                </c:tx>
                <c:spPr>
                  <a:solidFill>
                    <a:schemeClr val="accent1">
                      <a:lumMod val="60000"/>
                    </a:schemeClr>
                  </a:solidFill>
                  <a:ln>
                    <a:noFill/>
                  </a:ln>
                  <a:effectLst/>
                </c:spPr>
                <c:invertIfNegative val="0"/>
                <c:dPt>
                  <c:idx val="1"/>
                  <c:invertIfNegative val="0"/>
                  <c:bubble3D val="0"/>
                  <c:spPr>
                    <a:solidFill>
                      <a:schemeClr val="accent2">
                        <a:lumMod val="75000"/>
                      </a:schemeClr>
                    </a:solidFill>
                    <a:ln>
                      <a:noFill/>
                    </a:ln>
                    <a:effectLst/>
                  </c:spPr>
                  <c:extLst xmlns:c15="http://schemas.microsoft.com/office/drawing/2012/chart">
                    <c:ext xmlns:c16="http://schemas.microsoft.com/office/drawing/2014/chart" uri="{C3380CC4-5D6E-409C-BE32-E72D297353CC}">
                      <c16:uniqueId val="{0000002F-1CC6-4D60-9301-03DE63F8C22F}"/>
                    </c:ext>
                  </c:extLst>
                </c:dPt>
                <c:dPt>
                  <c:idx val="2"/>
                  <c:invertIfNegative val="0"/>
                  <c:bubble3D val="0"/>
                  <c:spPr>
                    <a:solidFill>
                      <a:schemeClr val="accent6">
                        <a:lumMod val="75000"/>
                      </a:schemeClr>
                    </a:solidFill>
                    <a:ln>
                      <a:noFill/>
                    </a:ln>
                    <a:effectLst/>
                  </c:spPr>
                  <c:extLst xmlns:c15="http://schemas.microsoft.com/office/drawing/2012/chart">
                    <c:ext xmlns:c16="http://schemas.microsoft.com/office/drawing/2014/chart" uri="{C3380CC4-5D6E-409C-BE32-E72D297353CC}">
                      <c16:uniqueId val="{00000031-1CC6-4D60-9301-03DE63F8C22F}"/>
                    </c:ext>
                  </c:extLst>
                </c:dPt>
                <c:dPt>
                  <c:idx val="3"/>
                  <c:invertIfNegative val="0"/>
                  <c:bubble3D val="0"/>
                  <c:spPr>
                    <a:solidFill>
                      <a:schemeClr val="accent3">
                        <a:lumMod val="75000"/>
                      </a:schemeClr>
                    </a:solidFill>
                    <a:ln>
                      <a:noFill/>
                    </a:ln>
                    <a:effectLst/>
                  </c:spPr>
                  <c:extLst xmlns:c15="http://schemas.microsoft.com/office/drawing/2012/chart">
                    <c:ext xmlns:c16="http://schemas.microsoft.com/office/drawing/2014/chart" uri="{C3380CC4-5D6E-409C-BE32-E72D297353CC}">
                      <c16:uniqueId val="{00000033-1CC6-4D60-9301-03DE63F8C22F}"/>
                    </c:ext>
                  </c:extLst>
                </c:dPt>
                <c:dPt>
                  <c:idx val="4"/>
                  <c:invertIfNegative val="0"/>
                  <c:bubble3D val="0"/>
                  <c:spPr>
                    <a:solidFill>
                      <a:schemeClr val="accent5">
                        <a:lumMod val="75000"/>
                      </a:schemeClr>
                    </a:solidFill>
                    <a:ln>
                      <a:noFill/>
                    </a:ln>
                    <a:effectLst/>
                  </c:spPr>
                  <c:extLst xmlns:c15="http://schemas.microsoft.com/office/drawing/2012/chart">
                    <c:ext xmlns:c16="http://schemas.microsoft.com/office/drawing/2014/chart" uri="{C3380CC4-5D6E-409C-BE32-E72D297353CC}">
                      <c16:uniqueId val="{00000035-1CC6-4D60-9301-03DE63F8C22F}"/>
                    </c:ext>
                  </c:extLst>
                </c:dPt>
                <c:dPt>
                  <c:idx val="5"/>
                  <c:invertIfNegative val="0"/>
                  <c:bubble3D val="0"/>
                  <c:spPr>
                    <a:solidFill>
                      <a:schemeClr val="accent1">
                        <a:lumMod val="75000"/>
                      </a:schemeClr>
                    </a:solidFill>
                    <a:ln>
                      <a:noFill/>
                    </a:ln>
                    <a:effectLst/>
                  </c:spPr>
                  <c:extLst xmlns:c15="http://schemas.microsoft.com/office/drawing/2012/chart">
                    <c:ext xmlns:c16="http://schemas.microsoft.com/office/drawing/2014/chart" uri="{C3380CC4-5D6E-409C-BE32-E72D297353CC}">
                      <c16:uniqueId val="{00000037-1CC6-4D60-9301-03DE63F8C22F}"/>
                    </c:ext>
                  </c:extLst>
                </c:dPt>
                <c:dPt>
                  <c:idx val="6"/>
                  <c:invertIfNegative val="0"/>
                  <c:bubble3D val="0"/>
                  <c:spPr>
                    <a:solidFill>
                      <a:schemeClr val="tx2">
                        <a:lumMod val="75000"/>
                      </a:schemeClr>
                    </a:solidFill>
                    <a:ln>
                      <a:noFill/>
                    </a:ln>
                    <a:effectLst/>
                  </c:spPr>
                  <c:extLst xmlns:c15="http://schemas.microsoft.com/office/drawing/2012/chart">
                    <c:ext xmlns:c16="http://schemas.microsoft.com/office/drawing/2014/chart" uri="{C3380CC4-5D6E-409C-BE32-E72D297353CC}">
                      <c16:uniqueId val="{00000039-1CC6-4D60-9301-03DE63F8C22F}"/>
                    </c:ext>
                  </c:extLst>
                </c:dPt>
                <c:dLbls>
                  <c:dLbl>
                    <c:idx val="4"/>
                    <c:layout>
                      <c:manualLayout>
                        <c:x val="-8.5171280809982609E-17"/>
                        <c:y val="1.399825021872266E-2"/>
                      </c:manualLayout>
                    </c:layout>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35-1CC6-4D60-9301-03DE63F8C22F}"/>
                      </c:ext>
                    </c:extLst>
                  </c:dLbl>
                  <c:dLbl>
                    <c:idx val="5"/>
                    <c:layout>
                      <c:manualLayout>
                        <c:x val="0"/>
                        <c:y val="-1.399825021872266E-2"/>
                      </c:manualLayout>
                    </c:layout>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37-1CC6-4D60-9301-03DE63F8C22F}"/>
                      </c:ext>
                    </c:extLst>
                  </c:dLbl>
                  <c:spPr>
                    <a:noFill/>
                    <a:ln>
                      <a:noFill/>
                    </a:ln>
                    <a:effectLst/>
                  </c:spPr>
                  <c:txPr>
                    <a:bodyPr rot="0" spcFirstLastPara="1" vertOverflow="ellipsis" vert="horz" wrap="square" lIns="38100" tIns="19050" rIns="38100" bIns="19050" anchor="ctr" anchorCtr="1">
                      <a:spAutoFit/>
                    </a:bodyPr>
                    <a:lstStyle/>
                    <a:p>
                      <a:pPr>
                        <a:defRPr lang="en-US" sz="1000" b="1" i="0" u="none" strike="noStrike" kern="1200" baseline="0">
                          <a:solidFill>
                            <a:schemeClr val="tx1"/>
                          </a:solidFill>
                          <a:latin typeface="+mn-lt"/>
                          <a:ea typeface="+mn-ea"/>
                          <a:cs typeface="+mn-cs"/>
                        </a:defRPr>
                      </a:pPr>
                      <a:endParaRPr lang="es-CO"/>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0"/>
                    </c:ext>
                  </c:extLst>
                </c:dLbls>
                <c:cat>
                  <c:strRef>
                    <c:extLst xmlns:c15="http://schemas.microsoft.com/office/drawing/2012/chart">
                      <c:ext xmlns:c15="http://schemas.microsoft.com/office/drawing/2012/chart" uri="{02D57815-91ED-43cb-92C2-25804820EDAC}">
                        <c15:formulaRef>
                          <c15:sqref>'Gráficos resultados'!$B$9:$H$9</c15:sqref>
                        </c15:formulaRef>
                      </c:ext>
                    </c:extLst>
                    <c:strCache>
                      <c:ptCount val="7"/>
                      <c:pt idx="0">
                        <c:v>Nacional</c:v>
                      </c:pt>
                      <c:pt idx="1">
                        <c:v>C</c:v>
                      </c:pt>
                      <c:pt idx="2">
                        <c:v>G1</c:v>
                      </c:pt>
                      <c:pt idx="3">
                        <c:v>G2</c:v>
                      </c:pt>
                      <c:pt idx="4">
                        <c:v>G3</c:v>
                      </c:pt>
                      <c:pt idx="5">
                        <c:v>G4</c:v>
                      </c:pt>
                      <c:pt idx="6">
                        <c:v>G5</c:v>
                      </c:pt>
                    </c:strCache>
                  </c:strRef>
                </c:cat>
                <c:val>
                  <c:numRef>
                    <c:extLst xmlns:c15="http://schemas.microsoft.com/office/drawing/2012/chart">
                      <c:ext xmlns:c15="http://schemas.microsoft.com/office/drawing/2012/chart" uri="{02D57815-91ED-43cb-92C2-25804820EDAC}">
                        <c15:formulaRef>
                          <c15:sqref>'Gráficos resultados'!$B$16:$H$16</c15:sqref>
                        </c15:formulaRef>
                      </c:ext>
                    </c:extLst>
                    <c:numCache>
                      <c:formatCode>0.00</c:formatCode>
                      <c:ptCount val="7"/>
                      <c:pt idx="0">
                        <c:v>49.458406191521235</c:v>
                      </c:pt>
                      <c:pt idx="1">
                        <c:v>57.665928287169578</c:v>
                      </c:pt>
                      <c:pt idx="2">
                        <c:v>55.347283449611595</c:v>
                      </c:pt>
                      <c:pt idx="3">
                        <c:v>48.787582505040575</c:v>
                      </c:pt>
                      <c:pt idx="4">
                        <c:v>45.903854560249172</c:v>
                      </c:pt>
                      <c:pt idx="5">
                        <c:v>46.134239173563543</c:v>
                      </c:pt>
                      <c:pt idx="6">
                        <c:v>50.668157621610703</c:v>
                      </c:pt>
                    </c:numCache>
                  </c:numRef>
                </c:val>
                <c:extLst xmlns:c15="http://schemas.microsoft.com/office/drawing/2012/chart">
                  <c:ext xmlns:c16="http://schemas.microsoft.com/office/drawing/2014/chart" uri="{C3380CC4-5D6E-409C-BE32-E72D297353CC}">
                    <c16:uniqueId val="{0000003A-1CC6-4D60-9301-03DE63F8C22F}"/>
                  </c:ext>
                </c:extLst>
              </c15:ser>
            </c15:filteredBarSeries>
          </c:ext>
        </c:extLst>
      </c:barChart>
      <c:lineChart>
        <c:grouping val="standard"/>
        <c:varyColors val="0"/>
        <c:dLbls>
          <c:showLegendKey val="0"/>
          <c:showVal val="0"/>
          <c:showCatName val="0"/>
          <c:showSerName val="0"/>
          <c:showPercent val="0"/>
          <c:showBubbleSize val="0"/>
        </c:dLbls>
        <c:marker val="1"/>
        <c:smooth val="0"/>
        <c:axId val="271950720"/>
        <c:axId val="460996096"/>
        <c:extLst>
          <c:ext xmlns:c15="http://schemas.microsoft.com/office/drawing/2012/chart" uri="{02D57815-91ED-43cb-92C2-25804820EDAC}">
            <c15:filteredLineSeries>
              <c15:ser>
                <c:idx val="1"/>
                <c:order val="1"/>
                <c:tx>
                  <c:strRef>
                    <c:extLst>
                      <c:ext uri="{02D57815-91ED-43cb-92C2-25804820EDAC}">
                        <c15:formulaRef>
                          <c15:sqref>'Gráficos resultados'!$A$11</c15:sqref>
                        </c15:formulaRef>
                      </c:ext>
                    </c:extLst>
                    <c:strCache>
                      <c:ptCount val="1"/>
                      <c:pt idx="0">
                        <c:v>Media Nacional</c:v>
                      </c:pt>
                    </c:strCache>
                  </c:strRef>
                </c:tx>
                <c:spPr>
                  <a:ln w="28575" cap="rnd">
                    <a:solidFill>
                      <a:schemeClr val="accent2"/>
                    </a:solidFill>
                    <a:prstDash val="dash"/>
                    <a:round/>
                  </a:ln>
                  <a:effectLst/>
                </c:spPr>
                <c:marker>
                  <c:symbol val="none"/>
                </c:marker>
                <c:cat>
                  <c:strRef>
                    <c:extLst>
                      <c:ext uri="{02D57815-91ED-43cb-92C2-25804820EDAC}">
                        <c15:formulaRef>
                          <c15:sqref>'Gráficos resultados'!$B$9:$H$9</c15:sqref>
                        </c15:formulaRef>
                      </c:ext>
                    </c:extLst>
                    <c:strCache>
                      <c:ptCount val="7"/>
                      <c:pt idx="0">
                        <c:v>Nacional</c:v>
                      </c:pt>
                      <c:pt idx="1">
                        <c:v>C</c:v>
                      </c:pt>
                      <c:pt idx="2">
                        <c:v>G1</c:v>
                      </c:pt>
                      <c:pt idx="3">
                        <c:v>G2</c:v>
                      </c:pt>
                      <c:pt idx="4">
                        <c:v>G3</c:v>
                      </c:pt>
                      <c:pt idx="5">
                        <c:v>G4</c:v>
                      </c:pt>
                      <c:pt idx="6">
                        <c:v>G5</c:v>
                      </c:pt>
                    </c:strCache>
                  </c:strRef>
                </c:cat>
                <c:val>
                  <c:numRef>
                    <c:extLst>
                      <c:ext uri="{02D57815-91ED-43cb-92C2-25804820EDAC}">
                        <c15:formulaRef>
                          <c15:sqref>'Gráficos resultados'!$B$11:$H$11</c15:sqref>
                        </c15:formulaRef>
                      </c:ext>
                    </c:extLst>
                    <c:numCache>
                      <c:formatCode>0.00</c:formatCode>
                      <c:ptCount val="7"/>
                      <c:pt idx="0">
                        <c:v>67.508163820466919</c:v>
                      </c:pt>
                      <c:pt idx="1">
                        <c:v>67.508163820466919</c:v>
                      </c:pt>
                      <c:pt idx="2">
                        <c:v>67.508163820466919</c:v>
                      </c:pt>
                      <c:pt idx="3">
                        <c:v>67.508163820466919</c:v>
                      </c:pt>
                      <c:pt idx="4">
                        <c:v>67.508163820466919</c:v>
                      </c:pt>
                      <c:pt idx="5">
                        <c:v>67.508163820466919</c:v>
                      </c:pt>
                      <c:pt idx="6">
                        <c:v>67.508163820466919</c:v>
                      </c:pt>
                    </c:numCache>
                  </c:numRef>
                </c:val>
                <c:smooth val="0"/>
                <c:extLst>
                  <c:ext xmlns:c16="http://schemas.microsoft.com/office/drawing/2014/chart" uri="{C3380CC4-5D6E-409C-BE32-E72D297353CC}">
                    <c16:uniqueId val="{0000001D-1CC6-4D60-9301-03DE63F8C22F}"/>
                  </c:ext>
                </c:extLst>
              </c15:ser>
            </c15:filteredLineSeries>
            <c15:filteredLineSeries>
              <c15:ser>
                <c:idx val="5"/>
                <c:order val="5"/>
                <c:tx>
                  <c:strRef>
                    <c:extLst xmlns:c15="http://schemas.microsoft.com/office/drawing/2012/chart">
                      <c:ext xmlns:c15="http://schemas.microsoft.com/office/drawing/2012/chart" uri="{02D57815-91ED-43cb-92C2-25804820EDAC}">
                        <c15:formulaRef>
                          <c15:sqref>'Gráficos resultados'!$A$15</c15:sqref>
                        </c15:formulaRef>
                      </c:ext>
                    </c:extLst>
                    <c:strCache>
                      <c:ptCount val="1"/>
                      <c:pt idx="0">
                        <c:v>Media Nacional</c:v>
                      </c:pt>
                    </c:strCache>
                  </c:strRef>
                </c:tx>
                <c:spPr>
                  <a:ln w="28575" cap="rnd">
                    <a:solidFill>
                      <a:schemeClr val="accent2"/>
                    </a:solidFill>
                    <a:prstDash val="dash"/>
                    <a:round/>
                  </a:ln>
                  <a:effectLst/>
                </c:spPr>
                <c:marker>
                  <c:symbol val="none"/>
                </c:marker>
                <c:cat>
                  <c:strRef>
                    <c:extLst xmlns:c15="http://schemas.microsoft.com/office/drawing/2012/chart">
                      <c:ext xmlns:c15="http://schemas.microsoft.com/office/drawing/2012/chart" uri="{02D57815-91ED-43cb-92C2-25804820EDAC}">
                        <c15:formulaRef>
                          <c15:sqref>'Gráficos resultados'!$B$9:$H$9</c15:sqref>
                        </c15:formulaRef>
                      </c:ext>
                    </c:extLst>
                    <c:strCache>
                      <c:ptCount val="7"/>
                      <c:pt idx="0">
                        <c:v>Nacional</c:v>
                      </c:pt>
                      <c:pt idx="1">
                        <c:v>C</c:v>
                      </c:pt>
                      <c:pt idx="2">
                        <c:v>G1</c:v>
                      </c:pt>
                      <c:pt idx="3">
                        <c:v>G2</c:v>
                      </c:pt>
                      <c:pt idx="4">
                        <c:v>G3</c:v>
                      </c:pt>
                      <c:pt idx="5">
                        <c:v>G4</c:v>
                      </c:pt>
                      <c:pt idx="6">
                        <c:v>G5</c:v>
                      </c:pt>
                    </c:strCache>
                  </c:strRef>
                </c:cat>
                <c:val>
                  <c:numRef>
                    <c:extLst xmlns:c15="http://schemas.microsoft.com/office/drawing/2012/chart">
                      <c:ext xmlns:c15="http://schemas.microsoft.com/office/drawing/2012/chart" uri="{02D57815-91ED-43cb-92C2-25804820EDAC}">
                        <c15:formulaRef>
                          <c15:sqref>'Gráficos resultados'!$B$15:$H$15</c15:sqref>
                        </c15:formulaRef>
                      </c:ext>
                    </c:extLst>
                    <c:numCache>
                      <c:formatCode>0.00</c:formatCode>
                      <c:ptCount val="7"/>
                      <c:pt idx="0">
                        <c:v>24.043585731838295</c:v>
                      </c:pt>
                      <c:pt idx="1">
                        <c:v>24.043585731838295</c:v>
                      </c:pt>
                      <c:pt idx="2">
                        <c:v>24.043585731838295</c:v>
                      </c:pt>
                      <c:pt idx="3">
                        <c:v>24.043585731838295</c:v>
                      </c:pt>
                      <c:pt idx="4">
                        <c:v>24.043585731838295</c:v>
                      </c:pt>
                      <c:pt idx="5">
                        <c:v>24.043585731838295</c:v>
                      </c:pt>
                      <c:pt idx="6">
                        <c:v>24.043585731838295</c:v>
                      </c:pt>
                    </c:numCache>
                  </c:numRef>
                </c:val>
                <c:smooth val="0"/>
                <c:extLst xmlns:c15="http://schemas.microsoft.com/office/drawing/2012/chart">
                  <c:ext xmlns:c16="http://schemas.microsoft.com/office/drawing/2014/chart" uri="{C3380CC4-5D6E-409C-BE32-E72D297353CC}">
                    <c16:uniqueId val="{0000002D-1CC6-4D60-9301-03DE63F8C22F}"/>
                  </c:ext>
                </c:extLst>
              </c15:ser>
            </c15:filteredLineSeries>
            <c15:filteredLineSeries>
              <c15:ser>
                <c:idx val="7"/>
                <c:order val="7"/>
                <c:tx>
                  <c:strRef>
                    <c:extLst xmlns:c15="http://schemas.microsoft.com/office/drawing/2012/chart">
                      <c:ext xmlns:c15="http://schemas.microsoft.com/office/drawing/2012/chart" uri="{02D57815-91ED-43cb-92C2-25804820EDAC}">
                        <c15:formulaRef>
                          <c15:sqref>'Gráficos resultados'!$A$17</c15:sqref>
                        </c15:formulaRef>
                      </c:ext>
                    </c:extLst>
                    <c:strCache>
                      <c:ptCount val="1"/>
                      <c:pt idx="0">
                        <c:v>Media Nacional</c:v>
                      </c:pt>
                    </c:strCache>
                  </c:strRef>
                </c:tx>
                <c:spPr>
                  <a:ln w="28575" cap="rnd">
                    <a:solidFill>
                      <a:schemeClr val="accent2"/>
                    </a:solidFill>
                    <a:prstDash val="dash"/>
                    <a:round/>
                  </a:ln>
                  <a:effectLst/>
                </c:spPr>
                <c:marker>
                  <c:symbol val="none"/>
                </c:marker>
                <c:cat>
                  <c:strRef>
                    <c:extLst xmlns:c15="http://schemas.microsoft.com/office/drawing/2012/chart">
                      <c:ext xmlns:c15="http://schemas.microsoft.com/office/drawing/2012/chart" uri="{02D57815-91ED-43cb-92C2-25804820EDAC}">
                        <c15:formulaRef>
                          <c15:sqref>'Gráficos resultados'!$B$9:$H$9</c15:sqref>
                        </c15:formulaRef>
                      </c:ext>
                    </c:extLst>
                    <c:strCache>
                      <c:ptCount val="7"/>
                      <c:pt idx="0">
                        <c:v>Nacional</c:v>
                      </c:pt>
                      <c:pt idx="1">
                        <c:v>C</c:v>
                      </c:pt>
                      <c:pt idx="2">
                        <c:v>G1</c:v>
                      </c:pt>
                      <c:pt idx="3">
                        <c:v>G2</c:v>
                      </c:pt>
                      <c:pt idx="4">
                        <c:v>G3</c:v>
                      </c:pt>
                      <c:pt idx="5">
                        <c:v>G4</c:v>
                      </c:pt>
                      <c:pt idx="6">
                        <c:v>G5</c:v>
                      </c:pt>
                    </c:strCache>
                  </c:strRef>
                </c:cat>
                <c:val>
                  <c:numRef>
                    <c:extLst xmlns:c15="http://schemas.microsoft.com/office/drawing/2012/chart">
                      <c:ext xmlns:c15="http://schemas.microsoft.com/office/drawing/2012/chart" uri="{02D57815-91ED-43cb-92C2-25804820EDAC}">
                        <c15:formulaRef>
                          <c15:sqref>'Gráficos resultados'!$B$17:$H$17</c15:sqref>
                        </c15:formulaRef>
                      </c:ext>
                    </c:extLst>
                    <c:numCache>
                      <c:formatCode>0.00</c:formatCode>
                      <c:ptCount val="7"/>
                      <c:pt idx="0">
                        <c:v>49.458406191521235</c:v>
                      </c:pt>
                      <c:pt idx="1">
                        <c:v>49.458406191521235</c:v>
                      </c:pt>
                      <c:pt idx="2">
                        <c:v>49.458406191521235</c:v>
                      </c:pt>
                      <c:pt idx="3">
                        <c:v>49.458406191521235</c:v>
                      </c:pt>
                      <c:pt idx="4">
                        <c:v>49.458406191521235</c:v>
                      </c:pt>
                      <c:pt idx="5">
                        <c:v>49.458406191521235</c:v>
                      </c:pt>
                      <c:pt idx="6">
                        <c:v>49.458406191521235</c:v>
                      </c:pt>
                    </c:numCache>
                  </c:numRef>
                </c:val>
                <c:smooth val="0"/>
                <c:extLst xmlns:c15="http://schemas.microsoft.com/office/drawing/2012/chart">
                  <c:ext xmlns:c16="http://schemas.microsoft.com/office/drawing/2014/chart" uri="{C3380CC4-5D6E-409C-BE32-E72D297353CC}">
                    <c16:uniqueId val="{0000003B-1CC6-4D60-9301-03DE63F8C22F}"/>
                  </c:ext>
                </c:extLst>
              </c15:ser>
            </c15:filteredLineSeries>
            <c15:filteredLineSeries>
              <c15:ser>
                <c:idx val="9"/>
                <c:order val="9"/>
                <c:tx>
                  <c:strRef>
                    <c:extLst xmlns:c15="http://schemas.microsoft.com/office/drawing/2012/chart">
                      <c:ext xmlns:c15="http://schemas.microsoft.com/office/drawing/2012/chart" uri="{02D57815-91ED-43cb-92C2-25804820EDAC}">
                        <c15:formulaRef>
                          <c15:sqref>'Gráficos resultados'!$A$19</c15:sqref>
                        </c15:formulaRef>
                      </c:ext>
                    </c:extLst>
                    <c:strCache>
                      <c:ptCount val="1"/>
                      <c:pt idx="0">
                        <c:v>Media Nacional</c:v>
                      </c:pt>
                    </c:strCache>
                  </c:strRef>
                </c:tx>
                <c:spPr>
                  <a:ln w="28575" cap="rnd">
                    <a:solidFill>
                      <a:schemeClr val="accent2"/>
                    </a:solidFill>
                    <a:prstDash val="dash"/>
                    <a:round/>
                  </a:ln>
                  <a:effectLst/>
                </c:spPr>
                <c:marker>
                  <c:symbol val="none"/>
                </c:marker>
                <c:cat>
                  <c:strRef>
                    <c:extLst xmlns:c15="http://schemas.microsoft.com/office/drawing/2012/chart">
                      <c:ext xmlns:c15="http://schemas.microsoft.com/office/drawing/2012/chart" uri="{02D57815-91ED-43cb-92C2-25804820EDAC}">
                        <c15:formulaRef>
                          <c15:sqref>'Gráficos resultados'!$B$9:$H$9</c15:sqref>
                        </c15:formulaRef>
                      </c:ext>
                    </c:extLst>
                    <c:strCache>
                      <c:ptCount val="7"/>
                      <c:pt idx="0">
                        <c:v>Nacional</c:v>
                      </c:pt>
                      <c:pt idx="1">
                        <c:v>C</c:v>
                      </c:pt>
                      <c:pt idx="2">
                        <c:v>G1</c:v>
                      </c:pt>
                      <c:pt idx="3">
                        <c:v>G2</c:v>
                      </c:pt>
                      <c:pt idx="4">
                        <c:v>G3</c:v>
                      </c:pt>
                      <c:pt idx="5">
                        <c:v>G4</c:v>
                      </c:pt>
                      <c:pt idx="6">
                        <c:v>G5</c:v>
                      </c:pt>
                    </c:strCache>
                  </c:strRef>
                </c:cat>
                <c:val>
                  <c:numRef>
                    <c:extLst xmlns:c15="http://schemas.microsoft.com/office/drawing/2012/chart">
                      <c:ext xmlns:c15="http://schemas.microsoft.com/office/drawing/2012/chart" uri="{02D57815-91ED-43cb-92C2-25804820EDAC}">
                        <c15:formulaRef>
                          <c15:sqref>'Gráficos resultados'!$B$19:$H$19</c15:sqref>
                        </c15:formulaRef>
                      </c:ext>
                    </c:extLst>
                    <c:numCache>
                      <c:formatCode>0.00</c:formatCode>
                      <c:ptCount val="7"/>
                      <c:pt idx="0">
                        <c:v>6.7984501463619251</c:v>
                      </c:pt>
                      <c:pt idx="1">
                        <c:v>6.7984501463619251</c:v>
                      </c:pt>
                      <c:pt idx="2">
                        <c:v>6.7984501463619251</c:v>
                      </c:pt>
                      <c:pt idx="3">
                        <c:v>6.7984501463619251</c:v>
                      </c:pt>
                      <c:pt idx="4">
                        <c:v>6.7984501463619251</c:v>
                      </c:pt>
                      <c:pt idx="5">
                        <c:v>6.7984501463619251</c:v>
                      </c:pt>
                      <c:pt idx="6">
                        <c:v>6.7984501463619251</c:v>
                      </c:pt>
                    </c:numCache>
                  </c:numRef>
                </c:val>
                <c:smooth val="0"/>
                <c:extLst xmlns:c15="http://schemas.microsoft.com/office/drawing/2012/chart">
                  <c:ext xmlns:c16="http://schemas.microsoft.com/office/drawing/2014/chart" uri="{C3380CC4-5D6E-409C-BE32-E72D297353CC}">
                    <c16:uniqueId val="{0000003C-1CC6-4D60-9301-03DE63F8C22F}"/>
                  </c:ext>
                </c:extLst>
              </c15:ser>
            </c15:filteredLineSeries>
          </c:ext>
        </c:extLst>
      </c:lineChart>
      <c:catAx>
        <c:axId val="27195072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000" b="0" i="0" u="none" strike="noStrike" kern="1200" baseline="0">
                <a:solidFill>
                  <a:schemeClr val="tx1"/>
                </a:solidFill>
                <a:latin typeface="+mn-lt"/>
                <a:ea typeface="+mn-ea"/>
                <a:cs typeface="+mn-cs"/>
              </a:defRPr>
            </a:pPr>
            <a:endParaRPr lang="es-CO"/>
          </a:p>
        </c:txPr>
        <c:crossAx val="460996096"/>
        <c:crosses val="autoZero"/>
        <c:auto val="1"/>
        <c:lblAlgn val="ctr"/>
        <c:lblOffset val="100"/>
        <c:noMultiLvlLbl val="0"/>
      </c:catAx>
      <c:valAx>
        <c:axId val="460996096"/>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crossAx val="271950720"/>
        <c:crosses val="autoZero"/>
        <c:crossBetween val="between"/>
      </c:valAx>
      <c:spPr>
        <a:noFill/>
        <a:ln>
          <a:noFill/>
        </a:ln>
        <a:effectLst/>
      </c:spPr>
    </c:plotArea>
    <c:legend>
      <c:legendPos val="b"/>
      <c:legendEntry>
        <c:idx val="0"/>
        <c:delete val="1"/>
      </c:legendEntry>
      <c:legendEntry>
        <c:idx val="1"/>
        <c:delete val="1"/>
      </c:legendEntry>
      <c:overlay val="0"/>
      <c:spPr>
        <a:noFill/>
        <a:ln>
          <a:noFill/>
        </a:ln>
        <a:effectLst/>
      </c:spPr>
      <c:txPr>
        <a:bodyPr rot="0" spcFirstLastPara="1" vertOverflow="ellipsis" vert="horz" wrap="square" anchor="ctr" anchorCtr="1"/>
        <a:lstStyle/>
        <a:p>
          <a:pPr>
            <a:defRPr lang="en-US" sz="1000" b="0" i="0" u="none" strike="noStrike" kern="1200" baseline="0">
              <a:solidFill>
                <a:schemeClr val="tx1"/>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lang="en-US" sz="1000" b="0" i="0" u="none" strike="noStrike" kern="1200" baseline="0">
          <a:solidFill>
            <a:schemeClr val="tx1"/>
          </a:solidFill>
          <a:latin typeface="+mn-lt"/>
          <a:ea typeface="+mn-ea"/>
          <a:cs typeface="+mn-cs"/>
        </a:defRPr>
      </a:pPr>
      <a:endParaRPr lang="es-CO"/>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0"/>
          <a:lstStyle/>
          <a:p>
            <a:pPr>
              <a:defRPr lang="en-US" sz="1200" b="1" i="0" u="none" strike="noStrike" kern="1200" spc="0" baseline="0">
                <a:solidFill>
                  <a:schemeClr val="tx1"/>
                </a:solidFill>
                <a:latin typeface="+mn-lt"/>
                <a:ea typeface="+mn-ea"/>
                <a:cs typeface="+mn-cs"/>
              </a:defRPr>
            </a:pPr>
            <a:r>
              <a:rPr lang="es-CO" sz="1500" b="1"/>
              <a:t>Gestión financiera territorial con bono</a:t>
            </a:r>
          </a:p>
        </c:rich>
      </c:tx>
      <c:layout>
        <c:manualLayout>
          <c:xMode val="edge"/>
          <c:yMode val="edge"/>
          <c:x val="4.496514494601718E-2"/>
          <c:y val="3.3072916666666667E-2"/>
        </c:manualLayout>
      </c:layout>
      <c:overlay val="0"/>
      <c:spPr>
        <a:noFill/>
        <a:ln>
          <a:noFill/>
        </a:ln>
        <a:effectLst/>
      </c:spPr>
      <c:txPr>
        <a:bodyPr rot="0" spcFirstLastPara="1" vertOverflow="ellipsis" vert="horz" wrap="square" anchor="ctr" anchorCtr="0"/>
        <a:lstStyle/>
        <a:p>
          <a:pPr>
            <a:defRPr lang="en-US" sz="1200" b="1" i="0" u="none" strike="noStrike" kern="1200" spc="0" baseline="0">
              <a:solidFill>
                <a:schemeClr val="tx1"/>
              </a:solidFill>
              <a:latin typeface="+mn-lt"/>
              <a:ea typeface="+mn-ea"/>
              <a:cs typeface="+mn-cs"/>
            </a:defRPr>
          </a:pPr>
          <a:endParaRPr lang="es-CO"/>
        </a:p>
      </c:txPr>
    </c:title>
    <c:autoTitleDeleted val="0"/>
    <c:plotArea>
      <c:layout/>
      <c:barChart>
        <c:barDir val="col"/>
        <c:grouping val="clustered"/>
        <c:varyColors val="0"/>
        <c:ser>
          <c:idx val="6"/>
          <c:order val="6"/>
          <c:tx>
            <c:strRef>
              <c:f>'[Desempeño Fiscal 2023 22-09-2023 copia de seguridad.xlsx]Gráficos resultados'!$A$59</c:f>
              <c:strCache>
                <c:ptCount val="1"/>
                <c:pt idx="0">
                  <c:v>Dimensión Gestión financiera territorial con bono</c:v>
                </c:pt>
              </c:strCache>
            </c:strRef>
          </c:tx>
          <c:spPr>
            <a:solidFill>
              <a:schemeClr val="accent1">
                <a:lumMod val="60000"/>
              </a:schemeClr>
            </a:solidFill>
            <a:ln>
              <a:noFill/>
            </a:ln>
            <a:effectLst/>
          </c:spPr>
          <c:invertIfNegative val="0"/>
          <c:dPt>
            <c:idx val="0"/>
            <c:invertIfNegative val="0"/>
            <c:bubble3D val="0"/>
            <c:spPr>
              <a:solidFill>
                <a:srgbClr val="FFC000"/>
              </a:solidFill>
              <a:ln>
                <a:noFill/>
              </a:ln>
              <a:effectLst/>
            </c:spPr>
            <c:extLst>
              <c:ext xmlns:c16="http://schemas.microsoft.com/office/drawing/2014/chart" uri="{C3380CC4-5D6E-409C-BE32-E72D297353CC}">
                <c16:uniqueId val="{00000001-4FCB-4B52-BB65-F597276FA53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4FCB-4B52-BB65-F597276FA53C}"/>
              </c:ext>
            </c:extLst>
          </c:dPt>
          <c:dPt>
            <c:idx val="2"/>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05-4FCB-4B52-BB65-F597276FA53C}"/>
              </c:ext>
            </c:extLst>
          </c:dPt>
          <c:dPt>
            <c:idx val="3"/>
            <c:invertIfNegative val="0"/>
            <c:bubble3D val="0"/>
            <c:spPr>
              <a:solidFill>
                <a:schemeClr val="accent6"/>
              </a:solidFill>
              <a:ln>
                <a:noFill/>
              </a:ln>
              <a:effectLst/>
            </c:spPr>
            <c:extLst>
              <c:ext xmlns:c16="http://schemas.microsoft.com/office/drawing/2014/chart" uri="{C3380CC4-5D6E-409C-BE32-E72D297353CC}">
                <c16:uniqueId val="{00000007-4FCB-4B52-BB65-F597276FA53C}"/>
              </c:ext>
            </c:extLst>
          </c:dPt>
          <c:dPt>
            <c:idx val="4"/>
            <c:invertIfNegative val="0"/>
            <c:bubble3D val="0"/>
            <c:spPr>
              <a:solidFill>
                <a:schemeClr val="accent5">
                  <a:lumMod val="75000"/>
                </a:schemeClr>
              </a:solidFill>
              <a:ln>
                <a:noFill/>
              </a:ln>
              <a:effectLst/>
            </c:spPr>
            <c:extLst>
              <c:ext xmlns:c16="http://schemas.microsoft.com/office/drawing/2014/chart" uri="{C3380CC4-5D6E-409C-BE32-E72D297353CC}">
                <c16:uniqueId val="{00000009-4FCB-4B52-BB65-F597276FA53C}"/>
              </c:ext>
            </c:extLst>
          </c:dPt>
          <c:dPt>
            <c:idx val="5"/>
            <c:invertIfNegative val="0"/>
            <c:bubble3D val="0"/>
            <c:spPr>
              <a:solidFill>
                <a:schemeClr val="accent1">
                  <a:lumMod val="75000"/>
                </a:schemeClr>
              </a:solidFill>
              <a:ln>
                <a:noFill/>
              </a:ln>
              <a:effectLst/>
            </c:spPr>
            <c:extLst>
              <c:ext xmlns:c16="http://schemas.microsoft.com/office/drawing/2014/chart" uri="{C3380CC4-5D6E-409C-BE32-E72D297353CC}">
                <c16:uniqueId val="{0000000B-4FCB-4B52-BB65-F597276FA53C}"/>
              </c:ext>
            </c:extLst>
          </c:dPt>
          <c:dPt>
            <c:idx val="6"/>
            <c:invertIfNegative val="0"/>
            <c:bubble3D val="0"/>
            <c:spPr>
              <a:solidFill>
                <a:schemeClr val="tx2">
                  <a:lumMod val="75000"/>
                </a:schemeClr>
              </a:solidFill>
              <a:ln>
                <a:noFill/>
              </a:ln>
              <a:effectLst/>
            </c:spPr>
            <c:extLst>
              <c:ext xmlns:c16="http://schemas.microsoft.com/office/drawing/2014/chart" uri="{C3380CC4-5D6E-409C-BE32-E72D297353CC}">
                <c16:uniqueId val="{0000000D-4FCB-4B52-BB65-F597276FA53C}"/>
              </c:ext>
            </c:extLst>
          </c:dPt>
          <c:dLbls>
            <c:spPr>
              <a:solidFill>
                <a:schemeClr val="bg1"/>
              </a:solidFill>
              <a:ln>
                <a:noFill/>
              </a:ln>
              <a:effectLst/>
            </c:spPr>
            <c:txPr>
              <a:bodyPr rot="0" spcFirstLastPara="1" vertOverflow="ellipsis" vert="horz" wrap="square" anchor="ctr" anchorCtr="1"/>
              <a:lstStyle/>
              <a:p>
                <a:pPr>
                  <a:defRPr lang="en-US" sz="1000" b="1" i="0" u="none" strike="noStrike" kern="1200" baseline="0">
                    <a:solidFill>
                      <a:schemeClr val="tx1"/>
                    </a:solidFill>
                    <a:latin typeface="+mn-lt"/>
                    <a:ea typeface="+mn-ea"/>
                    <a:cs typeface="+mn-cs"/>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trendline>
            <c:spPr>
              <a:ln w="19050" cap="rnd">
                <a:solidFill>
                  <a:schemeClr val="accent1">
                    <a:lumMod val="60000"/>
                  </a:schemeClr>
                </a:solidFill>
                <a:prstDash val="sysDot"/>
              </a:ln>
              <a:effectLst/>
            </c:spPr>
            <c:trendlineType val="linear"/>
            <c:dispRSqr val="0"/>
            <c:dispEq val="0"/>
          </c:trendline>
          <c:cat>
            <c:strRef>
              <c:f>'[Desempeño Fiscal 2023 22-09-2023 copia de seguridad.xlsx]Gráficos resultados'!$B$46:$H$46</c:f>
              <c:strCache>
                <c:ptCount val="7"/>
                <c:pt idx="0">
                  <c:v>Nacional</c:v>
                </c:pt>
                <c:pt idx="1">
                  <c:v>C</c:v>
                </c:pt>
                <c:pt idx="2">
                  <c:v>G1</c:v>
                </c:pt>
                <c:pt idx="3">
                  <c:v>G2</c:v>
                </c:pt>
                <c:pt idx="4">
                  <c:v>G3</c:v>
                </c:pt>
                <c:pt idx="5">
                  <c:v>G4</c:v>
                </c:pt>
                <c:pt idx="6">
                  <c:v>G5</c:v>
                </c:pt>
              </c:strCache>
            </c:strRef>
          </c:cat>
          <c:val>
            <c:numRef>
              <c:f>'[Desempeño Fiscal 2023 22-09-2023 copia de seguridad.xlsx]Gráficos resultados'!$B$59:$H$59</c:f>
              <c:numCache>
                <c:formatCode>0.00</c:formatCode>
                <c:ptCount val="7"/>
                <c:pt idx="0">
                  <c:v>71.65111061338591</c:v>
                </c:pt>
                <c:pt idx="1">
                  <c:v>91.25710954633152</c:v>
                </c:pt>
                <c:pt idx="2">
                  <c:v>76.9166615166762</c:v>
                </c:pt>
                <c:pt idx="3">
                  <c:v>74.459257021745259</c:v>
                </c:pt>
                <c:pt idx="4">
                  <c:v>72.627104432098847</c:v>
                </c:pt>
                <c:pt idx="5">
                  <c:v>67.836543051486785</c:v>
                </c:pt>
                <c:pt idx="6">
                  <c:v>65.27097587416587</c:v>
                </c:pt>
              </c:numCache>
            </c:numRef>
          </c:val>
          <c:extLst>
            <c:ext xmlns:c16="http://schemas.microsoft.com/office/drawing/2014/chart" uri="{C3380CC4-5D6E-409C-BE32-E72D297353CC}">
              <c16:uniqueId val="{0000000F-4FCB-4B52-BB65-F597276FA53C}"/>
            </c:ext>
          </c:extLst>
        </c:ser>
        <c:dLbls>
          <c:showLegendKey val="0"/>
          <c:showVal val="0"/>
          <c:showCatName val="0"/>
          <c:showSerName val="0"/>
          <c:showPercent val="0"/>
          <c:showBubbleSize val="0"/>
        </c:dLbls>
        <c:gapWidth val="17"/>
        <c:overlap val="18"/>
        <c:axId val="271950720"/>
        <c:axId val="460996096"/>
        <c:extLst>
          <c:ext xmlns:c15="http://schemas.microsoft.com/office/drawing/2012/chart" uri="{02D57815-91ED-43cb-92C2-25804820EDAC}">
            <c15:filteredBarSeries>
              <c15:ser>
                <c:idx val="0"/>
                <c:order val="0"/>
                <c:tx>
                  <c:strRef>
                    <c:extLst>
                      <c:ext uri="{02D57815-91ED-43cb-92C2-25804820EDAC}">
                        <c15:formulaRef>
                          <c15:sqref>'[Desempeño Fiscal 2023 22-09-2023 copia de seguridad.xlsx]Gráficos resultados'!$A$49</c15:sqref>
                        </c15:formulaRef>
                      </c:ext>
                    </c:extLst>
                    <c:strCache>
                      <c:ptCount val="1"/>
                      <c:pt idx="0">
                        <c:v>Capacidad de programación y ejecución de ingresos</c:v>
                      </c:pt>
                    </c:strCache>
                  </c:strRef>
                </c:tx>
                <c:spPr>
                  <a:solidFill>
                    <a:schemeClr val="accent1"/>
                  </a:solidFill>
                  <a:ln>
                    <a:noFill/>
                  </a:ln>
                  <a:effectLst/>
                </c:spPr>
                <c:invertIfNegative val="0"/>
                <c:dPt>
                  <c:idx val="1"/>
                  <c:invertIfNegative val="0"/>
                  <c:bubble3D val="0"/>
                  <c:spPr>
                    <a:solidFill>
                      <a:schemeClr val="accent2">
                        <a:lumMod val="75000"/>
                      </a:schemeClr>
                    </a:solidFill>
                    <a:ln>
                      <a:noFill/>
                    </a:ln>
                    <a:effectLst/>
                  </c:spPr>
                  <c:extLst>
                    <c:ext xmlns:c16="http://schemas.microsoft.com/office/drawing/2014/chart" uri="{C3380CC4-5D6E-409C-BE32-E72D297353CC}">
                      <c16:uniqueId val="{00000011-4FCB-4B52-BB65-F597276FA53C}"/>
                    </c:ext>
                  </c:extLst>
                </c:dPt>
                <c:dPt>
                  <c:idx val="2"/>
                  <c:invertIfNegative val="0"/>
                  <c:bubble3D val="0"/>
                  <c:spPr>
                    <a:solidFill>
                      <a:schemeClr val="accent6">
                        <a:lumMod val="75000"/>
                      </a:schemeClr>
                    </a:solidFill>
                    <a:ln>
                      <a:noFill/>
                    </a:ln>
                    <a:effectLst/>
                  </c:spPr>
                  <c:extLst>
                    <c:ext xmlns:c16="http://schemas.microsoft.com/office/drawing/2014/chart" uri="{C3380CC4-5D6E-409C-BE32-E72D297353CC}">
                      <c16:uniqueId val="{00000013-4FCB-4B52-BB65-F597276FA53C}"/>
                    </c:ext>
                  </c:extLst>
                </c:dPt>
                <c:dPt>
                  <c:idx val="3"/>
                  <c:invertIfNegative val="0"/>
                  <c:bubble3D val="0"/>
                  <c:spPr>
                    <a:solidFill>
                      <a:schemeClr val="accent3">
                        <a:lumMod val="75000"/>
                      </a:schemeClr>
                    </a:solidFill>
                    <a:ln>
                      <a:noFill/>
                    </a:ln>
                    <a:effectLst/>
                  </c:spPr>
                  <c:extLst>
                    <c:ext xmlns:c16="http://schemas.microsoft.com/office/drawing/2014/chart" uri="{C3380CC4-5D6E-409C-BE32-E72D297353CC}">
                      <c16:uniqueId val="{00000015-4FCB-4B52-BB65-F597276FA53C}"/>
                    </c:ext>
                  </c:extLst>
                </c:dPt>
                <c:dPt>
                  <c:idx val="4"/>
                  <c:invertIfNegative val="0"/>
                  <c:bubble3D val="0"/>
                  <c:spPr>
                    <a:solidFill>
                      <a:schemeClr val="accent5">
                        <a:lumMod val="75000"/>
                      </a:schemeClr>
                    </a:solidFill>
                    <a:ln>
                      <a:noFill/>
                    </a:ln>
                    <a:effectLst/>
                  </c:spPr>
                  <c:extLst>
                    <c:ext xmlns:c16="http://schemas.microsoft.com/office/drawing/2014/chart" uri="{C3380CC4-5D6E-409C-BE32-E72D297353CC}">
                      <c16:uniqueId val="{00000017-4FCB-4B52-BB65-F597276FA53C}"/>
                    </c:ext>
                  </c:extLst>
                </c:dPt>
                <c:dPt>
                  <c:idx val="5"/>
                  <c:invertIfNegative val="0"/>
                  <c:bubble3D val="0"/>
                  <c:spPr>
                    <a:solidFill>
                      <a:schemeClr val="accent1">
                        <a:lumMod val="75000"/>
                      </a:schemeClr>
                    </a:solidFill>
                    <a:ln>
                      <a:noFill/>
                    </a:ln>
                    <a:effectLst/>
                  </c:spPr>
                  <c:extLst>
                    <c:ext xmlns:c16="http://schemas.microsoft.com/office/drawing/2014/chart" uri="{C3380CC4-5D6E-409C-BE32-E72D297353CC}">
                      <c16:uniqueId val="{00000019-4FCB-4B52-BB65-F597276FA53C}"/>
                    </c:ext>
                  </c:extLst>
                </c:dPt>
                <c:dPt>
                  <c:idx val="6"/>
                  <c:invertIfNegative val="0"/>
                  <c:bubble3D val="0"/>
                  <c:spPr>
                    <a:solidFill>
                      <a:schemeClr val="tx2">
                        <a:lumMod val="75000"/>
                      </a:schemeClr>
                    </a:solidFill>
                    <a:ln>
                      <a:noFill/>
                    </a:ln>
                    <a:effectLst/>
                  </c:spPr>
                  <c:extLst>
                    <c:ext xmlns:c16="http://schemas.microsoft.com/office/drawing/2014/chart" uri="{C3380CC4-5D6E-409C-BE32-E72D297353CC}">
                      <c16:uniqueId val="{0000001B-4FCB-4B52-BB65-F597276FA53C}"/>
                    </c:ext>
                  </c:extLst>
                </c:dPt>
                <c:dLbls>
                  <c:dLbl>
                    <c:idx val="2"/>
                    <c:layout>
                      <c:manualLayout>
                        <c:x val="2.3228799467969038E-3"/>
                        <c:y val="-4.1994750656168013E-2"/>
                      </c:manualLayout>
                    </c:layout>
                    <c:dLblPos val="outEnd"/>
                    <c:showLegendKey val="0"/>
                    <c:showVal val="1"/>
                    <c:showCatName val="0"/>
                    <c:showSerName val="0"/>
                    <c:showPercent val="0"/>
                    <c:showBubbleSize val="0"/>
                    <c:extLst>
                      <c:ext uri="{CE6537A1-D6FC-4f65-9D91-7224C49458BB}"/>
                      <c:ext xmlns:c16="http://schemas.microsoft.com/office/drawing/2014/chart" uri="{C3380CC4-5D6E-409C-BE32-E72D297353CC}">
                        <c16:uniqueId val="{00000013-4FCB-4B52-BB65-F597276FA53C}"/>
                      </c:ext>
                    </c:extLst>
                  </c:dLbl>
                  <c:dLbl>
                    <c:idx val="3"/>
                    <c:layout>
                      <c:manualLayout>
                        <c:x val="-8.5171280809982609E-17"/>
                        <c:y val="-4.7505938242280311E-2"/>
                      </c:manualLayout>
                    </c:layout>
                    <c:dLblPos val="outEnd"/>
                    <c:showLegendKey val="0"/>
                    <c:showVal val="1"/>
                    <c:showCatName val="0"/>
                    <c:showSerName val="0"/>
                    <c:showPercent val="0"/>
                    <c:showBubbleSize val="0"/>
                    <c:extLst>
                      <c:ext uri="{CE6537A1-D6FC-4f65-9D91-7224C49458BB}"/>
                      <c:ext xmlns:c16="http://schemas.microsoft.com/office/drawing/2014/chart" uri="{C3380CC4-5D6E-409C-BE32-E72D297353CC}">
                        <c16:uniqueId val="{00000015-4FCB-4B52-BB65-F597276FA53C}"/>
                      </c:ext>
                    </c:extLst>
                  </c:dLbl>
                  <c:dLbl>
                    <c:idx val="4"/>
                    <c:layout>
                      <c:manualLayout>
                        <c:x val="0"/>
                        <c:y val="-2.099737532808402E-2"/>
                      </c:manualLayout>
                    </c:layout>
                    <c:dLblPos val="outEnd"/>
                    <c:showLegendKey val="0"/>
                    <c:showVal val="1"/>
                    <c:showCatName val="0"/>
                    <c:showSerName val="0"/>
                    <c:showPercent val="0"/>
                    <c:showBubbleSize val="0"/>
                    <c:extLst>
                      <c:ext uri="{CE6537A1-D6FC-4f65-9D91-7224C49458BB}"/>
                      <c:ext xmlns:c16="http://schemas.microsoft.com/office/drawing/2014/chart" uri="{C3380CC4-5D6E-409C-BE32-E72D297353CC}">
                        <c16:uniqueId val="{00000017-4FCB-4B52-BB65-F597276FA53C}"/>
                      </c:ext>
                    </c:extLst>
                  </c:dLbl>
                  <c:spPr>
                    <a:noFill/>
                    <a:ln>
                      <a:noFill/>
                    </a:ln>
                    <a:effectLst/>
                  </c:spPr>
                  <c:txPr>
                    <a:bodyPr rot="0" spcFirstLastPara="1" vertOverflow="ellipsis" vert="horz" wrap="square" lIns="38100" tIns="19050" rIns="38100" bIns="19050" anchor="ctr" anchorCtr="1">
                      <a:spAutoFit/>
                    </a:bodyPr>
                    <a:lstStyle/>
                    <a:p>
                      <a:pPr>
                        <a:defRPr lang="en-US" sz="1000" b="1" i="0" u="none" strike="noStrike" kern="1200" baseline="0">
                          <a:solidFill>
                            <a:schemeClr val="tx1"/>
                          </a:solidFill>
                          <a:latin typeface="+mn-lt"/>
                          <a:ea typeface="+mn-ea"/>
                          <a:cs typeface="+mn-cs"/>
                        </a:defRPr>
                      </a:pPr>
                      <a:endParaRPr lang="es-CO"/>
                    </a:p>
                  </c:txPr>
                  <c:dLblPos val="outEnd"/>
                  <c:showLegendKey val="0"/>
                  <c:showVal val="1"/>
                  <c:showCatName val="0"/>
                  <c:showSerName val="0"/>
                  <c:showPercent val="0"/>
                  <c:showBubbleSize val="0"/>
                  <c:showLeaderLines val="0"/>
                  <c:extLst>
                    <c:ext uri="{CE6537A1-D6FC-4f65-9D91-7224C49458BB}">
                      <c15:showLeaderLines val="0"/>
                    </c:ext>
                  </c:extLst>
                </c:dLbls>
                <c:trendline>
                  <c:spPr>
                    <a:ln w="19050" cap="rnd">
                      <a:solidFill>
                        <a:schemeClr val="accent1"/>
                      </a:solidFill>
                      <a:prstDash val="sysDot"/>
                    </a:ln>
                    <a:effectLst/>
                  </c:spPr>
                  <c:trendlineType val="linear"/>
                  <c:dispRSqr val="0"/>
                  <c:dispEq val="0"/>
                </c:trendline>
                <c:cat>
                  <c:strRef>
                    <c:extLst>
                      <c:ext uri="{02D57815-91ED-43cb-92C2-25804820EDAC}">
                        <c15:formulaRef>
                          <c15:sqref>'[Desempeño Fiscal 2023 22-09-2023 copia de seguridad.xlsx]Gráficos resultados'!$B$46:$H$46</c15:sqref>
                        </c15:formulaRef>
                      </c:ext>
                    </c:extLst>
                    <c:strCache>
                      <c:ptCount val="7"/>
                      <c:pt idx="0">
                        <c:v>Nacional</c:v>
                      </c:pt>
                      <c:pt idx="1">
                        <c:v>C</c:v>
                      </c:pt>
                      <c:pt idx="2">
                        <c:v>G1</c:v>
                      </c:pt>
                      <c:pt idx="3">
                        <c:v>G2</c:v>
                      </c:pt>
                      <c:pt idx="4">
                        <c:v>G3</c:v>
                      </c:pt>
                      <c:pt idx="5">
                        <c:v>G4</c:v>
                      </c:pt>
                      <c:pt idx="6">
                        <c:v>G5</c:v>
                      </c:pt>
                    </c:strCache>
                  </c:strRef>
                </c:cat>
                <c:val>
                  <c:numRef>
                    <c:extLst>
                      <c:ext uri="{02D57815-91ED-43cb-92C2-25804820EDAC}">
                        <c15:formulaRef>
                          <c15:sqref>'[Desempeño Fiscal 2023 22-09-2023 copia de seguridad.xlsx]Gráficos resultados'!$B$49:$H$49</c15:sqref>
                        </c15:formulaRef>
                      </c:ext>
                    </c:extLst>
                    <c:numCache>
                      <c:formatCode>0.00</c:formatCode>
                      <c:ptCount val="7"/>
                      <c:pt idx="0">
                        <c:v>158.23037090069249</c:v>
                      </c:pt>
                      <c:pt idx="1">
                        <c:v>113.75166139265149</c:v>
                      </c:pt>
                      <c:pt idx="2">
                        <c:v>134.07447713901641</c:v>
                      </c:pt>
                      <c:pt idx="3">
                        <c:v>143.65417962987192</c:v>
                      </c:pt>
                      <c:pt idx="4">
                        <c:v>151.09673643134678</c:v>
                      </c:pt>
                      <c:pt idx="5">
                        <c:v>162.90369999604073</c:v>
                      </c:pt>
                      <c:pt idx="6">
                        <c:v>202.29788861467753</c:v>
                      </c:pt>
                    </c:numCache>
                  </c:numRef>
                </c:val>
                <c:extLst>
                  <c:ext xmlns:c16="http://schemas.microsoft.com/office/drawing/2014/chart" uri="{C3380CC4-5D6E-409C-BE32-E72D297353CC}">
                    <c16:uniqueId val="{0000001D-4FCB-4B52-BB65-F597276FA53C}"/>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'[Desempeño Fiscal 2023 22-09-2023 copia de seguridad.xlsx]Gráficos resultados'!$A$51</c15:sqref>
                        </c15:formulaRef>
                      </c:ext>
                    </c:extLst>
                    <c:strCache>
                      <c:ptCount val="1"/>
                      <c:pt idx="0">
                        <c:v>Capacidad de ejecución de inversión</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1000" b="1" i="0" u="none" strike="noStrike" kern="1200" baseline="0">
                          <a:solidFill>
                            <a:schemeClr val="tx1"/>
                          </a:solidFill>
                          <a:latin typeface="+mn-lt"/>
                          <a:ea typeface="+mn-ea"/>
                          <a:cs typeface="+mn-cs"/>
                        </a:defRPr>
                      </a:pPr>
                      <a:endParaRPr lang="es-CO"/>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'[Desempeño Fiscal 2023 22-09-2023 copia de seguridad.xlsx]Gráficos resultados'!$B$46:$H$46</c15:sqref>
                        </c15:formulaRef>
                      </c:ext>
                    </c:extLst>
                    <c:strCache>
                      <c:ptCount val="7"/>
                      <c:pt idx="0">
                        <c:v>Nacional</c:v>
                      </c:pt>
                      <c:pt idx="1">
                        <c:v>C</c:v>
                      </c:pt>
                      <c:pt idx="2">
                        <c:v>G1</c:v>
                      </c:pt>
                      <c:pt idx="3">
                        <c:v>G2</c:v>
                      </c:pt>
                      <c:pt idx="4">
                        <c:v>G3</c:v>
                      </c:pt>
                      <c:pt idx="5">
                        <c:v>G4</c:v>
                      </c:pt>
                      <c:pt idx="6">
                        <c:v>G5</c:v>
                      </c:pt>
                    </c:strCache>
                  </c:strRef>
                </c:cat>
                <c:val>
                  <c:numRef>
                    <c:extLst xmlns:c15="http://schemas.microsoft.com/office/drawing/2012/chart">
                      <c:ext xmlns:c15="http://schemas.microsoft.com/office/drawing/2012/chart" uri="{02D57815-91ED-43cb-92C2-25804820EDAC}">
                        <c15:formulaRef>
                          <c15:sqref>'[Desempeño Fiscal 2023 22-09-2023 copia de seguridad.xlsx]Gráficos resultados'!$B$51:$H$51</c15:sqref>
                        </c15:formulaRef>
                      </c:ext>
                    </c:extLst>
                    <c:numCache>
                      <c:formatCode>0.00</c:formatCode>
                      <c:ptCount val="7"/>
                      <c:pt idx="0">
                        <c:v>88.881807428398076</c:v>
                      </c:pt>
                      <c:pt idx="1">
                        <c:v>90.246188576236392</c:v>
                      </c:pt>
                      <c:pt idx="2">
                        <c:v>86.626435038019338</c:v>
                      </c:pt>
                      <c:pt idx="3">
                        <c:v>89.079267682677923</c:v>
                      </c:pt>
                      <c:pt idx="4">
                        <c:v>89.021679296658462</c:v>
                      </c:pt>
                      <c:pt idx="5">
                        <c:v>89.560260170144772</c:v>
                      </c:pt>
                      <c:pt idx="6">
                        <c:v>90.032278861780199</c:v>
                      </c:pt>
                    </c:numCache>
                  </c:numRef>
                </c:val>
                <c:extLst xmlns:c15="http://schemas.microsoft.com/office/drawing/2012/chart">
                  <c:ext xmlns:c16="http://schemas.microsoft.com/office/drawing/2014/chart" uri="{C3380CC4-5D6E-409C-BE32-E72D297353CC}">
                    <c16:uniqueId val="{0000001F-4FCB-4B52-BB65-F597276FA53C}"/>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'[Desempeño Fiscal 2023 22-09-2023 copia de seguridad.xlsx]Gráficos resultados'!$A$52</c15:sqref>
                        </c15:formulaRef>
                      </c:ext>
                    </c:extLst>
                    <c:strCache>
                      <c:ptCount val="1"/>
                      <c:pt idx="0">
                        <c:v>Media Nacional</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1000" b="1" i="0" u="none" strike="noStrike" kern="1200" baseline="0">
                          <a:solidFill>
                            <a:schemeClr val="tx1"/>
                          </a:solidFill>
                          <a:latin typeface="+mn-lt"/>
                          <a:ea typeface="+mn-ea"/>
                          <a:cs typeface="+mn-cs"/>
                        </a:defRPr>
                      </a:pPr>
                      <a:endParaRPr lang="es-CO"/>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'[Desempeño Fiscal 2023 22-09-2023 copia de seguridad.xlsx]Gráficos resultados'!$B$46:$H$46</c15:sqref>
                        </c15:formulaRef>
                      </c:ext>
                    </c:extLst>
                    <c:strCache>
                      <c:ptCount val="7"/>
                      <c:pt idx="0">
                        <c:v>Nacional</c:v>
                      </c:pt>
                      <c:pt idx="1">
                        <c:v>C</c:v>
                      </c:pt>
                      <c:pt idx="2">
                        <c:v>G1</c:v>
                      </c:pt>
                      <c:pt idx="3">
                        <c:v>G2</c:v>
                      </c:pt>
                      <c:pt idx="4">
                        <c:v>G3</c:v>
                      </c:pt>
                      <c:pt idx="5">
                        <c:v>G4</c:v>
                      </c:pt>
                      <c:pt idx="6">
                        <c:v>G5</c:v>
                      </c:pt>
                    </c:strCache>
                  </c:strRef>
                </c:cat>
                <c:val>
                  <c:numRef>
                    <c:extLst xmlns:c15="http://schemas.microsoft.com/office/drawing/2012/chart">
                      <c:ext xmlns:c15="http://schemas.microsoft.com/office/drawing/2012/chart" uri="{02D57815-91ED-43cb-92C2-25804820EDAC}">
                        <c15:formulaRef>
                          <c15:sqref>'[Desempeño Fiscal 2023 22-09-2023 copia de seguridad.xlsx]Gráficos resultados'!$B$52:$H$52</c15:sqref>
                        </c15:formulaRef>
                      </c:ext>
                    </c:extLst>
                    <c:numCache>
                      <c:formatCode>0.00</c:formatCode>
                      <c:ptCount val="7"/>
                      <c:pt idx="1">
                        <c:v>88.881807428398076</c:v>
                      </c:pt>
                      <c:pt idx="2">
                        <c:v>88.881807428398076</c:v>
                      </c:pt>
                      <c:pt idx="3">
                        <c:v>88.881807428398076</c:v>
                      </c:pt>
                      <c:pt idx="4">
                        <c:v>88.881807428398076</c:v>
                      </c:pt>
                      <c:pt idx="5">
                        <c:v>88.881807428398076</c:v>
                      </c:pt>
                      <c:pt idx="6">
                        <c:v>88.881807428398076</c:v>
                      </c:pt>
                    </c:numCache>
                  </c:numRef>
                </c:val>
                <c:extLst xmlns:c15="http://schemas.microsoft.com/office/drawing/2012/chart">
                  <c:ext xmlns:c16="http://schemas.microsoft.com/office/drawing/2014/chart" uri="{C3380CC4-5D6E-409C-BE32-E72D297353CC}">
                    <c16:uniqueId val="{00000020-4FCB-4B52-BB65-F597276FA53C}"/>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'[Desempeño Fiscal 2023 22-09-2023 copia de seguridad.xlsx]Gráficos resultados'!$A$57</c15:sqref>
                        </c15:formulaRef>
                      </c:ext>
                    </c:extLst>
                    <c:strCache>
                      <c:ptCount val="1"/>
                      <c:pt idx="0">
                        <c:v>Dimensión Gestión financiera territorial sin bono</c:v>
                      </c:pt>
                    </c:strCache>
                  </c:strRef>
                </c:tx>
                <c:spPr>
                  <a:solidFill>
                    <a:schemeClr val="accent5"/>
                  </a:solidFill>
                  <a:ln>
                    <a:noFill/>
                  </a:ln>
                  <a:effectLst/>
                </c:spPr>
                <c:invertIfNegative val="0"/>
                <c:dPt>
                  <c:idx val="1"/>
                  <c:invertIfNegative val="0"/>
                  <c:bubble3D val="0"/>
                  <c:spPr>
                    <a:solidFill>
                      <a:schemeClr val="accent2">
                        <a:lumMod val="75000"/>
                      </a:schemeClr>
                    </a:solidFill>
                    <a:ln>
                      <a:noFill/>
                    </a:ln>
                    <a:effectLst/>
                  </c:spPr>
                  <c:extLst xmlns:c15="http://schemas.microsoft.com/office/drawing/2012/chart">
                    <c:ext xmlns:c16="http://schemas.microsoft.com/office/drawing/2014/chart" uri="{C3380CC4-5D6E-409C-BE32-E72D297353CC}">
                      <c16:uniqueId val="{00000022-4FCB-4B52-BB65-F597276FA53C}"/>
                    </c:ext>
                  </c:extLst>
                </c:dPt>
                <c:dPt>
                  <c:idx val="2"/>
                  <c:invertIfNegative val="0"/>
                  <c:bubble3D val="0"/>
                  <c:spPr>
                    <a:solidFill>
                      <a:schemeClr val="accent6">
                        <a:lumMod val="75000"/>
                      </a:schemeClr>
                    </a:solidFill>
                    <a:ln>
                      <a:noFill/>
                    </a:ln>
                    <a:effectLst/>
                  </c:spPr>
                  <c:extLst xmlns:c15="http://schemas.microsoft.com/office/drawing/2012/chart">
                    <c:ext xmlns:c16="http://schemas.microsoft.com/office/drawing/2014/chart" uri="{C3380CC4-5D6E-409C-BE32-E72D297353CC}">
                      <c16:uniqueId val="{00000024-4FCB-4B52-BB65-F597276FA53C}"/>
                    </c:ext>
                  </c:extLst>
                </c:dPt>
                <c:dPt>
                  <c:idx val="3"/>
                  <c:invertIfNegative val="0"/>
                  <c:bubble3D val="0"/>
                  <c:spPr>
                    <a:solidFill>
                      <a:schemeClr val="accent3">
                        <a:lumMod val="75000"/>
                      </a:schemeClr>
                    </a:solidFill>
                    <a:ln>
                      <a:noFill/>
                    </a:ln>
                    <a:effectLst/>
                  </c:spPr>
                  <c:extLst xmlns:c15="http://schemas.microsoft.com/office/drawing/2012/chart">
                    <c:ext xmlns:c16="http://schemas.microsoft.com/office/drawing/2014/chart" uri="{C3380CC4-5D6E-409C-BE32-E72D297353CC}">
                      <c16:uniqueId val="{00000026-4FCB-4B52-BB65-F597276FA53C}"/>
                    </c:ext>
                  </c:extLst>
                </c:dPt>
                <c:dPt>
                  <c:idx val="4"/>
                  <c:invertIfNegative val="0"/>
                  <c:bubble3D val="0"/>
                  <c:spPr>
                    <a:solidFill>
                      <a:schemeClr val="accent5">
                        <a:lumMod val="75000"/>
                      </a:schemeClr>
                    </a:solidFill>
                    <a:ln>
                      <a:noFill/>
                    </a:ln>
                    <a:effectLst/>
                  </c:spPr>
                  <c:extLst xmlns:c15="http://schemas.microsoft.com/office/drawing/2012/chart">
                    <c:ext xmlns:c16="http://schemas.microsoft.com/office/drawing/2014/chart" uri="{C3380CC4-5D6E-409C-BE32-E72D297353CC}">
                      <c16:uniqueId val="{00000028-4FCB-4B52-BB65-F597276FA53C}"/>
                    </c:ext>
                  </c:extLst>
                </c:dPt>
                <c:dPt>
                  <c:idx val="5"/>
                  <c:invertIfNegative val="0"/>
                  <c:bubble3D val="0"/>
                  <c:spPr>
                    <a:solidFill>
                      <a:schemeClr val="accent1">
                        <a:lumMod val="75000"/>
                      </a:schemeClr>
                    </a:solidFill>
                    <a:ln>
                      <a:noFill/>
                    </a:ln>
                    <a:effectLst/>
                  </c:spPr>
                  <c:extLst xmlns:c15="http://schemas.microsoft.com/office/drawing/2012/chart">
                    <c:ext xmlns:c16="http://schemas.microsoft.com/office/drawing/2014/chart" uri="{C3380CC4-5D6E-409C-BE32-E72D297353CC}">
                      <c16:uniqueId val="{0000002A-4FCB-4B52-BB65-F597276FA53C}"/>
                    </c:ext>
                  </c:extLst>
                </c:dPt>
                <c:dPt>
                  <c:idx val="6"/>
                  <c:invertIfNegative val="0"/>
                  <c:bubble3D val="0"/>
                  <c:spPr>
                    <a:solidFill>
                      <a:schemeClr val="tx2">
                        <a:lumMod val="75000"/>
                      </a:schemeClr>
                    </a:solidFill>
                    <a:ln>
                      <a:noFill/>
                    </a:ln>
                    <a:effectLst/>
                  </c:spPr>
                  <c:extLst xmlns:c15="http://schemas.microsoft.com/office/drawing/2012/chart">
                    <c:ext xmlns:c16="http://schemas.microsoft.com/office/drawing/2014/chart" uri="{C3380CC4-5D6E-409C-BE32-E72D297353CC}">
                      <c16:uniqueId val="{0000002C-4FCB-4B52-BB65-F597276FA53C}"/>
                    </c:ext>
                  </c:extLst>
                </c:dPt>
                <c:dLbls>
                  <c:dLbl>
                    <c:idx val="6"/>
                    <c:layout>
                      <c:manualLayout>
                        <c:x val="0"/>
                        <c:y val="-3.1496062992126046E-2"/>
                      </c:manualLayout>
                    </c:layout>
                    <c:dLblPos val="outEnd"/>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2C-4FCB-4B52-BB65-F597276FA53C}"/>
                      </c:ext>
                    </c:extLst>
                  </c:dLbl>
                  <c:spPr>
                    <a:noFill/>
                    <a:ln>
                      <a:noFill/>
                    </a:ln>
                    <a:effectLst/>
                  </c:spPr>
                  <c:txPr>
                    <a:bodyPr rot="0" spcFirstLastPara="1" vertOverflow="ellipsis" vert="horz" wrap="square" lIns="38100" tIns="19050" rIns="38100" bIns="19050" anchor="ctr" anchorCtr="1">
                      <a:spAutoFit/>
                    </a:bodyPr>
                    <a:lstStyle/>
                    <a:p>
                      <a:pPr>
                        <a:defRPr lang="en-US" sz="1000" b="1" i="0" u="none" strike="noStrike" kern="1200" baseline="0">
                          <a:solidFill>
                            <a:schemeClr val="tx1"/>
                          </a:solidFill>
                          <a:latin typeface="+mn-lt"/>
                          <a:ea typeface="+mn-ea"/>
                          <a:cs typeface="+mn-cs"/>
                        </a:defRPr>
                      </a:pPr>
                      <a:endParaRPr lang="es-CO"/>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0"/>
                    </c:ext>
                  </c:extLst>
                </c:dLbls>
                <c:trendline>
                  <c:spPr>
                    <a:ln w="19050" cap="rnd">
                      <a:solidFill>
                        <a:schemeClr val="accent5"/>
                      </a:solidFill>
                      <a:prstDash val="sysDot"/>
                    </a:ln>
                    <a:effectLst/>
                  </c:spPr>
                  <c:trendlineType val="linear"/>
                  <c:dispRSqr val="0"/>
                  <c:dispEq val="0"/>
                </c:trendline>
                <c:cat>
                  <c:strRef>
                    <c:extLst xmlns:c15="http://schemas.microsoft.com/office/drawing/2012/chart">
                      <c:ext xmlns:c15="http://schemas.microsoft.com/office/drawing/2012/chart" uri="{02D57815-91ED-43cb-92C2-25804820EDAC}">
                        <c15:formulaRef>
                          <c15:sqref>'[Desempeño Fiscal 2023 22-09-2023 copia de seguridad.xlsx]Gráficos resultados'!$B$46:$H$46</c15:sqref>
                        </c15:formulaRef>
                      </c:ext>
                    </c:extLst>
                    <c:strCache>
                      <c:ptCount val="7"/>
                      <c:pt idx="0">
                        <c:v>Nacional</c:v>
                      </c:pt>
                      <c:pt idx="1">
                        <c:v>C</c:v>
                      </c:pt>
                      <c:pt idx="2">
                        <c:v>G1</c:v>
                      </c:pt>
                      <c:pt idx="3">
                        <c:v>G2</c:v>
                      </c:pt>
                      <c:pt idx="4">
                        <c:v>G3</c:v>
                      </c:pt>
                      <c:pt idx="5">
                        <c:v>G4</c:v>
                      </c:pt>
                      <c:pt idx="6">
                        <c:v>G5</c:v>
                      </c:pt>
                    </c:strCache>
                  </c:strRef>
                </c:cat>
                <c:val>
                  <c:numRef>
                    <c:extLst xmlns:c15="http://schemas.microsoft.com/office/drawing/2012/chart">
                      <c:ext xmlns:c15="http://schemas.microsoft.com/office/drawing/2012/chart" uri="{02D57815-91ED-43cb-92C2-25804820EDAC}">
                        <c15:formulaRef>
                          <c15:sqref>'[Desempeño Fiscal 2023 22-09-2023 copia de seguridad.xlsx]Gráficos resultados'!$B$57:$H$57</c15:sqref>
                        </c15:formulaRef>
                      </c:ext>
                    </c:extLst>
                    <c:numCache>
                      <c:formatCode>0.00</c:formatCode>
                      <c:ptCount val="7"/>
                      <c:pt idx="0">
                        <c:v>71.350538308279141</c:v>
                      </c:pt>
                      <c:pt idx="1">
                        <c:v>90.236417898746879</c:v>
                      </c:pt>
                      <c:pt idx="2">
                        <c:v>76.485785438005976</c:v>
                      </c:pt>
                      <c:pt idx="3">
                        <c:v>74.217312175058836</c:v>
                      </c:pt>
                      <c:pt idx="4">
                        <c:v>72.341335775271986</c:v>
                      </c:pt>
                      <c:pt idx="5">
                        <c:v>67.566472979140428</c:v>
                      </c:pt>
                      <c:pt idx="6">
                        <c:v>65.039119175999474</c:v>
                      </c:pt>
                    </c:numCache>
                  </c:numRef>
                </c:val>
                <c:extLst xmlns:c15="http://schemas.microsoft.com/office/drawing/2012/chart">
                  <c:ext xmlns:c16="http://schemas.microsoft.com/office/drawing/2014/chart" uri="{C3380CC4-5D6E-409C-BE32-E72D297353CC}">
                    <c16:uniqueId val="{0000002E-4FCB-4B52-BB65-F597276FA53C}"/>
                  </c:ext>
                </c:extLst>
              </c15:ser>
            </c15:filteredBarSeries>
          </c:ext>
        </c:extLst>
      </c:barChart>
      <c:lineChart>
        <c:grouping val="standard"/>
        <c:varyColors val="0"/>
        <c:dLbls>
          <c:showLegendKey val="0"/>
          <c:showVal val="0"/>
          <c:showCatName val="0"/>
          <c:showSerName val="0"/>
          <c:showPercent val="0"/>
          <c:showBubbleSize val="0"/>
        </c:dLbls>
        <c:marker val="1"/>
        <c:smooth val="0"/>
        <c:axId val="271950720"/>
        <c:axId val="460996096"/>
        <c:extLst>
          <c:ext xmlns:c15="http://schemas.microsoft.com/office/drawing/2012/chart" uri="{02D57815-91ED-43cb-92C2-25804820EDAC}">
            <c15:filteredLineSeries>
              <c15:ser>
                <c:idx val="1"/>
                <c:order val="1"/>
                <c:tx>
                  <c:strRef>
                    <c:extLst>
                      <c:ext uri="{02D57815-91ED-43cb-92C2-25804820EDAC}">
                        <c15:formulaRef>
                          <c15:sqref>'[Desempeño Fiscal 2023 22-09-2023 copia de seguridad.xlsx]Gráficos resultados'!$A$50</c15:sqref>
                        </c15:formulaRef>
                      </c:ext>
                    </c:extLst>
                    <c:strCache>
                      <c:ptCount val="1"/>
                      <c:pt idx="0">
                        <c:v>Media Nacional</c:v>
                      </c:pt>
                    </c:strCache>
                  </c:strRef>
                </c:tx>
                <c:spPr>
                  <a:ln w="28575" cap="rnd">
                    <a:solidFill>
                      <a:schemeClr val="accent2"/>
                    </a:solidFill>
                    <a:prstDash val="dash"/>
                    <a:round/>
                  </a:ln>
                  <a:effectLst/>
                </c:spPr>
                <c:marker>
                  <c:symbol val="none"/>
                </c:marker>
                <c:cat>
                  <c:strRef>
                    <c:extLst>
                      <c:ext uri="{02D57815-91ED-43cb-92C2-25804820EDAC}">
                        <c15:formulaRef>
                          <c15:sqref>'[Desempeño Fiscal 2023 22-09-2023 copia de seguridad.xlsx]Gráficos resultados'!$B$46:$H$46</c15:sqref>
                        </c15:formulaRef>
                      </c:ext>
                    </c:extLst>
                    <c:strCache>
                      <c:ptCount val="7"/>
                      <c:pt idx="0">
                        <c:v>Nacional</c:v>
                      </c:pt>
                      <c:pt idx="1">
                        <c:v>C</c:v>
                      </c:pt>
                      <c:pt idx="2">
                        <c:v>G1</c:v>
                      </c:pt>
                      <c:pt idx="3">
                        <c:v>G2</c:v>
                      </c:pt>
                      <c:pt idx="4">
                        <c:v>G3</c:v>
                      </c:pt>
                      <c:pt idx="5">
                        <c:v>G4</c:v>
                      </c:pt>
                      <c:pt idx="6">
                        <c:v>G5</c:v>
                      </c:pt>
                    </c:strCache>
                  </c:strRef>
                </c:cat>
                <c:val>
                  <c:numRef>
                    <c:extLst>
                      <c:ext uri="{02D57815-91ED-43cb-92C2-25804820EDAC}">
                        <c15:formulaRef>
                          <c15:sqref>'[Desempeño Fiscal 2023 22-09-2023 copia de seguridad.xlsx]Gráficos resultados'!$B$50:$H$50</c15:sqref>
                        </c15:formulaRef>
                      </c:ext>
                    </c:extLst>
                    <c:numCache>
                      <c:formatCode>0.00</c:formatCode>
                      <c:ptCount val="7"/>
                      <c:pt idx="1">
                        <c:v>158.23037090069249</c:v>
                      </c:pt>
                      <c:pt idx="2">
                        <c:v>158.23037090069249</c:v>
                      </c:pt>
                      <c:pt idx="3">
                        <c:v>158.23037090069249</c:v>
                      </c:pt>
                      <c:pt idx="4">
                        <c:v>158.23037090069249</c:v>
                      </c:pt>
                      <c:pt idx="5">
                        <c:v>158.23037090069249</c:v>
                      </c:pt>
                      <c:pt idx="6">
                        <c:v>158.23037090069249</c:v>
                      </c:pt>
                    </c:numCache>
                  </c:numRef>
                </c:val>
                <c:smooth val="0"/>
                <c:extLst>
                  <c:ext xmlns:c16="http://schemas.microsoft.com/office/drawing/2014/chart" uri="{C3380CC4-5D6E-409C-BE32-E72D297353CC}">
                    <c16:uniqueId val="{0000001E-4FCB-4B52-BB65-F597276FA53C}"/>
                  </c:ext>
                </c:extLst>
              </c15:ser>
            </c15:filteredLineSeries>
            <c15:filteredLineSeries>
              <c15:ser>
                <c:idx val="5"/>
                <c:order val="5"/>
                <c:tx>
                  <c:strRef>
                    <c:extLst xmlns:c15="http://schemas.microsoft.com/office/drawing/2012/chart">
                      <c:ext xmlns:c15="http://schemas.microsoft.com/office/drawing/2012/chart" uri="{02D57815-91ED-43cb-92C2-25804820EDAC}">
                        <c15:formulaRef>
                          <c15:sqref>'[Desempeño Fiscal 2023 22-09-2023 copia de seguridad.xlsx]Gráficos resultados'!$A$58</c15:sqref>
                        </c15:formulaRef>
                      </c:ext>
                    </c:extLst>
                    <c:strCache>
                      <c:ptCount val="1"/>
                      <c:pt idx="0">
                        <c:v>Media Nacional</c:v>
                      </c:pt>
                    </c:strCache>
                  </c:strRef>
                </c:tx>
                <c:spPr>
                  <a:ln w="28575" cap="rnd">
                    <a:solidFill>
                      <a:schemeClr val="accent2"/>
                    </a:solidFill>
                    <a:prstDash val="dash"/>
                    <a:round/>
                  </a:ln>
                  <a:effectLst/>
                </c:spPr>
                <c:marker>
                  <c:symbol val="none"/>
                </c:marker>
                <c:cat>
                  <c:strRef>
                    <c:extLst xmlns:c15="http://schemas.microsoft.com/office/drawing/2012/chart">
                      <c:ext xmlns:c15="http://schemas.microsoft.com/office/drawing/2012/chart" uri="{02D57815-91ED-43cb-92C2-25804820EDAC}">
                        <c15:formulaRef>
                          <c15:sqref>'[Desempeño Fiscal 2023 22-09-2023 copia de seguridad.xlsx]Gráficos resultados'!$B$46:$H$46</c15:sqref>
                        </c15:formulaRef>
                      </c:ext>
                    </c:extLst>
                    <c:strCache>
                      <c:ptCount val="7"/>
                      <c:pt idx="0">
                        <c:v>Nacional</c:v>
                      </c:pt>
                      <c:pt idx="1">
                        <c:v>C</c:v>
                      </c:pt>
                      <c:pt idx="2">
                        <c:v>G1</c:v>
                      </c:pt>
                      <c:pt idx="3">
                        <c:v>G2</c:v>
                      </c:pt>
                      <c:pt idx="4">
                        <c:v>G3</c:v>
                      </c:pt>
                      <c:pt idx="5">
                        <c:v>G4</c:v>
                      </c:pt>
                      <c:pt idx="6">
                        <c:v>G5</c:v>
                      </c:pt>
                    </c:strCache>
                  </c:strRef>
                </c:cat>
                <c:val>
                  <c:numRef>
                    <c:extLst xmlns:c15="http://schemas.microsoft.com/office/drawing/2012/chart">
                      <c:ext xmlns:c15="http://schemas.microsoft.com/office/drawing/2012/chart" uri="{02D57815-91ED-43cb-92C2-25804820EDAC}">
                        <c15:formulaRef>
                          <c15:sqref>'[Desempeño Fiscal 2023 22-09-2023 copia de seguridad.xlsx]Gráficos resultados'!$B$58:$H$58</c15:sqref>
                        </c15:formulaRef>
                      </c:ext>
                    </c:extLst>
                    <c:numCache>
                      <c:formatCode>0.00</c:formatCode>
                      <c:ptCount val="7"/>
                      <c:pt idx="1">
                        <c:v>71.350538308279141</c:v>
                      </c:pt>
                      <c:pt idx="2">
                        <c:v>71.350538308279141</c:v>
                      </c:pt>
                      <c:pt idx="3">
                        <c:v>71.350538308279141</c:v>
                      </c:pt>
                      <c:pt idx="4">
                        <c:v>71.350538308279141</c:v>
                      </c:pt>
                      <c:pt idx="5">
                        <c:v>71.350538308279141</c:v>
                      </c:pt>
                      <c:pt idx="6">
                        <c:v>71.350538308279141</c:v>
                      </c:pt>
                    </c:numCache>
                  </c:numRef>
                </c:val>
                <c:smooth val="0"/>
                <c:extLst xmlns:c15="http://schemas.microsoft.com/office/drawing/2012/chart">
                  <c:ext xmlns:c16="http://schemas.microsoft.com/office/drawing/2014/chart" uri="{C3380CC4-5D6E-409C-BE32-E72D297353CC}">
                    <c16:uniqueId val="{0000002F-4FCB-4B52-BB65-F597276FA53C}"/>
                  </c:ext>
                </c:extLst>
              </c15:ser>
            </c15:filteredLineSeries>
            <c15:filteredLineSeries>
              <c15:ser>
                <c:idx val="7"/>
                <c:order val="7"/>
                <c:tx>
                  <c:strRef>
                    <c:extLst xmlns:c15="http://schemas.microsoft.com/office/drawing/2012/chart">
                      <c:ext xmlns:c15="http://schemas.microsoft.com/office/drawing/2012/chart" uri="{02D57815-91ED-43cb-92C2-25804820EDAC}">
                        <c15:formulaRef>
                          <c15:sqref>'[Desempeño Fiscal 2023 22-09-2023 copia de seguridad.xlsx]Gráficos resultados'!$A$60</c15:sqref>
                        </c15:formulaRef>
                      </c:ext>
                    </c:extLst>
                    <c:strCache>
                      <c:ptCount val="1"/>
                      <c:pt idx="0">
                        <c:v>Media Nacional</c:v>
                      </c:pt>
                    </c:strCache>
                  </c:strRef>
                </c:tx>
                <c:spPr>
                  <a:ln w="28575" cap="rnd">
                    <a:solidFill>
                      <a:schemeClr val="accent2"/>
                    </a:solidFill>
                    <a:prstDash val="dash"/>
                    <a:round/>
                  </a:ln>
                  <a:effectLst/>
                </c:spPr>
                <c:marker>
                  <c:symbol val="none"/>
                </c:marker>
                <c:cat>
                  <c:strRef>
                    <c:extLst xmlns:c15="http://schemas.microsoft.com/office/drawing/2012/chart">
                      <c:ext xmlns:c15="http://schemas.microsoft.com/office/drawing/2012/chart" uri="{02D57815-91ED-43cb-92C2-25804820EDAC}">
                        <c15:formulaRef>
                          <c15:sqref>'[Desempeño Fiscal 2023 22-09-2023 copia de seguridad.xlsx]Gráficos resultados'!$B$46:$H$46</c15:sqref>
                        </c15:formulaRef>
                      </c:ext>
                    </c:extLst>
                    <c:strCache>
                      <c:ptCount val="7"/>
                      <c:pt idx="0">
                        <c:v>Nacional</c:v>
                      </c:pt>
                      <c:pt idx="1">
                        <c:v>C</c:v>
                      </c:pt>
                      <c:pt idx="2">
                        <c:v>G1</c:v>
                      </c:pt>
                      <c:pt idx="3">
                        <c:v>G2</c:v>
                      </c:pt>
                      <c:pt idx="4">
                        <c:v>G3</c:v>
                      </c:pt>
                      <c:pt idx="5">
                        <c:v>G4</c:v>
                      </c:pt>
                      <c:pt idx="6">
                        <c:v>G5</c:v>
                      </c:pt>
                    </c:strCache>
                  </c:strRef>
                </c:cat>
                <c:val>
                  <c:numRef>
                    <c:extLst xmlns:c15="http://schemas.microsoft.com/office/drawing/2012/chart">
                      <c:ext xmlns:c15="http://schemas.microsoft.com/office/drawing/2012/chart" uri="{02D57815-91ED-43cb-92C2-25804820EDAC}">
                        <c15:formulaRef>
                          <c15:sqref>'[Desempeño Fiscal 2023 22-09-2023 copia de seguridad.xlsx]Gráficos resultados'!$B$60:$H$60</c15:sqref>
                        </c15:formulaRef>
                      </c:ext>
                    </c:extLst>
                    <c:numCache>
                      <c:formatCode>0.00</c:formatCode>
                      <c:ptCount val="7"/>
                      <c:pt idx="1">
                        <c:v>71.65111061338591</c:v>
                      </c:pt>
                      <c:pt idx="2">
                        <c:v>71.65111061338591</c:v>
                      </c:pt>
                      <c:pt idx="3">
                        <c:v>71.65111061338591</c:v>
                      </c:pt>
                      <c:pt idx="4">
                        <c:v>71.65111061338591</c:v>
                      </c:pt>
                      <c:pt idx="5">
                        <c:v>71.65111061338591</c:v>
                      </c:pt>
                      <c:pt idx="6">
                        <c:v>71.65111061338591</c:v>
                      </c:pt>
                    </c:numCache>
                  </c:numRef>
                </c:val>
                <c:smooth val="0"/>
                <c:extLst xmlns:c15="http://schemas.microsoft.com/office/drawing/2012/chart">
                  <c:ext xmlns:c16="http://schemas.microsoft.com/office/drawing/2014/chart" uri="{C3380CC4-5D6E-409C-BE32-E72D297353CC}">
                    <c16:uniqueId val="{00000030-4FCB-4B52-BB65-F597276FA53C}"/>
                  </c:ext>
                </c:extLst>
              </c15:ser>
            </c15:filteredLineSeries>
          </c:ext>
        </c:extLst>
      </c:lineChart>
      <c:catAx>
        <c:axId val="27195072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000" b="0" i="0" u="none" strike="noStrike" kern="1200" baseline="0">
                <a:solidFill>
                  <a:schemeClr val="tx1"/>
                </a:solidFill>
                <a:latin typeface="+mn-lt"/>
                <a:ea typeface="+mn-ea"/>
                <a:cs typeface="+mn-cs"/>
              </a:defRPr>
            </a:pPr>
            <a:endParaRPr lang="es-CO"/>
          </a:p>
        </c:txPr>
        <c:crossAx val="460996096"/>
        <c:crosses val="autoZero"/>
        <c:auto val="1"/>
        <c:lblAlgn val="ctr"/>
        <c:lblOffset val="100"/>
        <c:noMultiLvlLbl val="0"/>
      </c:catAx>
      <c:valAx>
        <c:axId val="460996096"/>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crossAx val="271950720"/>
        <c:crosses val="autoZero"/>
        <c:crossBetween val="between"/>
      </c:valAx>
      <c:spPr>
        <a:noFill/>
        <a:ln>
          <a:noFill/>
        </a:ln>
        <a:effectLst/>
      </c:spPr>
    </c:plotArea>
    <c:legend>
      <c:legendPos val="b"/>
      <c:legendEntry>
        <c:idx val="0"/>
        <c:delete val="1"/>
      </c:legendEntry>
      <c:legendEntry>
        <c:idx val="1"/>
        <c:delete val="1"/>
      </c:legendEntry>
      <c:overlay val="0"/>
      <c:spPr>
        <a:noFill/>
        <a:ln>
          <a:noFill/>
        </a:ln>
        <a:effectLst/>
      </c:spPr>
      <c:txPr>
        <a:bodyPr rot="0" spcFirstLastPara="1" vertOverflow="ellipsis" vert="horz" wrap="square" anchor="ctr" anchorCtr="1"/>
        <a:lstStyle/>
        <a:p>
          <a:pPr>
            <a:defRPr lang="en-US" sz="1000" b="0" i="0" u="none" strike="noStrike" kern="1200" baseline="0">
              <a:solidFill>
                <a:schemeClr val="tx1"/>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lang="en-US" sz="1000" b="0" i="0" u="none" strike="noStrike" kern="1200" baseline="0">
          <a:solidFill>
            <a:schemeClr val="tx1"/>
          </a:solidFill>
          <a:latin typeface="+mn-lt"/>
          <a:ea typeface="+mn-ea"/>
          <a:cs typeface="+mn-cs"/>
        </a:defRPr>
      </a:pPr>
      <a:endParaRPr lang="es-CO"/>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200" b="1" i="0" u="none" strike="noStrike" kern="1200" spc="0" baseline="0">
                <a:solidFill>
                  <a:schemeClr val="tx1"/>
                </a:solidFill>
                <a:latin typeface="+mn-lt"/>
                <a:ea typeface="+mn-ea"/>
                <a:cs typeface="+mn-cs"/>
              </a:defRPr>
            </a:pPr>
            <a:r>
              <a:rPr lang="es-CO" sz="1500" b="1"/>
              <a:t>Capacidad de ejecución de inversión</a:t>
            </a:r>
          </a:p>
        </c:rich>
      </c:tx>
      <c:layout>
        <c:manualLayout>
          <c:xMode val="edge"/>
          <c:yMode val="edge"/>
          <c:x val="4.1766768681458823E-2"/>
          <c:y val="3.3072916666666667E-2"/>
        </c:manualLayout>
      </c:layout>
      <c:overlay val="0"/>
      <c:spPr>
        <a:noFill/>
        <a:ln>
          <a:noFill/>
        </a:ln>
        <a:effectLst/>
      </c:spPr>
      <c:txPr>
        <a:bodyPr rot="0" spcFirstLastPara="1" vertOverflow="ellipsis" vert="horz" wrap="square" anchor="ctr" anchorCtr="1"/>
        <a:lstStyle/>
        <a:p>
          <a:pPr>
            <a:defRPr lang="en-US" sz="1200" b="1" i="0" u="none" strike="noStrike" kern="1200" spc="0" baseline="0">
              <a:solidFill>
                <a:schemeClr val="tx1"/>
              </a:solidFill>
              <a:latin typeface="+mn-lt"/>
              <a:ea typeface="+mn-ea"/>
              <a:cs typeface="+mn-cs"/>
            </a:defRPr>
          </a:pPr>
          <a:endParaRPr lang="es-CO"/>
        </a:p>
      </c:txPr>
    </c:title>
    <c:autoTitleDeleted val="0"/>
    <c:plotArea>
      <c:layout/>
      <c:barChart>
        <c:barDir val="col"/>
        <c:grouping val="clustered"/>
        <c:varyColors val="0"/>
        <c:ser>
          <c:idx val="2"/>
          <c:order val="2"/>
          <c:tx>
            <c:strRef>
              <c:f>'[Desempeño Fiscal 2023 22-09-2023 copia de seguridad.xlsx]Gráficos resultados'!$A$51</c:f>
              <c:strCache>
                <c:ptCount val="1"/>
                <c:pt idx="0">
                  <c:v>Capacidad de ejecución de inversión</c:v>
                </c:pt>
              </c:strCache>
            </c:strRef>
          </c:tx>
          <c:spPr>
            <a:solidFill>
              <a:schemeClr val="accent3"/>
            </a:solidFill>
            <a:ln>
              <a:noFill/>
            </a:ln>
            <a:effectLst/>
          </c:spPr>
          <c:invertIfNegative val="0"/>
          <c:dPt>
            <c:idx val="0"/>
            <c:invertIfNegative val="0"/>
            <c:bubble3D val="0"/>
            <c:spPr>
              <a:solidFill>
                <a:srgbClr val="FFC000"/>
              </a:solidFill>
              <a:ln>
                <a:noFill/>
              </a:ln>
              <a:effectLst/>
            </c:spPr>
            <c:extLst>
              <c:ext xmlns:c16="http://schemas.microsoft.com/office/drawing/2014/chart" uri="{C3380CC4-5D6E-409C-BE32-E72D297353CC}">
                <c16:uniqueId val="{00000001-956A-4D21-87F5-D29FBC6ECD13}"/>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956A-4D21-87F5-D29FBC6ECD13}"/>
              </c:ext>
            </c:extLst>
          </c:dPt>
          <c:dPt>
            <c:idx val="2"/>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05-956A-4D21-87F5-D29FBC6ECD13}"/>
              </c:ext>
            </c:extLst>
          </c:dPt>
          <c:dPt>
            <c:idx val="3"/>
            <c:invertIfNegative val="0"/>
            <c:bubble3D val="0"/>
            <c:spPr>
              <a:solidFill>
                <a:schemeClr val="accent6"/>
              </a:solidFill>
              <a:ln>
                <a:noFill/>
              </a:ln>
              <a:effectLst/>
            </c:spPr>
            <c:extLst>
              <c:ext xmlns:c16="http://schemas.microsoft.com/office/drawing/2014/chart" uri="{C3380CC4-5D6E-409C-BE32-E72D297353CC}">
                <c16:uniqueId val="{00000007-956A-4D21-87F5-D29FBC6ECD13}"/>
              </c:ext>
            </c:extLst>
          </c:dPt>
          <c:dPt>
            <c:idx val="4"/>
            <c:invertIfNegative val="0"/>
            <c:bubble3D val="0"/>
            <c:spPr>
              <a:solidFill>
                <a:schemeClr val="accent5">
                  <a:lumMod val="75000"/>
                </a:schemeClr>
              </a:solidFill>
              <a:ln>
                <a:noFill/>
              </a:ln>
              <a:effectLst/>
            </c:spPr>
            <c:extLst>
              <c:ext xmlns:c16="http://schemas.microsoft.com/office/drawing/2014/chart" uri="{C3380CC4-5D6E-409C-BE32-E72D297353CC}">
                <c16:uniqueId val="{00000009-956A-4D21-87F5-D29FBC6ECD13}"/>
              </c:ext>
            </c:extLst>
          </c:dPt>
          <c:dPt>
            <c:idx val="5"/>
            <c:invertIfNegative val="0"/>
            <c:bubble3D val="0"/>
            <c:spPr>
              <a:solidFill>
                <a:schemeClr val="accent1">
                  <a:lumMod val="75000"/>
                </a:schemeClr>
              </a:solidFill>
              <a:ln>
                <a:noFill/>
              </a:ln>
              <a:effectLst/>
            </c:spPr>
            <c:extLst>
              <c:ext xmlns:c16="http://schemas.microsoft.com/office/drawing/2014/chart" uri="{C3380CC4-5D6E-409C-BE32-E72D297353CC}">
                <c16:uniqueId val="{0000000B-956A-4D21-87F5-D29FBC6ECD13}"/>
              </c:ext>
            </c:extLst>
          </c:dPt>
          <c:dPt>
            <c:idx val="6"/>
            <c:invertIfNegative val="0"/>
            <c:bubble3D val="0"/>
            <c:spPr>
              <a:solidFill>
                <a:schemeClr val="tx2">
                  <a:lumMod val="75000"/>
                </a:schemeClr>
              </a:solidFill>
              <a:ln>
                <a:noFill/>
              </a:ln>
              <a:effectLst/>
            </c:spPr>
            <c:extLst>
              <c:ext xmlns:c16="http://schemas.microsoft.com/office/drawing/2014/chart" uri="{C3380CC4-5D6E-409C-BE32-E72D297353CC}">
                <c16:uniqueId val="{0000000D-956A-4D21-87F5-D29FBC6ECD13}"/>
              </c:ext>
            </c:extLst>
          </c:dPt>
          <c:dLbls>
            <c:spPr>
              <a:solidFill>
                <a:schemeClr val="bg1"/>
              </a:solidFill>
              <a:ln>
                <a:noFill/>
              </a:ln>
              <a:effectLst/>
            </c:spPr>
            <c:txPr>
              <a:bodyPr rot="0" spcFirstLastPara="1" vertOverflow="ellipsis" vert="horz" wrap="square" anchor="ctr" anchorCtr="1"/>
              <a:lstStyle/>
              <a:p>
                <a:pPr>
                  <a:defRPr lang="en-US" sz="900" b="1" i="0" u="none" strike="noStrike" kern="1200" baseline="0">
                    <a:solidFill>
                      <a:schemeClr val="tx1"/>
                    </a:solidFill>
                    <a:latin typeface="+mn-lt"/>
                    <a:ea typeface="+mn-ea"/>
                    <a:cs typeface="+mn-cs"/>
                  </a:defRPr>
                </a:pPr>
                <a:endParaRPr lang="es-CO"/>
              </a:p>
            </c:txPr>
            <c:dLblPos val="in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1"/>
                </a:solidFill>
                <a:prstDash val="sysDot"/>
              </a:ln>
              <a:effectLst/>
            </c:spPr>
            <c:trendlineType val="linear"/>
            <c:dispRSqr val="0"/>
            <c:dispEq val="0"/>
          </c:trendline>
          <c:cat>
            <c:strRef>
              <c:f>'[Desempeño Fiscal 2023 22-09-2023 copia de seguridad.xlsx]Gráficos resultados'!$B$46:$H$46</c:f>
              <c:strCache>
                <c:ptCount val="7"/>
                <c:pt idx="0">
                  <c:v>Nacional</c:v>
                </c:pt>
                <c:pt idx="1">
                  <c:v>C</c:v>
                </c:pt>
                <c:pt idx="2">
                  <c:v>G1</c:v>
                </c:pt>
                <c:pt idx="3">
                  <c:v>G2</c:v>
                </c:pt>
                <c:pt idx="4">
                  <c:v>G3</c:v>
                </c:pt>
                <c:pt idx="5">
                  <c:v>G4</c:v>
                </c:pt>
                <c:pt idx="6">
                  <c:v>G5</c:v>
                </c:pt>
              </c:strCache>
            </c:strRef>
          </c:cat>
          <c:val>
            <c:numRef>
              <c:f>'[Desempeño Fiscal 2023 22-09-2023 copia de seguridad.xlsx]Gráficos resultados'!$B$51:$H$51</c:f>
              <c:numCache>
                <c:formatCode>0.00</c:formatCode>
                <c:ptCount val="7"/>
                <c:pt idx="0">
                  <c:v>88.881807428398076</c:v>
                </c:pt>
                <c:pt idx="1">
                  <c:v>90.246188576236392</c:v>
                </c:pt>
                <c:pt idx="2">
                  <c:v>86.626435038019338</c:v>
                </c:pt>
                <c:pt idx="3">
                  <c:v>89.079267682677923</c:v>
                </c:pt>
                <c:pt idx="4">
                  <c:v>89.021679296658462</c:v>
                </c:pt>
                <c:pt idx="5">
                  <c:v>89.560260170144772</c:v>
                </c:pt>
                <c:pt idx="6">
                  <c:v>90.032278861780199</c:v>
                </c:pt>
              </c:numCache>
            </c:numRef>
          </c:val>
          <c:extLst>
            <c:ext xmlns:c16="http://schemas.microsoft.com/office/drawing/2014/chart" uri="{C3380CC4-5D6E-409C-BE32-E72D297353CC}">
              <c16:uniqueId val="{0000000F-956A-4D21-87F5-D29FBC6ECD13}"/>
            </c:ext>
          </c:extLst>
        </c:ser>
        <c:dLbls>
          <c:dLblPos val="outEnd"/>
          <c:showLegendKey val="0"/>
          <c:showVal val="1"/>
          <c:showCatName val="0"/>
          <c:showSerName val="0"/>
          <c:showPercent val="0"/>
          <c:showBubbleSize val="0"/>
        </c:dLbls>
        <c:gapWidth val="17"/>
        <c:overlap val="18"/>
        <c:axId val="271950720"/>
        <c:axId val="460996096"/>
        <c:extLst>
          <c:ext xmlns:c15="http://schemas.microsoft.com/office/drawing/2012/chart" uri="{02D57815-91ED-43cb-92C2-25804820EDAC}">
            <c15:filteredBarSeries>
              <c15:ser>
                <c:idx val="0"/>
                <c:order val="0"/>
                <c:tx>
                  <c:strRef>
                    <c:extLst>
                      <c:ext uri="{02D57815-91ED-43cb-92C2-25804820EDAC}">
                        <c15:formulaRef>
                          <c15:sqref>'[Desempeño Fiscal 2023 22-09-2023 copia de seguridad.xlsx]Gráficos resultados'!$A$49</c15:sqref>
                        </c15:formulaRef>
                      </c:ext>
                    </c:extLst>
                    <c:strCache>
                      <c:ptCount val="1"/>
                      <c:pt idx="0">
                        <c:v>Capacidad de programación y ejecución de ingresos</c:v>
                      </c:pt>
                    </c:strCache>
                  </c:strRef>
                </c:tx>
                <c:spPr>
                  <a:solidFill>
                    <a:schemeClr val="accent1"/>
                  </a:solidFill>
                  <a:ln>
                    <a:noFill/>
                  </a:ln>
                  <a:effectLst/>
                </c:spPr>
                <c:invertIfNegative val="0"/>
                <c:dPt>
                  <c:idx val="1"/>
                  <c:invertIfNegative val="0"/>
                  <c:bubble3D val="0"/>
                  <c:spPr>
                    <a:solidFill>
                      <a:schemeClr val="accent2">
                        <a:lumMod val="75000"/>
                      </a:schemeClr>
                    </a:solidFill>
                    <a:ln>
                      <a:noFill/>
                    </a:ln>
                    <a:effectLst/>
                  </c:spPr>
                  <c:extLst>
                    <c:ext xmlns:c16="http://schemas.microsoft.com/office/drawing/2014/chart" uri="{C3380CC4-5D6E-409C-BE32-E72D297353CC}">
                      <c16:uniqueId val="{00000011-956A-4D21-87F5-D29FBC6ECD13}"/>
                    </c:ext>
                  </c:extLst>
                </c:dPt>
                <c:dPt>
                  <c:idx val="2"/>
                  <c:invertIfNegative val="0"/>
                  <c:bubble3D val="0"/>
                  <c:spPr>
                    <a:solidFill>
                      <a:schemeClr val="accent6">
                        <a:lumMod val="75000"/>
                      </a:schemeClr>
                    </a:solidFill>
                    <a:ln>
                      <a:noFill/>
                    </a:ln>
                    <a:effectLst/>
                  </c:spPr>
                  <c:extLst>
                    <c:ext xmlns:c16="http://schemas.microsoft.com/office/drawing/2014/chart" uri="{C3380CC4-5D6E-409C-BE32-E72D297353CC}">
                      <c16:uniqueId val="{00000013-956A-4D21-87F5-D29FBC6ECD13}"/>
                    </c:ext>
                  </c:extLst>
                </c:dPt>
                <c:dPt>
                  <c:idx val="3"/>
                  <c:invertIfNegative val="0"/>
                  <c:bubble3D val="0"/>
                  <c:spPr>
                    <a:solidFill>
                      <a:schemeClr val="accent3">
                        <a:lumMod val="75000"/>
                      </a:schemeClr>
                    </a:solidFill>
                    <a:ln>
                      <a:noFill/>
                    </a:ln>
                    <a:effectLst/>
                  </c:spPr>
                  <c:extLst>
                    <c:ext xmlns:c16="http://schemas.microsoft.com/office/drawing/2014/chart" uri="{C3380CC4-5D6E-409C-BE32-E72D297353CC}">
                      <c16:uniqueId val="{00000015-956A-4D21-87F5-D29FBC6ECD13}"/>
                    </c:ext>
                  </c:extLst>
                </c:dPt>
                <c:dPt>
                  <c:idx val="4"/>
                  <c:invertIfNegative val="0"/>
                  <c:bubble3D val="0"/>
                  <c:spPr>
                    <a:solidFill>
                      <a:schemeClr val="accent5">
                        <a:lumMod val="75000"/>
                      </a:schemeClr>
                    </a:solidFill>
                    <a:ln>
                      <a:noFill/>
                    </a:ln>
                    <a:effectLst/>
                  </c:spPr>
                  <c:extLst>
                    <c:ext xmlns:c16="http://schemas.microsoft.com/office/drawing/2014/chart" uri="{C3380CC4-5D6E-409C-BE32-E72D297353CC}">
                      <c16:uniqueId val="{00000017-956A-4D21-87F5-D29FBC6ECD13}"/>
                    </c:ext>
                  </c:extLst>
                </c:dPt>
                <c:dPt>
                  <c:idx val="5"/>
                  <c:invertIfNegative val="0"/>
                  <c:bubble3D val="0"/>
                  <c:spPr>
                    <a:solidFill>
                      <a:schemeClr val="accent1">
                        <a:lumMod val="75000"/>
                      </a:schemeClr>
                    </a:solidFill>
                    <a:ln>
                      <a:noFill/>
                    </a:ln>
                    <a:effectLst/>
                  </c:spPr>
                  <c:extLst>
                    <c:ext xmlns:c16="http://schemas.microsoft.com/office/drawing/2014/chart" uri="{C3380CC4-5D6E-409C-BE32-E72D297353CC}">
                      <c16:uniqueId val="{00000019-956A-4D21-87F5-D29FBC6ECD13}"/>
                    </c:ext>
                  </c:extLst>
                </c:dPt>
                <c:dPt>
                  <c:idx val="6"/>
                  <c:invertIfNegative val="0"/>
                  <c:bubble3D val="0"/>
                  <c:spPr>
                    <a:solidFill>
                      <a:schemeClr val="tx2">
                        <a:lumMod val="75000"/>
                      </a:schemeClr>
                    </a:solidFill>
                    <a:ln>
                      <a:noFill/>
                    </a:ln>
                    <a:effectLst/>
                  </c:spPr>
                  <c:extLst>
                    <c:ext xmlns:c16="http://schemas.microsoft.com/office/drawing/2014/chart" uri="{C3380CC4-5D6E-409C-BE32-E72D297353CC}">
                      <c16:uniqueId val="{0000001B-956A-4D21-87F5-D29FBC6ECD13}"/>
                    </c:ext>
                  </c:extLst>
                </c:dPt>
                <c:dLbls>
                  <c:dLbl>
                    <c:idx val="3"/>
                    <c:layout>
                      <c:manualLayout>
                        <c:x val="-8.5171280809982609E-17"/>
                        <c:y val="-4.7505938242280311E-2"/>
                      </c:manualLayout>
                    </c:layout>
                    <c:dLblPos val="outEnd"/>
                    <c:showLegendKey val="0"/>
                    <c:showVal val="1"/>
                    <c:showCatName val="0"/>
                    <c:showSerName val="0"/>
                    <c:showPercent val="0"/>
                    <c:showBubbleSize val="0"/>
                    <c:extLst>
                      <c:ext uri="{CE6537A1-D6FC-4f65-9D91-7224C49458BB}"/>
                      <c:ext xmlns:c16="http://schemas.microsoft.com/office/drawing/2014/chart" uri="{C3380CC4-5D6E-409C-BE32-E72D297353CC}">
                        <c16:uniqueId val="{00000015-956A-4D21-87F5-D29FBC6ECD13}"/>
                      </c:ext>
                    </c:extLst>
                  </c:dLbl>
                  <c:spPr>
                    <a:noFill/>
                    <a:ln>
                      <a:noFill/>
                    </a:ln>
                    <a:effectLst/>
                  </c:spPr>
                  <c:txPr>
                    <a:bodyPr rot="0" spcFirstLastPara="1" vertOverflow="ellipsis" vert="horz" wrap="square" lIns="38100" tIns="19050" rIns="38100" bIns="19050" anchor="ctr" anchorCtr="1">
                      <a:spAutoFit/>
                    </a:bodyPr>
                    <a:lstStyle/>
                    <a:p>
                      <a:pPr>
                        <a:defRPr lang="en-US" sz="1000" b="1" i="0" u="none" strike="noStrike" kern="1200" baseline="0">
                          <a:solidFill>
                            <a:schemeClr val="tx1"/>
                          </a:solidFill>
                          <a:latin typeface="+mn-lt"/>
                          <a:ea typeface="+mn-ea"/>
                          <a:cs typeface="+mn-cs"/>
                        </a:defRPr>
                      </a:pPr>
                      <a:endParaRPr lang="es-CO"/>
                    </a:p>
                  </c:txPr>
                  <c:dLblPos val="outEnd"/>
                  <c:showLegendKey val="0"/>
                  <c:showVal val="1"/>
                  <c:showCatName val="0"/>
                  <c:showSerName val="0"/>
                  <c:showPercent val="0"/>
                  <c:showBubbleSize val="0"/>
                  <c:showLeaderLines val="0"/>
                  <c:extLst>
                    <c:ext uri="{CE6537A1-D6FC-4f65-9D91-7224C49458BB}">
                      <c15:showLeaderLines val="0"/>
                    </c:ext>
                  </c:extLst>
                </c:dLbls>
                <c:trendline>
                  <c:spPr>
                    <a:ln w="19050" cap="rnd">
                      <a:solidFill>
                        <a:schemeClr val="accent1"/>
                      </a:solidFill>
                      <a:prstDash val="sysDot"/>
                    </a:ln>
                    <a:effectLst/>
                  </c:spPr>
                  <c:trendlineType val="linear"/>
                  <c:dispRSqr val="0"/>
                  <c:dispEq val="0"/>
                </c:trendline>
                <c:cat>
                  <c:strRef>
                    <c:extLst>
                      <c:ext uri="{02D57815-91ED-43cb-92C2-25804820EDAC}">
                        <c15:formulaRef>
                          <c15:sqref>'[Desempeño Fiscal 2023 22-09-2023 copia de seguridad.xlsx]Gráficos resultados'!$B$46:$H$46</c15:sqref>
                        </c15:formulaRef>
                      </c:ext>
                    </c:extLst>
                    <c:strCache>
                      <c:ptCount val="7"/>
                      <c:pt idx="0">
                        <c:v>Nacional</c:v>
                      </c:pt>
                      <c:pt idx="1">
                        <c:v>C</c:v>
                      </c:pt>
                      <c:pt idx="2">
                        <c:v>G1</c:v>
                      </c:pt>
                      <c:pt idx="3">
                        <c:v>G2</c:v>
                      </c:pt>
                      <c:pt idx="4">
                        <c:v>G3</c:v>
                      </c:pt>
                      <c:pt idx="5">
                        <c:v>G4</c:v>
                      </c:pt>
                      <c:pt idx="6">
                        <c:v>G5</c:v>
                      </c:pt>
                    </c:strCache>
                  </c:strRef>
                </c:cat>
                <c:val>
                  <c:numRef>
                    <c:extLst>
                      <c:ext uri="{02D57815-91ED-43cb-92C2-25804820EDAC}">
                        <c15:formulaRef>
                          <c15:sqref>'[Desempeño Fiscal 2023 22-09-2023 copia de seguridad.xlsx]Gráficos resultados'!$B$49:$H$49</c15:sqref>
                        </c15:formulaRef>
                      </c:ext>
                    </c:extLst>
                    <c:numCache>
                      <c:formatCode>0.00</c:formatCode>
                      <c:ptCount val="7"/>
                      <c:pt idx="0">
                        <c:v>158.23037090069249</c:v>
                      </c:pt>
                      <c:pt idx="1">
                        <c:v>113.75166139265149</c:v>
                      </c:pt>
                      <c:pt idx="2">
                        <c:v>134.07447713901641</c:v>
                      </c:pt>
                      <c:pt idx="3">
                        <c:v>143.65417962987192</c:v>
                      </c:pt>
                      <c:pt idx="4">
                        <c:v>151.09673643134678</c:v>
                      </c:pt>
                      <c:pt idx="5">
                        <c:v>162.90369999604073</c:v>
                      </c:pt>
                      <c:pt idx="6">
                        <c:v>202.29788861467753</c:v>
                      </c:pt>
                    </c:numCache>
                  </c:numRef>
                </c:val>
                <c:extLst>
                  <c:ext xmlns:c16="http://schemas.microsoft.com/office/drawing/2014/chart" uri="{C3380CC4-5D6E-409C-BE32-E72D297353CC}">
                    <c16:uniqueId val="{0000001D-956A-4D21-87F5-D29FBC6ECD13}"/>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'[Desempeño Fiscal 2023 22-09-2023 copia de seguridad.xlsx]Gráficos resultados'!$A$57</c15:sqref>
                        </c15:formulaRef>
                      </c:ext>
                    </c:extLst>
                    <c:strCache>
                      <c:ptCount val="1"/>
                      <c:pt idx="0">
                        <c:v>Dimensión Gestión financiera territorial sin bono</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1000" b="1" i="0" u="none" strike="noStrike" kern="1200" baseline="0">
                          <a:solidFill>
                            <a:schemeClr val="tx1"/>
                          </a:solidFill>
                          <a:latin typeface="+mn-lt"/>
                          <a:ea typeface="+mn-ea"/>
                          <a:cs typeface="+mn-cs"/>
                        </a:defRPr>
                      </a:pPr>
                      <a:endParaRPr lang="es-CO"/>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'[Desempeño Fiscal 2023 22-09-2023 copia de seguridad.xlsx]Gráficos resultados'!$B$46:$H$46</c15:sqref>
                        </c15:formulaRef>
                      </c:ext>
                    </c:extLst>
                    <c:strCache>
                      <c:ptCount val="7"/>
                      <c:pt idx="0">
                        <c:v>Nacional</c:v>
                      </c:pt>
                      <c:pt idx="1">
                        <c:v>C</c:v>
                      </c:pt>
                      <c:pt idx="2">
                        <c:v>G1</c:v>
                      </c:pt>
                      <c:pt idx="3">
                        <c:v>G2</c:v>
                      </c:pt>
                      <c:pt idx="4">
                        <c:v>G3</c:v>
                      </c:pt>
                      <c:pt idx="5">
                        <c:v>G4</c:v>
                      </c:pt>
                      <c:pt idx="6">
                        <c:v>G5</c:v>
                      </c:pt>
                    </c:strCache>
                  </c:strRef>
                </c:cat>
                <c:val>
                  <c:numRef>
                    <c:extLst xmlns:c15="http://schemas.microsoft.com/office/drawing/2012/chart">
                      <c:ext xmlns:c15="http://schemas.microsoft.com/office/drawing/2012/chart" uri="{02D57815-91ED-43cb-92C2-25804820EDAC}">
                        <c15:formulaRef>
                          <c15:sqref>'[Desempeño Fiscal 2023 22-09-2023 copia de seguridad.xlsx]Gráficos resultados'!$B$57:$H$57</c15:sqref>
                        </c15:formulaRef>
                      </c:ext>
                    </c:extLst>
                    <c:numCache>
                      <c:formatCode>0.00</c:formatCode>
                      <c:ptCount val="7"/>
                      <c:pt idx="0">
                        <c:v>71.350538308279141</c:v>
                      </c:pt>
                      <c:pt idx="1">
                        <c:v>90.236417898746879</c:v>
                      </c:pt>
                      <c:pt idx="2">
                        <c:v>76.485785438005976</c:v>
                      </c:pt>
                      <c:pt idx="3">
                        <c:v>74.217312175058836</c:v>
                      </c:pt>
                      <c:pt idx="4">
                        <c:v>72.341335775271986</c:v>
                      </c:pt>
                      <c:pt idx="5">
                        <c:v>67.566472979140428</c:v>
                      </c:pt>
                      <c:pt idx="6">
                        <c:v>65.039119175999474</c:v>
                      </c:pt>
                    </c:numCache>
                  </c:numRef>
                </c:val>
                <c:extLst xmlns:c15="http://schemas.microsoft.com/office/drawing/2012/chart">
                  <c:ext xmlns:c16="http://schemas.microsoft.com/office/drawing/2014/chart" uri="{C3380CC4-5D6E-409C-BE32-E72D297353CC}">
                    <c16:uniqueId val="{00000020-956A-4D21-87F5-D29FBC6ECD13}"/>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'[Desempeño Fiscal 2023 22-09-2023 copia de seguridad.xlsx]Gráficos resultados'!$A$58</c15:sqref>
                        </c15:formulaRef>
                      </c:ext>
                    </c:extLst>
                    <c:strCache>
                      <c:ptCount val="1"/>
                      <c:pt idx="0">
                        <c:v>Media Nacional</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1000" b="1" i="0" u="none" strike="noStrike" kern="1200" baseline="0">
                          <a:solidFill>
                            <a:schemeClr val="tx1"/>
                          </a:solidFill>
                          <a:latin typeface="+mn-lt"/>
                          <a:ea typeface="+mn-ea"/>
                          <a:cs typeface="+mn-cs"/>
                        </a:defRPr>
                      </a:pPr>
                      <a:endParaRPr lang="es-CO"/>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'[Desempeño Fiscal 2023 22-09-2023 copia de seguridad.xlsx]Gráficos resultados'!$B$46:$H$46</c15:sqref>
                        </c15:formulaRef>
                      </c:ext>
                    </c:extLst>
                    <c:strCache>
                      <c:ptCount val="7"/>
                      <c:pt idx="0">
                        <c:v>Nacional</c:v>
                      </c:pt>
                      <c:pt idx="1">
                        <c:v>C</c:v>
                      </c:pt>
                      <c:pt idx="2">
                        <c:v>G1</c:v>
                      </c:pt>
                      <c:pt idx="3">
                        <c:v>G2</c:v>
                      </c:pt>
                      <c:pt idx="4">
                        <c:v>G3</c:v>
                      </c:pt>
                      <c:pt idx="5">
                        <c:v>G4</c:v>
                      </c:pt>
                      <c:pt idx="6">
                        <c:v>G5</c:v>
                      </c:pt>
                    </c:strCache>
                  </c:strRef>
                </c:cat>
                <c:val>
                  <c:numRef>
                    <c:extLst xmlns:c15="http://schemas.microsoft.com/office/drawing/2012/chart">
                      <c:ext xmlns:c15="http://schemas.microsoft.com/office/drawing/2012/chart" uri="{02D57815-91ED-43cb-92C2-25804820EDAC}">
                        <c15:formulaRef>
                          <c15:sqref>'[Desempeño Fiscal 2023 22-09-2023 copia de seguridad.xlsx]Gráficos resultados'!$B$58:$H$58</c15:sqref>
                        </c15:formulaRef>
                      </c:ext>
                    </c:extLst>
                    <c:numCache>
                      <c:formatCode>0.00</c:formatCode>
                      <c:ptCount val="7"/>
                      <c:pt idx="1">
                        <c:v>71.350538308279141</c:v>
                      </c:pt>
                      <c:pt idx="2">
                        <c:v>71.350538308279141</c:v>
                      </c:pt>
                      <c:pt idx="3">
                        <c:v>71.350538308279141</c:v>
                      </c:pt>
                      <c:pt idx="4">
                        <c:v>71.350538308279141</c:v>
                      </c:pt>
                      <c:pt idx="5">
                        <c:v>71.350538308279141</c:v>
                      </c:pt>
                      <c:pt idx="6">
                        <c:v>71.350538308279141</c:v>
                      </c:pt>
                    </c:numCache>
                  </c:numRef>
                </c:val>
                <c:extLst xmlns:c15="http://schemas.microsoft.com/office/drawing/2012/chart">
                  <c:ext xmlns:c16="http://schemas.microsoft.com/office/drawing/2014/chart" uri="{C3380CC4-5D6E-409C-BE32-E72D297353CC}">
                    <c16:uniqueId val="{00000021-956A-4D21-87F5-D29FBC6ECD13}"/>
                  </c:ext>
                </c:extLst>
              </c15:ser>
            </c15:filteredBarSeries>
          </c:ext>
        </c:extLst>
      </c:barChart>
      <c:lineChart>
        <c:grouping val="standard"/>
        <c:varyColors val="0"/>
        <c:dLbls>
          <c:showLegendKey val="0"/>
          <c:showVal val="0"/>
          <c:showCatName val="0"/>
          <c:showSerName val="0"/>
          <c:showPercent val="0"/>
          <c:showBubbleSize val="0"/>
        </c:dLbls>
        <c:marker val="1"/>
        <c:smooth val="0"/>
        <c:axId val="271950720"/>
        <c:axId val="460996096"/>
        <c:extLst>
          <c:ext xmlns:c15="http://schemas.microsoft.com/office/drawing/2012/chart" uri="{02D57815-91ED-43cb-92C2-25804820EDAC}">
            <c15:filteredLineSeries>
              <c15:ser>
                <c:idx val="1"/>
                <c:order val="1"/>
                <c:tx>
                  <c:strRef>
                    <c:extLst>
                      <c:ext uri="{02D57815-91ED-43cb-92C2-25804820EDAC}">
                        <c15:formulaRef>
                          <c15:sqref>'[Desempeño Fiscal 2023 22-09-2023 copia de seguridad.xlsx]Gráficos resultados'!$A$50</c15:sqref>
                        </c15:formulaRef>
                      </c:ext>
                    </c:extLst>
                    <c:strCache>
                      <c:ptCount val="1"/>
                      <c:pt idx="0">
                        <c:v>Media Nacional</c:v>
                      </c:pt>
                    </c:strCache>
                  </c:strRef>
                </c:tx>
                <c:spPr>
                  <a:ln w="28575" cap="rnd">
                    <a:solidFill>
                      <a:schemeClr val="accent2"/>
                    </a:solidFill>
                    <a:prstDash val="dash"/>
                    <a:round/>
                  </a:ln>
                  <a:effectLst/>
                </c:spPr>
                <c:marker>
                  <c:symbol val="none"/>
                </c:marker>
                <c:cat>
                  <c:strRef>
                    <c:extLst>
                      <c:ext uri="{02D57815-91ED-43cb-92C2-25804820EDAC}">
                        <c15:formulaRef>
                          <c15:sqref>'[Desempeño Fiscal 2023 22-09-2023 copia de seguridad.xlsx]Gráficos resultados'!$B$46:$H$46</c15:sqref>
                        </c15:formulaRef>
                      </c:ext>
                    </c:extLst>
                    <c:strCache>
                      <c:ptCount val="7"/>
                      <c:pt idx="0">
                        <c:v>Nacional</c:v>
                      </c:pt>
                      <c:pt idx="1">
                        <c:v>C</c:v>
                      </c:pt>
                      <c:pt idx="2">
                        <c:v>G1</c:v>
                      </c:pt>
                      <c:pt idx="3">
                        <c:v>G2</c:v>
                      </c:pt>
                      <c:pt idx="4">
                        <c:v>G3</c:v>
                      </c:pt>
                      <c:pt idx="5">
                        <c:v>G4</c:v>
                      </c:pt>
                      <c:pt idx="6">
                        <c:v>G5</c:v>
                      </c:pt>
                    </c:strCache>
                  </c:strRef>
                </c:cat>
                <c:val>
                  <c:numRef>
                    <c:extLst>
                      <c:ext uri="{02D57815-91ED-43cb-92C2-25804820EDAC}">
                        <c15:formulaRef>
                          <c15:sqref>'[Desempeño Fiscal 2023 22-09-2023 copia de seguridad.xlsx]Gráficos resultados'!$B$50:$H$50</c15:sqref>
                        </c15:formulaRef>
                      </c:ext>
                    </c:extLst>
                    <c:numCache>
                      <c:formatCode>0.00</c:formatCode>
                      <c:ptCount val="7"/>
                      <c:pt idx="1">
                        <c:v>158.23037090069249</c:v>
                      </c:pt>
                      <c:pt idx="2">
                        <c:v>158.23037090069249</c:v>
                      </c:pt>
                      <c:pt idx="3">
                        <c:v>158.23037090069249</c:v>
                      </c:pt>
                      <c:pt idx="4">
                        <c:v>158.23037090069249</c:v>
                      </c:pt>
                      <c:pt idx="5">
                        <c:v>158.23037090069249</c:v>
                      </c:pt>
                      <c:pt idx="6">
                        <c:v>158.23037090069249</c:v>
                      </c:pt>
                    </c:numCache>
                  </c:numRef>
                </c:val>
                <c:smooth val="0"/>
                <c:extLst>
                  <c:ext xmlns:c16="http://schemas.microsoft.com/office/drawing/2014/chart" uri="{C3380CC4-5D6E-409C-BE32-E72D297353CC}">
                    <c16:uniqueId val="{0000001E-956A-4D21-87F5-D29FBC6ECD13}"/>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'[Desempeño Fiscal 2023 22-09-2023 copia de seguridad.xlsx]Gráficos resultados'!$A$52</c15:sqref>
                        </c15:formulaRef>
                      </c:ext>
                    </c:extLst>
                    <c:strCache>
                      <c:ptCount val="1"/>
                      <c:pt idx="0">
                        <c:v>Media Nacional</c:v>
                      </c:pt>
                    </c:strCache>
                  </c:strRef>
                </c:tx>
                <c:spPr>
                  <a:ln w="28575" cap="rnd">
                    <a:solidFill>
                      <a:schemeClr val="accent2"/>
                    </a:solidFill>
                    <a:prstDash val="dash"/>
                    <a:round/>
                  </a:ln>
                  <a:effectLst/>
                </c:spPr>
                <c:marker>
                  <c:symbol val="none"/>
                </c:marker>
                <c:cat>
                  <c:strRef>
                    <c:extLst xmlns:c15="http://schemas.microsoft.com/office/drawing/2012/chart">
                      <c:ext xmlns:c15="http://schemas.microsoft.com/office/drawing/2012/chart" uri="{02D57815-91ED-43cb-92C2-25804820EDAC}">
                        <c15:formulaRef>
                          <c15:sqref>'[Desempeño Fiscal 2023 22-09-2023 copia de seguridad.xlsx]Gráficos resultados'!$B$46:$H$46</c15:sqref>
                        </c15:formulaRef>
                      </c:ext>
                    </c:extLst>
                    <c:strCache>
                      <c:ptCount val="7"/>
                      <c:pt idx="0">
                        <c:v>Nacional</c:v>
                      </c:pt>
                      <c:pt idx="1">
                        <c:v>C</c:v>
                      </c:pt>
                      <c:pt idx="2">
                        <c:v>G1</c:v>
                      </c:pt>
                      <c:pt idx="3">
                        <c:v>G2</c:v>
                      </c:pt>
                      <c:pt idx="4">
                        <c:v>G3</c:v>
                      </c:pt>
                      <c:pt idx="5">
                        <c:v>G4</c:v>
                      </c:pt>
                      <c:pt idx="6">
                        <c:v>G5</c:v>
                      </c:pt>
                    </c:strCache>
                  </c:strRef>
                </c:cat>
                <c:val>
                  <c:numRef>
                    <c:extLst xmlns:c15="http://schemas.microsoft.com/office/drawing/2012/chart">
                      <c:ext xmlns:c15="http://schemas.microsoft.com/office/drawing/2012/chart" uri="{02D57815-91ED-43cb-92C2-25804820EDAC}">
                        <c15:formulaRef>
                          <c15:sqref>'[Desempeño Fiscal 2023 22-09-2023 copia de seguridad.xlsx]Gráficos resultados'!$B$52:$H$52</c15:sqref>
                        </c15:formulaRef>
                      </c:ext>
                    </c:extLst>
                    <c:numCache>
                      <c:formatCode>0.00</c:formatCode>
                      <c:ptCount val="7"/>
                      <c:pt idx="1">
                        <c:v>88.881807428398076</c:v>
                      </c:pt>
                      <c:pt idx="2">
                        <c:v>88.881807428398076</c:v>
                      </c:pt>
                      <c:pt idx="3">
                        <c:v>88.881807428398076</c:v>
                      </c:pt>
                      <c:pt idx="4">
                        <c:v>88.881807428398076</c:v>
                      </c:pt>
                      <c:pt idx="5">
                        <c:v>88.881807428398076</c:v>
                      </c:pt>
                      <c:pt idx="6">
                        <c:v>88.881807428398076</c:v>
                      </c:pt>
                    </c:numCache>
                  </c:numRef>
                </c:val>
                <c:smooth val="0"/>
                <c:extLst xmlns:c15="http://schemas.microsoft.com/office/drawing/2012/chart">
                  <c:ext xmlns:c16="http://schemas.microsoft.com/office/drawing/2014/chart" uri="{C3380CC4-5D6E-409C-BE32-E72D297353CC}">
                    <c16:uniqueId val="{0000001F-956A-4D21-87F5-D29FBC6ECD13}"/>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'[Desempeño Fiscal 2023 22-09-2023 copia de seguridad.xlsx]Gráficos resultados'!$A$59</c15:sqref>
                        </c15:formulaRef>
                      </c:ext>
                    </c:extLst>
                    <c:strCache>
                      <c:ptCount val="1"/>
                      <c:pt idx="0">
                        <c:v>Dimensión Gestión financiera territorial con bono</c:v>
                      </c:pt>
                    </c:strCache>
                  </c:strRef>
                </c:tx>
                <c:spPr>
                  <a:ln w="28575" cap="rnd">
                    <a:solidFill>
                      <a:schemeClr val="accent1">
                        <a:lumMod val="60000"/>
                      </a:schemeClr>
                    </a:solidFill>
                    <a:round/>
                  </a:ln>
                  <a:effectLst/>
                </c:spPr>
                <c:marker>
                  <c:symbol val="none"/>
                </c:marker>
                <c:cat>
                  <c:strRef>
                    <c:extLst xmlns:c15="http://schemas.microsoft.com/office/drawing/2012/chart">
                      <c:ext xmlns:c15="http://schemas.microsoft.com/office/drawing/2012/chart" uri="{02D57815-91ED-43cb-92C2-25804820EDAC}">
                        <c15:formulaRef>
                          <c15:sqref>'[Desempeño Fiscal 2023 22-09-2023 copia de seguridad.xlsx]Gráficos resultados'!$B$46:$H$46</c15:sqref>
                        </c15:formulaRef>
                      </c:ext>
                    </c:extLst>
                    <c:strCache>
                      <c:ptCount val="7"/>
                      <c:pt idx="0">
                        <c:v>Nacional</c:v>
                      </c:pt>
                      <c:pt idx="1">
                        <c:v>C</c:v>
                      </c:pt>
                      <c:pt idx="2">
                        <c:v>G1</c:v>
                      </c:pt>
                      <c:pt idx="3">
                        <c:v>G2</c:v>
                      </c:pt>
                      <c:pt idx="4">
                        <c:v>G3</c:v>
                      </c:pt>
                      <c:pt idx="5">
                        <c:v>G4</c:v>
                      </c:pt>
                      <c:pt idx="6">
                        <c:v>G5</c:v>
                      </c:pt>
                    </c:strCache>
                  </c:strRef>
                </c:cat>
                <c:val>
                  <c:numRef>
                    <c:extLst xmlns:c15="http://schemas.microsoft.com/office/drawing/2012/chart">
                      <c:ext xmlns:c15="http://schemas.microsoft.com/office/drawing/2012/chart" uri="{02D57815-91ED-43cb-92C2-25804820EDAC}">
                        <c15:formulaRef>
                          <c15:sqref>'[Desempeño Fiscal 2023 22-09-2023 copia de seguridad.xlsx]Gráficos resultados'!$B$59:$H$59</c15:sqref>
                        </c15:formulaRef>
                      </c:ext>
                    </c:extLst>
                    <c:numCache>
                      <c:formatCode>0.00</c:formatCode>
                      <c:ptCount val="7"/>
                      <c:pt idx="0">
                        <c:v>71.65111061338591</c:v>
                      </c:pt>
                      <c:pt idx="1">
                        <c:v>91.25710954633152</c:v>
                      </c:pt>
                      <c:pt idx="2">
                        <c:v>76.9166615166762</c:v>
                      </c:pt>
                      <c:pt idx="3">
                        <c:v>74.459257021745259</c:v>
                      </c:pt>
                      <c:pt idx="4">
                        <c:v>72.627104432098847</c:v>
                      </c:pt>
                      <c:pt idx="5">
                        <c:v>67.836543051486785</c:v>
                      </c:pt>
                      <c:pt idx="6">
                        <c:v>65.27097587416587</c:v>
                      </c:pt>
                    </c:numCache>
                  </c:numRef>
                </c:val>
                <c:smooth val="0"/>
                <c:extLst xmlns:c15="http://schemas.microsoft.com/office/drawing/2012/chart">
                  <c:ext xmlns:c16="http://schemas.microsoft.com/office/drawing/2014/chart" uri="{C3380CC4-5D6E-409C-BE32-E72D297353CC}">
                    <c16:uniqueId val="{00000022-956A-4D21-87F5-D29FBC6ECD13}"/>
                  </c:ext>
                </c:extLst>
              </c15:ser>
            </c15:filteredLineSeries>
            <c15:filteredLineSeries>
              <c15:ser>
                <c:idx val="7"/>
                <c:order val="7"/>
                <c:tx>
                  <c:strRef>
                    <c:extLst xmlns:c15="http://schemas.microsoft.com/office/drawing/2012/chart">
                      <c:ext xmlns:c15="http://schemas.microsoft.com/office/drawing/2012/chart" uri="{02D57815-91ED-43cb-92C2-25804820EDAC}">
                        <c15:formulaRef>
                          <c15:sqref>'[Desempeño Fiscal 2023 22-09-2023 copia de seguridad.xlsx]Gráficos resultados'!$A$60</c15:sqref>
                        </c15:formulaRef>
                      </c:ext>
                    </c:extLst>
                    <c:strCache>
                      <c:ptCount val="1"/>
                      <c:pt idx="0">
                        <c:v>Media Nacional</c:v>
                      </c:pt>
                    </c:strCache>
                  </c:strRef>
                </c:tx>
                <c:spPr>
                  <a:ln w="28575" cap="rnd">
                    <a:solidFill>
                      <a:schemeClr val="accent2">
                        <a:lumMod val="60000"/>
                      </a:schemeClr>
                    </a:solidFill>
                    <a:round/>
                  </a:ln>
                  <a:effectLst/>
                </c:spPr>
                <c:marker>
                  <c:symbol val="none"/>
                </c:marker>
                <c:cat>
                  <c:strRef>
                    <c:extLst xmlns:c15="http://schemas.microsoft.com/office/drawing/2012/chart">
                      <c:ext xmlns:c15="http://schemas.microsoft.com/office/drawing/2012/chart" uri="{02D57815-91ED-43cb-92C2-25804820EDAC}">
                        <c15:formulaRef>
                          <c15:sqref>'[Desempeño Fiscal 2023 22-09-2023 copia de seguridad.xlsx]Gráficos resultados'!$B$46:$H$46</c15:sqref>
                        </c15:formulaRef>
                      </c:ext>
                    </c:extLst>
                    <c:strCache>
                      <c:ptCount val="7"/>
                      <c:pt idx="0">
                        <c:v>Nacional</c:v>
                      </c:pt>
                      <c:pt idx="1">
                        <c:v>C</c:v>
                      </c:pt>
                      <c:pt idx="2">
                        <c:v>G1</c:v>
                      </c:pt>
                      <c:pt idx="3">
                        <c:v>G2</c:v>
                      </c:pt>
                      <c:pt idx="4">
                        <c:v>G3</c:v>
                      </c:pt>
                      <c:pt idx="5">
                        <c:v>G4</c:v>
                      </c:pt>
                      <c:pt idx="6">
                        <c:v>G5</c:v>
                      </c:pt>
                    </c:strCache>
                  </c:strRef>
                </c:cat>
                <c:val>
                  <c:numRef>
                    <c:extLst xmlns:c15="http://schemas.microsoft.com/office/drawing/2012/chart">
                      <c:ext xmlns:c15="http://schemas.microsoft.com/office/drawing/2012/chart" uri="{02D57815-91ED-43cb-92C2-25804820EDAC}">
                        <c15:formulaRef>
                          <c15:sqref>'[Desempeño Fiscal 2023 22-09-2023 copia de seguridad.xlsx]Gráficos resultados'!$B$60:$H$60</c15:sqref>
                        </c15:formulaRef>
                      </c:ext>
                    </c:extLst>
                    <c:numCache>
                      <c:formatCode>0.00</c:formatCode>
                      <c:ptCount val="7"/>
                      <c:pt idx="1">
                        <c:v>71.65111061338591</c:v>
                      </c:pt>
                      <c:pt idx="2">
                        <c:v>71.65111061338591</c:v>
                      </c:pt>
                      <c:pt idx="3">
                        <c:v>71.65111061338591</c:v>
                      </c:pt>
                      <c:pt idx="4">
                        <c:v>71.65111061338591</c:v>
                      </c:pt>
                      <c:pt idx="5">
                        <c:v>71.65111061338591</c:v>
                      </c:pt>
                      <c:pt idx="6">
                        <c:v>71.65111061338591</c:v>
                      </c:pt>
                    </c:numCache>
                  </c:numRef>
                </c:val>
                <c:smooth val="0"/>
                <c:extLst xmlns:c15="http://schemas.microsoft.com/office/drawing/2012/chart">
                  <c:ext xmlns:c16="http://schemas.microsoft.com/office/drawing/2014/chart" uri="{C3380CC4-5D6E-409C-BE32-E72D297353CC}">
                    <c16:uniqueId val="{00000023-956A-4D21-87F5-D29FBC6ECD13}"/>
                  </c:ext>
                </c:extLst>
              </c15:ser>
            </c15:filteredLineSeries>
          </c:ext>
        </c:extLst>
      </c:lineChart>
      <c:catAx>
        <c:axId val="27195072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000" b="0" i="0" u="none" strike="noStrike" kern="1200" baseline="0">
                <a:solidFill>
                  <a:schemeClr val="tx1"/>
                </a:solidFill>
                <a:latin typeface="+mn-lt"/>
                <a:ea typeface="+mn-ea"/>
                <a:cs typeface="+mn-cs"/>
              </a:defRPr>
            </a:pPr>
            <a:endParaRPr lang="es-CO"/>
          </a:p>
        </c:txPr>
        <c:crossAx val="460996096"/>
        <c:crosses val="autoZero"/>
        <c:auto val="1"/>
        <c:lblAlgn val="ctr"/>
        <c:lblOffset val="100"/>
        <c:noMultiLvlLbl val="0"/>
      </c:catAx>
      <c:valAx>
        <c:axId val="460996096"/>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crossAx val="271950720"/>
        <c:crosses val="autoZero"/>
        <c:crossBetween val="between"/>
      </c:valAx>
      <c:spPr>
        <a:noFill/>
        <a:ln>
          <a:noFill/>
        </a:ln>
        <a:effectLst/>
      </c:spPr>
    </c:plotArea>
    <c:legend>
      <c:legendPos val="b"/>
      <c:legendEntry>
        <c:idx val="0"/>
        <c:delete val="1"/>
      </c:legendEntry>
      <c:legendEntry>
        <c:idx val="1"/>
        <c:delete val="1"/>
      </c:legendEntry>
      <c:overlay val="0"/>
      <c:spPr>
        <a:noFill/>
        <a:ln>
          <a:noFill/>
        </a:ln>
        <a:effectLst/>
      </c:spPr>
      <c:txPr>
        <a:bodyPr rot="0" spcFirstLastPara="1" vertOverflow="ellipsis" vert="horz" wrap="square" anchor="ctr" anchorCtr="1"/>
        <a:lstStyle/>
        <a:p>
          <a:pPr>
            <a:defRPr lang="en-US" sz="1000" b="0" i="0" u="none" strike="noStrike" kern="1200" baseline="0">
              <a:solidFill>
                <a:schemeClr val="tx1"/>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lang="en-US" sz="1000" b="0" i="0" u="none" strike="noStrike" kern="1200" baseline="0">
          <a:solidFill>
            <a:schemeClr val="tx1"/>
          </a:solidFill>
          <a:latin typeface="+mn-lt"/>
          <a:ea typeface="+mn-ea"/>
          <a:cs typeface="+mn-cs"/>
        </a:defRPr>
      </a:pPr>
      <a:endParaRPr lang="es-CO"/>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n-US" sz="1500" b="1" i="0" u="none" strike="noStrike" kern="1200" spc="0" baseline="0">
                <a:solidFill>
                  <a:schemeClr val="tx1"/>
                </a:solidFill>
                <a:latin typeface="+mn-lt"/>
                <a:ea typeface="+mn-ea"/>
                <a:cs typeface="+mn-cs"/>
              </a:defRPr>
            </a:pPr>
            <a:r>
              <a:rPr lang="es-CO" sz="1500" b="1"/>
              <a:t>Holgura</a:t>
            </a:r>
          </a:p>
        </c:rich>
      </c:tx>
      <c:layout>
        <c:manualLayout>
          <c:xMode val="edge"/>
          <c:yMode val="edge"/>
          <c:x val="2.8601759755164498E-2"/>
          <c:y val="3.3072916666666667E-2"/>
        </c:manualLayout>
      </c:layout>
      <c:overlay val="0"/>
      <c:spPr>
        <a:noFill/>
        <a:ln>
          <a:noFill/>
        </a:ln>
        <a:effectLst/>
      </c:spPr>
      <c:txPr>
        <a:bodyPr rot="0" spcFirstLastPara="1" vertOverflow="ellipsis" vert="horz" wrap="square" anchor="ctr" anchorCtr="1"/>
        <a:lstStyle/>
        <a:p>
          <a:pPr algn="ctr" rtl="0">
            <a:defRPr lang="en-US" sz="1500" b="1" i="0" u="none" strike="noStrike" kern="1200" spc="0" baseline="0">
              <a:solidFill>
                <a:schemeClr val="tx1"/>
              </a:solidFill>
              <a:latin typeface="+mn-lt"/>
              <a:ea typeface="+mn-ea"/>
              <a:cs typeface="+mn-cs"/>
            </a:defRPr>
          </a:pPr>
          <a:endParaRPr lang="es-CO"/>
        </a:p>
      </c:txPr>
    </c:title>
    <c:autoTitleDeleted val="0"/>
    <c:plotArea>
      <c:layout/>
      <c:barChart>
        <c:barDir val="col"/>
        <c:grouping val="clustered"/>
        <c:varyColors val="0"/>
        <c:ser>
          <c:idx val="0"/>
          <c:order val="1"/>
          <c:tx>
            <c:strRef>
              <c:f>'Gráficos resultados'!$A$47</c:f>
              <c:strCache>
                <c:ptCount val="1"/>
                <c:pt idx="0">
                  <c:v>Holgura</c:v>
                </c:pt>
              </c:strCache>
            </c:strRef>
          </c:tx>
          <c:spPr>
            <a:solidFill>
              <a:schemeClr val="accent2">
                <a:lumMod val="75000"/>
              </a:schemeClr>
            </a:solidFill>
            <a:ln>
              <a:noFill/>
            </a:ln>
            <a:effectLst/>
          </c:spPr>
          <c:invertIfNegative val="0"/>
          <c:dPt>
            <c:idx val="0"/>
            <c:invertIfNegative val="0"/>
            <c:bubble3D val="0"/>
            <c:spPr>
              <a:solidFill>
                <a:srgbClr val="FFC000"/>
              </a:solidFill>
              <a:ln>
                <a:noFill/>
              </a:ln>
              <a:effectLst/>
            </c:spPr>
            <c:extLst xmlns:c15="http://schemas.microsoft.com/office/drawing/2012/chart">
              <c:ext xmlns:c16="http://schemas.microsoft.com/office/drawing/2014/chart" uri="{C3380CC4-5D6E-409C-BE32-E72D297353CC}">
                <c16:uniqueId val="{00000001-DC74-4F13-8597-59BC558F4874}"/>
              </c:ext>
            </c:extLst>
          </c:dPt>
          <c:dPt>
            <c:idx val="1"/>
            <c:invertIfNegative val="0"/>
            <c:bubble3D val="0"/>
            <c:spPr>
              <a:solidFill>
                <a:schemeClr val="accent2"/>
              </a:solidFill>
              <a:ln>
                <a:solidFill>
                  <a:schemeClr val="accent2"/>
                </a:solidFill>
              </a:ln>
              <a:effectLst/>
            </c:spPr>
            <c:extLst xmlns:c15="http://schemas.microsoft.com/office/drawing/2012/chart">
              <c:ext xmlns:c16="http://schemas.microsoft.com/office/drawing/2014/chart" uri="{C3380CC4-5D6E-409C-BE32-E72D297353CC}">
                <c16:uniqueId val="{00000003-DC74-4F13-8597-59BC558F4874}"/>
              </c:ext>
            </c:extLst>
          </c:dPt>
          <c:dPt>
            <c:idx val="2"/>
            <c:invertIfNegative val="0"/>
            <c:bubble3D val="0"/>
            <c:spPr>
              <a:solidFill>
                <a:schemeClr val="accent5">
                  <a:lumMod val="60000"/>
                  <a:lumOff val="40000"/>
                </a:schemeClr>
              </a:solidFill>
              <a:ln>
                <a:solidFill>
                  <a:schemeClr val="accent5">
                    <a:lumMod val="60000"/>
                    <a:lumOff val="40000"/>
                  </a:schemeClr>
                </a:solidFill>
              </a:ln>
              <a:effectLst/>
            </c:spPr>
            <c:extLst xmlns:c15="http://schemas.microsoft.com/office/drawing/2012/chart">
              <c:ext xmlns:c16="http://schemas.microsoft.com/office/drawing/2014/chart" uri="{C3380CC4-5D6E-409C-BE32-E72D297353CC}">
                <c16:uniqueId val="{00000005-DC74-4F13-8597-59BC558F4874}"/>
              </c:ext>
            </c:extLst>
          </c:dPt>
          <c:dPt>
            <c:idx val="3"/>
            <c:invertIfNegative val="0"/>
            <c:bubble3D val="0"/>
            <c:spPr>
              <a:solidFill>
                <a:schemeClr val="accent6"/>
              </a:solidFill>
              <a:ln>
                <a:solidFill>
                  <a:schemeClr val="accent6"/>
                </a:solidFill>
              </a:ln>
              <a:effectLst/>
            </c:spPr>
            <c:extLst xmlns:c15="http://schemas.microsoft.com/office/drawing/2012/chart">
              <c:ext xmlns:c16="http://schemas.microsoft.com/office/drawing/2014/chart" uri="{C3380CC4-5D6E-409C-BE32-E72D297353CC}">
                <c16:uniqueId val="{00000007-DC74-4F13-8597-59BC558F4874}"/>
              </c:ext>
            </c:extLst>
          </c:dPt>
          <c:dPt>
            <c:idx val="4"/>
            <c:invertIfNegative val="0"/>
            <c:bubble3D val="0"/>
            <c:spPr>
              <a:solidFill>
                <a:schemeClr val="accent5">
                  <a:lumMod val="75000"/>
                </a:schemeClr>
              </a:solidFill>
              <a:ln>
                <a:solidFill>
                  <a:schemeClr val="accent5">
                    <a:lumMod val="75000"/>
                  </a:schemeClr>
                </a:solidFill>
              </a:ln>
              <a:effectLst/>
            </c:spPr>
            <c:extLst xmlns:c15="http://schemas.microsoft.com/office/drawing/2012/chart">
              <c:ext xmlns:c16="http://schemas.microsoft.com/office/drawing/2014/chart" uri="{C3380CC4-5D6E-409C-BE32-E72D297353CC}">
                <c16:uniqueId val="{00000009-DC74-4F13-8597-59BC558F4874}"/>
              </c:ext>
            </c:extLst>
          </c:dPt>
          <c:dPt>
            <c:idx val="5"/>
            <c:invertIfNegative val="0"/>
            <c:bubble3D val="0"/>
            <c:spPr>
              <a:solidFill>
                <a:schemeClr val="accent1">
                  <a:lumMod val="75000"/>
                </a:schemeClr>
              </a:solidFill>
              <a:ln>
                <a:solidFill>
                  <a:schemeClr val="accent1">
                    <a:lumMod val="75000"/>
                  </a:schemeClr>
                </a:solidFill>
              </a:ln>
              <a:effectLst/>
            </c:spPr>
            <c:extLst xmlns:c15="http://schemas.microsoft.com/office/drawing/2012/chart">
              <c:ext xmlns:c16="http://schemas.microsoft.com/office/drawing/2014/chart" uri="{C3380CC4-5D6E-409C-BE32-E72D297353CC}">
                <c16:uniqueId val="{0000000B-DC74-4F13-8597-59BC558F4874}"/>
              </c:ext>
            </c:extLst>
          </c:dPt>
          <c:dLbls>
            <c:spPr>
              <a:solidFill>
                <a:schemeClr val="bg1"/>
              </a:solidFill>
              <a:ln>
                <a:noFill/>
              </a:ln>
              <a:effectLst/>
            </c:spPr>
            <c:txPr>
              <a:bodyPr rot="0" spcFirstLastPara="1" vertOverflow="ellipsis" vert="horz" wrap="square" anchor="ctr" anchorCtr="1"/>
              <a:lstStyle/>
              <a:p>
                <a:pPr>
                  <a:defRPr lang="en-US" sz="900" b="1" i="0" u="none" strike="noStrike" kern="1200" baseline="0">
                    <a:solidFill>
                      <a:schemeClr val="tx1"/>
                    </a:solidFill>
                    <a:latin typeface="+mn-lt"/>
                    <a:ea typeface="+mn-ea"/>
                    <a:cs typeface="+mn-cs"/>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1"/>
                </a:solidFill>
                <a:prstDash val="sysDot"/>
              </a:ln>
              <a:effectLst/>
            </c:spPr>
            <c:trendlineType val="linear"/>
            <c:dispRSqr val="0"/>
            <c:dispEq val="0"/>
          </c:trendline>
          <c:cat>
            <c:strRef>
              <c:f>'Gráficos resultados'!$B$46:$H$46</c:f>
              <c:strCache>
                <c:ptCount val="7"/>
                <c:pt idx="0">
                  <c:v>Nacional</c:v>
                </c:pt>
                <c:pt idx="1">
                  <c:v>C</c:v>
                </c:pt>
                <c:pt idx="2">
                  <c:v>G1</c:v>
                </c:pt>
                <c:pt idx="3">
                  <c:v>G2</c:v>
                </c:pt>
                <c:pt idx="4">
                  <c:v>G3</c:v>
                </c:pt>
                <c:pt idx="5">
                  <c:v>G4</c:v>
                </c:pt>
                <c:pt idx="6">
                  <c:v>G5</c:v>
                </c:pt>
              </c:strCache>
            </c:strRef>
          </c:cat>
          <c:val>
            <c:numRef>
              <c:f>'Gráficos resultados'!$B$47:$H$47</c:f>
              <c:numCache>
                <c:formatCode>0.00</c:formatCode>
                <c:ptCount val="7"/>
                <c:pt idx="0">
                  <c:v>26.576003717472062</c:v>
                </c:pt>
                <c:pt idx="1">
                  <c:v>24.725384615384616</c:v>
                </c:pt>
                <c:pt idx="2">
                  <c:v>29.757122641509447</c:v>
                </c:pt>
                <c:pt idx="3">
                  <c:v>26.967934272300493</c:v>
                </c:pt>
                <c:pt idx="4">
                  <c:v>24.349906542056072</c:v>
                </c:pt>
                <c:pt idx="5">
                  <c:v>24.812924528301874</c:v>
                </c:pt>
                <c:pt idx="6">
                  <c:v>27.124764150943395</c:v>
                </c:pt>
              </c:numCache>
            </c:numRef>
          </c:val>
          <c:extLst xmlns:c15="http://schemas.microsoft.com/office/drawing/2012/chart">
            <c:ext xmlns:c16="http://schemas.microsoft.com/office/drawing/2014/chart" uri="{C3380CC4-5D6E-409C-BE32-E72D297353CC}">
              <c16:uniqueId val="{0000000D-DC74-4F13-8597-59BC558F4874}"/>
            </c:ext>
          </c:extLst>
        </c:ser>
        <c:dLbls>
          <c:showLegendKey val="0"/>
          <c:showVal val="0"/>
          <c:showCatName val="0"/>
          <c:showSerName val="0"/>
          <c:showPercent val="0"/>
          <c:showBubbleSize val="0"/>
        </c:dLbls>
        <c:gapWidth val="17"/>
        <c:axId val="271950720"/>
        <c:axId val="460996096"/>
        <c:extLst/>
      </c:barChart>
      <c:lineChart>
        <c:grouping val="standard"/>
        <c:varyColors val="0"/>
        <c:dLbls>
          <c:showLegendKey val="0"/>
          <c:showVal val="0"/>
          <c:showCatName val="0"/>
          <c:showSerName val="0"/>
          <c:showPercent val="0"/>
          <c:showBubbleSize val="0"/>
        </c:dLbls>
        <c:marker val="1"/>
        <c:smooth val="0"/>
        <c:axId val="271950720"/>
        <c:axId val="460996096"/>
        <c:extLst>
          <c:ext xmlns:c15="http://schemas.microsoft.com/office/drawing/2012/chart" uri="{02D57815-91ED-43cb-92C2-25804820EDAC}">
            <c15:filteredLineSeries>
              <c15:ser>
                <c:idx val="1"/>
                <c:order val="0"/>
                <c:tx>
                  <c:v>Media Nacional</c:v>
                </c:tx>
                <c:spPr>
                  <a:ln w="28575" cap="rnd">
                    <a:solidFill>
                      <a:schemeClr val="accent2"/>
                    </a:solidFill>
                    <a:prstDash val="dash"/>
                    <a:round/>
                  </a:ln>
                  <a:effectLst/>
                </c:spPr>
                <c:marker>
                  <c:symbol val="none"/>
                </c:marker>
                <c:cat>
                  <c:strRef>
                    <c:extLst>
                      <c:ext uri="{02D57815-91ED-43cb-92C2-25804820EDAC}">
                        <c15:formulaRef>
                          <c15:sqref>'Gráficos resultados'!$C$46:$H$46</c15:sqref>
                        </c15:formulaRef>
                      </c:ext>
                    </c:extLst>
                    <c:strCache>
                      <c:ptCount val="6"/>
                      <c:pt idx="0">
                        <c:v>C</c:v>
                      </c:pt>
                      <c:pt idx="1">
                        <c:v>G1</c:v>
                      </c:pt>
                      <c:pt idx="2">
                        <c:v>G2</c:v>
                      </c:pt>
                      <c:pt idx="3">
                        <c:v>G3</c:v>
                      </c:pt>
                      <c:pt idx="4">
                        <c:v>G4</c:v>
                      </c:pt>
                      <c:pt idx="5">
                        <c:v>G5</c:v>
                      </c:pt>
                    </c:strCache>
                  </c:strRef>
                </c:cat>
                <c:val>
                  <c:numRef>
                    <c:extLst>
                      <c:ext uri="{02D57815-91ED-43cb-92C2-25804820EDAC}">
                        <c15:formulaRef>
                          <c15:sqref>'Gráficos resultados'!$C$48:$H$48</c15:sqref>
                        </c15:formulaRef>
                      </c:ext>
                    </c:extLst>
                    <c:numCache>
                      <c:formatCode>0.00</c:formatCode>
                      <c:ptCount val="6"/>
                      <c:pt idx="0">
                        <c:v>26.576003717472062</c:v>
                      </c:pt>
                      <c:pt idx="1">
                        <c:v>26.576003717472062</c:v>
                      </c:pt>
                      <c:pt idx="2">
                        <c:v>26.576003717472062</c:v>
                      </c:pt>
                      <c:pt idx="3">
                        <c:v>26.576003717472062</c:v>
                      </c:pt>
                      <c:pt idx="4">
                        <c:v>26.576003717472062</c:v>
                      </c:pt>
                      <c:pt idx="5">
                        <c:v>26.576003717472062</c:v>
                      </c:pt>
                    </c:numCache>
                  </c:numRef>
                </c:val>
                <c:smooth val="0"/>
                <c:extLst>
                  <c:ext xmlns:c16="http://schemas.microsoft.com/office/drawing/2014/chart" uri="{C3380CC4-5D6E-409C-BE32-E72D297353CC}">
                    <c16:uniqueId val="{0000000E-DC74-4F13-8597-59BC558F4874}"/>
                  </c:ext>
                </c:extLst>
              </c15:ser>
            </c15:filteredLineSeries>
          </c:ext>
        </c:extLst>
      </c:lineChart>
      <c:catAx>
        <c:axId val="27195072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000" b="0" i="0" u="none" strike="noStrike" kern="1200" baseline="0">
                <a:solidFill>
                  <a:schemeClr val="tx1"/>
                </a:solidFill>
                <a:latin typeface="+mn-lt"/>
                <a:ea typeface="+mn-ea"/>
                <a:cs typeface="+mn-cs"/>
              </a:defRPr>
            </a:pPr>
            <a:endParaRPr lang="es-CO"/>
          </a:p>
        </c:txPr>
        <c:crossAx val="460996096"/>
        <c:crosses val="autoZero"/>
        <c:auto val="1"/>
        <c:lblAlgn val="ctr"/>
        <c:lblOffset val="100"/>
        <c:noMultiLvlLbl val="0"/>
      </c:catAx>
      <c:valAx>
        <c:axId val="460996096"/>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crossAx val="271950720"/>
        <c:crosses val="autoZero"/>
        <c:crossBetween val="between"/>
      </c:valAx>
      <c:spPr>
        <a:noFill/>
        <a:ln>
          <a:noFill/>
        </a:ln>
        <a:effectLst/>
      </c:spPr>
    </c:plotArea>
    <c:legend>
      <c:legendPos val="b"/>
      <c:legendEntry>
        <c:idx val="0"/>
        <c:delete val="1"/>
      </c:legendEntry>
      <c:legendEntry>
        <c:idx val="1"/>
        <c:delete val="1"/>
      </c:legendEntry>
      <c:overlay val="0"/>
      <c:spPr>
        <a:noFill/>
        <a:ln>
          <a:noFill/>
        </a:ln>
        <a:effectLst/>
      </c:spPr>
      <c:txPr>
        <a:bodyPr rot="0" spcFirstLastPara="1" vertOverflow="ellipsis" vert="horz" wrap="square" anchor="ctr" anchorCtr="1"/>
        <a:lstStyle/>
        <a:p>
          <a:pPr>
            <a:defRPr lang="en-US" sz="1000" b="0" i="0" u="none" strike="noStrike" kern="1200" baseline="0">
              <a:solidFill>
                <a:schemeClr val="tx1"/>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lang="en-US" sz="1000" b="0" i="0" u="none" strike="noStrike" kern="1200" baseline="0">
          <a:solidFill>
            <a:schemeClr val="tx1"/>
          </a:solidFill>
          <a:latin typeface="+mn-lt"/>
          <a:ea typeface="+mn-ea"/>
          <a:cs typeface="+mn-cs"/>
        </a:defRPr>
      </a:pPr>
      <a:endParaRPr lang="es-CO"/>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200" b="1" i="0" u="none" strike="noStrike" kern="1200" spc="0" baseline="0">
                <a:solidFill>
                  <a:schemeClr val="tx1"/>
                </a:solidFill>
                <a:latin typeface="+mn-lt"/>
                <a:ea typeface="+mn-ea"/>
                <a:cs typeface="+mn-cs"/>
              </a:defRPr>
            </a:pPr>
            <a:r>
              <a:rPr lang="es-CO" sz="1500" b="1"/>
              <a:t>Capacidad de programación y ejecución de ingresos</a:t>
            </a:r>
          </a:p>
        </c:rich>
      </c:tx>
      <c:layout>
        <c:manualLayout>
          <c:xMode val="edge"/>
          <c:yMode val="edge"/>
          <c:x val="4.4067839836776326E-2"/>
          <c:y val="3.3072916666666667E-2"/>
        </c:manualLayout>
      </c:layout>
      <c:overlay val="0"/>
      <c:spPr>
        <a:noFill/>
        <a:ln>
          <a:noFill/>
        </a:ln>
        <a:effectLst/>
      </c:spPr>
      <c:txPr>
        <a:bodyPr rot="0" spcFirstLastPara="1" vertOverflow="ellipsis" vert="horz" wrap="square" anchor="ctr" anchorCtr="1"/>
        <a:lstStyle/>
        <a:p>
          <a:pPr>
            <a:defRPr lang="en-US" sz="1200" b="1" i="0" u="none" strike="noStrike" kern="1200" spc="0" baseline="0">
              <a:solidFill>
                <a:schemeClr val="tx1"/>
              </a:solidFill>
              <a:latin typeface="+mn-lt"/>
              <a:ea typeface="+mn-ea"/>
              <a:cs typeface="+mn-cs"/>
            </a:defRPr>
          </a:pPr>
          <a:endParaRPr lang="es-CO"/>
        </a:p>
      </c:txPr>
    </c:title>
    <c:autoTitleDeleted val="0"/>
    <c:plotArea>
      <c:layout/>
      <c:barChart>
        <c:barDir val="col"/>
        <c:grouping val="clustered"/>
        <c:varyColors val="0"/>
        <c:ser>
          <c:idx val="0"/>
          <c:order val="0"/>
          <c:tx>
            <c:strRef>
              <c:f>'Gráficos resultados'!$A$49</c:f>
              <c:strCache>
                <c:ptCount val="1"/>
                <c:pt idx="0">
                  <c:v>Capacidad de programación y ejecución de ingresos</c:v>
                </c:pt>
              </c:strCache>
            </c:strRef>
          </c:tx>
          <c:spPr>
            <a:solidFill>
              <a:schemeClr val="accent1"/>
            </a:solidFill>
            <a:ln>
              <a:noFill/>
            </a:ln>
            <a:effectLst/>
          </c:spPr>
          <c:invertIfNegative val="0"/>
          <c:dPt>
            <c:idx val="0"/>
            <c:invertIfNegative val="0"/>
            <c:bubble3D val="0"/>
            <c:spPr>
              <a:solidFill>
                <a:srgbClr val="FFC000"/>
              </a:solidFill>
              <a:ln>
                <a:noFill/>
              </a:ln>
              <a:effectLst/>
            </c:spPr>
            <c:extLst>
              <c:ext xmlns:c16="http://schemas.microsoft.com/office/drawing/2014/chart" uri="{C3380CC4-5D6E-409C-BE32-E72D297353CC}">
                <c16:uniqueId val="{00000001-4C83-453B-A391-0BF65D9784A1}"/>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4C83-453B-A391-0BF65D9784A1}"/>
              </c:ext>
            </c:extLst>
          </c:dPt>
          <c:dPt>
            <c:idx val="2"/>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05-4C83-453B-A391-0BF65D9784A1}"/>
              </c:ext>
            </c:extLst>
          </c:dPt>
          <c:dPt>
            <c:idx val="3"/>
            <c:invertIfNegative val="0"/>
            <c:bubble3D val="0"/>
            <c:spPr>
              <a:solidFill>
                <a:schemeClr val="accent6"/>
              </a:solidFill>
              <a:ln>
                <a:noFill/>
              </a:ln>
              <a:effectLst/>
            </c:spPr>
            <c:extLst>
              <c:ext xmlns:c16="http://schemas.microsoft.com/office/drawing/2014/chart" uri="{C3380CC4-5D6E-409C-BE32-E72D297353CC}">
                <c16:uniqueId val="{00000007-4C83-453B-A391-0BF65D9784A1}"/>
              </c:ext>
            </c:extLst>
          </c:dPt>
          <c:dPt>
            <c:idx val="4"/>
            <c:invertIfNegative val="0"/>
            <c:bubble3D val="0"/>
            <c:spPr>
              <a:solidFill>
                <a:schemeClr val="accent5">
                  <a:lumMod val="75000"/>
                </a:schemeClr>
              </a:solidFill>
              <a:ln>
                <a:noFill/>
              </a:ln>
              <a:effectLst/>
            </c:spPr>
            <c:extLst>
              <c:ext xmlns:c16="http://schemas.microsoft.com/office/drawing/2014/chart" uri="{C3380CC4-5D6E-409C-BE32-E72D297353CC}">
                <c16:uniqueId val="{00000009-4C83-453B-A391-0BF65D9784A1}"/>
              </c:ext>
            </c:extLst>
          </c:dPt>
          <c:dPt>
            <c:idx val="5"/>
            <c:invertIfNegative val="0"/>
            <c:bubble3D val="0"/>
            <c:spPr>
              <a:solidFill>
                <a:schemeClr val="accent1">
                  <a:lumMod val="75000"/>
                </a:schemeClr>
              </a:solidFill>
              <a:ln>
                <a:noFill/>
              </a:ln>
              <a:effectLst/>
            </c:spPr>
            <c:extLst>
              <c:ext xmlns:c16="http://schemas.microsoft.com/office/drawing/2014/chart" uri="{C3380CC4-5D6E-409C-BE32-E72D297353CC}">
                <c16:uniqueId val="{0000000B-4C83-453B-A391-0BF65D9784A1}"/>
              </c:ext>
            </c:extLst>
          </c:dPt>
          <c:dPt>
            <c:idx val="6"/>
            <c:invertIfNegative val="0"/>
            <c:bubble3D val="0"/>
            <c:spPr>
              <a:solidFill>
                <a:schemeClr val="tx2">
                  <a:lumMod val="75000"/>
                </a:schemeClr>
              </a:solidFill>
              <a:ln>
                <a:noFill/>
              </a:ln>
              <a:effectLst/>
            </c:spPr>
            <c:extLst>
              <c:ext xmlns:c16="http://schemas.microsoft.com/office/drawing/2014/chart" uri="{C3380CC4-5D6E-409C-BE32-E72D297353CC}">
                <c16:uniqueId val="{0000000D-4C83-453B-A391-0BF65D9784A1}"/>
              </c:ext>
            </c:extLst>
          </c:dPt>
          <c:dLbls>
            <c:spPr>
              <a:solidFill>
                <a:schemeClr val="bg1"/>
              </a:solidFill>
              <a:ln>
                <a:noFill/>
              </a:ln>
              <a:effectLst/>
            </c:spPr>
            <c:txPr>
              <a:bodyPr rot="0" spcFirstLastPara="1" vertOverflow="ellipsis" vert="horz" wrap="square" anchor="ctr" anchorCtr="1"/>
              <a:lstStyle/>
              <a:p>
                <a:pPr>
                  <a:defRPr lang="en-US" sz="900" b="1" i="0" u="none" strike="noStrike" kern="1200" baseline="0">
                    <a:solidFill>
                      <a:schemeClr val="tx1"/>
                    </a:solidFill>
                    <a:latin typeface="+mn-lt"/>
                    <a:ea typeface="+mn-ea"/>
                    <a:cs typeface="+mn-cs"/>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trendline>
            <c:spPr>
              <a:ln w="19050" cap="rnd">
                <a:solidFill>
                  <a:schemeClr val="accent1"/>
                </a:solidFill>
                <a:prstDash val="sysDot"/>
              </a:ln>
              <a:effectLst/>
            </c:spPr>
            <c:trendlineType val="linear"/>
            <c:dispRSqr val="0"/>
            <c:dispEq val="0"/>
          </c:trendline>
          <c:cat>
            <c:strRef>
              <c:f>'Gráficos resultados'!$B$46:$H$46</c:f>
              <c:strCache>
                <c:ptCount val="7"/>
                <c:pt idx="0">
                  <c:v>Nacional</c:v>
                </c:pt>
                <c:pt idx="1">
                  <c:v>C</c:v>
                </c:pt>
                <c:pt idx="2">
                  <c:v>G1</c:v>
                </c:pt>
                <c:pt idx="3">
                  <c:v>G2</c:v>
                </c:pt>
                <c:pt idx="4">
                  <c:v>G3</c:v>
                </c:pt>
                <c:pt idx="5">
                  <c:v>G4</c:v>
                </c:pt>
                <c:pt idx="6">
                  <c:v>G5</c:v>
                </c:pt>
              </c:strCache>
            </c:strRef>
          </c:cat>
          <c:val>
            <c:numRef>
              <c:f>'Gráficos resultados'!$B$49:$H$49</c:f>
              <c:numCache>
                <c:formatCode>0.00</c:formatCode>
                <c:ptCount val="7"/>
                <c:pt idx="0">
                  <c:v>153.95045998198421</c:v>
                </c:pt>
                <c:pt idx="1">
                  <c:v>112.91602542815841</c:v>
                </c:pt>
                <c:pt idx="2">
                  <c:v>133.20659906207794</c:v>
                </c:pt>
                <c:pt idx="3">
                  <c:v>142.1140572844071</c:v>
                </c:pt>
                <c:pt idx="4">
                  <c:v>149.31264876834729</c:v>
                </c:pt>
                <c:pt idx="5">
                  <c:v>158.22741277636311</c:v>
                </c:pt>
                <c:pt idx="6">
                  <c:v>189.50913170148019</c:v>
                </c:pt>
              </c:numCache>
            </c:numRef>
          </c:val>
          <c:extLst>
            <c:ext xmlns:c16="http://schemas.microsoft.com/office/drawing/2014/chart" uri="{C3380CC4-5D6E-409C-BE32-E72D297353CC}">
              <c16:uniqueId val="{0000000F-4C83-453B-A391-0BF65D9784A1}"/>
            </c:ext>
          </c:extLst>
        </c:ser>
        <c:dLbls>
          <c:dLblPos val="outEnd"/>
          <c:showLegendKey val="0"/>
          <c:showVal val="1"/>
          <c:showCatName val="0"/>
          <c:showSerName val="0"/>
          <c:showPercent val="0"/>
          <c:showBubbleSize val="0"/>
        </c:dLbls>
        <c:gapWidth val="17"/>
        <c:overlap val="18"/>
        <c:axId val="271950720"/>
        <c:axId val="460996096"/>
        <c:extLst>
          <c:ext xmlns:c15="http://schemas.microsoft.com/office/drawing/2012/chart" uri="{02D57815-91ED-43cb-92C2-25804820EDAC}">
            <c15:filteredBarSeries>
              <c15:ser>
                <c:idx val="2"/>
                <c:order val="2"/>
                <c:tx>
                  <c:strRef>
                    <c:extLst>
                      <c:ext uri="{02D57815-91ED-43cb-92C2-25804820EDAC}">
                        <c15:formulaRef>
                          <c15:sqref>'Gráficos resultados'!$A$51</c15:sqref>
                        </c15:formulaRef>
                      </c:ext>
                    </c:extLst>
                    <c:strCache>
                      <c:ptCount val="1"/>
                      <c:pt idx="0">
                        <c:v>Capacidad de ejecución de inversión</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1000" b="1" i="0" u="none" strike="noStrike" kern="1200" baseline="0">
                          <a:solidFill>
                            <a:schemeClr val="tx1"/>
                          </a:solidFill>
                          <a:latin typeface="+mn-lt"/>
                          <a:ea typeface="+mn-ea"/>
                          <a:cs typeface="+mn-cs"/>
                        </a:defRPr>
                      </a:pPr>
                      <a:endParaRPr lang="es-CO"/>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'Gráficos resultados'!$B$46:$H$46</c15:sqref>
                        </c15:formulaRef>
                      </c:ext>
                    </c:extLst>
                    <c:strCache>
                      <c:ptCount val="7"/>
                      <c:pt idx="0">
                        <c:v>Nacional</c:v>
                      </c:pt>
                      <c:pt idx="1">
                        <c:v>C</c:v>
                      </c:pt>
                      <c:pt idx="2">
                        <c:v>G1</c:v>
                      </c:pt>
                      <c:pt idx="3">
                        <c:v>G2</c:v>
                      </c:pt>
                      <c:pt idx="4">
                        <c:v>G3</c:v>
                      </c:pt>
                      <c:pt idx="5">
                        <c:v>G4</c:v>
                      </c:pt>
                      <c:pt idx="6">
                        <c:v>G5</c:v>
                      </c:pt>
                    </c:strCache>
                  </c:strRef>
                </c:cat>
                <c:val>
                  <c:numRef>
                    <c:extLst>
                      <c:ext uri="{02D57815-91ED-43cb-92C2-25804820EDAC}">
                        <c15:formulaRef>
                          <c15:sqref>'Gráficos resultados'!$B$51:$H$51</c15:sqref>
                        </c15:formulaRef>
                      </c:ext>
                    </c:extLst>
                    <c:numCache>
                      <c:formatCode>0.00</c:formatCode>
                      <c:ptCount val="7"/>
                      <c:pt idx="0">
                        <c:v>88.881807428398048</c:v>
                      </c:pt>
                      <c:pt idx="1">
                        <c:v>90.246188576236392</c:v>
                      </c:pt>
                      <c:pt idx="2">
                        <c:v>86.626435038019309</c:v>
                      </c:pt>
                      <c:pt idx="3">
                        <c:v>89.079267682677994</c:v>
                      </c:pt>
                      <c:pt idx="4">
                        <c:v>89.021679296658533</c:v>
                      </c:pt>
                      <c:pt idx="5">
                        <c:v>89.560260170144787</c:v>
                      </c:pt>
                      <c:pt idx="6">
                        <c:v>90.032278861780085</c:v>
                      </c:pt>
                    </c:numCache>
                  </c:numRef>
                </c:val>
                <c:extLst>
                  <c:ext xmlns:c16="http://schemas.microsoft.com/office/drawing/2014/chart" uri="{C3380CC4-5D6E-409C-BE32-E72D297353CC}">
                    <c16:uniqueId val="{00000011-4C83-453B-A391-0BF65D9784A1}"/>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'Gráficos resultados'!$A$52</c15:sqref>
                        </c15:formulaRef>
                      </c:ext>
                    </c:extLst>
                    <c:strCache>
                      <c:ptCount val="1"/>
                      <c:pt idx="0">
                        <c:v>Media Nacional</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1000" b="1" i="0" u="none" strike="noStrike" kern="1200" baseline="0">
                          <a:solidFill>
                            <a:schemeClr val="tx1"/>
                          </a:solidFill>
                          <a:latin typeface="+mn-lt"/>
                          <a:ea typeface="+mn-ea"/>
                          <a:cs typeface="+mn-cs"/>
                        </a:defRPr>
                      </a:pPr>
                      <a:endParaRPr lang="es-CO"/>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'Gráficos resultados'!$B$46:$H$46</c15:sqref>
                        </c15:formulaRef>
                      </c:ext>
                    </c:extLst>
                    <c:strCache>
                      <c:ptCount val="7"/>
                      <c:pt idx="0">
                        <c:v>Nacional</c:v>
                      </c:pt>
                      <c:pt idx="1">
                        <c:v>C</c:v>
                      </c:pt>
                      <c:pt idx="2">
                        <c:v>G1</c:v>
                      </c:pt>
                      <c:pt idx="3">
                        <c:v>G2</c:v>
                      </c:pt>
                      <c:pt idx="4">
                        <c:v>G3</c:v>
                      </c:pt>
                      <c:pt idx="5">
                        <c:v>G4</c:v>
                      </c:pt>
                      <c:pt idx="6">
                        <c:v>G5</c:v>
                      </c:pt>
                    </c:strCache>
                  </c:strRef>
                </c:cat>
                <c:val>
                  <c:numRef>
                    <c:extLst xmlns:c15="http://schemas.microsoft.com/office/drawing/2012/chart">
                      <c:ext xmlns:c15="http://schemas.microsoft.com/office/drawing/2012/chart" uri="{02D57815-91ED-43cb-92C2-25804820EDAC}">
                        <c15:formulaRef>
                          <c15:sqref>'Gráficos resultados'!$B$52:$H$52</c15:sqref>
                        </c15:formulaRef>
                      </c:ext>
                    </c:extLst>
                    <c:numCache>
                      <c:formatCode>0.00</c:formatCode>
                      <c:ptCount val="7"/>
                      <c:pt idx="1">
                        <c:v>88.881807428398048</c:v>
                      </c:pt>
                      <c:pt idx="2">
                        <c:v>88.881807428398048</c:v>
                      </c:pt>
                      <c:pt idx="3">
                        <c:v>88.881807428398048</c:v>
                      </c:pt>
                      <c:pt idx="4">
                        <c:v>88.881807428398048</c:v>
                      </c:pt>
                      <c:pt idx="5">
                        <c:v>88.881807428398048</c:v>
                      </c:pt>
                      <c:pt idx="6">
                        <c:v>88.881807428398048</c:v>
                      </c:pt>
                    </c:numCache>
                  </c:numRef>
                </c:val>
                <c:extLst xmlns:c15="http://schemas.microsoft.com/office/drawing/2012/chart">
                  <c:ext xmlns:c16="http://schemas.microsoft.com/office/drawing/2014/chart" uri="{C3380CC4-5D6E-409C-BE32-E72D297353CC}">
                    <c16:uniqueId val="{00000012-4C83-453B-A391-0BF65D9784A1}"/>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'Gráficos resultados'!$A$57</c15:sqref>
                        </c15:formulaRef>
                      </c:ext>
                    </c:extLst>
                    <c:strCache>
                      <c:ptCount val="1"/>
                      <c:pt idx="0">
                        <c:v>Dimensión Gestión financiera territorial sin bono</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1000" b="1" i="0" u="none" strike="noStrike" kern="1200" baseline="0">
                          <a:solidFill>
                            <a:schemeClr val="tx1"/>
                          </a:solidFill>
                          <a:latin typeface="+mn-lt"/>
                          <a:ea typeface="+mn-ea"/>
                          <a:cs typeface="+mn-cs"/>
                        </a:defRPr>
                      </a:pPr>
                      <a:endParaRPr lang="es-CO"/>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'Gráficos resultados'!$B$46:$H$46</c15:sqref>
                        </c15:formulaRef>
                      </c:ext>
                    </c:extLst>
                    <c:strCache>
                      <c:ptCount val="7"/>
                      <c:pt idx="0">
                        <c:v>Nacional</c:v>
                      </c:pt>
                      <c:pt idx="1">
                        <c:v>C</c:v>
                      </c:pt>
                      <c:pt idx="2">
                        <c:v>G1</c:v>
                      </c:pt>
                      <c:pt idx="3">
                        <c:v>G2</c:v>
                      </c:pt>
                      <c:pt idx="4">
                        <c:v>G3</c:v>
                      </c:pt>
                      <c:pt idx="5">
                        <c:v>G4</c:v>
                      </c:pt>
                      <c:pt idx="6">
                        <c:v>G5</c:v>
                      </c:pt>
                    </c:strCache>
                  </c:strRef>
                </c:cat>
                <c:val>
                  <c:numRef>
                    <c:extLst xmlns:c15="http://schemas.microsoft.com/office/drawing/2012/chart">
                      <c:ext xmlns:c15="http://schemas.microsoft.com/office/drawing/2012/chart" uri="{02D57815-91ED-43cb-92C2-25804820EDAC}">
                        <c15:formulaRef>
                          <c15:sqref>'Gráficos resultados'!$B$57:$H$57</c15:sqref>
                        </c15:formulaRef>
                      </c:ext>
                    </c:extLst>
                    <c:numCache>
                      <c:formatCode>0.00</c:formatCode>
                      <c:ptCount val="7"/>
                      <c:pt idx="0">
                        <c:v>71.568174457215548</c:v>
                      </c:pt>
                      <c:pt idx="1">
                        <c:v>90.74923841156739</c:v>
                      </c:pt>
                      <c:pt idx="2">
                        <c:v>76.602580310447749</c:v>
                      </c:pt>
                      <c:pt idx="3">
                        <c:v>74.141833467349727</c:v>
                      </c:pt>
                      <c:pt idx="4">
                        <c:v>72.084447159719858</c:v>
                      </c:pt>
                      <c:pt idx="5">
                        <c:v>67.700810866776067</c:v>
                      </c:pt>
                      <c:pt idx="6">
                        <c:v>66.190469171906912</c:v>
                      </c:pt>
                    </c:numCache>
                  </c:numRef>
                </c:val>
                <c:extLst xmlns:c15="http://schemas.microsoft.com/office/drawing/2012/chart">
                  <c:ext xmlns:c16="http://schemas.microsoft.com/office/drawing/2014/chart" uri="{C3380CC4-5D6E-409C-BE32-E72D297353CC}">
                    <c16:uniqueId val="{00000013-4C83-453B-A391-0BF65D9784A1}"/>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'Gráficos resultados'!$A$58</c15:sqref>
                        </c15:formulaRef>
                      </c:ext>
                    </c:extLst>
                    <c:strCache>
                      <c:ptCount val="1"/>
                      <c:pt idx="0">
                        <c:v>Media Nacional</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1000" b="1" i="0" u="none" strike="noStrike" kern="1200" baseline="0">
                          <a:solidFill>
                            <a:schemeClr val="tx1"/>
                          </a:solidFill>
                          <a:latin typeface="+mn-lt"/>
                          <a:ea typeface="+mn-ea"/>
                          <a:cs typeface="+mn-cs"/>
                        </a:defRPr>
                      </a:pPr>
                      <a:endParaRPr lang="es-CO"/>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'Gráficos resultados'!$B$46:$H$46</c15:sqref>
                        </c15:formulaRef>
                      </c:ext>
                    </c:extLst>
                    <c:strCache>
                      <c:ptCount val="7"/>
                      <c:pt idx="0">
                        <c:v>Nacional</c:v>
                      </c:pt>
                      <c:pt idx="1">
                        <c:v>C</c:v>
                      </c:pt>
                      <c:pt idx="2">
                        <c:v>G1</c:v>
                      </c:pt>
                      <c:pt idx="3">
                        <c:v>G2</c:v>
                      </c:pt>
                      <c:pt idx="4">
                        <c:v>G3</c:v>
                      </c:pt>
                      <c:pt idx="5">
                        <c:v>G4</c:v>
                      </c:pt>
                      <c:pt idx="6">
                        <c:v>G5</c:v>
                      </c:pt>
                    </c:strCache>
                  </c:strRef>
                </c:cat>
                <c:val>
                  <c:numRef>
                    <c:extLst xmlns:c15="http://schemas.microsoft.com/office/drawing/2012/chart">
                      <c:ext xmlns:c15="http://schemas.microsoft.com/office/drawing/2012/chart" uri="{02D57815-91ED-43cb-92C2-25804820EDAC}">
                        <c15:formulaRef>
                          <c15:sqref>'Gráficos resultados'!$B$58:$H$58</c15:sqref>
                        </c15:formulaRef>
                      </c:ext>
                    </c:extLst>
                    <c:numCache>
                      <c:formatCode>0.00</c:formatCode>
                      <c:ptCount val="7"/>
                      <c:pt idx="1">
                        <c:v>71.568174457215548</c:v>
                      </c:pt>
                      <c:pt idx="2">
                        <c:v>71.568174457215548</c:v>
                      </c:pt>
                      <c:pt idx="3">
                        <c:v>71.568174457215548</c:v>
                      </c:pt>
                      <c:pt idx="4">
                        <c:v>71.568174457215548</c:v>
                      </c:pt>
                      <c:pt idx="5">
                        <c:v>71.568174457215548</c:v>
                      </c:pt>
                      <c:pt idx="6">
                        <c:v>71.568174457215548</c:v>
                      </c:pt>
                    </c:numCache>
                  </c:numRef>
                </c:val>
                <c:extLst xmlns:c15="http://schemas.microsoft.com/office/drawing/2012/chart">
                  <c:ext xmlns:c16="http://schemas.microsoft.com/office/drawing/2014/chart" uri="{C3380CC4-5D6E-409C-BE32-E72D297353CC}">
                    <c16:uniqueId val="{00000014-4C83-453B-A391-0BF65D9784A1}"/>
                  </c:ext>
                </c:extLst>
              </c15:ser>
            </c15:filteredBarSeries>
          </c:ext>
        </c:extLst>
      </c:barChart>
      <c:lineChart>
        <c:grouping val="standard"/>
        <c:varyColors val="0"/>
        <c:dLbls>
          <c:showLegendKey val="0"/>
          <c:showVal val="0"/>
          <c:showCatName val="0"/>
          <c:showSerName val="0"/>
          <c:showPercent val="0"/>
          <c:showBubbleSize val="0"/>
        </c:dLbls>
        <c:marker val="1"/>
        <c:smooth val="0"/>
        <c:axId val="271950720"/>
        <c:axId val="460996096"/>
        <c:extLst>
          <c:ext xmlns:c15="http://schemas.microsoft.com/office/drawing/2012/chart" uri="{02D57815-91ED-43cb-92C2-25804820EDAC}">
            <c15:filteredLineSeries>
              <c15:ser>
                <c:idx val="1"/>
                <c:order val="1"/>
                <c:tx>
                  <c:strRef>
                    <c:extLst>
                      <c:ext uri="{02D57815-91ED-43cb-92C2-25804820EDAC}">
                        <c15:formulaRef>
                          <c15:sqref>'Gráficos resultados'!$A$50</c15:sqref>
                        </c15:formulaRef>
                      </c:ext>
                    </c:extLst>
                    <c:strCache>
                      <c:ptCount val="1"/>
                      <c:pt idx="0">
                        <c:v>Media Nacional</c:v>
                      </c:pt>
                    </c:strCache>
                  </c:strRef>
                </c:tx>
                <c:spPr>
                  <a:ln w="28575" cap="rnd">
                    <a:solidFill>
                      <a:schemeClr val="accent2"/>
                    </a:solidFill>
                    <a:prstDash val="dash"/>
                    <a:round/>
                  </a:ln>
                  <a:effectLst/>
                </c:spPr>
                <c:marker>
                  <c:symbol val="none"/>
                </c:marker>
                <c:cat>
                  <c:strRef>
                    <c:extLst>
                      <c:ext uri="{02D57815-91ED-43cb-92C2-25804820EDAC}">
                        <c15:formulaRef>
                          <c15:sqref>'Gráficos resultados'!$B$46:$H$46</c15:sqref>
                        </c15:formulaRef>
                      </c:ext>
                    </c:extLst>
                    <c:strCache>
                      <c:ptCount val="7"/>
                      <c:pt idx="0">
                        <c:v>Nacional</c:v>
                      </c:pt>
                      <c:pt idx="1">
                        <c:v>C</c:v>
                      </c:pt>
                      <c:pt idx="2">
                        <c:v>G1</c:v>
                      </c:pt>
                      <c:pt idx="3">
                        <c:v>G2</c:v>
                      </c:pt>
                      <c:pt idx="4">
                        <c:v>G3</c:v>
                      </c:pt>
                      <c:pt idx="5">
                        <c:v>G4</c:v>
                      </c:pt>
                      <c:pt idx="6">
                        <c:v>G5</c:v>
                      </c:pt>
                    </c:strCache>
                  </c:strRef>
                </c:cat>
                <c:val>
                  <c:numRef>
                    <c:extLst>
                      <c:ext uri="{02D57815-91ED-43cb-92C2-25804820EDAC}">
                        <c15:formulaRef>
                          <c15:sqref>'Gráficos resultados'!$B$50:$H$50</c15:sqref>
                        </c15:formulaRef>
                      </c:ext>
                    </c:extLst>
                    <c:numCache>
                      <c:formatCode>0.00</c:formatCode>
                      <c:ptCount val="7"/>
                      <c:pt idx="1">
                        <c:v>153.95045998198421</c:v>
                      </c:pt>
                      <c:pt idx="2">
                        <c:v>153.95045998198421</c:v>
                      </c:pt>
                      <c:pt idx="3">
                        <c:v>153.95045998198421</c:v>
                      </c:pt>
                      <c:pt idx="4">
                        <c:v>153.95045998198421</c:v>
                      </c:pt>
                      <c:pt idx="5">
                        <c:v>153.95045998198421</c:v>
                      </c:pt>
                      <c:pt idx="6">
                        <c:v>153.95045998198421</c:v>
                      </c:pt>
                    </c:numCache>
                  </c:numRef>
                </c:val>
                <c:smooth val="0"/>
                <c:extLst>
                  <c:ext xmlns:c16="http://schemas.microsoft.com/office/drawing/2014/chart" uri="{C3380CC4-5D6E-409C-BE32-E72D297353CC}">
                    <c16:uniqueId val="{00000010-4C83-453B-A391-0BF65D9784A1}"/>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'Gráficos resultados'!$A$59</c15:sqref>
                        </c15:formulaRef>
                      </c:ext>
                    </c:extLst>
                    <c:strCache>
                      <c:ptCount val="1"/>
                      <c:pt idx="0">
                        <c:v>Dimensión Gestión financiera territorial con bono</c:v>
                      </c:pt>
                    </c:strCache>
                  </c:strRef>
                </c:tx>
                <c:spPr>
                  <a:ln w="28575" cap="rnd">
                    <a:solidFill>
                      <a:schemeClr val="accent1">
                        <a:lumMod val="60000"/>
                      </a:schemeClr>
                    </a:solidFill>
                    <a:round/>
                  </a:ln>
                  <a:effectLst/>
                </c:spPr>
                <c:marker>
                  <c:symbol val="none"/>
                </c:marker>
                <c:cat>
                  <c:strRef>
                    <c:extLst xmlns:c15="http://schemas.microsoft.com/office/drawing/2012/chart">
                      <c:ext xmlns:c15="http://schemas.microsoft.com/office/drawing/2012/chart" uri="{02D57815-91ED-43cb-92C2-25804820EDAC}">
                        <c15:formulaRef>
                          <c15:sqref>'Gráficos resultados'!$B$46:$H$46</c15:sqref>
                        </c15:formulaRef>
                      </c:ext>
                    </c:extLst>
                    <c:strCache>
                      <c:ptCount val="7"/>
                      <c:pt idx="0">
                        <c:v>Nacional</c:v>
                      </c:pt>
                      <c:pt idx="1">
                        <c:v>C</c:v>
                      </c:pt>
                      <c:pt idx="2">
                        <c:v>G1</c:v>
                      </c:pt>
                      <c:pt idx="3">
                        <c:v>G2</c:v>
                      </c:pt>
                      <c:pt idx="4">
                        <c:v>G3</c:v>
                      </c:pt>
                      <c:pt idx="5">
                        <c:v>G4</c:v>
                      </c:pt>
                      <c:pt idx="6">
                        <c:v>G5</c:v>
                      </c:pt>
                    </c:strCache>
                  </c:strRef>
                </c:cat>
                <c:val>
                  <c:numRef>
                    <c:extLst xmlns:c15="http://schemas.microsoft.com/office/drawing/2012/chart">
                      <c:ext xmlns:c15="http://schemas.microsoft.com/office/drawing/2012/chart" uri="{02D57815-91ED-43cb-92C2-25804820EDAC}">
                        <c15:formulaRef>
                          <c15:sqref>'Gráficos resultados'!$B$59:$H$59</c15:sqref>
                        </c15:formulaRef>
                      </c:ext>
                    </c:extLst>
                    <c:numCache>
                      <c:formatCode>0.00</c:formatCode>
                      <c:ptCount val="7"/>
                      <c:pt idx="0">
                        <c:v>71.869171075108639</c:v>
                      </c:pt>
                      <c:pt idx="1">
                        <c:v>91.769930059152045</c:v>
                      </c:pt>
                      <c:pt idx="2">
                        <c:v>77.033456389117944</c:v>
                      </c:pt>
                      <c:pt idx="3">
                        <c:v>74.383778314036149</c:v>
                      </c:pt>
                      <c:pt idx="4">
                        <c:v>72.37236073714449</c:v>
                      </c:pt>
                      <c:pt idx="5">
                        <c:v>67.970880939122381</c:v>
                      </c:pt>
                      <c:pt idx="6">
                        <c:v>66.42232587007328</c:v>
                      </c:pt>
                    </c:numCache>
                  </c:numRef>
                </c:val>
                <c:smooth val="0"/>
                <c:extLst xmlns:c15="http://schemas.microsoft.com/office/drawing/2012/chart">
                  <c:ext xmlns:c16="http://schemas.microsoft.com/office/drawing/2014/chart" uri="{C3380CC4-5D6E-409C-BE32-E72D297353CC}">
                    <c16:uniqueId val="{00000015-4C83-453B-A391-0BF65D9784A1}"/>
                  </c:ext>
                </c:extLst>
              </c15:ser>
            </c15:filteredLineSeries>
            <c15:filteredLineSeries>
              <c15:ser>
                <c:idx val="7"/>
                <c:order val="7"/>
                <c:tx>
                  <c:strRef>
                    <c:extLst xmlns:c15="http://schemas.microsoft.com/office/drawing/2012/chart">
                      <c:ext xmlns:c15="http://schemas.microsoft.com/office/drawing/2012/chart" uri="{02D57815-91ED-43cb-92C2-25804820EDAC}">
                        <c15:formulaRef>
                          <c15:sqref>'Gráficos resultados'!$A$60</c15:sqref>
                        </c15:formulaRef>
                      </c:ext>
                    </c:extLst>
                    <c:strCache>
                      <c:ptCount val="1"/>
                      <c:pt idx="0">
                        <c:v>Media Nacional</c:v>
                      </c:pt>
                    </c:strCache>
                  </c:strRef>
                </c:tx>
                <c:spPr>
                  <a:ln w="28575" cap="rnd">
                    <a:solidFill>
                      <a:schemeClr val="accent2">
                        <a:lumMod val="60000"/>
                      </a:schemeClr>
                    </a:solidFill>
                    <a:round/>
                  </a:ln>
                  <a:effectLst/>
                </c:spPr>
                <c:marker>
                  <c:symbol val="none"/>
                </c:marker>
                <c:cat>
                  <c:strRef>
                    <c:extLst xmlns:c15="http://schemas.microsoft.com/office/drawing/2012/chart">
                      <c:ext xmlns:c15="http://schemas.microsoft.com/office/drawing/2012/chart" uri="{02D57815-91ED-43cb-92C2-25804820EDAC}">
                        <c15:formulaRef>
                          <c15:sqref>'Gráficos resultados'!$B$46:$H$46</c15:sqref>
                        </c15:formulaRef>
                      </c:ext>
                    </c:extLst>
                    <c:strCache>
                      <c:ptCount val="7"/>
                      <c:pt idx="0">
                        <c:v>Nacional</c:v>
                      </c:pt>
                      <c:pt idx="1">
                        <c:v>C</c:v>
                      </c:pt>
                      <c:pt idx="2">
                        <c:v>G1</c:v>
                      </c:pt>
                      <c:pt idx="3">
                        <c:v>G2</c:v>
                      </c:pt>
                      <c:pt idx="4">
                        <c:v>G3</c:v>
                      </c:pt>
                      <c:pt idx="5">
                        <c:v>G4</c:v>
                      </c:pt>
                      <c:pt idx="6">
                        <c:v>G5</c:v>
                      </c:pt>
                    </c:strCache>
                  </c:strRef>
                </c:cat>
                <c:val>
                  <c:numRef>
                    <c:extLst xmlns:c15="http://schemas.microsoft.com/office/drawing/2012/chart">
                      <c:ext xmlns:c15="http://schemas.microsoft.com/office/drawing/2012/chart" uri="{02D57815-91ED-43cb-92C2-25804820EDAC}">
                        <c15:formulaRef>
                          <c15:sqref>'Gráficos resultados'!$B$60:$H$60</c15:sqref>
                        </c15:formulaRef>
                      </c:ext>
                    </c:extLst>
                    <c:numCache>
                      <c:formatCode>0.00</c:formatCode>
                      <c:ptCount val="7"/>
                      <c:pt idx="1">
                        <c:v>71.869171075108639</c:v>
                      </c:pt>
                      <c:pt idx="2">
                        <c:v>71.869171075108639</c:v>
                      </c:pt>
                      <c:pt idx="3">
                        <c:v>71.869171075108639</c:v>
                      </c:pt>
                      <c:pt idx="4">
                        <c:v>71.869171075108639</c:v>
                      </c:pt>
                      <c:pt idx="5">
                        <c:v>71.869171075108639</c:v>
                      </c:pt>
                      <c:pt idx="6">
                        <c:v>71.869171075108639</c:v>
                      </c:pt>
                    </c:numCache>
                  </c:numRef>
                </c:val>
                <c:smooth val="0"/>
                <c:extLst xmlns:c15="http://schemas.microsoft.com/office/drawing/2012/chart">
                  <c:ext xmlns:c16="http://schemas.microsoft.com/office/drawing/2014/chart" uri="{C3380CC4-5D6E-409C-BE32-E72D297353CC}">
                    <c16:uniqueId val="{00000016-4C83-453B-A391-0BF65D9784A1}"/>
                  </c:ext>
                </c:extLst>
              </c15:ser>
            </c15:filteredLineSeries>
          </c:ext>
        </c:extLst>
      </c:lineChart>
      <c:catAx>
        <c:axId val="27195072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000" b="0" i="0" u="none" strike="noStrike" kern="1200" baseline="0">
                <a:solidFill>
                  <a:schemeClr val="tx1"/>
                </a:solidFill>
                <a:latin typeface="+mn-lt"/>
                <a:ea typeface="+mn-ea"/>
                <a:cs typeface="+mn-cs"/>
              </a:defRPr>
            </a:pPr>
            <a:endParaRPr lang="es-CO"/>
          </a:p>
        </c:txPr>
        <c:crossAx val="460996096"/>
        <c:crosses val="autoZero"/>
        <c:auto val="1"/>
        <c:lblAlgn val="ctr"/>
        <c:lblOffset val="100"/>
        <c:noMultiLvlLbl val="0"/>
      </c:catAx>
      <c:valAx>
        <c:axId val="460996096"/>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crossAx val="271950720"/>
        <c:crosses val="autoZero"/>
        <c:crossBetween val="between"/>
      </c:valAx>
      <c:spPr>
        <a:noFill/>
        <a:ln>
          <a:noFill/>
        </a:ln>
        <a:effectLst/>
      </c:spPr>
    </c:plotArea>
    <c:legend>
      <c:legendPos val="b"/>
      <c:legendEntry>
        <c:idx val="0"/>
        <c:delete val="1"/>
      </c:legendEntry>
      <c:legendEntry>
        <c:idx val="1"/>
        <c:delete val="1"/>
      </c:legendEntry>
      <c:layout>
        <c:manualLayout>
          <c:xMode val="edge"/>
          <c:yMode val="edge"/>
          <c:x val="4.2122970330697951E-2"/>
          <c:y val="0.79767187500000003"/>
          <c:w val="0.88876264558360962"/>
          <c:h val="0.16925520833333332"/>
        </c:manualLayout>
      </c:layout>
      <c:overlay val="0"/>
      <c:spPr>
        <a:noFill/>
        <a:ln>
          <a:noFill/>
        </a:ln>
        <a:effectLst/>
      </c:spPr>
      <c:txPr>
        <a:bodyPr rot="0" spcFirstLastPara="1" vertOverflow="ellipsis" vert="horz" wrap="square" anchor="ctr" anchorCtr="1"/>
        <a:lstStyle/>
        <a:p>
          <a:pPr>
            <a:defRPr lang="en-US" sz="1000" b="0" i="0" u="none" strike="noStrike" kern="1200" baseline="0">
              <a:solidFill>
                <a:schemeClr val="tx1"/>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lang="en-US" sz="1000" b="0" i="0" u="none" strike="noStrike" kern="1200" baseline="0">
          <a:solidFill>
            <a:schemeClr val="tx1"/>
          </a:solidFill>
          <a:latin typeface="+mn-lt"/>
          <a:ea typeface="+mn-ea"/>
          <a:cs typeface="+mn-cs"/>
        </a:defRPr>
      </a:pPr>
      <a:endParaRPr lang="es-C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400" b="1" i="0" u="none" strike="noStrike" kern="1200" spc="0" baseline="0" err="1">
                <a:solidFill>
                  <a:srgbClr val="0E2841"/>
                </a:solidFill>
                <a:latin typeface="Montserrat" panose="00000500000000000000" pitchFamily="2" charset="0"/>
                <a:ea typeface="+mn-ea"/>
                <a:cs typeface="+mn-cs"/>
              </a:defRPr>
            </a:pPr>
            <a:r>
              <a:rPr lang="en-US" sz="1400" b="1" i="0" u="none" strike="noStrike" kern="1200" spc="0" baseline="0" dirty="0" err="1">
                <a:solidFill>
                  <a:srgbClr val="0E2841"/>
                </a:solidFill>
                <a:latin typeface="Montserrat" panose="00000500000000000000" pitchFamily="2" charset="0"/>
                <a:ea typeface="+mn-ea"/>
                <a:cs typeface="+mn-cs"/>
              </a:rPr>
              <a:t>Evolución</a:t>
            </a:r>
            <a:r>
              <a:rPr lang="en-US" sz="1400" b="1" i="0" u="none" strike="noStrike" kern="1200" spc="0" baseline="0" dirty="0">
                <a:solidFill>
                  <a:srgbClr val="0E2841"/>
                </a:solidFill>
                <a:latin typeface="Montserrat" panose="00000500000000000000" pitchFamily="2" charset="0"/>
                <a:ea typeface="+mn-ea"/>
                <a:cs typeface="+mn-cs"/>
              </a:rPr>
              <a:t> </a:t>
            </a:r>
            <a:r>
              <a:rPr lang="en-US" sz="1400" b="1" i="0" u="none" strike="noStrike" kern="1200" spc="0" baseline="0" dirty="0" err="1">
                <a:solidFill>
                  <a:srgbClr val="0E2841"/>
                </a:solidFill>
                <a:latin typeface="Montserrat" panose="00000500000000000000" pitchFamily="2" charset="0"/>
                <a:ea typeface="+mn-ea"/>
                <a:cs typeface="+mn-cs"/>
              </a:rPr>
              <a:t>ingresos</a:t>
            </a:r>
            <a:r>
              <a:rPr lang="en-US" sz="1400" b="1" i="0" u="none" strike="noStrike" kern="1200" spc="0" baseline="0" dirty="0">
                <a:solidFill>
                  <a:srgbClr val="0E2841"/>
                </a:solidFill>
                <a:latin typeface="Montserrat" panose="00000500000000000000" pitchFamily="2" charset="0"/>
                <a:ea typeface="+mn-ea"/>
                <a:cs typeface="+mn-cs"/>
              </a:rPr>
              <a:t> </a:t>
            </a:r>
            <a:r>
              <a:rPr lang="en-US" sz="1400" b="1" i="0" u="none" strike="noStrike" kern="1200" spc="0" baseline="0" dirty="0" err="1">
                <a:solidFill>
                  <a:srgbClr val="0E2841"/>
                </a:solidFill>
                <a:latin typeface="Montserrat" panose="00000500000000000000" pitchFamily="2" charset="0"/>
                <a:ea typeface="+mn-ea"/>
                <a:cs typeface="+mn-cs"/>
              </a:rPr>
              <a:t>tributarios</a:t>
            </a:r>
            <a:r>
              <a:rPr lang="en-US" sz="1400" b="1" i="0" u="none" strike="noStrike" kern="1200" spc="0" baseline="0" dirty="0">
                <a:solidFill>
                  <a:srgbClr val="0E2841"/>
                </a:solidFill>
                <a:latin typeface="Montserrat" panose="00000500000000000000" pitchFamily="2" charset="0"/>
                <a:ea typeface="+mn-ea"/>
                <a:cs typeface="+mn-cs"/>
              </a:rPr>
              <a:t> </a:t>
            </a:r>
            <a:r>
              <a:rPr lang="en-US" sz="1400" b="1" i="0" u="none" strike="noStrike" kern="1200" spc="0" baseline="0" dirty="0" err="1">
                <a:solidFill>
                  <a:srgbClr val="0E2841"/>
                </a:solidFill>
                <a:latin typeface="Montserrat" panose="00000500000000000000" pitchFamily="2" charset="0"/>
                <a:ea typeface="+mn-ea"/>
                <a:cs typeface="+mn-cs"/>
              </a:rPr>
              <a:t>municipales</a:t>
            </a:r>
            <a:endParaRPr lang="en-US" sz="1400" b="1" i="0" u="none" strike="noStrike" kern="1200" spc="0" baseline="0" dirty="0">
              <a:solidFill>
                <a:srgbClr val="0E2841"/>
              </a:solidFill>
              <a:latin typeface="Montserrat" panose="00000500000000000000" pitchFamily="2" charset="0"/>
              <a:ea typeface="+mn-ea"/>
              <a:cs typeface="+mn-cs"/>
            </a:endParaRPr>
          </a:p>
          <a:p>
            <a:pPr>
              <a:defRPr lang="en-US" sz="1400" spc="0" err="1">
                <a:solidFill>
                  <a:srgbClr val="0E2841"/>
                </a:solidFill>
                <a:latin typeface="Montserrat" panose="00000500000000000000" pitchFamily="2" charset="0"/>
              </a:defRPr>
            </a:pPr>
            <a:r>
              <a:rPr lang="en-US" sz="1200" b="0" i="0" u="none" strike="noStrike" kern="1200" spc="0" baseline="0" dirty="0" err="1">
                <a:solidFill>
                  <a:srgbClr val="0E2841"/>
                </a:solidFill>
                <a:latin typeface="Montserrat" panose="00000500000000000000" pitchFamily="2" charset="0"/>
                <a:ea typeface="+mn-ea"/>
                <a:cs typeface="+mn-cs"/>
              </a:rPr>
              <a:t>Billones</a:t>
            </a:r>
            <a:r>
              <a:rPr lang="en-US" sz="1200" b="0" i="0" u="none" strike="noStrike" kern="1200" spc="0" baseline="0" dirty="0">
                <a:solidFill>
                  <a:srgbClr val="0E2841"/>
                </a:solidFill>
                <a:latin typeface="Montserrat" panose="00000500000000000000" pitchFamily="2" charset="0"/>
                <a:ea typeface="+mn-ea"/>
                <a:cs typeface="+mn-cs"/>
              </a:rPr>
              <a:t> de pesos de 2023</a:t>
            </a:r>
          </a:p>
        </c:rich>
      </c:tx>
      <c:overlay val="0"/>
      <c:spPr>
        <a:noFill/>
        <a:ln>
          <a:noFill/>
        </a:ln>
        <a:effectLst/>
      </c:spPr>
      <c:txPr>
        <a:bodyPr rot="0" spcFirstLastPara="1" vertOverflow="ellipsis" vert="horz" wrap="square" anchor="ctr" anchorCtr="1"/>
        <a:lstStyle/>
        <a:p>
          <a:pPr>
            <a:defRPr lang="en-US" sz="1400" b="1" i="0" u="none" strike="noStrike" kern="1200" spc="0" baseline="0" err="1">
              <a:solidFill>
                <a:srgbClr val="0E2841"/>
              </a:solidFill>
              <a:latin typeface="Montserrat" panose="00000500000000000000" pitchFamily="2" charset="0"/>
              <a:ea typeface="+mn-ea"/>
              <a:cs typeface="+mn-cs"/>
            </a:defRPr>
          </a:pPr>
          <a:endParaRPr lang="es-CO"/>
        </a:p>
      </c:txPr>
    </c:title>
    <c:autoTitleDeleted val="0"/>
    <c:plotArea>
      <c:layout>
        <c:manualLayout>
          <c:layoutTarget val="inner"/>
          <c:xMode val="edge"/>
          <c:yMode val="edge"/>
          <c:x val="8.6797326248665499E-2"/>
          <c:y val="0.17352443726821642"/>
          <c:w val="0.87951352219697698"/>
          <c:h val="0.66754854174057376"/>
        </c:manualLayout>
      </c:layout>
      <c:lineChart>
        <c:grouping val="standard"/>
        <c:varyColors val="0"/>
        <c:ser>
          <c:idx val="4"/>
          <c:order val="0"/>
          <c:tx>
            <c:strRef>
              <c:f>'Tributario mun'!$A$4</c:f>
              <c:strCache>
                <c:ptCount val="1"/>
                <c:pt idx="0">
                  <c:v>Predial</c:v>
                </c:pt>
              </c:strCache>
            </c:strRef>
          </c:tx>
          <c:spPr>
            <a:ln w="25400" cap="rnd" cmpd="sng" algn="ctr">
              <a:solidFill>
                <a:srgbClr val="FFC000"/>
              </a:solidFill>
              <a:prstDash val="dash"/>
              <a:round/>
            </a:ln>
            <a:effectLst/>
          </c:spPr>
          <c:marker>
            <c:symbol val="none"/>
          </c:marker>
          <c:dLbls>
            <c:dLbl>
              <c:idx val="8"/>
              <c:tx>
                <c:rich>
                  <a:bodyPr rot="0" spcFirstLastPara="1" vertOverflow="ellipsis" vert="horz" wrap="square" lIns="38100" tIns="19050" rIns="38100" bIns="19050" anchor="ctr" anchorCtr="1">
                    <a:noAutofit/>
                  </a:bodyPr>
                  <a:lstStyle/>
                  <a:p>
                    <a:pPr>
                      <a:defRPr sz="800" b="0" i="0" u="none" strike="noStrike" kern="1200" baseline="0">
                        <a:solidFill>
                          <a:schemeClr val="tx2"/>
                        </a:solidFill>
                        <a:latin typeface="+mn-lt"/>
                        <a:ea typeface="+mn-ea"/>
                        <a:cs typeface="+mn-cs"/>
                      </a:defRPr>
                    </a:pPr>
                    <a:fld id="{A2FBE792-99BD-4284-A47F-689042510013}" type="VALUE">
                      <a:rPr lang="en-US" b="1"/>
                      <a:pPr>
                        <a:defRPr/>
                      </a:pPr>
                      <a:t>[VALOR]</a:t>
                    </a:fld>
                    <a:endParaRPr lang="es-CO"/>
                  </a:p>
                </c:rich>
              </c:tx>
              <c:spPr>
                <a:noFill/>
                <a:ln>
                  <a:noFill/>
                </a:ln>
                <a:effectLst/>
              </c:spPr>
              <c:txPr>
                <a:bodyPr rot="0" spcFirstLastPara="1" vertOverflow="ellipsis" vert="horz" wrap="square" lIns="38100" tIns="19050" rIns="38100" bIns="19050" anchor="ctr" anchorCtr="1">
                  <a:noAutofit/>
                </a:bodyPr>
                <a:lstStyle/>
                <a:p>
                  <a:pPr>
                    <a:defRPr sz="800" b="0" i="0" u="none" strike="noStrike" kern="1200" baseline="0">
                      <a:solidFill>
                        <a:schemeClr val="tx2"/>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15:layout>
                    <c:manualLayout>
                      <c:w val="6.0782170956992038E-2"/>
                      <c:h val="0.19654342698304283"/>
                    </c:manualLayout>
                  </c15:layout>
                  <c15:dlblFieldTable/>
                  <c15:showDataLabelsRange val="0"/>
                </c:ext>
                <c:ext xmlns:c16="http://schemas.microsoft.com/office/drawing/2014/chart" uri="{C3380CC4-5D6E-409C-BE32-E72D297353CC}">
                  <c16:uniqueId val="{00000001-E88E-4FA0-8826-BA9FB430D90B}"/>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2"/>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'Tributario mun'!$N$3:$Y$3</c:f>
              <c:numCache>
                <c:formatCode>General</c:formatCode>
                <c:ptCount val="12"/>
                <c:pt idx="0">
                  <c:v>2012</c:v>
                </c:pt>
                <c:pt idx="1">
                  <c:v>2013</c:v>
                </c:pt>
                <c:pt idx="2">
                  <c:v>2014</c:v>
                </c:pt>
                <c:pt idx="3">
                  <c:v>2015</c:v>
                </c:pt>
                <c:pt idx="4">
                  <c:v>2016</c:v>
                </c:pt>
                <c:pt idx="5">
                  <c:v>2017</c:v>
                </c:pt>
                <c:pt idx="6">
                  <c:v>2018</c:v>
                </c:pt>
                <c:pt idx="7">
                  <c:v>2019</c:v>
                </c:pt>
                <c:pt idx="8">
                  <c:v>2020</c:v>
                </c:pt>
                <c:pt idx="9">
                  <c:v>2021</c:v>
                </c:pt>
                <c:pt idx="10">
                  <c:v>2022</c:v>
                </c:pt>
                <c:pt idx="11">
                  <c:v>2023</c:v>
                </c:pt>
              </c:numCache>
            </c:numRef>
          </c:cat>
          <c:val>
            <c:numRef>
              <c:f>'Tributario mun'!$N$4:$Y$4</c:f>
              <c:numCache>
                <c:formatCode>#,##0</c:formatCode>
                <c:ptCount val="12"/>
                <c:pt idx="0">
                  <c:v>6784507.8962853989</c:v>
                </c:pt>
                <c:pt idx="1">
                  <c:v>8005475.6246212795</c:v>
                </c:pt>
                <c:pt idx="2">
                  <c:v>9008334.6543019023</c:v>
                </c:pt>
                <c:pt idx="3">
                  <c:v>9724454.7650356162</c:v>
                </c:pt>
                <c:pt idx="4">
                  <c:v>9886723.5181902759</c:v>
                </c:pt>
                <c:pt idx="5">
                  <c:v>9877357.8417614009</c:v>
                </c:pt>
                <c:pt idx="6">
                  <c:v>10904380.15813954</c:v>
                </c:pt>
                <c:pt idx="7">
                  <c:v>11604051.375325371</c:v>
                </c:pt>
                <c:pt idx="8">
                  <c:v>11598328.489094239</c:v>
                </c:pt>
                <c:pt idx="9">
                  <c:v>11585261.612953914</c:v>
                </c:pt>
                <c:pt idx="10">
                  <c:v>12036130.843340544</c:v>
                </c:pt>
                <c:pt idx="11">
                  <c:v>12000962.693143003</c:v>
                </c:pt>
              </c:numCache>
            </c:numRef>
          </c:val>
          <c:smooth val="0"/>
          <c:extLst>
            <c:ext xmlns:c16="http://schemas.microsoft.com/office/drawing/2014/chart" uri="{C3380CC4-5D6E-409C-BE32-E72D297353CC}">
              <c16:uniqueId val="{00000000-A9EA-46AC-A090-907AEB3AA2D9}"/>
            </c:ext>
          </c:extLst>
        </c:ser>
        <c:ser>
          <c:idx val="5"/>
          <c:order val="1"/>
          <c:tx>
            <c:strRef>
              <c:f>'Tributario mun'!$A$5</c:f>
              <c:strCache>
                <c:ptCount val="1"/>
                <c:pt idx="0">
                  <c:v>Industria y comercio</c:v>
                </c:pt>
              </c:strCache>
            </c:strRef>
          </c:tx>
          <c:spPr>
            <a:ln w="25400" cap="rnd" cmpd="sng" algn="ctr">
              <a:solidFill>
                <a:schemeClr val="accent6"/>
              </a:solidFill>
              <a:prstDash val="dash"/>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2"/>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'Tributario mun'!$N$3:$Y$3</c:f>
              <c:numCache>
                <c:formatCode>General</c:formatCode>
                <c:ptCount val="12"/>
                <c:pt idx="0">
                  <c:v>2012</c:v>
                </c:pt>
                <c:pt idx="1">
                  <c:v>2013</c:v>
                </c:pt>
                <c:pt idx="2">
                  <c:v>2014</c:v>
                </c:pt>
                <c:pt idx="3">
                  <c:v>2015</c:v>
                </c:pt>
                <c:pt idx="4">
                  <c:v>2016</c:v>
                </c:pt>
                <c:pt idx="5">
                  <c:v>2017</c:v>
                </c:pt>
                <c:pt idx="6">
                  <c:v>2018</c:v>
                </c:pt>
                <c:pt idx="7">
                  <c:v>2019</c:v>
                </c:pt>
                <c:pt idx="8">
                  <c:v>2020</c:v>
                </c:pt>
                <c:pt idx="9">
                  <c:v>2021</c:v>
                </c:pt>
                <c:pt idx="10">
                  <c:v>2022</c:v>
                </c:pt>
                <c:pt idx="11">
                  <c:v>2023</c:v>
                </c:pt>
              </c:numCache>
            </c:numRef>
          </c:cat>
          <c:val>
            <c:numRef>
              <c:f>'Tributario mun'!$N$5:$Y$5</c:f>
              <c:numCache>
                <c:formatCode>#,##0</c:formatCode>
                <c:ptCount val="12"/>
                <c:pt idx="0">
                  <c:v>9372611.6916602608</c:v>
                </c:pt>
                <c:pt idx="1">
                  <c:v>9840276.6684600618</c:v>
                </c:pt>
                <c:pt idx="2">
                  <c:v>10668249.478535067</c:v>
                </c:pt>
                <c:pt idx="3">
                  <c:v>11198696.67332256</c:v>
                </c:pt>
                <c:pt idx="4">
                  <c:v>11168583.717496356</c:v>
                </c:pt>
                <c:pt idx="5">
                  <c:v>11239438.359556325</c:v>
                </c:pt>
                <c:pt idx="6">
                  <c:v>11435637.279570844</c:v>
                </c:pt>
                <c:pt idx="7">
                  <c:v>12194844.223554911</c:v>
                </c:pt>
                <c:pt idx="8">
                  <c:v>11319481.131055897</c:v>
                </c:pt>
                <c:pt idx="9">
                  <c:v>12748249.455639673</c:v>
                </c:pt>
                <c:pt idx="10">
                  <c:v>15775885.512864554</c:v>
                </c:pt>
                <c:pt idx="11">
                  <c:v>17302546.854383994</c:v>
                </c:pt>
              </c:numCache>
            </c:numRef>
          </c:val>
          <c:smooth val="0"/>
          <c:extLst>
            <c:ext xmlns:c16="http://schemas.microsoft.com/office/drawing/2014/chart" uri="{C3380CC4-5D6E-409C-BE32-E72D297353CC}">
              <c16:uniqueId val="{00000001-A9EA-46AC-A090-907AEB3AA2D9}"/>
            </c:ext>
          </c:extLst>
        </c:ser>
        <c:ser>
          <c:idx val="6"/>
          <c:order val="2"/>
          <c:tx>
            <c:strRef>
              <c:f>'Tributario mun'!$A$6</c:f>
              <c:strCache>
                <c:ptCount val="1"/>
                <c:pt idx="0">
                  <c:v>Sobretasa a la gasolina</c:v>
                </c:pt>
              </c:strCache>
            </c:strRef>
          </c:tx>
          <c:spPr>
            <a:ln w="25400" cap="rnd" cmpd="sng" algn="ctr">
              <a:solidFill>
                <a:schemeClr val="accent1">
                  <a:lumMod val="60000"/>
                </a:schemeClr>
              </a:solidFill>
              <a:prstDash val="sysDash"/>
              <a:round/>
            </a:ln>
            <a:effectLst/>
          </c:spPr>
          <c:marker>
            <c:symbol val="none"/>
          </c:marker>
          <c:cat>
            <c:numRef>
              <c:f>'Tributario mun'!$N$3:$Y$3</c:f>
              <c:numCache>
                <c:formatCode>General</c:formatCode>
                <c:ptCount val="12"/>
                <c:pt idx="0">
                  <c:v>2012</c:v>
                </c:pt>
                <c:pt idx="1">
                  <c:v>2013</c:v>
                </c:pt>
                <c:pt idx="2">
                  <c:v>2014</c:v>
                </c:pt>
                <c:pt idx="3">
                  <c:v>2015</c:v>
                </c:pt>
                <c:pt idx="4">
                  <c:v>2016</c:v>
                </c:pt>
                <c:pt idx="5">
                  <c:v>2017</c:v>
                </c:pt>
                <c:pt idx="6">
                  <c:v>2018</c:v>
                </c:pt>
                <c:pt idx="7">
                  <c:v>2019</c:v>
                </c:pt>
                <c:pt idx="8">
                  <c:v>2020</c:v>
                </c:pt>
                <c:pt idx="9">
                  <c:v>2021</c:v>
                </c:pt>
                <c:pt idx="10">
                  <c:v>2022</c:v>
                </c:pt>
                <c:pt idx="11">
                  <c:v>2023</c:v>
                </c:pt>
              </c:numCache>
            </c:numRef>
          </c:cat>
          <c:val>
            <c:numRef>
              <c:f>'Tributario mun'!$N$6:$Y$6</c:f>
              <c:numCache>
                <c:formatCode>#,##0</c:formatCode>
                <c:ptCount val="12"/>
                <c:pt idx="0">
                  <c:v>1888057.7117097725</c:v>
                </c:pt>
                <c:pt idx="1">
                  <c:v>1897644.4712295025</c:v>
                </c:pt>
                <c:pt idx="2">
                  <c:v>1970628.0033325756</c:v>
                </c:pt>
                <c:pt idx="3">
                  <c:v>2101964.9811789673</c:v>
                </c:pt>
                <c:pt idx="4">
                  <c:v>2226838.6200600718</c:v>
                </c:pt>
                <c:pt idx="5">
                  <c:v>2052046.8080984966</c:v>
                </c:pt>
                <c:pt idx="6">
                  <c:v>2063793.796240034</c:v>
                </c:pt>
                <c:pt idx="7">
                  <c:v>2066404.4580298385</c:v>
                </c:pt>
                <c:pt idx="8">
                  <c:v>1644841.5801331757</c:v>
                </c:pt>
                <c:pt idx="9">
                  <c:v>2137114.7697341652</c:v>
                </c:pt>
                <c:pt idx="10">
                  <c:v>2363486.3367849346</c:v>
                </c:pt>
                <c:pt idx="11">
                  <c:v>2249028.2876389995</c:v>
                </c:pt>
              </c:numCache>
            </c:numRef>
          </c:val>
          <c:smooth val="0"/>
          <c:extLst>
            <c:ext xmlns:c16="http://schemas.microsoft.com/office/drawing/2014/chart" uri="{C3380CC4-5D6E-409C-BE32-E72D297353CC}">
              <c16:uniqueId val="{00000002-A9EA-46AC-A090-907AEB3AA2D9}"/>
            </c:ext>
          </c:extLst>
        </c:ser>
        <c:ser>
          <c:idx val="7"/>
          <c:order val="3"/>
          <c:tx>
            <c:strRef>
              <c:f>'Tributario mun'!$A$7</c:f>
              <c:strCache>
                <c:ptCount val="1"/>
                <c:pt idx="0">
                  <c:v>Otros</c:v>
                </c:pt>
              </c:strCache>
            </c:strRef>
          </c:tx>
          <c:spPr>
            <a:ln w="25400" cap="rnd" cmpd="sng" algn="ctr">
              <a:solidFill>
                <a:schemeClr val="accent2">
                  <a:lumMod val="60000"/>
                </a:schemeClr>
              </a:solidFill>
              <a:prstDash val="dash"/>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2"/>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'Tributario mun'!$N$3:$Y$3</c:f>
              <c:numCache>
                <c:formatCode>General</c:formatCode>
                <c:ptCount val="12"/>
                <c:pt idx="0">
                  <c:v>2012</c:v>
                </c:pt>
                <c:pt idx="1">
                  <c:v>2013</c:v>
                </c:pt>
                <c:pt idx="2">
                  <c:v>2014</c:v>
                </c:pt>
                <c:pt idx="3">
                  <c:v>2015</c:v>
                </c:pt>
                <c:pt idx="4">
                  <c:v>2016</c:v>
                </c:pt>
                <c:pt idx="5">
                  <c:v>2017</c:v>
                </c:pt>
                <c:pt idx="6">
                  <c:v>2018</c:v>
                </c:pt>
                <c:pt idx="7">
                  <c:v>2019</c:v>
                </c:pt>
                <c:pt idx="8">
                  <c:v>2020</c:v>
                </c:pt>
                <c:pt idx="9">
                  <c:v>2021</c:v>
                </c:pt>
                <c:pt idx="10">
                  <c:v>2022</c:v>
                </c:pt>
                <c:pt idx="11">
                  <c:v>2023</c:v>
                </c:pt>
              </c:numCache>
            </c:numRef>
          </c:cat>
          <c:val>
            <c:numRef>
              <c:f>'Tributario mun'!$N$7:$Y$7</c:f>
              <c:numCache>
                <c:formatCode>#,##0</c:formatCode>
                <c:ptCount val="12"/>
                <c:pt idx="0">
                  <c:v>4293113.223824407</c:v>
                </c:pt>
                <c:pt idx="1">
                  <c:v>4432249.1759896036</c:v>
                </c:pt>
                <c:pt idx="2">
                  <c:v>5885720.5071240263</c:v>
                </c:pt>
                <c:pt idx="3">
                  <c:v>6993272.223178342</c:v>
                </c:pt>
                <c:pt idx="4">
                  <c:v>6174494.7604076974</c:v>
                </c:pt>
                <c:pt idx="5">
                  <c:v>7065673.7433921648</c:v>
                </c:pt>
                <c:pt idx="6">
                  <c:v>7016015.709430201</c:v>
                </c:pt>
                <c:pt idx="7">
                  <c:v>7872711.5406160196</c:v>
                </c:pt>
                <c:pt idx="8">
                  <c:v>6375738.8307070583</c:v>
                </c:pt>
                <c:pt idx="9">
                  <c:v>7322805.5538102835</c:v>
                </c:pt>
                <c:pt idx="10">
                  <c:v>8849864.6930933241</c:v>
                </c:pt>
                <c:pt idx="11">
                  <c:v>8459316.7110060044</c:v>
                </c:pt>
              </c:numCache>
            </c:numRef>
          </c:val>
          <c:smooth val="0"/>
          <c:extLst>
            <c:ext xmlns:c16="http://schemas.microsoft.com/office/drawing/2014/chart" uri="{C3380CC4-5D6E-409C-BE32-E72D297353CC}">
              <c16:uniqueId val="{00000003-A9EA-46AC-A090-907AEB3AA2D9}"/>
            </c:ext>
          </c:extLst>
        </c:ser>
        <c:dLbls>
          <c:showLegendKey val="0"/>
          <c:showVal val="0"/>
          <c:showCatName val="0"/>
          <c:showSerName val="0"/>
          <c:showPercent val="0"/>
          <c:showBubbleSize val="0"/>
        </c:dLbls>
        <c:smooth val="0"/>
        <c:axId val="292434960"/>
        <c:axId val="290388672"/>
      </c:lineChart>
      <c:catAx>
        <c:axId val="292434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prstDash val="solid"/>
            <a:round/>
          </a:ln>
          <a:effectLst/>
        </c:spPr>
        <c:txPr>
          <a:bodyPr rot="-60000000" spcFirstLastPara="1" vertOverflow="ellipsis" vert="horz" wrap="square" anchor="ctr" anchorCtr="1"/>
          <a:lstStyle/>
          <a:p>
            <a:pPr>
              <a:defRPr sz="800" b="0" i="0" u="none" strike="noStrike" kern="1200" baseline="0">
                <a:solidFill>
                  <a:schemeClr val="tx2"/>
                </a:solidFill>
                <a:latin typeface="+mn-lt"/>
                <a:ea typeface="+mn-ea"/>
                <a:cs typeface="+mn-cs"/>
              </a:defRPr>
            </a:pPr>
            <a:endParaRPr lang="es-CO"/>
          </a:p>
        </c:txPr>
        <c:crossAx val="290388672"/>
        <c:crosses val="autoZero"/>
        <c:auto val="1"/>
        <c:lblAlgn val="ctr"/>
        <c:lblOffset val="100"/>
        <c:noMultiLvlLbl val="0"/>
      </c:catAx>
      <c:valAx>
        <c:axId val="290388672"/>
        <c:scaling>
          <c:orientation val="minMax"/>
        </c:scaling>
        <c:delete val="0"/>
        <c:axPos val="l"/>
        <c:numFmt formatCode="#,##0" sourceLinked="1"/>
        <c:majorTickMark val="none"/>
        <c:minorTickMark val="none"/>
        <c:tickLblPos val="nextTo"/>
        <c:spPr>
          <a:noFill/>
          <a:ln w="6350" cap="flat" cmpd="sng" algn="ctr">
            <a:noFill/>
            <a:prstDash val="solid"/>
            <a:round/>
          </a:ln>
          <a:effectLst/>
        </c:spPr>
        <c:txPr>
          <a:bodyPr rot="-60000000" spcFirstLastPara="1" vertOverflow="ellipsis" vert="horz" wrap="square" anchor="ctr" anchorCtr="1"/>
          <a:lstStyle/>
          <a:p>
            <a:pPr>
              <a:defRPr sz="800" b="0" i="0" u="none" strike="noStrike" kern="1200" baseline="0">
                <a:solidFill>
                  <a:schemeClr val="tx2"/>
                </a:solidFill>
                <a:latin typeface="+mn-lt"/>
                <a:ea typeface="+mn-ea"/>
                <a:cs typeface="+mn-cs"/>
              </a:defRPr>
            </a:pPr>
            <a:endParaRPr lang="es-CO"/>
          </a:p>
        </c:txPr>
        <c:crossAx val="292434960"/>
        <c:crosses val="autoZero"/>
        <c:crossBetween val="between"/>
        <c:dispUnits>
          <c:builtInUnit val="millions"/>
          <c:dispUnitsLbl>
            <c:layout>
              <c:manualLayout>
                <c:xMode val="edge"/>
                <c:yMode val="edge"/>
                <c:x val="1.4626534943327935E-2"/>
                <c:y val="0.36667622817314982"/>
              </c:manualLayout>
            </c:layout>
            <c:tx>
              <c:rich>
                <a:bodyPr rot="-5400000" spcFirstLastPara="1" vertOverflow="ellipsis" vert="horz" wrap="square" anchor="ctr" anchorCtr="1"/>
                <a:lstStyle/>
                <a:p>
                  <a:pPr>
                    <a:defRPr sz="800" b="1" i="0" u="none" strike="noStrike" kern="1200" baseline="0">
                      <a:solidFill>
                        <a:schemeClr val="tx2"/>
                      </a:solidFill>
                      <a:latin typeface="+mn-lt"/>
                      <a:ea typeface="+mn-ea"/>
                      <a:cs typeface="+mn-cs"/>
                    </a:defRPr>
                  </a:pPr>
                  <a:r>
                    <a:rPr lang="es-CO" b="0" dirty="0"/>
                    <a:t>Billones de</a:t>
                  </a:r>
                  <a:r>
                    <a:rPr lang="es-CO" b="0" baseline="0" dirty="0"/>
                    <a:t> pesos</a:t>
                  </a:r>
                  <a:endParaRPr lang="es-CO" b="0" dirty="0"/>
                </a:p>
              </c:rich>
            </c:tx>
            <c:spPr>
              <a:noFill/>
              <a:ln>
                <a:noFill/>
              </a:ln>
              <a:effectLst/>
            </c:spPr>
            <c:txPr>
              <a:bodyPr rot="-5400000" spcFirstLastPara="1" vertOverflow="ellipsis" vert="horz" wrap="square" anchor="ctr" anchorCtr="1"/>
              <a:lstStyle/>
              <a:p>
                <a:pPr>
                  <a:defRPr sz="800" b="1" i="0" u="none" strike="noStrike" kern="1200" baseline="0">
                    <a:solidFill>
                      <a:schemeClr val="tx2"/>
                    </a:solidFill>
                    <a:latin typeface="+mn-lt"/>
                    <a:ea typeface="+mn-ea"/>
                    <a:cs typeface="+mn-cs"/>
                  </a:defRPr>
                </a:pPr>
                <a:endParaRPr lang="es-CO"/>
              </a:p>
            </c:txPr>
          </c:dispUnitsLbl>
        </c:dispUnits>
      </c:valAx>
      <c:spPr>
        <a:noFill/>
        <a:ln>
          <a:noFill/>
        </a:ln>
        <a:effectLst/>
      </c:spPr>
    </c:plotArea>
    <c:legend>
      <c:legendPos val="b"/>
      <c:layout>
        <c:manualLayout>
          <c:xMode val="edge"/>
          <c:yMode val="edge"/>
          <c:x val="2.4240866699996109E-2"/>
          <c:y val="0.90307603449074725"/>
          <c:w val="0.97575917211088248"/>
          <c:h val="9.6923904949385478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2"/>
              </a:solidFill>
              <a:latin typeface="+mn-lt"/>
              <a:ea typeface="+mn-ea"/>
              <a:cs typeface="+mn-cs"/>
            </a:defRPr>
          </a:pPr>
          <a:endParaRPr lang="es-CO"/>
        </a:p>
      </c:txPr>
    </c:legend>
    <c:plotVisOnly val="1"/>
    <c:dispBlanksAs val="gap"/>
    <c:showDLblsOverMax val="0"/>
  </c:chart>
  <c:spPr>
    <a:noFill/>
    <a:ln w="6350" cap="flat" cmpd="sng" algn="ctr">
      <a:noFill/>
      <a:prstDash val="solid"/>
      <a:miter lim="800000"/>
    </a:ln>
    <a:effectLst/>
  </c:spPr>
  <c:txPr>
    <a:bodyPr/>
    <a:lstStyle/>
    <a:p>
      <a:pPr>
        <a:defRPr sz="800">
          <a:solidFill>
            <a:schemeClr val="tx2"/>
          </a:solidFill>
        </a:defRPr>
      </a:pPr>
      <a:endParaRPr lang="es-CO"/>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200" b="1" i="0" u="none" strike="noStrike" kern="1200" spc="0" baseline="0">
                <a:solidFill>
                  <a:schemeClr val="tx1"/>
                </a:solidFill>
                <a:latin typeface="+mn-lt"/>
                <a:ea typeface="+mn-ea"/>
                <a:cs typeface="+mn-cs"/>
              </a:defRPr>
            </a:pPr>
            <a:r>
              <a:rPr lang="es-CO" sz="1500" b="1"/>
              <a:t>Bono Esfuerzo Propio</a:t>
            </a:r>
          </a:p>
        </c:rich>
      </c:tx>
      <c:layout>
        <c:manualLayout>
          <c:xMode val="edge"/>
          <c:yMode val="edge"/>
          <c:x val="4.808531746031746E-2"/>
          <c:y val="3.307310392056155E-2"/>
        </c:manualLayout>
      </c:layout>
      <c:overlay val="0"/>
      <c:spPr>
        <a:noFill/>
        <a:ln>
          <a:noFill/>
        </a:ln>
        <a:effectLst/>
      </c:spPr>
      <c:txPr>
        <a:bodyPr rot="0" spcFirstLastPara="1" vertOverflow="ellipsis" vert="horz" wrap="square" anchor="ctr" anchorCtr="1"/>
        <a:lstStyle/>
        <a:p>
          <a:pPr>
            <a:defRPr lang="en-US" sz="1200" b="1" i="0" u="none" strike="noStrike" kern="1200" spc="0" baseline="0">
              <a:solidFill>
                <a:schemeClr val="tx1"/>
              </a:solidFill>
              <a:latin typeface="+mn-lt"/>
              <a:ea typeface="+mn-ea"/>
              <a:cs typeface="+mn-cs"/>
            </a:defRPr>
          </a:pPr>
          <a:endParaRPr lang="es-CO"/>
        </a:p>
      </c:txPr>
    </c:title>
    <c:autoTitleDeleted val="0"/>
    <c:plotArea>
      <c:layout/>
      <c:barChart>
        <c:barDir val="col"/>
        <c:grouping val="clustered"/>
        <c:varyColors val="0"/>
        <c:ser>
          <c:idx val="0"/>
          <c:order val="0"/>
          <c:tx>
            <c:strRef>
              <c:f>'Gráficos resultados'!$A$53</c:f>
              <c:strCache>
                <c:ptCount val="1"/>
                <c:pt idx="0">
                  <c:v>Bono esfuerzo propio</c:v>
                </c:pt>
              </c:strCache>
            </c:strRef>
          </c:tx>
          <c:spPr>
            <a:solidFill>
              <a:schemeClr val="accent1"/>
            </a:solidFill>
            <a:ln>
              <a:noFill/>
            </a:ln>
            <a:effectLst/>
          </c:spPr>
          <c:invertIfNegative val="0"/>
          <c:dPt>
            <c:idx val="0"/>
            <c:invertIfNegative val="0"/>
            <c:bubble3D val="0"/>
            <c:spPr>
              <a:solidFill>
                <a:srgbClr val="FFC000"/>
              </a:solidFill>
              <a:ln>
                <a:noFill/>
              </a:ln>
              <a:effectLst/>
            </c:spPr>
            <c:extLst xmlns:c15="http://schemas.microsoft.com/office/drawing/2012/chart">
              <c:ext xmlns:c16="http://schemas.microsoft.com/office/drawing/2014/chart" uri="{C3380CC4-5D6E-409C-BE32-E72D297353CC}">
                <c16:uniqueId val="{00000001-6818-4CDA-B6C1-828CC6313F08}"/>
              </c:ext>
            </c:extLst>
          </c:dPt>
          <c:dPt>
            <c:idx val="1"/>
            <c:invertIfNegative val="0"/>
            <c:bubble3D val="0"/>
            <c:spPr>
              <a:solidFill>
                <a:schemeClr val="accent2"/>
              </a:solidFill>
              <a:ln>
                <a:solidFill>
                  <a:schemeClr val="accent2">
                    <a:lumMod val="75000"/>
                  </a:schemeClr>
                </a:solidFill>
              </a:ln>
              <a:effectLst/>
            </c:spPr>
            <c:extLst xmlns:c15="http://schemas.microsoft.com/office/drawing/2012/chart">
              <c:ext xmlns:c16="http://schemas.microsoft.com/office/drawing/2014/chart" uri="{C3380CC4-5D6E-409C-BE32-E72D297353CC}">
                <c16:uniqueId val="{00000003-6818-4CDA-B6C1-828CC6313F08}"/>
              </c:ext>
            </c:extLst>
          </c:dPt>
          <c:dPt>
            <c:idx val="2"/>
            <c:invertIfNegative val="0"/>
            <c:bubble3D val="0"/>
            <c:spPr>
              <a:solidFill>
                <a:schemeClr val="accent5">
                  <a:lumMod val="60000"/>
                  <a:lumOff val="40000"/>
                </a:schemeClr>
              </a:solidFill>
              <a:ln>
                <a:solidFill>
                  <a:schemeClr val="accent5">
                    <a:lumMod val="60000"/>
                    <a:lumOff val="40000"/>
                  </a:schemeClr>
                </a:solidFill>
              </a:ln>
              <a:effectLst/>
            </c:spPr>
            <c:extLst xmlns:c15="http://schemas.microsoft.com/office/drawing/2012/chart">
              <c:ext xmlns:c16="http://schemas.microsoft.com/office/drawing/2014/chart" uri="{C3380CC4-5D6E-409C-BE32-E72D297353CC}">
                <c16:uniqueId val="{00000005-6818-4CDA-B6C1-828CC6313F08}"/>
              </c:ext>
            </c:extLst>
          </c:dPt>
          <c:dPt>
            <c:idx val="3"/>
            <c:invertIfNegative val="0"/>
            <c:bubble3D val="0"/>
            <c:spPr>
              <a:solidFill>
                <a:schemeClr val="accent6"/>
              </a:solidFill>
              <a:ln>
                <a:solidFill>
                  <a:schemeClr val="accent3">
                    <a:lumMod val="75000"/>
                  </a:schemeClr>
                </a:solidFill>
              </a:ln>
              <a:effectLst/>
            </c:spPr>
            <c:extLst xmlns:c15="http://schemas.microsoft.com/office/drawing/2012/chart">
              <c:ext xmlns:c16="http://schemas.microsoft.com/office/drawing/2014/chart" uri="{C3380CC4-5D6E-409C-BE32-E72D297353CC}">
                <c16:uniqueId val="{00000007-6818-4CDA-B6C1-828CC6313F08}"/>
              </c:ext>
            </c:extLst>
          </c:dPt>
          <c:dPt>
            <c:idx val="4"/>
            <c:invertIfNegative val="0"/>
            <c:bubble3D val="0"/>
            <c:spPr>
              <a:solidFill>
                <a:schemeClr val="accent5">
                  <a:lumMod val="75000"/>
                </a:schemeClr>
              </a:solidFill>
              <a:ln>
                <a:solidFill>
                  <a:schemeClr val="accent5">
                    <a:lumMod val="75000"/>
                  </a:schemeClr>
                </a:solidFill>
              </a:ln>
              <a:effectLst/>
            </c:spPr>
            <c:extLst>
              <c:ext xmlns:c16="http://schemas.microsoft.com/office/drawing/2014/chart" uri="{C3380CC4-5D6E-409C-BE32-E72D297353CC}">
                <c16:uniqueId val="{00000009-6818-4CDA-B6C1-828CC6313F08}"/>
              </c:ext>
            </c:extLst>
          </c:dPt>
          <c:dPt>
            <c:idx val="6"/>
            <c:invertIfNegative val="0"/>
            <c:bubble3D val="0"/>
            <c:spPr>
              <a:solidFill>
                <a:schemeClr val="tx2"/>
              </a:solidFill>
              <a:ln>
                <a:solidFill>
                  <a:schemeClr val="tx2"/>
                </a:solidFill>
              </a:ln>
              <a:effectLst/>
            </c:spPr>
            <c:extLst>
              <c:ext xmlns:c16="http://schemas.microsoft.com/office/drawing/2014/chart" uri="{C3380CC4-5D6E-409C-BE32-E72D297353CC}">
                <c16:uniqueId val="{0000000B-6818-4CDA-B6C1-828CC6313F08}"/>
              </c:ext>
            </c:extLst>
          </c:dPt>
          <c:dLbls>
            <c:spPr>
              <a:solidFill>
                <a:schemeClr val="bg1"/>
              </a:solidFill>
              <a:ln>
                <a:noFill/>
              </a:ln>
              <a:effectLst/>
            </c:spPr>
            <c:txPr>
              <a:bodyPr rot="0" spcFirstLastPara="1" vertOverflow="ellipsis" vert="horz" wrap="square" anchor="ctr" anchorCtr="1"/>
              <a:lstStyle/>
              <a:p>
                <a:pPr>
                  <a:defRPr lang="en-US" sz="900" b="1" i="0" u="none" strike="noStrike" kern="1200" baseline="0">
                    <a:solidFill>
                      <a:schemeClr val="tx1"/>
                    </a:solidFill>
                    <a:latin typeface="+mn-lt"/>
                    <a:ea typeface="+mn-ea"/>
                    <a:cs typeface="+mn-cs"/>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1"/>
                </a:solidFill>
                <a:prstDash val="sysDot"/>
              </a:ln>
              <a:effectLst/>
            </c:spPr>
            <c:trendlineType val="linear"/>
            <c:dispRSqr val="0"/>
            <c:dispEq val="0"/>
          </c:trendline>
          <c:cat>
            <c:strRef>
              <c:f>'Gráficos resultados'!$B$46:$H$46</c:f>
              <c:strCache>
                <c:ptCount val="7"/>
                <c:pt idx="0">
                  <c:v>Nacional</c:v>
                </c:pt>
                <c:pt idx="1">
                  <c:v>C</c:v>
                </c:pt>
                <c:pt idx="2">
                  <c:v>G1</c:v>
                </c:pt>
                <c:pt idx="3">
                  <c:v>G2</c:v>
                </c:pt>
                <c:pt idx="4">
                  <c:v>G3</c:v>
                </c:pt>
                <c:pt idx="5">
                  <c:v>G4</c:v>
                </c:pt>
                <c:pt idx="6">
                  <c:v>G5</c:v>
                </c:pt>
              </c:strCache>
            </c:strRef>
          </c:cat>
          <c:val>
            <c:numRef>
              <c:f>'Gráficos resultados'!$B$53:$H$53</c:f>
              <c:numCache>
                <c:formatCode>0.00</c:formatCode>
                <c:ptCount val="7"/>
                <c:pt idx="0">
                  <c:v>0.12132329665880591</c:v>
                </c:pt>
                <c:pt idx="1">
                  <c:v>9.7614724507727027E-2</c:v>
                </c:pt>
                <c:pt idx="2">
                  <c:v>8.9862253785421925E-2</c:v>
                </c:pt>
                <c:pt idx="3">
                  <c:v>9.5155855860710223E-2</c:v>
                </c:pt>
                <c:pt idx="4">
                  <c:v>0.11360165081910009</c:v>
                </c:pt>
                <c:pt idx="5">
                  <c:v>0.10493245766744648</c:v>
                </c:pt>
                <c:pt idx="6">
                  <c:v>0.20433376238653761</c:v>
                </c:pt>
              </c:numCache>
            </c:numRef>
          </c:val>
          <c:extLst xmlns:c15="http://schemas.microsoft.com/office/drawing/2012/chart">
            <c:ext xmlns:c16="http://schemas.microsoft.com/office/drawing/2014/chart" uri="{C3380CC4-5D6E-409C-BE32-E72D297353CC}">
              <c16:uniqueId val="{0000000D-6818-4CDA-B6C1-828CC6313F08}"/>
            </c:ext>
          </c:extLst>
        </c:ser>
        <c:dLbls>
          <c:showLegendKey val="0"/>
          <c:showVal val="0"/>
          <c:showCatName val="0"/>
          <c:showSerName val="0"/>
          <c:showPercent val="0"/>
          <c:showBubbleSize val="0"/>
        </c:dLbls>
        <c:gapWidth val="17"/>
        <c:axId val="271950720"/>
        <c:axId val="460996096"/>
        <c:extLst/>
      </c:barChart>
      <c:lineChart>
        <c:grouping val="standard"/>
        <c:varyColors val="0"/>
        <c:dLbls>
          <c:showLegendKey val="0"/>
          <c:showVal val="0"/>
          <c:showCatName val="0"/>
          <c:showSerName val="0"/>
          <c:showPercent val="0"/>
          <c:showBubbleSize val="0"/>
        </c:dLbls>
        <c:marker val="1"/>
        <c:smooth val="0"/>
        <c:axId val="271950720"/>
        <c:axId val="460996096"/>
        <c:extLst>
          <c:ext xmlns:c15="http://schemas.microsoft.com/office/drawing/2012/chart" uri="{02D57815-91ED-43cb-92C2-25804820EDAC}">
            <c15:filteredLineSeries>
              <c15:ser>
                <c:idx val="1"/>
                <c:order val="1"/>
                <c:tx>
                  <c:v>Media nacional</c:v>
                </c:tx>
                <c:spPr>
                  <a:ln w="28575" cap="rnd">
                    <a:solidFill>
                      <a:schemeClr val="accent2"/>
                    </a:solidFill>
                    <a:prstDash val="dash"/>
                    <a:round/>
                  </a:ln>
                  <a:effectLst/>
                </c:spPr>
                <c:marker>
                  <c:symbol val="none"/>
                </c:marker>
                <c:val>
                  <c:numRef>
                    <c:extLst>
                      <c:ext uri="{02D57815-91ED-43cb-92C2-25804820EDAC}">
                        <c15:formulaRef>
                          <c15:sqref>'Gráficos resultados'!$C$54:$H$54</c15:sqref>
                        </c15:formulaRef>
                      </c:ext>
                    </c:extLst>
                    <c:numCache>
                      <c:formatCode>0.00</c:formatCode>
                      <c:ptCount val="6"/>
                      <c:pt idx="0">
                        <c:v>0.12132329665880591</c:v>
                      </c:pt>
                      <c:pt idx="1">
                        <c:v>0.12132329665880591</c:v>
                      </c:pt>
                      <c:pt idx="2">
                        <c:v>0.12132329665880591</c:v>
                      </c:pt>
                      <c:pt idx="3">
                        <c:v>0.12132329665880591</c:v>
                      </c:pt>
                      <c:pt idx="4">
                        <c:v>0.12132329665880591</c:v>
                      </c:pt>
                      <c:pt idx="5">
                        <c:v>0.12132329665880591</c:v>
                      </c:pt>
                    </c:numCache>
                  </c:numRef>
                </c:val>
                <c:smooth val="0"/>
                <c:extLst>
                  <c:ext xmlns:c16="http://schemas.microsoft.com/office/drawing/2014/chart" uri="{C3380CC4-5D6E-409C-BE32-E72D297353CC}">
                    <c16:uniqueId val="{0000000E-6818-4CDA-B6C1-828CC6313F08}"/>
                  </c:ext>
                </c:extLst>
              </c15:ser>
            </c15:filteredLineSeries>
          </c:ext>
        </c:extLst>
      </c:lineChart>
      <c:catAx>
        <c:axId val="27195072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000" b="0" i="0" u="none" strike="noStrike" kern="1200" baseline="0">
                <a:solidFill>
                  <a:schemeClr val="tx1"/>
                </a:solidFill>
                <a:latin typeface="+mn-lt"/>
                <a:ea typeface="+mn-ea"/>
                <a:cs typeface="+mn-cs"/>
              </a:defRPr>
            </a:pPr>
            <a:endParaRPr lang="es-CO"/>
          </a:p>
        </c:txPr>
        <c:crossAx val="460996096"/>
        <c:crosses val="autoZero"/>
        <c:auto val="1"/>
        <c:lblAlgn val="ctr"/>
        <c:lblOffset val="100"/>
        <c:noMultiLvlLbl val="0"/>
      </c:catAx>
      <c:valAx>
        <c:axId val="460996096"/>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crossAx val="271950720"/>
        <c:crosses val="autoZero"/>
        <c:crossBetween val="between"/>
      </c:valAx>
      <c:spPr>
        <a:noFill/>
        <a:ln>
          <a:noFill/>
        </a:ln>
        <a:effectLst/>
      </c:spPr>
    </c:plotArea>
    <c:legend>
      <c:legendPos val="b"/>
      <c:legendEntry>
        <c:idx val="0"/>
        <c:delete val="1"/>
      </c:legendEntry>
      <c:legendEntry>
        <c:idx val="1"/>
        <c:delete val="1"/>
      </c:legendEntry>
      <c:overlay val="0"/>
      <c:spPr>
        <a:noFill/>
        <a:ln>
          <a:noFill/>
        </a:ln>
        <a:effectLst/>
      </c:spPr>
      <c:txPr>
        <a:bodyPr rot="0" spcFirstLastPara="1" vertOverflow="ellipsis" vert="horz" wrap="square" anchor="ctr" anchorCtr="1"/>
        <a:lstStyle/>
        <a:p>
          <a:pPr>
            <a:defRPr lang="en-US" sz="1000" b="0" i="0" u="none" strike="noStrike" kern="1200" baseline="0">
              <a:solidFill>
                <a:schemeClr val="tx1"/>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lang="en-US" sz="1000" b="0" i="0" u="none" strike="noStrike" kern="1200" baseline="0">
          <a:solidFill>
            <a:schemeClr val="tx1"/>
          </a:solidFill>
          <a:latin typeface="+mn-lt"/>
          <a:ea typeface="+mn-ea"/>
          <a:cs typeface="+mn-cs"/>
        </a:defRPr>
      </a:pPr>
      <a:endParaRPr lang="es-CO"/>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200" b="1" i="0" u="none" strike="noStrike" kern="1200" spc="0" baseline="0">
                <a:solidFill>
                  <a:schemeClr val="tx1"/>
                </a:solidFill>
                <a:latin typeface="+mn-lt"/>
                <a:ea typeface="+mn-ea"/>
                <a:cs typeface="+mn-cs"/>
              </a:defRPr>
            </a:pPr>
            <a:r>
              <a:rPr lang="es-CO" sz="1500" b="1"/>
              <a:t>Bono Catastro</a:t>
            </a:r>
          </a:p>
        </c:rich>
      </c:tx>
      <c:layout>
        <c:manualLayout>
          <c:xMode val="edge"/>
          <c:yMode val="edge"/>
          <c:x val="3.6672192467907837E-2"/>
          <c:y val="3.3072916666666667E-2"/>
        </c:manualLayout>
      </c:layout>
      <c:overlay val="0"/>
      <c:spPr>
        <a:noFill/>
        <a:ln>
          <a:noFill/>
        </a:ln>
        <a:effectLst/>
      </c:spPr>
      <c:txPr>
        <a:bodyPr rot="0" spcFirstLastPara="1" vertOverflow="ellipsis" vert="horz" wrap="square" anchor="ctr" anchorCtr="1"/>
        <a:lstStyle/>
        <a:p>
          <a:pPr>
            <a:defRPr lang="en-US" sz="1200" b="1" i="0" u="none" strike="noStrike" kern="1200" spc="0" baseline="0">
              <a:solidFill>
                <a:schemeClr val="tx1"/>
              </a:solidFill>
              <a:latin typeface="+mn-lt"/>
              <a:ea typeface="+mn-ea"/>
              <a:cs typeface="+mn-cs"/>
            </a:defRPr>
          </a:pPr>
          <a:endParaRPr lang="es-CO"/>
        </a:p>
      </c:txPr>
    </c:title>
    <c:autoTitleDeleted val="0"/>
    <c:plotArea>
      <c:layout>
        <c:manualLayout>
          <c:layoutTarget val="inner"/>
          <c:xMode val="edge"/>
          <c:yMode val="edge"/>
          <c:x val="2.9690555130493922E-2"/>
          <c:y val="0.20400477430555555"/>
          <c:w val="0.9406188897390122"/>
          <c:h val="0.5008198784722222"/>
        </c:manualLayout>
      </c:layout>
      <c:barChart>
        <c:barDir val="col"/>
        <c:grouping val="clustered"/>
        <c:varyColors val="0"/>
        <c:ser>
          <c:idx val="0"/>
          <c:order val="0"/>
          <c:tx>
            <c:strRef>
              <c:f>'Gráficos resultados'!$A$55</c:f>
              <c:strCache>
                <c:ptCount val="1"/>
                <c:pt idx="0">
                  <c:v>Bono Catastro</c:v>
                </c:pt>
              </c:strCache>
            </c:strRef>
          </c:tx>
          <c:spPr>
            <a:solidFill>
              <a:srgbClr val="FFC000"/>
            </a:solidFill>
            <a:ln>
              <a:noFill/>
            </a:ln>
            <a:effectLst/>
          </c:spPr>
          <c:invertIfNegative val="0"/>
          <c:dPt>
            <c:idx val="0"/>
            <c:invertIfNegative val="0"/>
            <c:bubble3D val="0"/>
            <c:spPr>
              <a:solidFill>
                <a:srgbClr val="FFC000"/>
              </a:solidFill>
              <a:ln>
                <a:noFill/>
              </a:ln>
              <a:effectLst/>
            </c:spPr>
            <c:extLst>
              <c:ext xmlns:c16="http://schemas.microsoft.com/office/drawing/2014/chart" uri="{C3380CC4-5D6E-409C-BE32-E72D297353CC}">
                <c16:uniqueId val="{00000001-7727-4716-A740-272B2DECED7D}"/>
              </c:ext>
            </c:extLst>
          </c:dPt>
          <c:dPt>
            <c:idx val="1"/>
            <c:invertIfNegative val="0"/>
            <c:bubble3D val="0"/>
            <c:spPr>
              <a:solidFill>
                <a:schemeClr val="accent2"/>
              </a:solidFill>
              <a:ln>
                <a:solidFill>
                  <a:schemeClr val="accent2">
                    <a:lumMod val="75000"/>
                  </a:schemeClr>
                </a:solidFill>
              </a:ln>
              <a:effectLst/>
            </c:spPr>
            <c:extLst>
              <c:ext xmlns:c16="http://schemas.microsoft.com/office/drawing/2014/chart" uri="{C3380CC4-5D6E-409C-BE32-E72D297353CC}">
                <c16:uniqueId val="{00000003-7727-4716-A740-272B2DECED7D}"/>
              </c:ext>
            </c:extLst>
          </c:dPt>
          <c:dPt>
            <c:idx val="2"/>
            <c:invertIfNegative val="0"/>
            <c:bubble3D val="0"/>
            <c:spPr>
              <a:solidFill>
                <a:schemeClr val="accent5">
                  <a:lumMod val="60000"/>
                  <a:lumOff val="40000"/>
                </a:schemeClr>
              </a:solidFill>
              <a:ln>
                <a:solidFill>
                  <a:schemeClr val="accent5">
                    <a:lumMod val="40000"/>
                    <a:lumOff val="60000"/>
                  </a:schemeClr>
                </a:solidFill>
              </a:ln>
              <a:effectLst/>
            </c:spPr>
            <c:extLst>
              <c:ext xmlns:c16="http://schemas.microsoft.com/office/drawing/2014/chart" uri="{C3380CC4-5D6E-409C-BE32-E72D297353CC}">
                <c16:uniqueId val="{00000005-7727-4716-A740-272B2DECED7D}"/>
              </c:ext>
            </c:extLst>
          </c:dPt>
          <c:dPt>
            <c:idx val="3"/>
            <c:invertIfNegative val="0"/>
            <c:bubble3D val="0"/>
            <c:spPr>
              <a:solidFill>
                <a:schemeClr val="accent6"/>
              </a:solidFill>
              <a:ln>
                <a:solidFill>
                  <a:schemeClr val="accent6"/>
                </a:solidFill>
              </a:ln>
              <a:effectLst/>
            </c:spPr>
            <c:extLst>
              <c:ext xmlns:c16="http://schemas.microsoft.com/office/drawing/2014/chart" uri="{C3380CC4-5D6E-409C-BE32-E72D297353CC}">
                <c16:uniqueId val="{00000007-7727-4716-A740-272B2DECED7D}"/>
              </c:ext>
            </c:extLst>
          </c:dPt>
          <c:dPt>
            <c:idx val="4"/>
            <c:invertIfNegative val="0"/>
            <c:bubble3D val="0"/>
            <c:spPr>
              <a:solidFill>
                <a:srgbClr val="FFC000"/>
              </a:solidFill>
              <a:ln>
                <a:solidFill>
                  <a:schemeClr val="accent5">
                    <a:lumMod val="75000"/>
                  </a:schemeClr>
                </a:solidFill>
              </a:ln>
              <a:effectLst/>
            </c:spPr>
            <c:extLst>
              <c:ext xmlns:c16="http://schemas.microsoft.com/office/drawing/2014/chart" uri="{C3380CC4-5D6E-409C-BE32-E72D297353CC}">
                <c16:uniqueId val="{00000009-7727-4716-A740-272B2DECED7D}"/>
              </c:ext>
            </c:extLst>
          </c:dPt>
          <c:dPt>
            <c:idx val="6"/>
            <c:invertIfNegative val="0"/>
            <c:bubble3D val="0"/>
            <c:spPr>
              <a:solidFill>
                <a:srgbClr val="FFC000"/>
              </a:solidFill>
              <a:ln>
                <a:solidFill>
                  <a:schemeClr val="tx2"/>
                </a:solidFill>
              </a:ln>
              <a:effectLst/>
            </c:spPr>
            <c:extLst>
              <c:ext xmlns:c16="http://schemas.microsoft.com/office/drawing/2014/chart" uri="{C3380CC4-5D6E-409C-BE32-E72D297353CC}">
                <c16:uniqueId val="{0000000B-7727-4716-A740-272B2DECED7D}"/>
              </c:ext>
            </c:extLst>
          </c:dPt>
          <c:dLbls>
            <c:dLbl>
              <c:idx val="6"/>
              <c:layout>
                <c:manualLayout>
                  <c:x val="5.522978198587161E-3"/>
                  <c:y val="5.996284500670886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7727-4716-A740-272B2DECED7D}"/>
                </c:ext>
              </c:extLst>
            </c:dLbl>
            <c:spPr>
              <a:solidFill>
                <a:schemeClr val="bg1"/>
              </a:solidFill>
              <a:ln>
                <a:noFill/>
              </a:ln>
              <a:effectLst/>
            </c:spPr>
            <c:txPr>
              <a:bodyPr rot="0" spcFirstLastPara="1" vertOverflow="ellipsis" vert="horz" wrap="square" anchor="ctr" anchorCtr="1"/>
              <a:lstStyle/>
              <a:p>
                <a:pPr>
                  <a:defRPr lang="en-US" sz="900" b="1" i="0" u="none" strike="noStrike" kern="1200" baseline="0">
                    <a:solidFill>
                      <a:schemeClr val="tx1"/>
                    </a:solidFill>
                    <a:latin typeface="+mn-lt"/>
                    <a:ea typeface="+mn-ea"/>
                    <a:cs typeface="+mn-cs"/>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1"/>
                </a:solidFill>
                <a:prstDash val="sysDot"/>
              </a:ln>
              <a:effectLst/>
            </c:spPr>
            <c:trendlineType val="linear"/>
            <c:dispRSqr val="0"/>
            <c:dispEq val="0"/>
          </c:trendline>
          <c:cat>
            <c:strRef>
              <c:f>'Gráficos resultados'!$B$46:$H$46</c:f>
              <c:strCache>
                <c:ptCount val="7"/>
                <c:pt idx="0">
                  <c:v>Nacional</c:v>
                </c:pt>
                <c:pt idx="1">
                  <c:v>C</c:v>
                </c:pt>
                <c:pt idx="2">
                  <c:v>G1</c:v>
                </c:pt>
                <c:pt idx="3">
                  <c:v>G2</c:v>
                </c:pt>
                <c:pt idx="4">
                  <c:v>G3</c:v>
                </c:pt>
                <c:pt idx="5">
                  <c:v>G4</c:v>
                </c:pt>
                <c:pt idx="6">
                  <c:v>G5</c:v>
                </c:pt>
              </c:strCache>
            </c:strRef>
          </c:cat>
          <c:val>
            <c:numRef>
              <c:f>'Gráficos resultados'!$B$55:$H$55</c:f>
              <c:numCache>
                <c:formatCode>0.00</c:formatCode>
                <c:ptCount val="7"/>
                <c:pt idx="0">
                  <c:v>0.17967332123411978</c:v>
                </c:pt>
                <c:pt idx="1">
                  <c:v>0.92307692307692313</c:v>
                </c:pt>
                <c:pt idx="2">
                  <c:v>0.34101382488479265</c:v>
                </c:pt>
                <c:pt idx="3">
                  <c:v>0.14678899082568808</c:v>
                </c:pt>
                <c:pt idx="4">
                  <c:v>0.1743119266055046</c:v>
                </c:pt>
                <c:pt idx="5">
                  <c:v>0.16513761467889909</c:v>
                </c:pt>
                <c:pt idx="6">
                  <c:v>2.7522935779816515E-2</c:v>
                </c:pt>
              </c:numCache>
            </c:numRef>
          </c:val>
          <c:extLst xmlns:c15="http://schemas.microsoft.com/office/drawing/2012/chart">
            <c:ext xmlns:c16="http://schemas.microsoft.com/office/drawing/2014/chart" uri="{C3380CC4-5D6E-409C-BE32-E72D297353CC}">
              <c16:uniqueId val="{0000000D-7727-4716-A740-272B2DECED7D}"/>
            </c:ext>
          </c:extLst>
        </c:ser>
        <c:dLbls>
          <c:showLegendKey val="0"/>
          <c:showVal val="0"/>
          <c:showCatName val="0"/>
          <c:showSerName val="0"/>
          <c:showPercent val="0"/>
          <c:showBubbleSize val="0"/>
        </c:dLbls>
        <c:gapWidth val="17"/>
        <c:axId val="271950720"/>
        <c:axId val="460996096"/>
        <c:extLst/>
      </c:barChart>
      <c:lineChart>
        <c:grouping val="standard"/>
        <c:varyColors val="0"/>
        <c:dLbls>
          <c:showLegendKey val="0"/>
          <c:showVal val="0"/>
          <c:showCatName val="0"/>
          <c:showSerName val="0"/>
          <c:showPercent val="0"/>
          <c:showBubbleSize val="0"/>
        </c:dLbls>
        <c:marker val="1"/>
        <c:smooth val="0"/>
        <c:axId val="271950720"/>
        <c:axId val="460996096"/>
        <c:extLst>
          <c:ext xmlns:c15="http://schemas.microsoft.com/office/drawing/2012/chart" uri="{02D57815-91ED-43cb-92C2-25804820EDAC}">
            <c15:filteredLineSeries>
              <c15:ser>
                <c:idx val="1"/>
                <c:order val="1"/>
                <c:tx>
                  <c:v>Media nacional</c:v>
                </c:tx>
                <c:spPr>
                  <a:ln w="28575" cap="rnd">
                    <a:solidFill>
                      <a:schemeClr val="accent2"/>
                    </a:solidFill>
                    <a:prstDash val="dash"/>
                    <a:round/>
                  </a:ln>
                  <a:effectLst/>
                </c:spPr>
                <c:marker>
                  <c:symbol val="none"/>
                </c:marker>
                <c:val>
                  <c:numRef>
                    <c:extLst>
                      <c:ext uri="{02D57815-91ED-43cb-92C2-25804820EDAC}">
                        <c15:formulaRef>
                          <c15:sqref>'Gráficos resultados'!$C$56:$H$56</c15:sqref>
                        </c15:formulaRef>
                      </c:ext>
                    </c:extLst>
                    <c:numCache>
                      <c:formatCode>0.00</c:formatCode>
                      <c:ptCount val="6"/>
                      <c:pt idx="0">
                        <c:v>0.17967332123411978</c:v>
                      </c:pt>
                      <c:pt idx="1">
                        <c:v>0.17967332123411978</c:v>
                      </c:pt>
                      <c:pt idx="2">
                        <c:v>0.17967332123411978</c:v>
                      </c:pt>
                      <c:pt idx="3">
                        <c:v>0.17967332123411978</c:v>
                      </c:pt>
                      <c:pt idx="4">
                        <c:v>0.17967332123411978</c:v>
                      </c:pt>
                      <c:pt idx="5">
                        <c:v>0.17967332123411978</c:v>
                      </c:pt>
                    </c:numCache>
                  </c:numRef>
                </c:val>
                <c:smooth val="0"/>
                <c:extLst>
                  <c:ext xmlns:c16="http://schemas.microsoft.com/office/drawing/2014/chart" uri="{C3380CC4-5D6E-409C-BE32-E72D297353CC}">
                    <c16:uniqueId val="{0000000E-7727-4716-A740-272B2DECED7D}"/>
                  </c:ext>
                </c:extLst>
              </c15:ser>
            </c15:filteredLineSeries>
          </c:ext>
        </c:extLst>
      </c:lineChart>
      <c:catAx>
        <c:axId val="27195072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000" b="0" i="0" u="none" strike="noStrike" kern="1200" baseline="0">
                <a:solidFill>
                  <a:schemeClr val="tx1"/>
                </a:solidFill>
                <a:latin typeface="+mn-lt"/>
                <a:ea typeface="+mn-ea"/>
                <a:cs typeface="+mn-cs"/>
              </a:defRPr>
            </a:pPr>
            <a:endParaRPr lang="es-CO"/>
          </a:p>
        </c:txPr>
        <c:crossAx val="460996096"/>
        <c:crosses val="autoZero"/>
        <c:auto val="1"/>
        <c:lblAlgn val="ctr"/>
        <c:lblOffset val="100"/>
        <c:noMultiLvlLbl val="0"/>
      </c:catAx>
      <c:valAx>
        <c:axId val="460996096"/>
        <c:scaling>
          <c:orientation val="minMax"/>
          <c:min val="0"/>
        </c:scaling>
        <c:delete val="1"/>
        <c:axPos val="l"/>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crossAx val="271950720"/>
        <c:crosses val="autoZero"/>
        <c:crossBetween val="between"/>
      </c:valAx>
      <c:spPr>
        <a:noFill/>
        <a:ln>
          <a:noFill/>
        </a:ln>
        <a:effectLst/>
      </c:spPr>
    </c:plotArea>
    <c:legend>
      <c:legendPos val="b"/>
      <c:legendEntry>
        <c:idx val="0"/>
        <c:delete val="1"/>
      </c:legendEntry>
      <c:legendEntry>
        <c:idx val="1"/>
        <c:delete val="1"/>
      </c:legendEntry>
      <c:overlay val="0"/>
      <c:spPr>
        <a:noFill/>
        <a:ln>
          <a:noFill/>
        </a:ln>
        <a:effectLst/>
      </c:spPr>
      <c:txPr>
        <a:bodyPr rot="0" spcFirstLastPara="1" vertOverflow="ellipsis" vert="horz" wrap="square" anchor="ctr" anchorCtr="1"/>
        <a:lstStyle/>
        <a:p>
          <a:pPr>
            <a:defRPr lang="en-US" sz="1000" b="0" i="0" u="none" strike="noStrike" kern="1200" baseline="0">
              <a:solidFill>
                <a:schemeClr val="tx1"/>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lang="en-US" sz="1000" b="0" i="0" u="none" strike="noStrike" kern="1200" baseline="0">
          <a:solidFill>
            <a:schemeClr val="tx1"/>
          </a:solidFill>
          <a:latin typeface="+mn-lt"/>
          <a:ea typeface="+mn-ea"/>
          <a:cs typeface="+mn-cs"/>
        </a:defRPr>
      </a:pPr>
      <a:endParaRPr lang="es-CO"/>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US" b="1">
                <a:solidFill>
                  <a:schemeClr val="accent6"/>
                </a:solidFill>
              </a:rPr>
              <a:t>Ciudades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s-CO"/>
        </a:p>
      </c:txPr>
    </c:title>
    <c:autoTitleDeleted val="0"/>
    <c:plotArea>
      <c:layout/>
      <c:barChart>
        <c:barDir val="bar"/>
        <c:grouping val="clustered"/>
        <c:varyColors val="0"/>
        <c:ser>
          <c:idx val="0"/>
          <c:order val="0"/>
          <c:tx>
            <c:strRef>
              <c:f>'Ranking T y T-1'!$C$19</c:f>
              <c:strCache>
                <c:ptCount val="1"/>
                <c:pt idx="0">
                  <c:v>IDF 2023</c:v>
                </c:pt>
              </c:strCache>
            </c:strRef>
          </c:tx>
          <c:spPr>
            <a:solidFill>
              <a:schemeClr val="accent2"/>
            </a:solidFill>
            <a:ln>
              <a:noFill/>
            </a:ln>
            <a:effectLst/>
          </c:spPr>
          <c:invertIfNegative val="0"/>
          <c:dLbls>
            <c:dLbl>
              <c:idx val="12"/>
              <c:numFmt formatCode="#,##0.0" sourceLinked="0"/>
              <c:spPr>
                <a:noFill/>
                <a:ln w="3175">
                  <a:solidFill>
                    <a:schemeClr val="tx1"/>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s-CO"/>
                </a:p>
              </c:txPr>
              <c:showLegendKey val="0"/>
              <c:showVal val="1"/>
              <c:showCatName val="0"/>
              <c:showSerName val="0"/>
              <c:showPercent val="0"/>
              <c:showBubbleSize val="0"/>
              <c:extLst>
                <c:ext xmlns:c16="http://schemas.microsoft.com/office/drawing/2014/chart" uri="{C3380CC4-5D6E-409C-BE32-E72D297353CC}">
                  <c16:uniqueId val="{00000001-215A-41B4-90BD-09C8ADC5380A}"/>
                </c:ext>
              </c:extLst>
            </c:dLbl>
            <c:spPr>
              <a:noFill/>
              <a:ln w="3175">
                <a:solidFill>
                  <a:schemeClr val="tx1"/>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'Ranking T y T-1'!$B$20:$B$32</c:f>
              <c:strCache>
                <c:ptCount val="13"/>
                <c:pt idx="0">
                  <c:v>CARTAGENA DE INDIAS, DISTRITO TURISTICO Y CULTURAL</c:v>
                </c:pt>
                <c:pt idx="1">
                  <c:v>IBAGUE</c:v>
                </c:pt>
                <c:pt idx="2">
                  <c:v>SAN JUAN DE PASTO</c:v>
                </c:pt>
                <c:pt idx="3">
                  <c:v>SAN JOSÉ DE CUCUTA</c:v>
                </c:pt>
                <c:pt idx="4">
                  <c:v>MONTERÍA</c:v>
                </c:pt>
                <c:pt idx="5">
                  <c:v>VILLAVICENCIO</c:v>
                </c:pt>
                <c:pt idx="6">
                  <c:v>MANIZALES</c:v>
                </c:pt>
                <c:pt idx="7">
                  <c:v>SANTIAGO DE CALI</c:v>
                </c:pt>
                <c:pt idx="8">
                  <c:v>MEDELLÍN</c:v>
                </c:pt>
                <c:pt idx="9">
                  <c:v>BARRANQUILLA, DISTRITO ESPECIAL, INDUSTRIAL Y PORTUARIO</c:v>
                </c:pt>
                <c:pt idx="10">
                  <c:v>PEREIRA</c:v>
                </c:pt>
                <c:pt idx="11">
                  <c:v>BUCARAMANGA</c:v>
                </c:pt>
                <c:pt idx="12">
                  <c:v>BOGOTÁ D.C.</c:v>
                </c:pt>
              </c:strCache>
            </c:strRef>
          </c:cat>
          <c:val>
            <c:numRef>
              <c:f>'Ranking T y T-1'!$C$20:$C$32</c:f>
              <c:numCache>
                <c:formatCode>0.0</c:formatCode>
                <c:ptCount val="13"/>
                <c:pt idx="0">
                  <c:v>59.246471070715515</c:v>
                </c:pt>
                <c:pt idx="1">
                  <c:v>59.66103266941839</c:v>
                </c:pt>
                <c:pt idx="2">
                  <c:v>63.529756677093971</c:v>
                </c:pt>
                <c:pt idx="3">
                  <c:v>65.96336003895351</c:v>
                </c:pt>
                <c:pt idx="4">
                  <c:v>66.383182195661163</c:v>
                </c:pt>
                <c:pt idx="5">
                  <c:v>68.298698643393323</c:v>
                </c:pt>
                <c:pt idx="6">
                  <c:v>69.146946724617422</c:v>
                </c:pt>
                <c:pt idx="7">
                  <c:v>69.605428788811736</c:v>
                </c:pt>
                <c:pt idx="8">
                  <c:v>69.780159801922764</c:v>
                </c:pt>
                <c:pt idx="9">
                  <c:v>72.664147104551546</c:v>
                </c:pt>
                <c:pt idx="10">
                  <c:v>75.232254030406466</c:v>
                </c:pt>
                <c:pt idx="11">
                  <c:v>76.140322745256881</c:v>
                </c:pt>
                <c:pt idx="12" formatCode="0.00">
                  <c:v>90.065246221784676</c:v>
                </c:pt>
              </c:numCache>
            </c:numRef>
          </c:val>
          <c:extLst>
            <c:ext xmlns:c16="http://schemas.microsoft.com/office/drawing/2014/chart" uri="{C3380CC4-5D6E-409C-BE32-E72D297353CC}">
              <c16:uniqueId val="{00000000-215A-41B4-90BD-09C8ADC5380A}"/>
            </c:ext>
          </c:extLst>
        </c:ser>
        <c:dLbls>
          <c:showLegendKey val="0"/>
          <c:showVal val="0"/>
          <c:showCatName val="0"/>
          <c:showSerName val="0"/>
          <c:showPercent val="0"/>
          <c:showBubbleSize val="0"/>
        </c:dLbls>
        <c:gapWidth val="64"/>
        <c:axId val="1548367440"/>
        <c:axId val="631800608"/>
      </c:barChart>
      <c:catAx>
        <c:axId val="154836744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s-CO"/>
          </a:p>
        </c:txPr>
        <c:crossAx val="631800608"/>
        <c:crosses val="autoZero"/>
        <c:auto val="1"/>
        <c:lblAlgn val="ctr"/>
        <c:lblOffset val="100"/>
        <c:noMultiLvlLbl val="0"/>
      </c:catAx>
      <c:valAx>
        <c:axId val="631800608"/>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s-CO"/>
          </a:p>
        </c:txPr>
        <c:crossAx val="15483674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s-CO"/>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n-US" sz="1400" b="1" i="0" u="none" strike="noStrike" kern="1200" spc="0" baseline="0">
                <a:solidFill>
                  <a:schemeClr val="accent6"/>
                </a:solidFill>
                <a:latin typeface="+mn-lt"/>
                <a:ea typeface="+mn-ea"/>
                <a:cs typeface="+mn-cs"/>
              </a:defRPr>
            </a:pPr>
            <a:r>
              <a:rPr lang="en-US" sz="1400" b="1" i="0" u="none" strike="noStrike" kern="1200" spc="0" baseline="0">
                <a:solidFill>
                  <a:schemeClr val="accent6"/>
                </a:solidFill>
                <a:latin typeface="+mn-lt"/>
                <a:ea typeface="+mn-ea"/>
                <a:cs typeface="+mn-cs"/>
              </a:rPr>
              <a:t>Top 5: G2-Nivel Medio Alto</a:t>
            </a:r>
          </a:p>
        </c:rich>
      </c:tx>
      <c:overlay val="0"/>
      <c:spPr>
        <a:noFill/>
        <a:ln>
          <a:noFill/>
        </a:ln>
        <a:effectLst/>
      </c:spPr>
      <c:txPr>
        <a:bodyPr rot="0" spcFirstLastPara="1" vertOverflow="ellipsis" vert="horz" wrap="square" anchor="ctr" anchorCtr="1"/>
        <a:lstStyle/>
        <a:p>
          <a:pPr algn="ctr" rtl="0">
            <a:defRPr lang="en-US" sz="1400" b="1" i="0" u="none" strike="noStrike" kern="1200" spc="0" baseline="0">
              <a:solidFill>
                <a:schemeClr val="accent6"/>
              </a:solidFill>
              <a:latin typeface="+mn-lt"/>
              <a:ea typeface="+mn-ea"/>
              <a:cs typeface="+mn-cs"/>
            </a:defRPr>
          </a:pPr>
          <a:endParaRPr lang="es-CO"/>
        </a:p>
      </c:txPr>
    </c:title>
    <c:autoTitleDeleted val="0"/>
    <c:plotArea>
      <c:layout>
        <c:manualLayout>
          <c:layoutTarget val="inner"/>
          <c:xMode val="edge"/>
          <c:yMode val="edge"/>
          <c:x val="0.21978358069474485"/>
          <c:y val="0.16323094425483503"/>
          <c:w val="0.72758486216955565"/>
          <c:h val="0.78671217292377704"/>
        </c:manualLayout>
      </c:layout>
      <c:barChart>
        <c:barDir val="bar"/>
        <c:grouping val="clustered"/>
        <c:varyColors val="0"/>
        <c:ser>
          <c:idx val="0"/>
          <c:order val="0"/>
          <c:tx>
            <c:strRef>
              <c:f>'[Desempeño Fiscal 2023 22-09-2023 PPT1.xlsx]Ranking T y T-1'!$U$226</c:f>
              <c:strCache>
                <c:ptCount val="1"/>
                <c:pt idx="0">
                  <c:v>IDF 2023</c:v>
                </c:pt>
              </c:strCache>
            </c:strRef>
          </c:tx>
          <c:spPr>
            <a:solidFill>
              <a:schemeClr val="accent2"/>
            </a:solidFill>
            <a:ln>
              <a:noFill/>
            </a:ln>
            <a:effectLst/>
          </c:spPr>
          <c:invertIfNegative val="0"/>
          <c:dLbls>
            <c:spPr>
              <a:noFill/>
              <a:ln>
                <a:solidFill>
                  <a:schemeClr val="accent1"/>
                </a:solidFill>
              </a:ln>
              <a:effectLst/>
            </c:spPr>
            <c:txPr>
              <a:bodyPr rot="0" spcFirstLastPara="1" vertOverflow="ellipsis" vert="horz" wrap="square" lIns="38100" tIns="19050" rIns="38100" bIns="19050" anchor="ctr" anchorCtr="0">
                <a:spAutoFit/>
              </a:bodyPr>
              <a:lstStyle/>
              <a:p>
                <a:pPr algn="ctr">
                  <a:defRPr lang="en-US" sz="900" b="1" i="0" u="none" strike="noStrike" kern="1200" baseline="0">
                    <a:solidFill>
                      <a:schemeClr val="accent1"/>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'[Desempeño Fiscal 2023 22-09-2023 PPT1.xlsx]Ranking T y T-1'!$T$227:$T$231</c:f>
              <c:strCache>
                <c:ptCount val="5"/>
                <c:pt idx="0">
                  <c:v> ALBÁN </c:v>
                </c:pt>
                <c:pt idx="1">
                  <c:v> PORE </c:v>
                </c:pt>
                <c:pt idx="2">
                  <c:v> LA UNIÓN  </c:v>
                </c:pt>
                <c:pt idx="3">
                  <c:v>GUACHETÁ</c:v>
                </c:pt>
                <c:pt idx="4">
                  <c:v>CHIPAQUE</c:v>
                </c:pt>
              </c:strCache>
            </c:strRef>
          </c:cat>
          <c:val>
            <c:numRef>
              <c:f>'[Desempeño Fiscal 2023 22-09-2023 PPT1.xlsx]Ranking T y T-1'!$U$227:$U$231</c:f>
              <c:numCache>
                <c:formatCode>0.00</c:formatCode>
                <c:ptCount val="5"/>
                <c:pt idx="0">
                  <c:v>75.347457460788277</c:v>
                </c:pt>
                <c:pt idx="1">
                  <c:v>75.729729644861862</c:v>
                </c:pt>
                <c:pt idx="2">
                  <c:v>76.421116271037192</c:v>
                </c:pt>
                <c:pt idx="3">
                  <c:v>76.49918808684339</c:v>
                </c:pt>
                <c:pt idx="4" formatCode="_(* #,##0.00_);_(* \(#,##0.00\);_(* &quot;-&quot;??_);_(@_)">
                  <c:v>79.425877887916869</c:v>
                </c:pt>
              </c:numCache>
            </c:numRef>
          </c:val>
          <c:extLst>
            <c:ext xmlns:c16="http://schemas.microsoft.com/office/drawing/2014/chart" uri="{C3380CC4-5D6E-409C-BE32-E72D297353CC}">
              <c16:uniqueId val="{00000000-ABFD-41B5-A5FD-AC3E7CEAACB4}"/>
            </c:ext>
          </c:extLst>
        </c:ser>
        <c:dLbls>
          <c:dLblPos val="outEnd"/>
          <c:showLegendKey val="0"/>
          <c:showVal val="1"/>
          <c:showCatName val="0"/>
          <c:showSerName val="0"/>
          <c:showPercent val="0"/>
          <c:showBubbleSize val="0"/>
        </c:dLbls>
        <c:gapWidth val="100"/>
        <c:axId val="1376563871"/>
        <c:axId val="1535164351"/>
      </c:barChart>
      <c:catAx>
        <c:axId val="137656387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en-US" sz="900" b="0" i="0" u="none" strike="noStrike" kern="1200" baseline="0">
                <a:solidFill>
                  <a:schemeClr val="accent1"/>
                </a:solidFill>
                <a:latin typeface="+mn-lt"/>
                <a:ea typeface="+mn-ea"/>
                <a:cs typeface="+mn-cs"/>
              </a:defRPr>
            </a:pPr>
            <a:endParaRPr lang="es-CO"/>
          </a:p>
        </c:txPr>
        <c:crossAx val="1535164351"/>
        <c:crosses val="autoZero"/>
        <c:auto val="1"/>
        <c:lblAlgn val="ctr"/>
        <c:lblOffset val="100"/>
        <c:noMultiLvlLbl val="0"/>
      </c:catAx>
      <c:valAx>
        <c:axId val="1535164351"/>
        <c:scaling>
          <c:orientation val="minMax"/>
        </c:scaling>
        <c:delete val="1"/>
        <c:axPos val="b"/>
        <c:numFmt formatCode="0.00" sourceLinked="1"/>
        <c:majorTickMark val="none"/>
        <c:minorTickMark val="none"/>
        <c:tickLblPos val="nextTo"/>
        <c:crossAx val="137656387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ysClr val="window" lastClr="FFFFFF"/>
    </a:solidFill>
    <a:ln w="9525" cap="flat" cmpd="sng" algn="ctr">
      <a:solidFill>
        <a:schemeClr val="tx1">
          <a:lumMod val="15000"/>
          <a:lumOff val="85000"/>
        </a:schemeClr>
      </a:solidFill>
      <a:round/>
    </a:ln>
    <a:effectLst/>
  </c:spPr>
  <c:txPr>
    <a:bodyPr/>
    <a:lstStyle/>
    <a:p>
      <a:pPr>
        <a:defRPr/>
      </a:pPr>
      <a:endParaRPr lang="es-CO"/>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n-US" sz="1400" b="1" i="0" u="none" strike="noStrike" kern="1200" spc="0" baseline="0">
                <a:solidFill>
                  <a:schemeClr val="accent6"/>
                </a:solidFill>
                <a:latin typeface="+mn-lt"/>
                <a:ea typeface="+mn-ea"/>
                <a:cs typeface="+mn-cs"/>
              </a:defRPr>
            </a:pPr>
            <a:r>
              <a:rPr lang="en-US" sz="1400" b="1" i="0" u="none" strike="noStrike" kern="1200" spc="0" baseline="0">
                <a:solidFill>
                  <a:schemeClr val="accent6"/>
                </a:solidFill>
                <a:latin typeface="+mn-lt"/>
                <a:ea typeface="+mn-ea"/>
                <a:cs typeface="+mn-cs"/>
              </a:rPr>
              <a:t>Top 5: G1-Nivel Alto</a:t>
            </a:r>
          </a:p>
        </c:rich>
      </c:tx>
      <c:overlay val="0"/>
      <c:spPr>
        <a:noFill/>
        <a:ln>
          <a:noFill/>
        </a:ln>
        <a:effectLst/>
      </c:spPr>
      <c:txPr>
        <a:bodyPr rot="0" spcFirstLastPara="1" vertOverflow="ellipsis" vert="horz" wrap="square" anchor="ctr" anchorCtr="1"/>
        <a:lstStyle/>
        <a:p>
          <a:pPr algn="ctr" rtl="0">
            <a:defRPr lang="en-US" sz="1400" b="1" i="0" u="none" strike="noStrike" kern="1200" spc="0" baseline="0">
              <a:solidFill>
                <a:schemeClr val="accent6"/>
              </a:solidFill>
              <a:latin typeface="+mn-lt"/>
              <a:ea typeface="+mn-ea"/>
              <a:cs typeface="+mn-cs"/>
            </a:defRPr>
          </a:pPr>
          <a:endParaRPr lang="es-CO"/>
        </a:p>
      </c:txPr>
    </c:title>
    <c:autoTitleDeleted val="0"/>
    <c:plotArea>
      <c:layout/>
      <c:barChart>
        <c:barDir val="bar"/>
        <c:grouping val="clustered"/>
        <c:varyColors val="0"/>
        <c:ser>
          <c:idx val="0"/>
          <c:order val="0"/>
          <c:tx>
            <c:strRef>
              <c:f>'[Desempeño Fiscal 2023 22-09-2023 copia de seguridad.xlsx]Ranking T y T-1'!$L$226</c:f>
              <c:strCache>
                <c:ptCount val="1"/>
                <c:pt idx="0">
                  <c:v>IDF 2023</c:v>
                </c:pt>
              </c:strCache>
            </c:strRef>
          </c:tx>
          <c:spPr>
            <a:solidFill>
              <a:schemeClr val="accent2"/>
            </a:solidFill>
            <a:ln>
              <a:noFill/>
            </a:ln>
            <a:effectLst/>
          </c:spPr>
          <c:invertIfNegative val="0"/>
          <c:dLbls>
            <c:spPr>
              <a:noFill/>
              <a:ln>
                <a:solidFill>
                  <a:schemeClr val="accent1"/>
                </a:solid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1"/>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'[Desempeño Fiscal 2023 22-09-2023 copia de seguridad.xlsx]Ranking T y T-1'!$K$227:$K$231</c:f>
              <c:strCache>
                <c:ptCount val="5"/>
                <c:pt idx="0">
                  <c:v>OROCUÉ</c:v>
                </c:pt>
                <c:pt idx="1">
                  <c:v>TOCANCIPÁ</c:v>
                </c:pt>
                <c:pt idx="2">
                  <c:v>RICAURTE </c:v>
                </c:pt>
                <c:pt idx="3">
                  <c:v>ITAGÜÍ</c:v>
                </c:pt>
                <c:pt idx="4">
                  <c:v>NOBSA</c:v>
                </c:pt>
              </c:strCache>
            </c:strRef>
          </c:cat>
          <c:val>
            <c:numRef>
              <c:f>'[Desempeño Fiscal 2023 22-09-2023 copia de seguridad.xlsx]Ranking T y T-1'!$L$227:$L$231</c:f>
              <c:numCache>
                <c:formatCode>0.0</c:formatCode>
                <c:ptCount val="5"/>
                <c:pt idx="0">
                  <c:v>79.145500868466058</c:v>
                </c:pt>
                <c:pt idx="1">
                  <c:v>79.715588020975161</c:v>
                </c:pt>
                <c:pt idx="2">
                  <c:v>80.156691871501096</c:v>
                </c:pt>
                <c:pt idx="3">
                  <c:v>81.456849399963701</c:v>
                </c:pt>
                <c:pt idx="4">
                  <c:v>86.456496639672224</c:v>
                </c:pt>
              </c:numCache>
            </c:numRef>
          </c:val>
          <c:extLst>
            <c:ext xmlns:c16="http://schemas.microsoft.com/office/drawing/2014/chart" uri="{C3380CC4-5D6E-409C-BE32-E72D297353CC}">
              <c16:uniqueId val="{00000000-6033-4624-828E-BCEAC6FE5A33}"/>
            </c:ext>
          </c:extLst>
        </c:ser>
        <c:dLbls>
          <c:dLblPos val="outEnd"/>
          <c:showLegendKey val="0"/>
          <c:showVal val="1"/>
          <c:showCatName val="0"/>
          <c:showSerName val="0"/>
          <c:showPercent val="0"/>
          <c:showBubbleSize val="0"/>
        </c:dLbls>
        <c:gapWidth val="100"/>
        <c:axId val="1539028943"/>
        <c:axId val="1559536287"/>
      </c:barChart>
      <c:catAx>
        <c:axId val="153902894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accent1"/>
                </a:solidFill>
                <a:latin typeface="+mn-lt"/>
                <a:ea typeface="+mn-ea"/>
                <a:cs typeface="+mn-cs"/>
              </a:defRPr>
            </a:pPr>
            <a:endParaRPr lang="es-CO"/>
          </a:p>
        </c:txPr>
        <c:crossAx val="1559536287"/>
        <c:crosses val="autoZero"/>
        <c:auto val="1"/>
        <c:lblAlgn val="ctr"/>
        <c:lblOffset val="100"/>
        <c:noMultiLvlLbl val="0"/>
      </c:catAx>
      <c:valAx>
        <c:axId val="1559536287"/>
        <c:scaling>
          <c:orientation val="minMax"/>
        </c:scaling>
        <c:delete val="1"/>
        <c:axPos val="b"/>
        <c:numFmt formatCode="0.0" sourceLinked="1"/>
        <c:majorTickMark val="none"/>
        <c:minorTickMark val="none"/>
        <c:tickLblPos val="nextTo"/>
        <c:crossAx val="153902894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solidFill>
        <a:schemeClr val="tx1">
          <a:lumMod val="15000"/>
          <a:lumOff val="85000"/>
        </a:schemeClr>
      </a:solidFill>
      <a:round/>
    </a:ln>
    <a:effectLst/>
  </c:spPr>
  <c:txPr>
    <a:bodyPr/>
    <a:lstStyle/>
    <a:p>
      <a:pPr>
        <a:defRPr/>
      </a:pPr>
      <a:endParaRPr lang="es-CO"/>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n-US" sz="1400" b="1" i="0" u="none" strike="noStrike" kern="1200" spc="0" baseline="0">
                <a:solidFill>
                  <a:schemeClr val="accent6"/>
                </a:solidFill>
                <a:latin typeface="+mn-lt"/>
                <a:ea typeface="+mn-ea"/>
                <a:cs typeface="+mn-cs"/>
              </a:defRPr>
            </a:pPr>
            <a:r>
              <a:rPr lang="en-US" sz="1400" b="1" i="0" u="none" strike="noStrike" kern="1200" spc="0" baseline="0">
                <a:solidFill>
                  <a:schemeClr val="accent6"/>
                </a:solidFill>
                <a:latin typeface="+mn-lt"/>
                <a:ea typeface="+mn-ea"/>
                <a:cs typeface="+mn-cs"/>
              </a:rPr>
              <a:t>Top 5: G5-Nivel Bajo</a:t>
            </a:r>
          </a:p>
        </c:rich>
      </c:tx>
      <c:overlay val="0"/>
      <c:spPr>
        <a:noFill/>
        <a:ln>
          <a:noFill/>
        </a:ln>
        <a:effectLst/>
      </c:spPr>
      <c:txPr>
        <a:bodyPr rot="0" spcFirstLastPara="1" vertOverflow="ellipsis" vert="horz" wrap="square" anchor="ctr" anchorCtr="1"/>
        <a:lstStyle/>
        <a:p>
          <a:pPr algn="ctr" rtl="0">
            <a:defRPr lang="en-US" sz="1400" b="1" i="0" u="none" strike="noStrike" kern="1200" spc="0" baseline="0">
              <a:solidFill>
                <a:schemeClr val="accent6"/>
              </a:solidFill>
              <a:latin typeface="+mn-lt"/>
              <a:ea typeface="+mn-ea"/>
              <a:cs typeface="+mn-cs"/>
            </a:defRPr>
          </a:pPr>
          <a:endParaRPr lang="es-CO"/>
        </a:p>
      </c:txPr>
    </c:title>
    <c:autoTitleDeleted val="0"/>
    <c:plotArea>
      <c:layout>
        <c:manualLayout>
          <c:layoutTarget val="inner"/>
          <c:xMode val="edge"/>
          <c:yMode val="edge"/>
          <c:x val="0.40606076305282351"/>
          <c:y val="0.16570377243807874"/>
          <c:w val="0.57879145986728253"/>
          <c:h val="0.78348101995615416"/>
        </c:manualLayout>
      </c:layout>
      <c:barChart>
        <c:barDir val="bar"/>
        <c:grouping val="clustered"/>
        <c:varyColors val="0"/>
        <c:ser>
          <c:idx val="0"/>
          <c:order val="0"/>
          <c:tx>
            <c:strRef>
              <c:f>'Ranking T y T-1'!$AO$226</c:f>
              <c:strCache>
                <c:ptCount val="1"/>
                <c:pt idx="0">
                  <c:v>IDF 2023</c:v>
                </c:pt>
              </c:strCache>
            </c:strRef>
          </c:tx>
          <c:spPr>
            <a:solidFill>
              <a:schemeClr val="accent2"/>
            </a:solidFill>
            <a:ln>
              <a:noFill/>
            </a:ln>
            <a:effectLst/>
          </c:spPr>
          <c:invertIfNegative val="0"/>
          <c:dLbls>
            <c:spPr>
              <a:noFill/>
              <a:ln>
                <a:solidFill>
                  <a:schemeClr val="accent1"/>
                </a:solidFill>
              </a:ln>
              <a:effectLst/>
            </c:spPr>
            <c:txPr>
              <a:bodyPr rot="0" spcFirstLastPara="1" vertOverflow="ellipsis" vert="horz" wrap="square" lIns="38100" tIns="19050" rIns="38100" bIns="19050" anchor="ctr" anchorCtr="0">
                <a:spAutoFit/>
              </a:bodyPr>
              <a:lstStyle/>
              <a:p>
                <a:pPr algn="ctr">
                  <a:defRPr lang="en-US" sz="900" b="1" i="0" u="none" strike="noStrike" kern="1200" baseline="0">
                    <a:solidFill>
                      <a:schemeClr val="accent1"/>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'Ranking T y T-1'!$AN$227:$AN$231</c:f>
              <c:strCache>
                <c:ptCount val="5"/>
                <c:pt idx="0">
                  <c:v> LA UNIÓN  </c:v>
                </c:pt>
                <c:pt idx="1">
                  <c:v> SAN PEDRO DE CARTAGO </c:v>
                </c:pt>
                <c:pt idx="2">
                  <c:v> MEDIO ATRATO </c:v>
                </c:pt>
                <c:pt idx="3">
                  <c:v>IMUÉS</c:v>
                </c:pt>
                <c:pt idx="4">
                  <c:v> LITORAL DEL SAN JUAN  (SANTA GENOVEVA DE D.) </c:v>
                </c:pt>
              </c:strCache>
            </c:strRef>
          </c:cat>
          <c:val>
            <c:numRef>
              <c:f>'Ranking T y T-1'!$AO$227:$AO$231</c:f>
              <c:numCache>
                <c:formatCode>0.00</c:formatCode>
                <c:ptCount val="5"/>
                <c:pt idx="0">
                  <c:v>70.371862080786769</c:v>
                </c:pt>
                <c:pt idx="1">
                  <c:v>71.101944013050357</c:v>
                </c:pt>
                <c:pt idx="2">
                  <c:v>75.239831380705141</c:v>
                </c:pt>
                <c:pt idx="3">
                  <c:v>76.569346204624651</c:v>
                </c:pt>
                <c:pt idx="4">
                  <c:v>77.639844676109206</c:v>
                </c:pt>
              </c:numCache>
            </c:numRef>
          </c:val>
          <c:extLst>
            <c:ext xmlns:c16="http://schemas.microsoft.com/office/drawing/2014/chart" uri="{C3380CC4-5D6E-409C-BE32-E72D297353CC}">
              <c16:uniqueId val="{00000000-27C4-4534-8BA8-8DA0E1375B80}"/>
            </c:ext>
          </c:extLst>
        </c:ser>
        <c:dLbls>
          <c:dLblPos val="outEnd"/>
          <c:showLegendKey val="0"/>
          <c:showVal val="1"/>
          <c:showCatName val="0"/>
          <c:showSerName val="0"/>
          <c:showPercent val="0"/>
          <c:showBubbleSize val="0"/>
        </c:dLbls>
        <c:gapWidth val="182"/>
        <c:axId val="256239711"/>
        <c:axId val="1571955247"/>
      </c:barChart>
      <c:catAx>
        <c:axId val="25623971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accent1"/>
                </a:solidFill>
                <a:latin typeface="+mn-lt"/>
                <a:ea typeface="+mn-ea"/>
                <a:cs typeface="+mn-cs"/>
              </a:defRPr>
            </a:pPr>
            <a:endParaRPr lang="es-CO"/>
          </a:p>
        </c:txPr>
        <c:crossAx val="1571955247"/>
        <c:crosses val="autoZero"/>
        <c:auto val="1"/>
        <c:lblAlgn val="ctr"/>
        <c:lblOffset val="100"/>
        <c:noMultiLvlLbl val="0"/>
      </c:catAx>
      <c:valAx>
        <c:axId val="1571955247"/>
        <c:scaling>
          <c:orientation val="minMax"/>
        </c:scaling>
        <c:delete val="1"/>
        <c:axPos val="b"/>
        <c:numFmt formatCode="0.00" sourceLinked="1"/>
        <c:majorTickMark val="none"/>
        <c:minorTickMark val="none"/>
        <c:tickLblPos val="nextTo"/>
        <c:crossAx val="256239711"/>
        <c:crosses val="autoZero"/>
        <c:crossBetween val="between"/>
      </c:valAx>
      <c:spPr>
        <a:solidFill>
          <a:schemeClr val="bg1"/>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O"/>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n-US" sz="1400" b="1" i="0" u="none" strike="noStrike" kern="1200" spc="0" baseline="0">
                <a:solidFill>
                  <a:schemeClr val="accent6"/>
                </a:solidFill>
                <a:latin typeface="+mn-lt"/>
                <a:ea typeface="+mn-ea"/>
                <a:cs typeface="+mn-cs"/>
              </a:defRPr>
            </a:pPr>
            <a:r>
              <a:rPr lang="en-US" sz="1400" b="1" i="0" u="none" strike="noStrike" kern="1200" spc="0" baseline="0">
                <a:solidFill>
                  <a:schemeClr val="accent6"/>
                </a:solidFill>
                <a:latin typeface="+mn-lt"/>
                <a:ea typeface="+mn-ea"/>
                <a:cs typeface="+mn-cs"/>
              </a:rPr>
              <a:t>Top 5: G4-Nivel Medio Bajo</a:t>
            </a:r>
          </a:p>
        </c:rich>
      </c:tx>
      <c:overlay val="0"/>
      <c:spPr>
        <a:noFill/>
        <a:ln>
          <a:noFill/>
        </a:ln>
        <a:effectLst/>
      </c:spPr>
      <c:txPr>
        <a:bodyPr rot="0" spcFirstLastPara="1" vertOverflow="ellipsis" vert="horz" wrap="square" anchor="ctr" anchorCtr="1"/>
        <a:lstStyle/>
        <a:p>
          <a:pPr algn="ctr" rtl="0">
            <a:defRPr lang="en-US" sz="1400" b="1" i="0" u="none" strike="noStrike" kern="1200" spc="0" baseline="0">
              <a:solidFill>
                <a:schemeClr val="accent6"/>
              </a:solidFill>
              <a:latin typeface="+mn-lt"/>
              <a:ea typeface="+mn-ea"/>
              <a:cs typeface="+mn-cs"/>
            </a:defRPr>
          </a:pPr>
          <a:endParaRPr lang="es-CO"/>
        </a:p>
      </c:txPr>
    </c:title>
    <c:autoTitleDeleted val="0"/>
    <c:plotArea>
      <c:layout>
        <c:manualLayout>
          <c:layoutTarget val="inner"/>
          <c:xMode val="edge"/>
          <c:yMode val="edge"/>
          <c:x val="0.32563756448068665"/>
          <c:y val="0.16570377243807874"/>
          <c:w val="0.67436243551931341"/>
          <c:h val="0.78348101995615416"/>
        </c:manualLayout>
      </c:layout>
      <c:barChart>
        <c:barDir val="bar"/>
        <c:grouping val="clustered"/>
        <c:varyColors val="0"/>
        <c:ser>
          <c:idx val="0"/>
          <c:order val="0"/>
          <c:tx>
            <c:strRef>
              <c:f>'Ranking T y T-1'!$AG$226</c:f>
              <c:strCache>
                <c:ptCount val="1"/>
                <c:pt idx="0">
                  <c:v>IDF 2023</c:v>
                </c:pt>
              </c:strCache>
            </c:strRef>
          </c:tx>
          <c:spPr>
            <a:solidFill>
              <a:schemeClr val="accent2"/>
            </a:solidFill>
            <a:ln>
              <a:noFill/>
            </a:ln>
            <a:effectLst/>
          </c:spPr>
          <c:invertIfNegative val="0"/>
          <c:dLbls>
            <c:spPr>
              <a:noFill/>
              <a:ln>
                <a:solidFill>
                  <a:schemeClr val="accent1"/>
                </a:solidFill>
              </a:ln>
              <a:effectLst/>
            </c:spPr>
            <c:txPr>
              <a:bodyPr rot="0" spcFirstLastPara="1" vertOverflow="ellipsis" vert="horz" wrap="square" lIns="38100" tIns="19050" rIns="38100" bIns="19050" anchor="ctr" anchorCtr="0">
                <a:spAutoFit/>
              </a:bodyPr>
              <a:lstStyle/>
              <a:p>
                <a:pPr algn="ctr">
                  <a:defRPr lang="en-US" sz="900" b="1" i="0" u="none" strike="noStrike" kern="1200" baseline="0">
                    <a:solidFill>
                      <a:schemeClr val="accent1"/>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'Ranking T y T-1'!$AF$227:$AF$231</c:f>
              <c:strCache>
                <c:ptCount val="5"/>
                <c:pt idx="0">
                  <c:v>LOS ANDES (SOTOMAYOR)</c:v>
                </c:pt>
                <c:pt idx="1">
                  <c:v>VALLE DEL GUAMUEZ</c:v>
                </c:pt>
                <c:pt idx="2">
                  <c:v>YOLOMBÓ</c:v>
                </c:pt>
                <c:pt idx="3">
                  <c:v>CAÑASGORDAS</c:v>
                </c:pt>
                <c:pt idx="4">
                  <c:v>BURITICÁ</c:v>
                </c:pt>
              </c:strCache>
            </c:strRef>
          </c:cat>
          <c:val>
            <c:numRef>
              <c:f>'Ranking T y T-1'!$AG$227:$AG$231</c:f>
              <c:numCache>
                <c:formatCode>0.00</c:formatCode>
                <c:ptCount val="5"/>
                <c:pt idx="0">
                  <c:v>70.131247201226927</c:v>
                </c:pt>
                <c:pt idx="1">
                  <c:v>70.274434156229404</c:v>
                </c:pt>
                <c:pt idx="2">
                  <c:v>71.035469066963202</c:v>
                </c:pt>
                <c:pt idx="3">
                  <c:v>71.422309023754082</c:v>
                </c:pt>
                <c:pt idx="4" formatCode="_(* #,##0.00_);_(* \(#,##0.00\);_(* &quot;-&quot;??_);_(@_)">
                  <c:v>72.069263058588731</c:v>
                </c:pt>
              </c:numCache>
            </c:numRef>
          </c:val>
          <c:extLst>
            <c:ext xmlns:c16="http://schemas.microsoft.com/office/drawing/2014/chart" uri="{C3380CC4-5D6E-409C-BE32-E72D297353CC}">
              <c16:uniqueId val="{00000000-41E6-4BE6-A509-52589F956E78}"/>
            </c:ext>
          </c:extLst>
        </c:ser>
        <c:dLbls>
          <c:dLblPos val="outEnd"/>
          <c:showLegendKey val="0"/>
          <c:showVal val="1"/>
          <c:showCatName val="0"/>
          <c:showSerName val="0"/>
          <c:showPercent val="0"/>
          <c:showBubbleSize val="0"/>
        </c:dLbls>
        <c:gapWidth val="182"/>
        <c:axId val="1540636543"/>
        <c:axId val="1540637503"/>
      </c:barChart>
      <c:catAx>
        <c:axId val="154063654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accent1"/>
                </a:solidFill>
                <a:latin typeface="+mn-lt"/>
                <a:ea typeface="+mn-ea"/>
                <a:cs typeface="+mn-cs"/>
              </a:defRPr>
            </a:pPr>
            <a:endParaRPr lang="es-CO"/>
          </a:p>
        </c:txPr>
        <c:crossAx val="1540637503"/>
        <c:crosses val="autoZero"/>
        <c:auto val="1"/>
        <c:lblAlgn val="ctr"/>
        <c:lblOffset val="100"/>
        <c:noMultiLvlLbl val="0"/>
      </c:catAx>
      <c:valAx>
        <c:axId val="1540637503"/>
        <c:scaling>
          <c:orientation val="minMax"/>
        </c:scaling>
        <c:delete val="1"/>
        <c:axPos val="b"/>
        <c:numFmt formatCode="0.00" sourceLinked="1"/>
        <c:majorTickMark val="none"/>
        <c:minorTickMark val="none"/>
        <c:tickLblPos val="nextTo"/>
        <c:crossAx val="154063654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ysClr val="window" lastClr="FFFFFF"/>
    </a:solidFill>
    <a:ln w="9525" cap="flat" cmpd="sng" algn="ctr">
      <a:solidFill>
        <a:schemeClr val="bg1"/>
      </a:solidFill>
      <a:round/>
    </a:ln>
    <a:effectLst/>
  </c:spPr>
  <c:txPr>
    <a:bodyPr/>
    <a:lstStyle/>
    <a:p>
      <a:pPr>
        <a:defRPr/>
      </a:pPr>
      <a:endParaRPr lang="es-CO"/>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n-US" sz="1400" b="1" i="0" u="none" strike="noStrike" kern="1200" spc="0" baseline="0">
                <a:solidFill>
                  <a:schemeClr val="accent6"/>
                </a:solidFill>
                <a:latin typeface="+mn-lt"/>
                <a:ea typeface="+mn-ea"/>
                <a:cs typeface="+mn-cs"/>
              </a:defRPr>
            </a:pPr>
            <a:r>
              <a:rPr lang="en-US" sz="1400" b="1" i="0" u="none" strike="noStrike" kern="1200" spc="0" baseline="0">
                <a:solidFill>
                  <a:schemeClr val="accent6"/>
                </a:solidFill>
                <a:latin typeface="+mn-lt"/>
                <a:ea typeface="+mn-ea"/>
                <a:cs typeface="+mn-cs"/>
              </a:rPr>
              <a:t>Top 5: G3-Nivel Medio</a:t>
            </a:r>
          </a:p>
        </c:rich>
      </c:tx>
      <c:overlay val="0"/>
      <c:spPr>
        <a:noFill/>
        <a:ln>
          <a:noFill/>
        </a:ln>
        <a:effectLst/>
      </c:spPr>
      <c:txPr>
        <a:bodyPr rot="0" spcFirstLastPara="1" vertOverflow="ellipsis" vert="horz" wrap="square" anchor="ctr" anchorCtr="1"/>
        <a:lstStyle/>
        <a:p>
          <a:pPr algn="ctr" rtl="0">
            <a:defRPr lang="en-US" sz="1400" b="1" i="0" u="none" strike="noStrike" kern="1200" spc="0" baseline="0">
              <a:solidFill>
                <a:schemeClr val="accent6"/>
              </a:solidFill>
              <a:latin typeface="+mn-lt"/>
              <a:ea typeface="+mn-ea"/>
              <a:cs typeface="+mn-cs"/>
            </a:defRPr>
          </a:pPr>
          <a:endParaRPr lang="es-CO"/>
        </a:p>
      </c:txPr>
    </c:title>
    <c:autoTitleDeleted val="0"/>
    <c:plotArea>
      <c:layout/>
      <c:barChart>
        <c:barDir val="bar"/>
        <c:grouping val="clustered"/>
        <c:varyColors val="0"/>
        <c:ser>
          <c:idx val="0"/>
          <c:order val="0"/>
          <c:spPr>
            <a:solidFill>
              <a:schemeClr val="accent2"/>
            </a:solidFill>
            <a:ln>
              <a:noFill/>
            </a:ln>
            <a:effectLst/>
          </c:spPr>
          <c:invertIfNegative val="0"/>
          <c:dLbls>
            <c:spPr>
              <a:noFill/>
              <a:ln>
                <a:solidFill>
                  <a:schemeClr val="accent1"/>
                </a:solidFill>
              </a:ln>
              <a:effectLst/>
            </c:spPr>
            <c:txPr>
              <a:bodyPr rot="0" spcFirstLastPara="1" vertOverflow="ellipsis" vert="horz" wrap="square" lIns="38100" tIns="19050" rIns="38100" bIns="19050" anchor="ctr" anchorCtr="0">
                <a:spAutoFit/>
              </a:bodyPr>
              <a:lstStyle/>
              <a:p>
                <a:pPr algn="ctr">
                  <a:defRPr lang="en-US" sz="900" b="1" i="0" u="none" strike="noStrike" kern="1200" baseline="0">
                    <a:solidFill>
                      <a:schemeClr val="accent1"/>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'Ranking T y T-1'!$Y$227:$Y$231</c:f>
              <c:strCache>
                <c:ptCount val="5"/>
                <c:pt idx="0">
                  <c:v>CONCEPCIÓN </c:v>
                </c:pt>
                <c:pt idx="1">
                  <c:v>PAIME</c:v>
                </c:pt>
                <c:pt idx="2">
                  <c:v>OIBA</c:v>
                </c:pt>
                <c:pt idx="3">
                  <c:v>DAGUA</c:v>
                </c:pt>
                <c:pt idx="4">
                  <c:v>NIMAIMA</c:v>
                </c:pt>
              </c:strCache>
            </c:strRef>
          </c:cat>
          <c:val>
            <c:numRef>
              <c:f>'Ranking T y T-1'!$Z$227:$Z$231</c:f>
              <c:numCache>
                <c:formatCode>0.00</c:formatCode>
                <c:ptCount val="5"/>
                <c:pt idx="0">
                  <c:v>74.917075920234041</c:v>
                </c:pt>
                <c:pt idx="1">
                  <c:v>75.022623944787739</c:v>
                </c:pt>
                <c:pt idx="2">
                  <c:v>75.084603603221979</c:v>
                </c:pt>
                <c:pt idx="3">
                  <c:v>76.477782971246484</c:v>
                </c:pt>
                <c:pt idx="4">
                  <c:v>79.465488463115989</c:v>
                </c:pt>
              </c:numCache>
            </c:numRef>
          </c:val>
          <c:extLst>
            <c:ext xmlns:c16="http://schemas.microsoft.com/office/drawing/2014/chart" uri="{C3380CC4-5D6E-409C-BE32-E72D297353CC}">
              <c16:uniqueId val="{00000000-243B-4BFA-8699-D893CE60236C}"/>
            </c:ext>
          </c:extLst>
        </c:ser>
        <c:dLbls>
          <c:dLblPos val="outEnd"/>
          <c:showLegendKey val="0"/>
          <c:showVal val="1"/>
          <c:showCatName val="0"/>
          <c:showSerName val="0"/>
          <c:showPercent val="0"/>
          <c:showBubbleSize val="0"/>
        </c:dLbls>
        <c:gapWidth val="100"/>
        <c:axId val="1614679615"/>
        <c:axId val="1614678175"/>
      </c:barChart>
      <c:catAx>
        <c:axId val="161467961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accent1"/>
                </a:solidFill>
                <a:latin typeface="+mn-lt"/>
                <a:ea typeface="+mn-ea"/>
                <a:cs typeface="+mn-cs"/>
              </a:defRPr>
            </a:pPr>
            <a:endParaRPr lang="es-CO"/>
          </a:p>
        </c:txPr>
        <c:crossAx val="1614678175"/>
        <c:crosses val="autoZero"/>
        <c:auto val="1"/>
        <c:lblAlgn val="ctr"/>
        <c:lblOffset val="100"/>
        <c:noMultiLvlLbl val="0"/>
      </c:catAx>
      <c:valAx>
        <c:axId val="1614678175"/>
        <c:scaling>
          <c:orientation val="minMax"/>
        </c:scaling>
        <c:delete val="1"/>
        <c:axPos val="b"/>
        <c:numFmt formatCode="0.00" sourceLinked="1"/>
        <c:majorTickMark val="none"/>
        <c:minorTickMark val="none"/>
        <c:tickLblPos val="nextTo"/>
        <c:crossAx val="161467961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ysClr val="window" lastClr="FFFFFF"/>
    </a:solidFill>
    <a:ln w="9525" cap="flat" cmpd="sng" algn="ctr">
      <a:solidFill>
        <a:schemeClr val="tx1">
          <a:lumMod val="15000"/>
          <a:lumOff val="85000"/>
        </a:schemeClr>
      </a:solidFill>
      <a:round/>
    </a:ln>
    <a:effectLst/>
  </c:spPr>
  <c:txPr>
    <a:bodyPr/>
    <a:lstStyle/>
    <a:p>
      <a:pPr>
        <a:defRPr/>
      </a:pPr>
      <a:endParaRPr lang="es-CO"/>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s-CO" sz="1400" b="1" i="0" u="none" strike="noStrike" kern="1200" spc="0" baseline="0">
                <a:solidFill>
                  <a:schemeClr val="accent6"/>
                </a:solidFill>
                <a:latin typeface="+mn-lt"/>
                <a:ea typeface="+mn-ea"/>
                <a:cs typeface="+mn-cs"/>
              </a:defRPr>
            </a:pPr>
            <a:r>
              <a:rPr lang="es-CO" sz="1400" b="1" i="0" u="none" strike="noStrike" kern="1200" spc="0" baseline="0">
                <a:solidFill>
                  <a:schemeClr val="accent6"/>
                </a:solidFill>
                <a:latin typeface="+mn-lt"/>
                <a:ea typeface="+mn-ea"/>
                <a:cs typeface="+mn-cs"/>
              </a:rPr>
              <a:t>Últimos 5: G2</a:t>
            </a:r>
            <a:r>
              <a:rPr lang="en-US" sz="1400" b="1" i="0" u="none" strike="noStrike" kern="1200" spc="0" baseline="0">
                <a:solidFill>
                  <a:schemeClr val="accent6"/>
                </a:solidFill>
              </a:rPr>
              <a:t>-Nivel Medio Alto</a:t>
            </a:r>
            <a:endParaRPr lang="es-CO" sz="1400" b="1" i="0" u="none" strike="noStrike" kern="1200" spc="0" baseline="0">
              <a:solidFill>
                <a:schemeClr val="accent6"/>
              </a:solidFill>
              <a:latin typeface="+mn-lt"/>
              <a:ea typeface="+mn-ea"/>
              <a:cs typeface="+mn-cs"/>
            </a:endParaRPr>
          </a:p>
        </c:rich>
      </c:tx>
      <c:overlay val="0"/>
      <c:spPr>
        <a:noFill/>
        <a:ln>
          <a:noFill/>
        </a:ln>
        <a:effectLst/>
      </c:spPr>
      <c:txPr>
        <a:bodyPr rot="0" spcFirstLastPara="1" vertOverflow="ellipsis" vert="horz" wrap="square" anchor="ctr" anchorCtr="1"/>
        <a:lstStyle/>
        <a:p>
          <a:pPr algn="ctr" rtl="0">
            <a:defRPr lang="es-CO" sz="1400" b="1" i="0" u="none" strike="noStrike" kern="1200" spc="0" baseline="0">
              <a:solidFill>
                <a:schemeClr val="accent6"/>
              </a:solidFill>
              <a:latin typeface="+mn-lt"/>
              <a:ea typeface="+mn-ea"/>
              <a:cs typeface="+mn-cs"/>
            </a:defRPr>
          </a:pPr>
          <a:endParaRPr lang="es-CO"/>
        </a:p>
      </c:txPr>
    </c:title>
    <c:autoTitleDeleted val="0"/>
    <c:plotArea>
      <c:layout/>
      <c:barChart>
        <c:barDir val="bar"/>
        <c:grouping val="clustered"/>
        <c:varyColors val="0"/>
        <c:ser>
          <c:idx val="0"/>
          <c:order val="0"/>
          <c:tx>
            <c:strRef>
              <c:f>'[Desempeño Fiscal 2023 22-09-2023 copia de seguridad.xlsx]Ranking T y T-1'!$U$250</c:f>
              <c:strCache>
                <c:ptCount val="1"/>
                <c:pt idx="0">
                  <c:v>IDF 2023</c:v>
                </c:pt>
              </c:strCache>
            </c:strRef>
          </c:tx>
          <c:spPr>
            <a:solidFill>
              <a:schemeClr val="accent5">
                <a:lumMod val="75000"/>
              </a:schemeClr>
            </a:solidFill>
            <a:ln>
              <a:noFill/>
            </a:ln>
            <a:effectLst/>
          </c:spPr>
          <c:invertIfNegative val="0"/>
          <c:dLbls>
            <c:spPr>
              <a:noFill/>
              <a:ln>
                <a:solidFill>
                  <a:schemeClr val="accent1"/>
                </a:solidFill>
              </a:ln>
              <a:effectLst/>
            </c:spPr>
            <c:txPr>
              <a:bodyPr rot="0" spcFirstLastPara="1" vertOverflow="ellipsis" vert="horz" wrap="square" lIns="38100" tIns="19050" rIns="38100" bIns="19050" anchor="ctr" anchorCtr="0">
                <a:spAutoFit/>
              </a:bodyPr>
              <a:lstStyle/>
              <a:p>
                <a:pPr algn="ctr">
                  <a:defRPr lang="en-US" sz="900" b="1" i="0" u="none" strike="noStrike" kern="1200" baseline="0">
                    <a:solidFill>
                      <a:schemeClr val="accent1"/>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'[Desempeño Fiscal 2023 22-09-2023 copia de seguridad.xlsx]Ranking T y T-1'!$T$251:$T$255</c:f>
              <c:strCache>
                <c:ptCount val="5"/>
                <c:pt idx="0">
                  <c:v> CARURU </c:v>
                </c:pt>
                <c:pt idx="1">
                  <c:v> CAROLINA DEL PRINCIPE </c:v>
                </c:pt>
                <c:pt idx="2">
                  <c:v> TUTASÁ </c:v>
                </c:pt>
                <c:pt idx="3">
                  <c:v> ALPUJARRA </c:v>
                </c:pt>
                <c:pt idx="4">
                  <c:v> CALARCÁ </c:v>
                </c:pt>
              </c:strCache>
            </c:strRef>
          </c:cat>
          <c:val>
            <c:numRef>
              <c:f>'[Desempeño Fiscal 2023 22-09-2023 copia de seguridad.xlsx]Ranking T y T-1'!$U$251:$U$255</c:f>
              <c:numCache>
                <c:formatCode>0.00</c:formatCode>
                <c:ptCount val="5"/>
                <c:pt idx="0">
                  <c:v>15.03987130238017</c:v>
                </c:pt>
                <c:pt idx="1">
                  <c:v>14.305873790683126</c:v>
                </c:pt>
                <c:pt idx="2">
                  <c:v>13.331006043422997</c:v>
                </c:pt>
                <c:pt idx="3">
                  <c:v>12.9032166493445</c:v>
                </c:pt>
                <c:pt idx="4">
                  <c:v>12.596453985372122</c:v>
                </c:pt>
              </c:numCache>
            </c:numRef>
          </c:val>
          <c:extLst>
            <c:ext xmlns:c16="http://schemas.microsoft.com/office/drawing/2014/chart" uri="{C3380CC4-5D6E-409C-BE32-E72D297353CC}">
              <c16:uniqueId val="{00000000-3376-4C7F-8699-5D6C28F44D7E}"/>
            </c:ext>
          </c:extLst>
        </c:ser>
        <c:dLbls>
          <c:dLblPos val="outEnd"/>
          <c:showLegendKey val="0"/>
          <c:showVal val="1"/>
          <c:showCatName val="0"/>
          <c:showSerName val="0"/>
          <c:showPercent val="0"/>
          <c:showBubbleSize val="0"/>
        </c:dLbls>
        <c:gapWidth val="182"/>
        <c:axId val="1559532447"/>
        <c:axId val="1559542047"/>
      </c:barChart>
      <c:catAx>
        <c:axId val="155953244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en-US" sz="900" b="0" i="0" u="none" strike="noStrike" kern="1200" baseline="0">
                <a:solidFill>
                  <a:schemeClr val="accent1"/>
                </a:solidFill>
                <a:latin typeface="+mn-lt"/>
                <a:ea typeface="+mn-ea"/>
                <a:cs typeface="+mn-cs"/>
              </a:defRPr>
            </a:pPr>
            <a:endParaRPr lang="es-CO"/>
          </a:p>
        </c:txPr>
        <c:crossAx val="1559542047"/>
        <c:crosses val="autoZero"/>
        <c:auto val="1"/>
        <c:lblAlgn val="ctr"/>
        <c:lblOffset val="100"/>
        <c:noMultiLvlLbl val="0"/>
      </c:catAx>
      <c:valAx>
        <c:axId val="1559542047"/>
        <c:scaling>
          <c:orientation val="minMax"/>
        </c:scaling>
        <c:delete val="1"/>
        <c:axPos val="b"/>
        <c:numFmt formatCode="0.00" sourceLinked="1"/>
        <c:majorTickMark val="none"/>
        <c:minorTickMark val="none"/>
        <c:tickLblPos val="nextTo"/>
        <c:crossAx val="155953244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ysClr val="window" lastClr="FFFFFF"/>
    </a:solidFill>
    <a:ln w="9525" cap="flat" cmpd="sng" algn="ctr">
      <a:solidFill>
        <a:schemeClr val="bg1"/>
      </a:solidFill>
      <a:round/>
    </a:ln>
    <a:effectLst/>
  </c:spPr>
  <c:txPr>
    <a:bodyPr/>
    <a:lstStyle/>
    <a:p>
      <a:pPr>
        <a:defRPr/>
      </a:pPr>
      <a:endParaRPr lang="es-CO"/>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s-CO" sz="1400" b="1" i="0" u="none" strike="noStrike" kern="1200" spc="0" baseline="0">
                <a:solidFill>
                  <a:schemeClr val="accent6"/>
                </a:solidFill>
                <a:latin typeface="+mn-lt"/>
                <a:ea typeface="+mn-ea"/>
                <a:cs typeface="+mn-cs"/>
              </a:defRPr>
            </a:pPr>
            <a:r>
              <a:rPr lang="es-CO" sz="1400" b="1" i="0" u="none" strike="noStrike" kern="1200" spc="0" baseline="0">
                <a:solidFill>
                  <a:schemeClr val="accent6"/>
                </a:solidFill>
                <a:latin typeface="+mn-lt"/>
                <a:ea typeface="+mn-ea"/>
                <a:cs typeface="+mn-cs"/>
              </a:rPr>
              <a:t>Últimos 5: G1-Nivel Alto</a:t>
            </a:r>
          </a:p>
        </c:rich>
      </c:tx>
      <c:overlay val="0"/>
      <c:spPr>
        <a:noFill/>
        <a:ln>
          <a:noFill/>
        </a:ln>
        <a:effectLst/>
      </c:spPr>
      <c:txPr>
        <a:bodyPr rot="0" spcFirstLastPara="1" vertOverflow="ellipsis" vert="horz" wrap="square" anchor="ctr" anchorCtr="1"/>
        <a:lstStyle/>
        <a:p>
          <a:pPr algn="ctr" rtl="0">
            <a:defRPr lang="es-CO" sz="1400" b="1" i="0" u="none" strike="noStrike" kern="1200" spc="0" baseline="0">
              <a:solidFill>
                <a:schemeClr val="accent6"/>
              </a:solidFill>
              <a:latin typeface="+mn-lt"/>
              <a:ea typeface="+mn-ea"/>
              <a:cs typeface="+mn-cs"/>
            </a:defRPr>
          </a:pPr>
          <a:endParaRPr lang="es-CO"/>
        </a:p>
      </c:txPr>
    </c:title>
    <c:autoTitleDeleted val="0"/>
    <c:plotArea>
      <c:layout/>
      <c:barChart>
        <c:barDir val="bar"/>
        <c:grouping val="clustered"/>
        <c:varyColors val="0"/>
        <c:ser>
          <c:idx val="0"/>
          <c:order val="0"/>
          <c:tx>
            <c:strRef>
              <c:f>'[Desempeño Fiscal 2023 22-09-2023 copia de seguridad.xlsx]Ranking T y T-1'!$L$240</c:f>
              <c:strCache>
                <c:ptCount val="1"/>
                <c:pt idx="0">
                  <c:v>IDF 2023</c:v>
                </c:pt>
              </c:strCache>
            </c:strRef>
          </c:tx>
          <c:spPr>
            <a:solidFill>
              <a:schemeClr val="accent5">
                <a:lumMod val="75000"/>
              </a:schemeClr>
            </a:solidFill>
            <a:ln>
              <a:noFill/>
            </a:ln>
            <a:effectLst/>
          </c:spPr>
          <c:invertIfNegative val="0"/>
          <c:dLbls>
            <c:spPr>
              <a:noFill/>
              <a:ln>
                <a:solidFill>
                  <a:schemeClr val="accent1"/>
                </a:solidFill>
              </a:ln>
              <a:effectLst/>
            </c:spPr>
            <c:txPr>
              <a:bodyPr rot="0" spcFirstLastPara="1" vertOverflow="ellipsis" vert="horz" wrap="square" lIns="38100" tIns="19050" rIns="38100" bIns="19050" anchor="ctr" anchorCtr="0">
                <a:spAutoFit/>
              </a:bodyPr>
              <a:lstStyle/>
              <a:p>
                <a:pPr algn="ctr">
                  <a:defRPr lang="en-US" sz="900" b="1" i="0" u="none" strike="noStrike" kern="1200" baseline="0">
                    <a:solidFill>
                      <a:schemeClr val="accent1"/>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'[Desempeño Fiscal 2023 22-09-2023 copia de seguridad.xlsx]Ranking T y T-1'!$K$241:$K$245</c:f>
              <c:strCache>
                <c:ptCount val="5"/>
                <c:pt idx="0">
                  <c:v>GUASCA</c:v>
                </c:pt>
                <c:pt idx="1">
                  <c:v>CIMITARRA</c:v>
                </c:pt>
                <c:pt idx="2">
                  <c:v>PIEDRAS</c:v>
                </c:pt>
                <c:pt idx="3">
                  <c:v>LA TEBAIDA</c:v>
                </c:pt>
                <c:pt idx="4">
                  <c:v>SAN PEDRO DE LOS MILAGROS</c:v>
                </c:pt>
              </c:strCache>
            </c:strRef>
          </c:cat>
          <c:val>
            <c:numRef>
              <c:f>'[Desempeño Fiscal 2023 22-09-2023 copia de seguridad.xlsx]Ranking T y T-1'!$L$241:$L$245</c:f>
              <c:numCache>
                <c:formatCode>0.0</c:formatCode>
                <c:ptCount val="5"/>
                <c:pt idx="0">
                  <c:v>14.889938837999745</c:v>
                </c:pt>
                <c:pt idx="1">
                  <c:v>14.801287158351293</c:v>
                </c:pt>
                <c:pt idx="2">
                  <c:v>14.352278955035272</c:v>
                </c:pt>
                <c:pt idx="3">
                  <c:v>13.864202829387549</c:v>
                </c:pt>
                <c:pt idx="4">
                  <c:v>13.784867693438001</c:v>
                </c:pt>
              </c:numCache>
            </c:numRef>
          </c:val>
          <c:extLst>
            <c:ext xmlns:c16="http://schemas.microsoft.com/office/drawing/2014/chart" uri="{C3380CC4-5D6E-409C-BE32-E72D297353CC}">
              <c16:uniqueId val="{00000000-CCB9-48F6-83C2-AA08087AE076}"/>
            </c:ext>
          </c:extLst>
        </c:ser>
        <c:dLbls>
          <c:dLblPos val="outEnd"/>
          <c:showLegendKey val="0"/>
          <c:showVal val="1"/>
          <c:showCatName val="0"/>
          <c:showSerName val="0"/>
          <c:showPercent val="0"/>
          <c:showBubbleSize val="0"/>
        </c:dLbls>
        <c:gapWidth val="182"/>
        <c:axId val="1539032783"/>
        <c:axId val="1539027503"/>
      </c:barChart>
      <c:catAx>
        <c:axId val="153903278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en-US" sz="900" b="0" i="0" u="none" strike="noStrike" kern="1200" baseline="0">
                <a:solidFill>
                  <a:schemeClr val="accent1"/>
                </a:solidFill>
                <a:latin typeface="+mn-lt"/>
                <a:ea typeface="+mn-ea"/>
                <a:cs typeface="+mn-cs"/>
              </a:defRPr>
            </a:pPr>
            <a:endParaRPr lang="es-CO"/>
          </a:p>
        </c:txPr>
        <c:crossAx val="1539027503"/>
        <c:crosses val="autoZero"/>
        <c:auto val="1"/>
        <c:lblAlgn val="ctr"/>
        <c:lblOffset val="100"/>
        <c:noMultiLvlLbl val="0"/>
      </c:catAx>
      <c:valAx>
        <c:axId val="1539027503"/>
        <c:scaling>
          <c:orientation val="minMax"/>
        </c:scaling>
        <c:delete val="1"/>
        <c:axPos val="b"/>
        <c:numFmt formatCode="0.0" sourceLinked="1"/>
        <c:majorTickMark val="none"/>
        <c:minorTickMark val="none"/>
        <c:tickLblPos val="nextTo"/>
        <c:crossAx val="153903278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ysClr val="window" lastClr="FFFFFF"/>
    </a:solidFill>
    <a:ln w="9525" cap="flat" cmpd="sng" algn="ctr">
      <a:solidFill>
        <a:schemeClr val="bg1"/>
      </a:solidFill>
      <a:round/>
    </a:ln>
    <a:effectLst/>
  </c:spPr>
  <c:txPr>
    <a:bodyPr/>
    <a:lstStyle/>
    <a:p>
      <a:pPr>
        <a:defRPr/>
      </a:pPr>
      <a:endParaRPr lang="es-CO"/>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2"/>
                </a:solidFill>
                <a:latin typeface="Montserrat" panose="00000500000000000000" pitchFamily="2" charset="0"/>
                <a:ea typeface="+mn-ea"/>
                <a:cs typeface="+mn-cs"/>
              </a:defRPr>
            </a:pPr>
            <a:r>
              <a:rPr lang="es-CO" b="1" dirty="0"/>
              <a:t>Evolución ingresos propios Municipios</a:t>
            </a:r>
          </a:p>
          <a:p>
            <a:pPr>
              <a:defRPr/>
            </a:pPr>
            <a:r>
              <a:rPr lang="es-CO" sz="1200" dirty="0"/>
              <a:t>Millones de pesos 2023</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2"/>
              </a:solidFill>
              <a:latin typeface="Montserrat" panose="00000500000000000000" pitchFamily="2" charset="0"/>
              <a:ea typeface="+mn-ea"/>
              <a:cs typeface="+mn-cs"/>
            </a:defRPr>
          </a:pPr>
          <a:endParaRPr lang="es-CO"/>
        </a:p>
      </c:txPr>
    </c:title>
    <c:autoTitleDeleted val="0"/>
    <c:plotArea>
      <c:layout>
        <c:manualLayout>
          <c:layoutTarget val="inner"/>
          <c:xMode val="edge"/>
          <c:yMode val="edge"/>
          <c:x val="0.15175791285757304"/>
          <c:y val="0.18151708224246776"/>
          <c:w val="0.7478878984087608"/>
          <c:h val="0.59300147897869548"/>
        </c:manualLayout>
      </c:layout>
      <c:barChart>
        <c:barDir val="col"/>
        <c:grouping val="clustered"/>
        <c:varyColors val="0"/>
        <c:ser>
          <c:idx val="1"/>
          <c:order val="0"/>
          <c:tx>
            <c:strRef>
              <c:f>'Tributario mun'!$A$52</c:f>
              <c:strCache>
                <c:ptCount val="1"/>
                <c:pt idx="0">
                  <c:v>Tributarios</c:v>
                </c:pt>
              </c:strCache>
            </c:strRef>
          </c:tx>
          <c:spPr>
            <a:solidFill>
              <a:schemeClr val="accent1"/>
            </a:solidFill>
            <a:ln w="19050" cap="flat" cmpd="sng" algn="ctr">
              <a:solidFill>
                <a:schemeClr val="lt1"/>
              </a:solidFill>
              <a:prstDash val="solid"/>
              <a:miter lim="800000"/>
            </a:ln>
            <a:effectLst/>
          </c:spPr>
          <c:invertIfNegative val="0"/>
          <c:cat>
            <c:numRef>
              <c:f>'Tributario mun'!$N$51:$Y$51</c:f>
              <c:numCache>
                <c:formatCode>General</c:formatCode>
                <c:ptCount val="12"/>
                <c:pt idx="0">
                  <c:v>2012</c:v>
                </c:pt>
                <c:pt idx="1">
                  <c:v>2013</c:v>
                </c:pt>
                <c:pt idx="2">
                  <c:v>2014</c:v>
                </c:pt>
                <c:pt idx="3">
                  <c:v>2015</c:v>
                </c:pt>
                <c:pt idx="4">
                  <c:v>2016</c:v>
                </c:pt>
                <c:pt idx="5">
                  <c:v>2017</c:v>
                </c:pt>
                <c:pt idx="6">
                  <c:v>2018</c:v>
                </c:pt>
                <c:pt idx="7">
                  <c:v>2019</c:v>
                </c:pt>
                <c:pt idx="8">
                  <c:v>2020</c:v>
                </c:pt>
                <c:pt idx="9">
                  <c:v>2021</c:v>
                </c:pt>
                <c:pt idx="10">
                  <c:v>2022</c:v>
                </c:pt>
                <c:pt idx="11">
                  <c:v>2023</c:v>
                </c:pt>
              </c:numCache>
            </c:numRef>
          </c:cat>
          <c:val>
            <c:numRef>
              <c:f>'Tributario mun'!$N$52:$Y$52</c:f>
              <c:numCache>
                <c:formatCode>_(* #,##0.00_);_(* \(#,##0.00\);_(* "-"??_);_(@_)</c:formatCode>
                <c:ptCount val="12"/>
                <c:pt idx="0">
                  <c:v>22.338290523479838</c:v>
                </c:pt>
                <c:pt idx="1">
                  <c:v>24.175645940300445</c:v>
                </c:pt>
                <c:pt idx="2">
                  <c:v>27.53293264329357</c:v>
                </c:pt>
                <c:pt idx="3">
                  <c:v>30.018388642715482</c:v>
                </c:pt>
                <c:pt idx="4">
                  <c:v>29.456640616154402</c:v>
                </c:pt>
                <c:pt idx="5">
                  <c:v>30.234516752808386</c:v>
                </c:pt>
                <c:pt idx="6">
                  <c:v>31.419826943380638</c:v>
                </c:pt>
                <c:pt idx="7">
                  <c:v>33.738011597526153</c:v>
                </c:pt>
                <c:pt idx="8">
                  <c:v>30.938390030990362</c:v>
                </c:pt>
                <c:pt idx="9">
                  <c:v>33.793431392138025</c:v>
                </c:pt>
                <c:pt idx="10">
                  <c:v>39.02536738608336</c:v>
                </c:pt>
                <c:pt idx="11">
                  <c:v>40.011854546171939</c:v>
                </c:pt>
              </c:numCache>
            </c:numRef>
          </c:val>
          <c:extLst>
            <c:ext xmlns:c16="http://schemas.microsoft.com/office/drawing/2014/chart" uri="{C3380CC4-5D6E-409C-BE32-E72D297353CC}">
              <c16:uniqueId val="{00000000-9E96-49FD-B2FC-F0288B5FC30D}"/>
            </c:ext>
          </c:extLst>
        </c:ser>
        <c:ser>
          <c:idx val="2"/>
          <c:order val="1"/>
          <c:tx>
            <c:strRef>
              <c:f>'Tributario mun'!$A$53</c:f>
              <c:strCache>
                <c:ptCount val="1"/>
                <c:pt idx="0">
                  <c:v>No tributarios</c:v>
                </c:pt>
              </c:strCache>
            </c:strRef>
          </c:tx>
          <c:spPr>
            <a:solidFill>
              <a:schemeClr val="accent6"/>
            </a:solidFill>
            <a:ln w="19050" cap="flat" cmpd="sng" algn="ctr">
              <a:solidFill>
                <a:schemeClr val="lt1"/>
              </a:solidFill>
              <a:prstDash val="solid"/>
              <a:miter lim="800000"/>
            </a:ln>
            <a:effectLst/>
          </c:spPr>
          <c:invertIfNegative val="0"/>
          <c:cat>
            <c:numRef>
              <c:f>'Tributario mun'!$N$51:$Y$51</c:f>
              <c:numCache>
                <c:formatCode>General</c:formatCode>
                <c:ptCount val="12"/>
                <c:pt idx="0">
                  <c:v>2012</c:v>
                </c:pt>
                <c:pt idx="1">
                  <c:v>2013</c:v>
                </c:pt>
                <c:pt idx="2">
                  <c:v>2014</c:v>
                </c:pt>
                <c:pt idx="3">
                  <c:v>2015</c:v>
                </c:pt>
                <c:pt idx="4">
                  <c:v>2016</c:v>
                </c:pt>
                <c:pt idx="5">
                  <c:v>2017</c:v>
                </c:pt>
                <c:pt idx="6">
                  <c:v>2018</c:v>
                </c:pt>
                <c:pt idx="7">
                  <c:v>2019</c:v>
                </c:pt>
                <c:pt idx="8">
                  <c:v>2020</c:v>
                </c:pt>
                <c:pt idx="9">
                  <c:v>2021</c:v>
                </c:pt>
                <c:pt idx="10">
                  <c:v>2022</c:v>
                </c:pt>
                <c:pt idx="11">
                  <c:v>2023</c:v>
                </c:pt>
              </c:numCache>
            </c:numRef>
          </c:cat>
          <c:val>
            <c:numRef>
              <c:f>'Tributario mun'!$N$53:$Y$53</c:f>
              <c:numCache>
                <c:formatCode>#,##0.00</c:formatCode>
                <c:ptCount val="12"/>
                <c:pt idx="0">
                  <c:v>4.9809350255667146</c:v>
                </c:pt>
                <c:pt idx="1">
                  <c:v>5.0158285054993765</c:v>
                </c:pt>
                <c:pt idx="2">
                  <c:v>4.8514566619145345</c:v>
                </c:pt>
                <c:pt idx="3">
                  <c:v>4.68187265759338</c:v>
                </c:pt>
                <c:pt idx="4">
                  <c:v>4.1466834826635655</c:v>
                </c:pt>
                <c:pt idx="5">
                  <c:v>4.295869371079414</c:v>
                </c:pt>
                <c:pt idx="6">
                  <c:v>4.2453832462048551</c:v>
                </c:pt>
                <c:pt idx="7">
                  <c:v>5.271947177570862</c:v>
                </c:pt>
                <c:pt idx="8">
                  <c:v>3.3213797602002146</c:v>
                </c:pt>
                <c:pt idx="9">
                  <c:v>3.9159862667993171</c:v>
                </c:pt>
                <c:pt idx="10">
                  <c:v>4.2051285741135302</c:v>
                </c:pt>
                <c:pt idx="11">
                  <c:v>5.7643513684770094</c:v>
                </c:pt>
              </c:numCache>
            </c:numRef>
          </c:val>
          <c:extLst>
            <c:ext xmlns:c16="http://schemas.microsoft.com/office/drawing/2014/chart" uri="{C3380CC4-5D6E-409C-BE32-E72D297353CC}">
              <c16:uniqueId val="{00000001-9E96-49FD-B2FC-F0288B5FC30D}"/>
            </c:ext>
          </c:extLst>
        </c:ser>
        <c:dLbls>
          <c:showLegendKey val="0"/>
          <c:showVal val="0"/>
          <c:showCatName val="0"/>
          <c:showSerName val="0"/>
          <c:showPercent val="0"/>
          <c:showBubbleSize val="0"/>
        </c:dLbls>
        <c:gapWidth val="72"/>
        <c:axId val="288560992"/>
        <c:axId val="253432960"/>
      </c:barChart>
      <c:lineChart>
        <c:grouping val="standard"/>
        <c:varyColors val="0"/>
        <c:ser>
          <c:idx val="0"/>
          <c:order val="2"/>
          <c:tx>
            <c:strRef>
              <c:f>'Tributario mun'!$A$58</c:f>
              <c:strCache>
                <c:ptCount val="1"/>
                <c:pt idx="0">
                  <c:v>Crec. Tributarios</c:v>
                </c:pt>
              </c:strCache>
            </c:strRef>
          </c:tx>
          <c:spPr>
            <a:ln w="31750" cap="flat" cmpd="sng" algn="ctr">
              <a:solidFill>
                <a:schemeClr val="accent3"/>
              </a:solidFill>
              <a:prstDash val="sysDash"/>
              <a:miter lim="800000"/>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ontserrat" panose="00000500000000000000" pitchFamily="2" charset="0"/>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'Tributario mun'!$N$57:$Y$57</c:f>
              <c:numCache>
                <c:formatCode>General</c:formatCode>
                <c:ptCount val="12"/>
                <c:pt idx="0">
                  <c:v>2012</c:v>
                </c:pt>
                <c:pt idx="1">
                  <c:v>2013</c:v>
                </c:pt>
                <c:pt idx="2">
                  <c:v>2014</c:v>
                </c:pt>
                <c:pt idx="3">
                  <c:v>2015</c:v>
                </c:pt>
                <c:pt idx="4">
                  <c:v>2016</c:v>
                </c:pt>
                <c:pt idx="5">
                  <c:v>2017</c:v>
                </c:pt>
                <c:pt idx="6">
                  <c:v>2018</c:v>
                </c:pt>
                <c:pt idx="7">
                  <c:v>2019</c:v>
                </c:pt>
                <c:pt idx="8">
                  <c:v>2020</c:v>
                </c:pt>
                <c:pt idx="9">
                  <c:v>2021</c:v>
                </c:pt>
                <c:pt idx="10">
                  <c:v>2022</c:v>
                </c:pt>
                <c:pt idx="11">
                  <c:v>2023</c:v>
                </c:pt>
              </c:numCache>
            </c:numRef>
          </c:cat>
          <c:val>
            <c:numRef>
              <c:f>'Tributario mun'!$N$58:$Y$58</c:f>
              <c:numCache>
                <c:formatCode>0.0%</c:formatCode>
                <c:ptCount val="12"/>
                <c:pt idx="0">
                  <c:v>7.6710534254590179E-2</c:v>
                </c:pt>
                <c:pt idx="1">
                  <c:v>8.2251388703596495E-2</c:v>
                </c:pt>
                <c:pt idx="2">
                  <c:v>0.13887061017040203</c:v>
                </c:pt>
                <c:pt idx="3">
                  <c:v>9.0272112732143528E-2</c:v>
                </c:pt>
                <c:pt idx="4">
                  <c:v>-1.8713463712096923E-2</c:v>
                </c:pt>
                <c:pt idx="5">
                  <c:v>2.6407496591019486E-2</c:v>
                </c:pt>
                <c:pt idx="6">
                  <c:v>3.9203874176760412E-2</c:v>
                </c:pt>
                <c:pt idx="7">
                  <c:v>7.3780949154269582E-2</c:v>
                </c:pt>
                <c:pt idx="8">
                  <c:v>-8.2981226040632294E-2</c:v>
                </c:pt>
                <c:pt idx="9">
                  <c:v>9.2281510391711619E-2</c:v>
                </c:pt>
                <c:pt idx="10">
                  <c:v>0.15482109328390181</c:v>
                </c:pt>
                <c:pt idx="11">
                  <c:v>2.5278100532126313E-2</c:v>
                </c:pt>
              </c:numCache>
            </c:numRef>
          </c:val>
          <c:smooth val="0"/>
          <c:extLst>
            <c:ext xmlns:c16="http://schemas.microsoft.com/office/drawing/2014/chart" uri="{C3380CC4-5D6E-409C-BE32-E72D297353CC}">
              <c16:uniqueId val="{00000002-9E96-49FD-B2FC-F0288B5FC30D}"/>
            </c:ext>
          </c:extLst>
        </c:ser>
        <c:ser>
          <c:idx val="3"/>
          <c:order val="3"/>
          <c:tx>
            <c:strRef>
              <c:f>'Tributario mun'!$A$59</c:f>
              <c:strCache>
                <c:ptCount val="1"/>
                <c:pt idx="0">
                  <c:v>Crec. No tributarios</c:v>
                </c:pt>
              </c:strCache>
            </c:strRef>
          </c:tx>
          <c:spPr>
            <a:ln w="28575" cap="rnd">
              <a:solidFill>
                <a:schemeClr val="accent6">
                  <a:lumMod val="20000"/>
                  <a:lumOff val="80000"/>
                </a:schemeClr>
              </a:solidFill>
              <a:prstDash val="sysDash"/>
              <a:round/>
            </a:ln>
            <a:effectLst/>
          </c:spPr>
          <c:marker>
            <c:symbol val="none"/>
          </c:marker>
          <c:cat>
            <c:numRef>
              <c:f>'Tributario mun'!$N$57:$Y$57</c:f>
              <c:numCache>
                <c:formatCode>General</c:formatCode>
                <c:ptCount val="12"/>
                <c:pt idx="0">
                  <c:v>2012</c:v>
                </c:pt>
                <c:pt idx="1">
                  <c:v>2013</c:v>
                </c:pt>
                <c:pt idx="2">
                  <c:v>2014</c:v>
                </c:pt>
                <c:pt idx="3">
                  <c:v>2015</c:v>
                </c:pt>
                <c:pt idx="4">
                  <c:v>2016</c:v>
                </c:pt>
                <c:pt idx="5">
                  <c:v>2017</c:v>
                </c:pt>
                <c:pt idx="6">
                  <c:v>2018</c:v>
                </c:pt>
                <c:pt idx="7">
                  <c:v>2019</c:v>
                </c:pt>
                <c:pt idx="8">
                  <c:v>2020</c:v>
                </c:pt>
                <c:pt idx="9">
                  <c:v>2021</c:v>
                </c:pt>
                <c:pt idx="10">
                  <c:v>2022</c:v>
                </c:pt>
                <c:pt idx="11">
                  <c:v>2023</c:v>
                </c:pt>
              </c:numCache>
            </c:numRef>
          </c:cat>
          <c:val>
            <c:numRef>
              <c:f>'Tributario mun'!$N$59:$Y$59</c:f>
              <c:numCache>
                <c:formatCode>0.0%</c:formatCode>
                <c:ptCount val="12"/>
                <c:pt idx="0">
                  <c:v>0.34067409637253232</c:v>
                </c:pt>
                <c:pt idx="1">
                  <c:v>7.0054075697749685E-3</c:v>
                </c:pt>
                <c:pt idx="2">
                  <c:v>-3.2770626707955386E-2</c:v>
                </c:pt>
                <c:pt idx="3">
                  <c:v>-3.495527552630584E-2</c:v>
                </c:pt>
                <c:pt idx="4">
                  <c:v>-0.1143109208794495</c:v>
                </c:pt>
                <c:pt idx="5">
                  <c:v>3.5977158382009211E-2</c:v>
                </c:pt>
                <c:pt idx="6">
                  <c:v>-1.1752248616878513E-2</c:v>
                </c:pt>
                <c:pt idx="7">
                  <c:v>0.2418071283160832</c:v>
                </c:pt>
                <c:pt idx="8">
                  <c:v>-0.36998993951783177</c:v>
                </c:pt>
                <c:pt idx="9">
                  <c:v>0.17902394472448369</c:v>
                </c:pt>
                <c:pt idx="10">
                  <c:v>7.3836394618038259E-2</c:v>
                </c:pt>
                <c:pt idx="11">
                  <c:v>0.37079075392889127</c:v>
                </c:pt>
              </c:numCache>
            </c:numRef>
          </c:val>
          <c:smooth val="0"/>
          <c:extLst>
            <c:ext xmlns:c16="http://schemas.microsoft.com/office/drawing/2014/chart" uri="{C3380CC4-5D6E-409C-BE32-E72D297353CC}">
              <c16:uniqueId val="{00000003-9E96-49FD-B2FC-F0288B5FC30D}"/>
            </c:ext>
          </c:extLst>
        </c:ser>
        <c:dLbls>
          <c:showLegendKey val="0"/>
          <c:showVal val="0"/>
          <c:showCatName val="0"/>
          <c:showSerName val="0"/>
          <c:showPercent val="0"/>
          <c:showBubbleSize val="0"/>
        </c:dLbls>
        <c:marker val="1"/>
        <c:smooth val="0"/>
        <c:axId val="1508514079"/>
        <c:axId val="1508507359"/>
      </c:lineChart>
      <c:catAx>
        <c:axId val="2885609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accent1"/>
                </a:solidFill>
                <a:latin typeface="Montserrat" panose="00000500000000000000" pitchFamily="2" charset="0"/>
                <a:ea typeface="+mn-ea"/>
                <a:cs typeface="+mn-cs"/>
              </a:defRPr>
            </a:pPr>
            <a:endParaRPr lang="es-CO"/>
          </a:p>
        </c:txPr>
        <c:crossAx val="253432960"/>
        <c:crosses val="autoZero"/>
        <c:auto val="1"/>
        <c:lblAlgn val="ctr"/>
        <c:lblOffset val="100"/>
        <c:noMultiLvlLbl val="1"/>
      </c:catAx>
      <c:valAx>
        <c:axId val="253432960"/>
        <c:scaling>
          <c:orientation val="minMax"/>
          <c:max val="45"/>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baseline="0">
                    <a:solidFill>
                      <a:schemeClr val="tx2"/>
                    </a:solidFill>
                    <a:latin typeface="Montserrat" panose="00000500000000000000" pitchFamily="2" charset="0"/>
                    <a:ea typeface="+mn-ea"/>
                    <a:cs typeface="+mn-cs"/>
                  </a:defRPr>
                </a:pPr>
                <a:r>
                  <a:rPr lang="es-CO" sz="900"/>
                  <a:t>Billones de pesos</a:t>
                </a:r>
              </a:p>
            </c:rich>
          </c:tx>
          <c:layout>
            <c:manualLayout>
              <c:xMode val="edge"/>
              <c:yMode val="edge"/>
              <c:x val="8.9245859835371602E-3"/>
              <c:y val="0.27129994167395743"/>
            </c:manualLayout>
          </c:layout>
          <c:overlay val="0"/>
          <c:spPr>
            <a:noFill/>
            <a:ln>
              <a:noFill/>
            </a:ln>
            <a:effectLst/>
          </c:spPr>
          <c:txPr>
            <a:bodyPr rot="-5400000" spcFirstLastPara="1" vertOverflow="ellipsis" vert="horz" wrap="square" anchor="ctr" anchorCtr="1"/>
            <a:lstStyle/>
            <a:p>
              <a:pPr>
                <a:defRPr sz="900" b="0" i="0" u="none" strike="noStrike" kern="1200" baseline="0">
                  <a:solidFill>
                    <a:schemeClr val="tx2"/>
                  </a:solidFill>
                  <a:latin typeface="Montserrat" panose="00000500000000000000" pitchFamily="2" charset="0"/>
                  <a:ea typeface="+mn-ea"/>
                  <a:cs typeface="+mn-cs"/>
                </a:defRPr>
              </a:pPr>
              <a:endParaRPr lang="es-CO"/>
            </a:p>
          </c:txPr>
        </c:title>
        <c:numFmt formatCode="_(* #,##0.00_);_(* \(#,##0.00\);_(* &quot;-&quot;??_);_(@_)"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accent1"/>
                </a:solidFill>
                <a:latin typeface="Montserrat" panose="00000500000000000000" pitchFamily="2" charset="0"/>
                <a:ea typeface="+mn-ea"/>
                <a:cs typeface="+mn-cs"/>
              </a:defRPr>
            </a:pPr>
            <a:endParaRPr lang="es-CO"/>
          </a:p>
        </c:txPr>
        <c:crossAx val="288560992"/>
        <c:crosses val="autoZero"/>
        <c:crossBetween val="between"/>
        <c:majorUnit val="5"/>
      </c:valAx>
      <c:valAx>
        <c:axId val="1508507359"/>
        <c:scaling>
          <c:orientation val="minMax"/>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2"/>
                </a:solidFill>
                <a:latin typeface="Montserrat" panose="00000500000000000000" pitchFamily="2" charset="0"/>
                <a:ea typeface="+mn-ea"/>
                <a:cs typeface="+mn-cs"/>
              </a:defRPr>
            </a:pPr>
            <a:endParaRPr lang="es-CO"/>
          </a:p>
        </c:txPr>
        <c:crossAx val="1508514079"/>
        <c:crosses val="max"/>
        <c:crossBetween val="between"/>
      </c:valAx>
      <c:catAx>
        <c:axId val="1508514079"/>
        <c:scaling>
          <c:orientation val="minMax"/>
        </c:scaling>
        <c:delete val="1"/>
        <c:axPos val="b"/>
        <c:numFmt formatCode="General" sourceLinked="1"/>
        <c:majorTickMark val="out"/>
        <c:minorTickMark val="none"/>
        <c:tickLblPos val="nextTo"/>
        <c:crossAx val="1508507359"/>
        <c:crosses val="autoZero"/>
        <c:auto val="1"/>
        <c:lblAlgn val="ctr"/>
        <c:lblOffset val="100"/>
        <c:noMultiLvlLbl val="0"/>
      </c:catAx>
      <c:spPr>
        <a:noFill/>
        <a:ln>
          <a:noFill/>
        </a:ln>
        <a:effectLst/>
      </c:spPr>
    </c:plotArea>
    <c:legend>
      <c:legendPos val="b"/>
      <c:layout>
        <c:manualLayout>
          <c:xMode val="edge"/>
          <c:yMode val="edge"/>
          <c:x val="1.2987179941667157E-2"/>
          <c:y val="0.84785626605967213"/>
          <c:w val="0.9616570828202492"/>
          <c:h val="0.1521437339403278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2"/>
              </a:solidFill>
              <a:latin typeface="Montserrat" panose="00000500000000000000" pitchFamily="2" charset="0"/>
              <a:ea typeface="+mn-ea"/>
              <a:cs typeface="+mn-cs"/>
            </a:defRPr>
          </a:pPr>
          <a:endParaRPr lang="es-CO"/>
        </a:p>
      </c:txPr>
    </c:legend>
    <c:plotVisOnly val="1"/>
    <c:dispBlanksAs val="gap"/>
    <c:showDLblsOverMax val="0"/>
  </c:chart>
  <c:spPr>
    <a:noFill/>
    <a:ln>
      <a:noFill/>
    </a:ln>
    <a:effectLst/>
  </c:spPr>
  <c:txPr>
    <a:bodyPr/>
    <a:lstStyle/>
    <a:p>
      <a:pPr>
        <a:defRPr>
          <a:solidFill>
            <a:schemeClr val="tx2"/>
          </a:solidFill>
          <a:latin typeface="Montserrat" panose="00000500000000000000" pitchFamily="2" charset="0"/>
        </a:defRPr>
      </a:pPr>
      <a:endParaRPr lang="es-CO"/>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s-CO" sz="1400" b="1" i="0" u="none" strike="noStrike" kern="1200" spc="0" baseline="0">
                <a:solidFill>
                  <a:schemeClr val="accent6"/>
                </a:solidFill>
                <a:latin typeface="+mn-lt"/>
                <a:ea typeface="+mn-ea"/>
                <a:cs typeface="+mn-cs"/>
              </a:defRPr>
            </a:pPr>
            <a:r>
              <a:rPr lang="es-CO" sz="1400" b="1" i="0" u="none" strike="noStrike" kern="1200" spc="0" baseline="0">
                <a:solidFill>
                  <a:schemeClr val="accent6"/>
                </a:solidFill>
                <a:latin typeface="+mn-lt"/>
                <a:ea typeface="+mn-ea"/>
                <a:cs typeface="+mn-cs"/>
              </a:rPr>
              <a:t>Últimos 5: G3-Nivel Medio</a:t>
            </a:r>
          </a:p>
        </c:rich>
      </c:tx>
      <c:overlay val="0"/>
      <c:spPr>
        <a:noFill/>
        <a:ln>
          <a:noFill/>
        </a:ln>
        <a:effectLst/>
      </c:spPr>
      <c:txPr>
        <a:bodyPr rot="0" spcFirstLastPara="1" vertOverflow="ellipsis" vert="horz" wrap="square" anchor="ctr" anchorCtr="1"/>
        <a:lstStyle/>
        <a:p>
          <a:pPr algn="ctr" rtl="0">
            <a:defRPr lang="es-CO" sz="1400" b="1" i="0" u="none" strike="noStrike" kern="1200" spc="0" baseline="0">
              <a:solidFill>
                <a:schemeClr val="accent6"/>
              </a:solidFill>
              <a:latin typeface="+mn-lt"/>
              <a:ea typeface="+mn-ea"/>
              <a:cs typeface="+mn-cs"/>
            </a:defRPr>
          </a:pPr>
          <a:endParaRPr lang="es-CO"/>
        </a:p>
      </c:txPr>
    </c:title>
    <c:autoTitleDeleted val="0"/>
    <c:plotArea>
      <c:layout>
        <c:manualLayout>
          <c:layoutTarget val="inner"/>
          <c:xMode val="edge"/>
          <c:yMode val="edge"/>
          <c:x val="0.24363858210699768"/>
          <c:y val="0.1660648148148148"/>
          <c:w val="0.73136138938461803"/>
          <c:h val="0.78300925925925924"/>
        </c:manualLayout>
      </c:layout>
      <c:barChart>
        <c:barDir val="bar"/>
        <c:grouping val="clustered"/>
        <c:varyColors val="0"/>
        <c:ser>
          <c:idx val="0"/>
          <c:order val="0"/>
          <c:tx>
            <c:strRef>
              <c:f>'Ranking T y T-1'!$Z$251</c:f>
              <c:strCache>
                <c:ptCount val="1"/>
                <c:pt idx="0">
                  <c:v>IDF 2023</c:v>
                </c:pt>
              </c:strCache>
            </c:strRef>
          </c:tx>
          <c:spPr>
            <a:solidFill>
              <a:schemeClr val="accent5">
                <a:lumMod val="75000"/>
              </a:schemeClr>
            </a:solidFill>
            <a:ln>
              <a:noFill/>
            </a:ln>
            <a:effectLst/>
          </c:spPr>
          <c:invertIfNegative val="0"/>
          <c:dLbls>
            <c:spPr>
              <a:noFill/>
              <a:ln>
                <a:solidFill>
                  <a:schemeClr val="accent1"/>
                </a:solidFill>
              </a:ln>
              <a:effectLst/>
            </c:spPr>
            <c:txPr>
              <a:bodyPr rot="0" spcFirstLastPara="1" vertOverflow="ellipsis" vert="horz" wrap="square" lIns="38100" tIns="19050" rIns="38100" bIns="19050" anchor="ctr" anchorCtr="0">
                <a:spAutoFit/>
              </a:bodyPr>
              <a:lstStyle/>
              <a:p>
                <a:pPr algn="ctr">
                  <a:defRPr lang="en-US" sz="900" b="1" i="0" u="none" strike="noStrike" kern="1200" baseline="0">
                    <a:solidFill>
                      <a:schemeClr val="accent1"/>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'Ranking T y T-1'!$Y$252:$Y$256</c:f>
              <c:strCache>
                <c:ptCount val="5"/>
                <c:pt idx="0">
                  <c:v> SOMONDOCO </c:v>
                </c:pt>
                <c:pt idx="1">
                  <c:v> MONTEBELLO </c:v>
                </c:pt>
                <c:pt idx="2">
                  <c:v> CONFINES </c:v>
                </c:pt>
                <c:pt idx="3">
                  <c:v> SANTA ISABEL </c:v>
                </c:pt>
                <c:pt idx="4">
                  <c:v> POLONUEVO </c:v>
                </c:pt>
              </c:strCache>
            </c:strRef>
          </c:cat>
          <c:val>
            <c:numRef>
              <c:f>'Ranking T y T-1'!$Z$252:$Z$256</c:f>
              <c:numCache>
                <c:formatCode>0.00</c:formatCode>
                <c:ptCount val="5"/>
                <c:pt idx="0">
                  <c:v>39.27256373350756</c:v>
                </c:pt>
                <c:pt idx="1">
                  <c:v>33.122918027697672</c:v>
                </c:pt>
                <c:pt idx="2">
                  <c:v>14.153185492793268</c:v>
                </c:pt>
                <c:pt idx="3">
                  <c:v>10.362871559642876</c:v>
                </c:pt>
                <c:pt idx="4">
                  <c:v>6.2348156654105713</c:v>
                </c:pt>
              </c:numCache>
            </c:numRef>
          </c:val>
          <c:extLst>
            <c:ext xmlns:c16="http://schemas.microsoft.com/office/drawing/2014/chart" uri="{C3380CC4-5D6E-409C-BE32-E72D297353CC}">
              <c16:uniqueId val="{00000000-3F4C-4D18-A3AF-92CFA028D3C3}"/>
            </c:ext>
          </c:extLst>
        </c:ser>
        <c:dLbls>
          <c:dLblPos val="outEnd"/>
          <c:showLegendKey val="0"/>
          <c:showVal val="1"/>
          <c:showCatName val="0"/>
          <c:showSerName val="0"/>
          <c:showPercent val="0"/>
          <c:showBubbleSize val="0"/>
        </c:dLbls>
        <c:gapWidth val="182"/>
        <c:axId val="1582302719"/>
        <c:axId val="1582303679"/>
      </c:barChart>
      <c:catAx>
        <c:axId val="158230271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accent1"/>
                </a:solidFill>
                <a:latin typeface="+mn-lt"/>
                <a:ea typeface="+mn-ea"/>
                <a:cs typeface="+mn-cs"/>
              </a:defRPr>
            </a:pPr>
            <a:endParaRPr lang="es-CO"/>
          </a:p>
        </c:txPr>
        <c:crossAx val="1582303679"/>
        <c:crosses val="autoZero"/>
        <c:auto val="1"/>
        <c:lblAlgn val="ctr"/>
        <c:lblOffset val="100"/>
        <c:noMultiLvlLbl val="0"/>
      </c:catAx>
      <c:valAx>
        <c:axId val="1582303679"/>
        <c:scaling>
          <c:orientation val="minMax"/>
        </c:scaling>
        <c:delete val="1"/>
        <c:axPos val="b"/>
        <c:numFmt formatCode="0.00" sourceLinked="1"/>
        <c:majorTickMark val="none"/>
        <c:minorTickMark val="none"/>
        <c:tickLblPos val="nextTo"/>
        <c:crossAx val="158230271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ysClr val="window" lastClr="FFFFFF"/>
    </a:solidFill>
    <a:ln w="9525" cap="flat" cmpd="sng" algn="ctr">
      <a:solidFill>
        <a:schemeClr val="bg1"/>
      </a:solidFill>
      <a:round/>
    </a:ln>
    <a:effectLst/>
  </c:spPr>
  <c:txPr>
    <a:bodyPr/>
    <a:lstStyle/>
    <a:p>
      <a:pPr>
        <a:defRPr/>
      </a:pPr>
      <a:endParaRPr lang="es-CO"/>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s-CO" sz="1400" b="1" i="0" u="none" strike="noStrike" kern="1200" spc="0" baseline="0">
                <a:solidFill>
                  <a:schemeClr val="accent6"/>
                </a:solidFill>
                <a:latin typeface="+mn-lt"/>
                <a:ea typeface="+mn-ea"/>
                <a:cs typeface="+mn-cs"/>
              </a:defRPr>
            </a:pPr>
            <a:r>
              <a:rPr lang="es-CO" sz="1400" b="1" i="0" u="none" strike="noStrike" kern="1200" spc="0" baseline="0">
                <a:solidFill>
                  <a:schemeClr val="accent6"/>
                </a:solidFill>
                <a:latin typeface="+mn-lt"/>
                <a:ea typeface="+mn-ea"/>
                <a:cs typeface="+mn-cs"/>
              </a:rPr>
              <a:t>Últimos 5: G5</a:t>
            </a:r>
            <a:r>
              <a:rPr lang="en-US" sz="1400" b="1" i="0" u="none" strike="noStrike" kern="1200" spc="0" baseline="0">
                <a:solidFill>
                  <a:schemeClr val="accent6"/>
                </a:solidFill>
              </a:rPr>
              <a:t>-Nivel Bajo</a:t>
            </a:r>
            <a:endParaRPr lang="es-CO" sz="1400" b="1" i="0" u="none" strike="noStrike" kern="1200" spc="0" baseline="0">
              <a:solidFill>
                <a:schemeClr val="accent6"/>
              </a:solidFill>
              <a:latin typeface="+mn-lt"/>
              <a:ea typeface="+mn-ea"/>
              <a:cs typeface="+mn-cs"/>
            </a:endParaRPr>
          </a:p>
        </c:rich>
      </c:tx>
      <c:overlay val="0"/>
      <c:spPr>
        <a:noFill/>
        <a:ln>
          <a:noFill/>
        </a:ln>
        <a:effectLst/>
      </c:spPr>
      <c:txPr>
        <a:bodyPr rot="0" spcFirstLastPara="1" vertOverflow="ellipsis" vert="horz" wrap="square" anchor="ctr" anchorCtr="1"/>
        <a:lstStyle/>
        <a:p>
          <a:pPr algn="ctr" rtl="0">
            <a:defRPr lang="es-CO" sz="1400" b="1" i="0" u="none" strike="noStrike" kern="1200" spc="0" baseline="0">
              <a:solidFill>
                <a:schemeClr val="accent6"/>
              </a:solidFill>
              <a:latin typeface="+mn-lt"/>
              <a:ea typeface="+mn-ea"/>
              <a:cs typeface="+mn-cs"/>
            </a:defRPr>
          </a:pPr>
          <a:endParaRPr lang="es-CO"/>
        </a:p>
      </c:txPr>
    </c:title>
    <c:autoTitleDeleted val="0"/>
    <c:plotArea>
      <c:layout/>
      <c:barChart>
        <c:barDir val="bar"/>
        <c:grouping val="clustered"/>
        <c:varyColors val="0"/>
        <c:ser>
          <c:idx val="0"/>
          <c:order val="0"/>
          <c:tx>
            <c:strRef>
              <c:f>'[Desempeño Fiscal 2023 22-09-2023 copia de seguridad.xlsx]Ranking T y T-1'!$AO$251</c:f>
              <c:strCache>
                <c:ptCount val="1"/>
                <c:pt idx="0">
                  <c:v>IDF 2023</c:v>
                </c:pt>
              </c:strCache>
            </c:strRef>
          </c:tx>
          <c:spPr>
            <a:solidFill>
              <a:schemeClr val="accent5">
                <a:lumMod val="75000"/>
              </a:schemeClr>
            </a:solidFill>
            <a:ln>
              <a:noFill/>
            </a:ln>
            <a:effectLst/>
          </c:spPr>
          <c:invertIfNegative val="0"/>
          <c:dLbls>
            <c:spPr>
              <a:noFill/>
              <a:ln>
                <a:solidFill>
                  <a:schemeClr val="accent1"/>
                </a:solidFill>
              </a:ln>
              <a:effectLst/>
            </c:spPr>
            <c:txPr>
              <a:bodyPr rot="0" spcFirstLastPara="1" vertOverflow="ellipsis" vert="horz" wrap="square" lIns="38100" tIns="19050" rIns="38100" bIns="19050" anchor="ctr" anchorCtr="0">
                <a:spAutoFit/>
              </a:bodyPr>
              <a:lstStyle/>
              <a:p>
                <a:pPr algn="ctr">
                  <a:defRPr lang="en-US" sz="900" b="1" i="0" u="none" strike="noStrike" kern="1200" baseline="0">
                    <a:solidFill>
                      <a:schemeClr val="accent1"/>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'[Desempeño Fiscal 2023 22-09-2023 copia de seguridad.xlsx]Ranking T y T-1'!$AN$252:$AN$256</c:f>
              <c:strCache>
                <c:ptCount val="5"/>
                <c:pt idx="0">
                  <c:v> PUERTO GUZMÁN </c:v>
                </c:pt>
                <c:pt idx="1">
                  <c:v> ZAPAYÁN </c:v>
                </c:pt>
                <c:pt idx="2">
                  <c:v> CANALETE </c:v>
                </c:pt>
                <c:pt idx="3">
                  <c:v> EL PIÑÓN </c:v>
                </c:pt>
                <c:pt idx="4">
                  <c:v> UNGUÍA </c:v>
                </c:pt>
              </c:strCache>
            </c:strRef>
          </c:cat>
          <c:val>
            <c:numRef>
              <c:f>'[Desempeño Fiscal 2023 22-09-2023 copia de seguridad.xlsx]Ranking T y T-1'!$AO$252:$AO$256</c:f>
              <c:numCache>
                <c:formatCode>0.00</c:formatCode>
                <c:ptCount val="5"/>
                <c:pt idx="0">
                  <c:v>14.315809487601157</c:v>
                </c:pt>
                <c:pt idx="1">
                  <c:v>11.899436562194225</c:v>
                </c:pt>
                <c:pt idx="2">
                  <c:v>11.302324899111554</c:v>
                </c:pt>
                <c:pt idx="3">
                  <c:v>10.57977479513676</c:v>
                </c:pt>
                <c:pt idx="4">
                  <c:v>5.9835292062067129</c:v>
                </c:pt>
              </c:numCache>
            </c:numRef>
          </c:val>
          <c:extLst>
            <c:ext xmlns:c16="http://schemas.microsoft.com/office/drawing/2014/chart" uri="{C3380CC4-5D6E-409C-BE32-E72D297353CC}">
              <c16:uniqueId val="{00000000-DB6E-47B8-88C4-DBE75B3D82B7}"/>
            </c:ext>
          </c:extLst>
        </c:ser>
        <c:dLbls>
          <c:dLblPos val="outEnd"/>
          <c:showLegendKey val="0"/>
          <c:showVal val="1"/>
          <c:showCatName val="0"/>
          <c:showSerName val="0"/>
          <c:showPercent val="0"/>
          <c:showBubbleSize val="0"/>
        </c:dLbls>
        <c:gapWidth val="182"/>
        <c:axId val="1543002191"/>
        <c:axId val="1542999791"/>
      </c:barChart>
      <c:catAx>
        <c:axId val="154300219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accent1"/>
                </a:solidFill>
                <a:latin typeface="+mn-lt"/>
                <a:ea typeface="+mn-ea"/>
                <a:cs typeface="+mn-cs"/>
              </a:defRPr>
            </a:pPr>
            <a:endParaRPr lang="es-CO"/>
          </a:p>
        </c:txPr>
        <c:crossAx val="1542999791"/>
        <c:crosses val="autoZero"/>
        <c:auto val="1"/>
        <c:lblAlgn val="ctr"/>
        <c:lblOffset val="100"/>
        <c:noMultiLvlLbl val="0"/>
      </c:catAx>
      <c:valAx>
        <c:axId val="1542999791"/>
        <c:scaling>
          <c:orientation val="minMax"/>
        </c:scaling>
        <c:delete val="1"/>
        <c:axPos val="b"/>
        <c:numFmt formatCode="0.00" sourceLinked="1"/>
        <c:majorTickMark val="none"/>
        <c:minorTickMark val="none"/>
        <c:tickLblPos val="nextTo"/>
        <c:crossAx val="154300219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ysClr val="window" lastClr="FFFFFF"/>
    </a:solidFill>
    <a:ln w="9525" cap="flat" cmpd="sng" algn="ctr">
      <a:solidFill>
        <a:schemeClr val="bg1"/>
      </a:solidFill>
      <a:round/>
    </a:ln>
    <a:effectLst/>
  </c:spPr>
  <c:txPr>
    <a:bodyPr/>
    <a:lstStyle/>
    <a:p>
      <a:pPr>
        <a:defRPr/>
      </a:pPr>
      <a:endParaRPr lang="es-CO"/>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s-CO" sz="1400" b="1" i="0" u="none" strike="noStrike" kern="1200" spc="0" baseline="0">
                <a:solidFill>
                  <a:schemeClr val="accent6"/>
                </a:solidFill>
                <a:latin typeface="+mn-lt"/>
                <a:ea typeface="+mn-ea"/>
                <a:cs typeface="+mn-cs"/>
              </a:defRPr>
            </a:pPr>
            <a:r>
              <a:rPr lang="es-CO" sz="1400" b="1" i="0" u="none" strike="noStrike" kern="1200" spc="0" baseline="0">
                <a:solidFill>
                  <a:schemeClr val="accent6"/>
                </a:solidFill>
                <a:latin typeface="+mn-lt"/>
                <a:ea typeface="+mn-ea"/>
                <a:cs typeface="+mn-cs"/>
              </a:rPr>
              <a:t>Últimos 5: G4</a:t>
            </a:r>
            <a:r>
              <a:rPr lang="en-US" sz="1400" b="1" i="0" u="none" strike="noStrike" kern="1200" spc="0" baseline="0">
                <a:solidFill>
                  <a:schemeClr val="accent6"/>
                </a:solidFill>
              </a:rPr>
              <a:t>-Nivel Medio Bajo</a:t>
            </a:r>
            <a:endParaRPr lang="es-CO" sz="1400" b="1" i="0" u="none" strike="noStrike" kern="1200" spc="0" baseline="0">
              <a:solidFill>
                <a:schemeClr val="accent6"/>
              </a:solidFill>
              <a:latin typeface="+mn-lt"/>
              <a:ea typeface="+mn-ea"/>
              <a:cs typeface="+mn-cs"/>
            </a:endParaRPr>
          </a:p>
        </c:rich>
      </c:tx>
      <c:overlay val="0"/>
      <c:spPr>
        <a:noFill/>
        <a:ln>
          <a:noFill/>
        </a:ln>
        <a:effectLst/>
      </c:spPr>
      <c:txPr>
        <a:bodyPr rot="0" spcFirstLastPara="1" vertOverflow="ellipsis" vert="horz" wrap="square" anchor="ctr" anchorCtr="1"/>
        <a:lstStyle/>
        <a:p>
          <a:pPr algn="ctr" rtl="0">
            <a:defRPr lang="es-CO" sz="1400" b="1" i="0" u="none" strike="noStrike" kern="1200" spc="0" baseline="0">
              <a:solidFill>
                <a:schemeClr val="accent6"/>
              </a:solidFill>
              <a:latin typeface="+mn-lt"/>
              <a:ea typeface="+mn-ea"/>
              <a:cs typeface="+mn-cs"/>
            </a:defRPr>
          </a:pPr>
          <a:endParaRPr lang="es-CO"/>
        </a:p>
      </c:txPr>
    </c:title>
    <c:autoTitleDeleted val="0"/>
    <c:plotArea>
      <c:layout>
        <c:manualLayout>
          <c:layoutTarget val="inner"/>
          <c:xMode val="edge"/>
          <c:yMode val="edge"/>
          <c:x val="0.25982139620315881"/>
          <c:y val="0.19404187890757199"/>
          <c:w val="0.66344422558698779"/>
          <c:h val="0.74837122237982701"/>
        </c:manualLayout>
      </c:layout>
      <c:barChart>
        <c:barDir val="bar"/>
        <c:grouping val="clustered"/>
        <c:varyColors val="0"/>
        <c:ser>
          <c:idx val="0"/>
          <c:order val="0"/>
          <c:tx>
            <c:strRef>
              <c:f>'[Desempeño Fiscal 2023 22-09-2023 copia de seguridad.xlsx]Ranking T y T-1'!$AG$252</c:f>
              <c:strCache>
                <c:ptCount val="1"/>
                <c:pt idx="0">
                  <c:v>IDF 2023</c:v>
                </c:pt>
              </c:strCache>
            </c:strRef>
          </c:tx>
          <c:spPr>
            <a:solidFill>
              <a:schemeClr val="accent5">
                <a:lumMod val="75000"/>
              </a:schemeClr>
            </a:solidFill>
            <a:ln>
              <a:noFill/>
            </a:ln>
            <a:effectLst/>
          </c:spPr>
          <c:invertIfNegative val="0"/>
          <c:dLbls>
            <c:spPr>
              <a:noFill/>
              <a:ln>
                <a:solidFill>
                  <a:schemeClr val="accent1"/>
                </a:solidFill>
              </a:ln>
              <a:effectLst/>
            </c:spPr>
            <c:txPr>
              <a:bodyPr rot="0" spcFirstLastPara="1" vertOverflow="ellipsis" vert="horz" wrap="square" lIns="38100" tIns="19050" rIns="38100" bIns="19050" anchor="ctr" anchorCtr="0">
                <a:spAutoFit/>
              </a:bodyPr>
              <a:lstStyle/>
              <a:p>
                <a:pPr algn="ctr">
                  <a:defRPr lang="en-US" sz="900" b="1" i="0" u="none" strike="noStrike" kern="1200" baseline="0">
                    <a:solidFill>
                      <a:schemeClr val="accent1"/>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'[Desempeño Fiscal 2023 22-09-2023 copia de seguridad.xlsx]Ranking T y T-1'!$AF$253:$AF$257</c:f>
              <c:strCache>
                <c:ptCount val="5"/>
                <c:pt idx="0">
                  <c:v>SANTA MARÍA </c:v>
                </c:pt>
                <c:pt idx="1">
                  <c:v>VALPARAÍSO </c:v>
                </c:pt>
                <c:pt idx="2">
                  <c:v>LA CUMBRE</c:v>
                </c:pt>
                <c:pt idx="3">
                  <c:v>CHALÁN</c:v>
                </c:pt>
                <c:pt idx="4">
                  <c:v>LLORÓ</c:v>
                </c:pt>
              </c:strCache>
            </c:strRef>
          </c:cat>
          <c:val>
            <c:numRef>
              <c:f>'[Desempeño Fiscal 2023 22-09-2023 copia de seguridad.xlsx]Ranking T y T-1'!$AG$253:$AG$257</c:f>
              <c:numCache>
                <c:formatCode>0.00</c:formatCode>
                <c:ptCount val="5"/>
                <c:pt idx="0">
                  <c:v>14.205305862344076</c:v>
                </c:pt>
                <c:pt idx="1">
                  <c:v>12.444307610582028</c:v>
                </c:pt>
                <c:pt idx="2">
                  <c:v>12.180237076747249</c:v>
                </c:pt>
                <c:pt idx="3">
                  <c:v>11.689919913904419</c:v>
                </c:pt>
                <c:pt idx="4">
                  <c:v>6.2446130505055546</c:v>
                </c:pt>
              </c:numCache>
            </c:numRef>
          </c:val>
          <c:extLst>
            <c:ext xmlns:c16="http://schemas.microsoft.com/office/drawing/2014/chart" uri="{C3380CC4-5D6E-409C-BE32-E72D297353CC}">
              <c16:uniqueId val="{00000000-A085-4D02-8A76-F899DB5C45B3}"/>
            </c:ext>
          </c:extLst>
        </c:ser>
        <c:dLbls>
          <c:dLblPos val="outEnd"/>
          <c:showLegendKey val="0"/>
          <c:showVal val="1"/>
          <c:showCatName val="0"/>
          <c:showSerName val="0"/>
          <c:showPercent val="0"/>
          <c:showBubbleSize val="0"/>
        </c:dLbls>
        <c:gapWidth val="182"/>
        <c:axId val="256222431"/>
        <c:axId val="256238271"/>
      </c:barChart>
      <c:catAx>
        <c:axId val="25622243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accent1"/>
                </a:solidFill>
                <a:latin typeface="+mn-lt"/>
                <a:ea typeface="+mn-ea"/>
                <a:cs typeface="+mn-cs"/>
              </a:defRPr>
            </a:pPr>
            <a:endParaRPr lang="es-CO"/>
          </a:p>
        </c:txPr>
        <c:crossAx val="256238271"/>
        <c:crosses val="autoZero"/>
        <c:auto val="1"/>
        <c:lblAlgn val="ctr"/>
        <c:lblOffset val="100"/>
        <c:noMultiLvlLbl val="0"/>
      </c:catAx>
      <c:valAx>
        <c:axId val="256238271"/>
        <c:scaling>
          <c:orientation val="minMax"/>
        </c:scaling>
        <c:delete val="1"/>
        <c:axPos val="b"/>
        <c:numFmt formatCode="0.00" sourceLinked="1"/>
        <c:majorTickMark val="none"/>
        <c:minorTickMark val="none"/>
        <c:tickLblPos val="nextTo"/>
        <c:crossAx val="25622243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ysClr val="window" lastClr="FFFFFF"/>
    </a:solidFill>
    <a:ln w="9525" cap="flat" cmpd="sng" algn="ctr">
      <a:solidFill>
        <a:schemeClr val="bg1"/>
      </a:solidFill>
      <a:round/>
    </a:ln>
    <a:effectLst/>
  </c:spPr>
  <c:txPr>
    <a:bodyPr/>
    <a:lstStyle/>
    <a:p>
      <a:pPr>
        <a:defRPr/>
      </a:pPr>
      <a:endParaRPr lang="es-CO"/>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2"/>
                </a:solidFill>
                <a:latin typeface="Montserrat" panose="00000500000000000000" pitchFamily="2" charset="0"/>
                <a:ea typeface="+mn-ea"/>
                <a:cs typeface="+mn-cs"/>
              </a:defRPr>
            </a:pPr>
            <a:r>
              <a:rPr lang="es-CO" sz="1500"/>
              <a:t>Evolución del gasto municipal por componente</a:t>
            </a:r>
          </a:p>
          <a:p>
            <a:pPr>
              <a:defRPr sz="1400" b="0" i="0" u="none" strike="noStrike" kern="1200" spc="0" baseline="0">
                <a:solidFill>
                  <a:schemeClr val="tx2"/>
                </a:solidFill>
                <a:latin typeface="Montserrat" panose="00000500000000000000" pitchFamily="2" charset="0"/>
                <a:ea typeface="+mn-ea"/>
                <a:cs typeface="+mn-cs"/>
              </a:defRPr>
            </a:pPr>
            <a:r>
              <a:rPr lang="es-CO"/>
              <a:t>Billones de pesos de 2023 </a:t>
            </a:r>
          </a:p>
        </c:rich>
      </c:tx>
      <c:overlay val="0"/>
      <c:spPr>
        <a:noFill/>
        <a:ln>
          <a:noFill/>
        </a:ln>
        <a:effectLst/>
      </c:spPr>
    </c:title>
    <c:autoTitleDeleted val="0"/>
    <c:plotArea>
      <c:layout/>
      <c:barChart>
        <c:barDir val="col"/>
        <c:grouping val="stacked"/>
        <c:varyColors val="0"/>
        <c:ser>
          <c:idx val="1"/>
          <c:order val="0"/>
          <c:tx>
            <c:strRef>
              <c:f>'Gastos municipios'!$A$50</c:f>
              <c:strCache>
                <c:ptCount val="1"/>
                <c:pt idx="0">
                  <c:v>Funcionamiento</c:v>
                </c:pt>
              </c:strCache>
            </c:strRef>
          </c:tx>
          <c:spPr>
            <a:solidFill>
              <a:schemeClr val="accent2"/>
            </a:solidFill>
            <a:ln>
              <a:noFill/>
            </a:ln>
            <a:effectLst/>
          </c:spPr>
          <c:invertIfNegative val="0"/>
          <c:dLbls>
            <c:dLbl>
              <c:idx val="5"/>
              <c:layout>
                <c:manualLayout>
                  <c:x val="0"/>
                  <c:y val="-3.652968036529680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2FA-453C-B54C-D4C7806EC5D7}"/>
                </c:ext>
              </c:extLst>
            </c:dLbl>
            <c:numFmt formatCode="#,##0.0" sourceLinked="0"/>
            <c:spPr>
              <a:noFill/>
              <a:ln>
                <a:noFill/>
              </a:ln>
              <a:effectLst/>
            </c:spPr>
            <c:txPr>
              <a:bodyPr rot="0" spcFirstLastPara="1" vertOverflow="ellipsis" vert="horz" wrap="square" anchor="ctr" anchorCtr="1"/>
              <a:lstStyle/>
              <a:p>
                <a:pPr>
                  <a:defRPr sz="900" b="1" i="0" u="none" strike="noStrike" kern="1200" baseline="0">
                    <a:solidFill>
                      <a:schemeClr val="tx2"/>
                    </a:solidFill>
                    <a:latin typeface="Montserrat" panose="00000500000000000000" pitchFamily="2" charset="0"/>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'Gastos municipios'!$N$49:$Y$49</c:f>
              <c:numCache>
                <c:formatCode>General</c:formatCode>
                <c:ptCount val="12"/>
                <c:pt idx="0">
                  <c:v>2012</c:v>
                </c:pt>
                <c:pt idx="1">
                  <c:v>2013</c:v>
                </c:pt>
                <c:pt idx="2">
                  <c:v>2014</c:v>
                </c:pt>
                <c:pt idx="3">
                  <c:v>2015</c:v>
                </c:pt>
                <c:pt idx="4">
                  <c:v>2016</c:v>
                </c:pt>
                <c:pt idx="5">
                  <c:v>2017</c:v>
                </c:pt>
                <c:pt idx="6">
                  <c:v>2018</c:v>
                </c:pt>
                <c:pt idx="7">
                  <c:v>2019</c:v>
                </c:pt>
                <c:pt idx="8">
                  <c:v>2020</c:v>
                </c:pt>
                <c:pt idx="9">
                  <c:v>2021</c:v>
                </c:pt>
                <c:pt idx="10">
                  <c:v>2022</c:v>
                </c:pt>
                <c:pt idx="11">
                  <c:v>2023</c:v>
                </c:pt>
              </c:numCache>
            </c:numRef>
          </c:cat>
          <c:val>
            <c:numRef>
              <c:f>'Gastos municipios'!$N$50:$Y$50</c:f>
              <c:numCache>
                <c:formatCode>0.00</c:formatCode>
                <c:ptCount val="12"/>
                <c:pt idx="0">
                  <c:v>10.376958032769856</c:v>
                </c:pt>
                <c:pt idx="1">
                  <c:v>11.535621755678644</c:v>
                </c:pt>
                <c:pt idx="2">
                  <c:v>12.361679311171804</c:v>
                </c:pt>
                <c:pt idx="3">
                  <c:v>12.761788783905677</c:v>
                </c:pt>
                <c:pt idx="4">
                  <c:v>14.014151461141205</c:v>
                </c:pt>
                <c:pt idx="5">
                  <c:v>14.097311378179198</c:v>
                </c:pt>
                <c:pt idx="6">
                  <c:v>14.041000325041628</c:v>
                </c:pt>
                <c:pt idx="7">
                  <c:v>15.340310356852058</c:v>
                </c:pt>
                <c:pt idx="8">
                  <c:v>14.516882093306746</c:v>
                </c:pt>
                <c:pt idx="9">
                  <c:v>16.767837813691109</c:v>
                </c:pt>
                <c:pt idx="10">
                  <c:v>16.207442089440221</c:v>
                </c:pt>
                <c:pt idx="11">
                  <c:v>16.401088718933988</c:v>
                </c:pt>
              </c:numCache>
            </c:numRef>
          </c:val>
          <c:extLst>
            <c:ext xmlns:c16="http://schemas.microsoft.com/office/drawing/2014/chart" uri="{C3380CC4-5D6E-409C-BE32-E72D297353CC}">
              <c16:uniqueId val="{00000001-02FA-453C-B54C-D4C7806EC5D7}"/>
            </c:ext>
          </c:extLst>
        </c:ser>
        <c:ser>
          <c:idx val="2"/>
          <c:order val="1"/>
          <c:tx>
            <c:strRef>
              <c:f>'Gastos municipios'!$A$51</c:f>
              <c:strCache>
                <c:ptCount val="1"/>
                <c:pt idx="0">
                  <c:v>Inversión</c:v>
                </c:pt>
              </c:strCache>
            </c:strRef>
          </c:tx>
          <c:spPr>
            <a:solidFill>
              <a:schemeClr val="accent1">
                <a:lumMod val="60000"/>
                <a:lumOff val="40000"/>
              </a:schemeClr>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Montserrat" panose="00000500000000000000" pitchFamily="2" charset="0"/>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'Gastos municipios'!$N$49:$Y$49</c:f>
              <c:numCache>
                <c:formatCode>General</c:formatCode>
                <c:ptCount val="12"/>
                <c:pt idx="0">
                  <c:v>2012</c:v>
                </c:pt>
                <c:pt idx="1">
                  <c:v>2013</c:v>
                </c:pt>
                <c:pt idx="2">
                  <c:v>2014</c:v>
                </c:pt>
                <c:pt idx="3">
                  <c:v>2015</c:v>
                </c:pt>
                <c:pt idx="4">
                  <c:v>2016</c:v>
                </c:pt>
                <c:pt idx="5">
                  <c:v>2017</c:v>
                </c:pt>
                <c:pt idx="6">
                  <c:v>2018</c:v>
                </c:pt>
                <c:pt idx="7">
                  <c:v>2019</c:v>
                </c:pt>
                <c:pt idx="8">
                  <c:v>2020</c:v>
                </c:pt>
                <c:pt idx="9">
                  <c:v>2021</c:v>
                </c:pt>
                <c:pt idx="10">
                  <c:v>2022</c:v>
                </c:pt>
                <c:pt idx="11">
                  <c:v>2023</c:v>
                </c:pt>
              </c:numCache>
            </c:numRef>
          </c:cat>
          <c:val>
            <c:numRef>
              <c:f>'Gastos municipios'!$N$51:$Y$51</c:f>
              <c:numCache>
                <c:formatCode>0.00</c:formatCode>
                <c:ptCount val="12"/>
                <c:pt idx="0">
                  <c:v>55.138010687397838</c:v>
                </c:pt>
                <c:pt idx="1">
                  <c:v>74.177613661706715</c:v>
                </c:pt>
                <c:pt idx="2">
                  <c:v>81.881642012278306</c:v>
                </c:pt>
                <c:pt idx="3">
                  <c:v>87.71637200413133</c:v>
                </c:pt>
                <c:pt idx="4">
                  <c:v>74.746513004732847</c:v>
                </c:pt>
                <c:pt idx="5">
                  <c:v>80.5633765445086</c:v>
                </c:pt>
                <c:pt idx="6">
                  <c:v>88.033427944488466</c:v>
                </c:pt>
                <c:pt idx="7">
                  <c:v>93.817931222633646</c:v>
                </c:pt>
                <c:pt idx="8">
                  <c:v>82.154307768026172</c:v>
                </c:pt>
                <c:pt idx="9">
                  <c:v>96.400070940765744</c:v>
                </c:pt>
                <c:pt idx="10">
                  <c:v>108.71259524284469</c:v>
                </c:pt>
                <c:pt idx="11">
                  <c:v>108.69702621501708</c:v>
                </c:pt>
              </c:numCache>
            </c:numRef>
          </c:val>
          <c:extLst>
            <c:ext xmlns:c16="http://schemas.microsoft.com/office/drawing/2014/chart" uri="{C3380CC4-5D6E-409C-BE32-E72D297353CC}">
              <c16:uniqueId val="{00000002-02FA-453C-B54C-D4C7806EC5D7}"/>
            </c:ext>
          </c:extLst>
        </c:ser>
        <c:ser>
          <c:idx val="4"/>
          <c:order val="2"/>
          <c:tx>
            <c:strRef>
              <c:f>'Gastos municipios'!$A$52</c:f>
              <c:strCache>
                <c:ptCount val="1"/>
                <c:pt idx="0">
                  <c:v>Servicio de la deuda</c:v>
                </c:pt>
              </c:strCache>
            </c:strRef>
          </c:tx>
          <c:spPr>
            <a:solidFill>
              <a:schemeClr val="accent5"/>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15:layout>
                    <c:manualLayout>
                      <c:w val="4.6371222981496499E-2"/>
                      <c:h val="5.108700015998955E-2"/>
                    </c:manualLayout>
                  </c15:layout>
                </c:ext>
                <c:ext xmlns:c16="http://schemas.microsoft.com/office/drawing/2014/chart" uri="{C3380CC4-5D6E-409C-BE32-E72D297353CC}">
                  <c16:uniqueId val="{00000003-02FA-453C-B54C-D4C7806EC5D7}"/>
                </c:ext>
              </c:extLst>
            </c:dLbl>
            <c:dLbl>
              <c:idx val="1"/>
              <c:showLegendKey val="0"/>
              <c:showVal val="1"/>
              <c:showCatName val="0"/>
              <c:showSerName val="0"/>
              <c:showPercent val="0"/>
              <c:showBubbleSize val="0"/>
              <c:extLst>
                <c:ext xmlns:c15="http://schemas.microsoft.com/office/drawing/2012/chart" uri="{CE6537A1-D6FC-4f65-9D91-7224C49458BB}">
                  <c15:layout>
                    <c:manualLayout>
                      <c:w val="5.8512145634259424E-2"/>
                      <c:h val="6.2501984889076906E-2"/>
                    </c:manualLayout>
                  </c15:layout>
                </c:ext>
                <c:ext xmlns:c16="http://schemas.microsoft.com/office/drawing/2014/chart" uri="{C3380CC4-5D6E-409C-BE32-E72D297353CC}">
                  <c16:uniqueId val="{00000004-02FA-453C-B54C-D4C7806EC5D7}"/>
                </c:ext>
              </c:extLst>
            </c:dLbl>
            <c:dLbl>
              <c:idx val="2"/>
              <c:showLegendKey val="0"/>
              <c:showVal val="1"/>
              <c:showCatName val="0"/>
              <c:showSerName val="0"/>
              <c:showPercent val="0"/>
              <c:showBubbleSize val="0"/>
              <c:extLst>
                <c:ext xmlns:c15="http://schemas.microsoft.com/office/drawing/2012/chart" uri="{CE6537A1-D6FC-4f65-9D91-7224C49458BB}">
                  <c15:layout>
                    <c:manualLayout>
                      <c:w val="5.3308893068789595E-2"/>
                      <c:h val="7.0111974708468472E-2"/>
                    </c:manualLayout>
                  </c15:layout>
                </c:ext>
                <c:ext xmlns:c16="http://schemas.microsoft.com/office/drawing/2014/chart" uri="{C3380CC4-5D6E-409C-BE32-E72D297353CC}">
                  <c16:uniqueId val="{00000005-02FA-453C-B54C-D4C7806EC5D7}"/>
                </c:ext>
              </c:extLst>
            </c:dLbl>
            <c:dLbl>
              <c:idx val="3"/>
              <c:showLegendKey val="0"/>
              <c:showVal val="1"/>
              <c:showCatName val="0"/>
              <c:showSerName val="0"/>
              <c:showPercent val="0"/>
              <c:showBubbleSize val="0"/>
              <c:extLst>
                <c:ext xmlns:c15="http://schemas.microsoft.com/office/drawing/2012/chart" uri="{CE6537A1-D6FC-4f65-9D91-7224C49458BB}">
                  <c15:layout>
                    <c:manualLayout>
                      <c:w val="5.3308893068789595E-2"/>
                      <c:h val="5.8696989979381116E-2"/>
                    </c:manualLayout>
                  </c15:layout>
                </c:ext>
                <c:ext xmlns:c16="http://schemas.microsoft.com/office/drawing/2014/chart" uri="{C3380CC4-5D6E-409C-BE32-E72D297353CC}">
                  <c16:uniqueId val="{00000006-02FA-453C-B54C-D4C7806EC5D7}"/>
                </c:ext>
              </c:extLst>
            </c:dLbl>
            <c:dLbl>
              <c:idx val="4"/>
              <c:showLegendKey val="0"/>
              <c:showVal val="1"/>
              <c:showCatName val="0"/>
              <c:showSerName val="0"/>
              <c:showPercent val="0"/>
              <c:showBubbleSize val="0"/>
              <c:extLst>
                <c:ext xmlns:c15="http://schemas.microsoft.com/office/drawing/2012/chart" uri="{CE6537A1-D6FC-4f65-9D91-7224C49458BB}">
                  <c15:layout>
                    <c:manualLayout>
                      <c:w val="5.3308893068789595E-2"/>
                      <c:h val="4.7282005250293767E-2"/>
                    </c:manualLayout>
                  </c15:layout>
                </c:ext>
                <c:ext xmlns:c16="http://schemas.microsoft.com/office/drawing/2014/chart" uri="{C3380CC4-5D6E-409C-BE32-E72D297353CC}">
                  <c16:uniqueId val="{00000007-02FA-453C-B54C-D4C7806EC5D7}"/>
                </c:ext>
              </c:extLst>
            </c:dLbl>
            <c:dLbl>
              <c:idx val="5"/>
              <c:showLegendKey val="0"/>
              <c:showVal val="1"/>
              <c:showCatName val="0"/>
              <c:showSerName val="0"/>
              <c:showPercent val="0"/>
              <c:showBubbleSize val="0"/>
              <c:extLst>
                <c:ext xmlns:c15="http://schemas.microsoft.com/office/drawing/2012/chart" uri="{CE6537A1-D6FC-4f65-9D91-7224C49458BB}">
                  <c15:layout>
                    <c:manualLayout>
                      <c:w val="5.677772811243615E-2"/>
                      <c:h val="4.7282005250293767E-2"/>
                    </c:manualLayout>
                  </c15:layout>
                </c:ext>
                <c:ext xmlns:c16="http://schemas.microsoft.com/office/drawing/2014/chart" uri="{C3380CC4-5D6E-409C-BE32-E72D297353CC}">
                  <c16:uniqueId val="{00000008-02FA-453C-B54C-D4C7806EC5D7}"/>
                </c:ext>
              </c:extLst>
            </c:dLbl>
            <c:dLbl>
              <c:idx val="6"/>
              <c:showLegendKey val="0"/>
              <c:showVal val="1"/>
              <c:showCatName val="0"/>
              <c:showSerName val="0"/>
              <c:showPercent val="0"/>
              <c:showBubbleSize val="0"/>
              <c:extLst>
                <c:ext xmlns:c15="http://schemas.microsoft.com/office/drawing/2012/chart" uri="{CE6537A1-D6FC-4f65-9D91-7224C49458BB}">
                  <c15:layout>
                    <c:manualLayout>
                      <c:w val="4.4636805459673225E-2"/>
                      <c:h val="5.4891995069685333E-2"/>
                    </c:manualLayout>
                  </c15:layout>
                </c:ext>
                <c:ext xmlns:c16="http://schemas.microsoft.com/office/drawing/2014/chart" uri="{C3380CC4-5D6E-409C-BE32-E72D297353CC}">
                  <c16:uniqueId val="{00000009-02FA-453C-B54C-D4C7806EC5D7}"/>
                </c:ext>
              </c:extLst>
            </c:dLbl>
            <c:dLbl>
              <c:idx val="7"/>
              <c:showLegendKey val="0"/>
              <c:showVal val="1"/>
              <c:showCatName val="0"/>
              <c:showSerName val="0"/>
              <c:showPercent val="0"/>
              <c:showBubbleSize val="0"/>
              <c:extLst>
                <c:ext xmlns:c15="http://schemas.microsoft.com/office/drawing/2012/chart" uri="{CE6537A1-D6FC-4f65-9D91-7224C49458BB}">
                  <c15:layout>
                    <c:manualLayout>
                      <c:w val="5.8512145634259424E-2"/>
                      <c:h val="5.108700015998955E-2"/>
                    </c:manualLayout>
                  </c15:layout>
                </c:ext>
                <c:ext xmlns:c16="http://schemas.microsoft.com/office/drawing/2014/chart" uri="{C3380CC4-5D6E-409C-BE32-E72D297353CC}">
                  <c16:uniqueId val="{0000000A-02FA-453C-B54C-D4C7806EC5D7}"/>
                </c:ext>
              </c:extLst>
            </c:dLbl>
            <c:dLbl>
              <c:idx val="8"/>
              <c:layout>
                <c:manualLayout>
                  <c:x val="-2.6014897144261066E-3"/>
                  <c:y val="-9.0564870968728433E-3"/>
                </c:manualLayout>
              </c:layout>
              <c:showLegendKey val="0"/>
              <c:showVal val="1"/>
              <c:showCatName val="0"/>
              <c:showSerName val="0"/>
              <c:showPercent val="0"/>
              <c:showBubbleSize val="0"/>
              <c:extLst>
                <c:ext xmlns:c15="http://schemas.microsoft.com/office/drawing/2012/chart" uri="{CE6537A1-D6FC-4f65-9D91-7224C49458BB}">
                  <c15:layout>
                    <c:manualLayout>
                      <c:w val="5.5043310590612869E-2"/>
                      <c:h val="5.4891995069685333E-2"/>
                    </c:manualLayout>
                  </c15:layout>
                </c:ext>
                <c:ext xmlns:c16="http://schemas.microsoft.com/office/drawing/2014/chart" uri="{C3380CC4-5D6E-409C-BE32-E72D297353CC}">
                  <c16:uniqueId val="{0000000B-02FA-453C-B54C-D4C7806EC5D7}"/>
                </c:ext>
              </c:extLst>
            </c:dLbl>
            <c:dLbl>
              <c:idx val="9"/>
              <c:showLegendKey val="0"/>
              <c:showVal val="1"/>
              <c:showCatName val="0"/>
              <c:showSerName val="0"/>
              <c:showPercent val="0"/>
              <c:showBubbleSize val="0"/>
              <c:extLst>
                <c:ext xmlns:c15="http://schemas.microsoft.com/office/drawing/2012/chart" uri="{CE6537A1-D6FC-4f65-9D91-7224C49458BB}">
                  <c15:layout>
                    <c:manualLayout>
                      <c:w val="5.1574475546966321E-2"/>
                      <c:h val="4.7282005250293767E-2"/>
                    </c:manualLayout>
                  </c15:layout>
                </c:ext>
                <c:ext xmlns:c16="http://schemas.microsoft.com/office/drawing/2014/chart" uri="{C3380CC4-5D6E-409C-BE32-E72D297353CC}">
                  <c16:uniqueId val="{0000000C-02FA-453C-B54C-D4C7806EC5D7}"/>
                </c:ext>
              </c:extLst>
            </c:dLbl>
            <c:dLbl>
              <c:idx val="10"/>
              <c:showLegendKey val="0"/>
              <c:showVal val="1"/>
              <c:showCatName val="0"/>
              <c:showSerName val="0"/>
              <c:showPercent val="0"/>
              <c:showBubbleSize val="0"/>
              <c:extLst>
                <c:ext xmlns:c15="http://schemas.microsoft.com/office/drawing/2012/chart" uri="{CE6537A1-D6FC-4f65-9D91-7224C49458BB}">
                  <c15:layout>
                    <c:manualLayout>
                      <c:w val="5.3308893068789595E-2"/>
                      <c:h val="5.8696989979381116E-2"/>
                    </c:manualLayout>
                  </c15:layout>
                </c:ext>
                <c:ext xmlns:c16="http://schemas.microsoft.com/office/drawing/2014/chart" uri="{C3380CC4-5D6E-409C-BE32-E72D297353CC}">
                  <c16:uniqueId val="{0000000D-02FA-453C-B54C-D4C7806EC5D7}"/>
                </c:ext>
              </c:extLst>
            </c:dLbl>
            <c:numFmt formatCode="#,##0.00" sourceLinked="0"/>
            <c:spPr>
              <a:noFill/>
              <a:ln>
                <a:noFill/>
              </a:ln>
              <a:effectLst/>
            </c:spPr>
            <c:txPr>
              <a:bodyPr rot="0" spcFirstLastPara="1" vertOverflow="ellipsis" vert="horz" wrap="square" lIns="36000" rIns="36000" anchor="ctr" anchorCtr="1"/>
              <a:lstStyle/>
              <a:p>
                <a:pPr>
                  <a:defRPr sz="900" b="1" i="0" u="none" strike="noStrike" kern="1200" baseline="0">
                    <a:solidFill>
                      <a:schemeClr val="tx2"/>
                    </a:solidFill>
                    <a:latin typeface="Montserrat" panose="00000500000000000000" pitchFamily="2" charset="0"/>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numRef>
              <c:f>'Gastos municipios'!$N$49:$Y$49</c:f>
              <c:numCache>
                <c:formatCode>General</c:formatCode>
                <c:ptCount val="12"/>
                <c:pt idx="0">
                  <c:v>2012</c:v>
                </c:pt>
                <c:pt idx="1">
                  <c:v>2013</c:v>
                </c:pt>
                <c:pt idx="2">
                  <c:v>2014</c:v>
                </c:pt>
                <c:pt idx="3">
                  <c:v>2015</c:v>
                </c:pt>
                <c:pt idx="4">
                  <c:v>2016</c:v>
                </c:pt>
                <c:pt idx="5">
                  <c:v>2017</c:v>
                </c:pt>
                <c:pt idx="6">
                  <c:v>2018</c:v>
                </c:pt>
                <c:pt idx="7">
                  <c:v>2019</c:v>
                </c:pt>
                <c:pt idx="8">
                  <c:v>2020</c:v>
                </c:pt>
                <c:pt idx="9">
                  <c:v>2021</c:v>
                </c:pt>
                <c:pt idx="10">
                  <c:v>2022</c:v>
                </c:pt>
                <c:pt idx="11">
                  <c:v>2023</c:v>
                </c:pt>
              </c:numCache>
            </c:numRef>
          </c:cat>
          <c:val>
            <c:numRef>
              <c:f>'Gastos municipios'!$N$52:$Y$52</c:f>
              <c:numCache>
                <c:formatCode>0.00</c:formatCode>
                <c:ptCount val="12"/>
                <c:pt idx="0">
                  <c:v>2.4915997889641619</c:v>
                </c:pt>
                <c:pt idx="1">
                  <c:v>1.7418810020644955</c:v>
                </c:pt>
                <c:pt idx="2">
                  <c:v>1.8538038524311844</c:v>
                </c:pt>
                <c:pt idx="3">
                  <c:v>2.4771669894788566</c:v>
                </c:pt>
                <c:pt idx="4">
                  <c:v>2.58795942199355</c:v>
                </c:pt>
                <c:pt idx="5">
                  <c:v>2.3125735604557036</c:v>
                </c:pt>
                <c:pt idx="6">
                  <c:v>2.4624464814647942</c:v>
                </c:pt>
                <c:pt idx="7">
                  <c:v>2.3555450121666897</c:v>
                </c:pt>
                <c:pt idx="8">
                  <c:v>2.7608793708882757</c:v>
                </c:pt>
                <c:pt idx="9">
                  <c:v>2.5806285822970461</c:v>
                </c:pt>
                <c:pt idx="10">
                  <c:v>3.3774991361244253</c:v>
                </c:pt>
                <c:pt idx="11">
                  <c:v>4.6483364237319948</c:v>
                </c:pt>
              </c:numCache>
            </c:numRef>
          </c:val>
          <c:extLst>
            <c:ext xmlns:c16="http://schemas.microsoft.com/office/drawing/2014/chart" uri="{C3380CC4-5D6E-409C-BE32-E72D297353CC}">
              <c16:uniqueId val="{0000000E-02FA-453C-B54C-D4C7806EC5D7}"/>
            </c:ext>
          </c:extLst>
        </c:ser>
        <c:dLbls>
          <c:showLegendKey val="0"/>
          <c:showVal val="0"/>
          <c:showCatName val="0"/>
          <c:showSerName val="0"/>
          <c:showPercent val="0"/>
          <c:showBubbleSize val="0"/>
        </c:dLbls>
        <c:gapWidth val="19"/>
        <c:overlap val="100"/>
        <c:axId val="396294224"/>
        <c:axId val="397468704"/>
      </c:barChart>
      <c:catAx>
        <c:axId val="39629422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2"/>
                </a:solidFill>
                <a:latin typeface="Montserrat" panose="00000500000000000000" pitchFamily="2" charset="0"/>
                <a:ea typeface="+mn-ea"/>
                <a:cs typeface="+mn-cs"/>
              </a:defRPr>
            </a:pPr>
            <a:endParaRPr lang="es-CO"/>
          </a:p>
        </c:txPr>
        <c:crossAx val="397468704"/>
        <c:crosses val="autoZero"/>
        <c:auto val="1"/>
        <c:lblAlgn val="ctr"/>
        <c:lblOffset val="100"/>
        <c:noMultiLvlLbl val="0"/>
      </c:catAx>
      <c:valAx>
        <c:axId val="397468704"/>
        <c:scaling>
          <c:orientation val="minMax"/>
          <c:max val="14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ontserrat" panose="00000500000000000000" pitchFamily="2" charset="0"/>
                <a:ea typeface="+mn-ea"/>
                <a:cs typeface="+mn-cs"/>
              </a:defRPr>
            </a:pPr>
            <a:endParaRPr lang="es-CO"/>
          </a:p>
        </c:txPr>
        <c:crossAx val="396294224"/>
        <c:crossesAt val="1"/>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ontserrat" panose="00000500000000000000" pitchFamily="2" charset="0"/>
              <a:ea typeface="+mn-ea"/>
              <a:cs typeface="+mn-cs"/>
            </a:defRPr>
          </a:pPr>
          <a:endParaRPr lang="es-CO"/>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solidFill>
            <a:schemeClr val="tx2"/>
          </a:solidFill>
          <a:latin typeface="Montserrat" panose="00000500000000000000" pitchFamily="2" charset="0"/>
        </a:defRPr>
      </a:pPr>
      <a:endParaRPr lang="es-CO"/>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baseline="0">
                <a:solidFill>
                  <a:schemeClr val="tx2"/>
                </a:solidFill>
                <a:latin typeface="Calibri"/>
                <a:ea typeface="Calibri"/>
                <a:cs typeface="Calibri"/>
              </a:defRPr>
            </a:pPr>
            <a:r>
              <a:rPr lang="es-CO" sz="1200" b="1">
                <a:latin typeface="Montserrat" panose="00000500000000000000" pitchFamily="2" charset="0"/>
              </a:rPr>
              <a:t>Evolución del saldo de la deuda municipal</a:t>
            </a:r>
          </a:p>
          <a:p>
            <a:pPr>
              <a:defRPr/>
            </a:pPr>
            <a:r>
              <a:rPr lang="es-CO" sz="1200">
                <a:latin typeface="Montserrat" panose="00000500000000000000" pitchFamily="2" charset="0"/>
              </a:rPr>
              <a:t>Billones de pesos de 2023</a:t>
            </a:r>
          </a:p>
        </c:rich>
      </c:tx>
      <c:layout>
        <c:manualLayout>
          <c:xMode val="edge"/>
          <c:yMode val="edge"/>
          <c:x val="0.2027174084188974"/>
          <c:y val="2.3579813985035104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2"/>
              </a:solidFill>
              <a:latin typeface="Calibri"/>
              <a:ea typeface="Calibri"/>
              <a:cs typeface="Calibri"/>
            </a:defRPr>
          </a:pPr>
          <a:endParaRPr lang="es-CO"/>
        </a:p>
      </c:txPr>
    </c:title>
    <c:autoTitleDeleted val="0"/>
    <c:plotArea>
      <c:layout>
        <c:manualLayout>
          <c:layoutTarget val="inner"/>
          <c:xMode val="edge"/>
          <c:yMode val="edge"/>
          <c:x val="8.3695451871854079E-2"/>
          <c:y val="0.16865849874811498"/>
          <c:w val="0.89812278662575151"/>
          <c:h val="0.67468919338196576"/>
        </c:manualLayout>
      </c:layout>
      <c:scatterChart>
        <c:scatterStyle val="smoothMarker"/>
        <c:varyColors val="0"/>
        <c:ser>
          <c:idx val="0"/>
          <c:order val="0"/>
          <c:tx>
            <c:strRef>
              <c:f>'Saldo Deuda 2000-2022'!$B$24</c:f>
              <c:strCache>
                <c:ptCount val="1"/>
                <c:pt idx="0">
                  <c:v>Municipios</c:v>
                </c:pt>
              </c:strCache>
            </c:strRef>
          </c:tx>
          <c:spPr>
            <a:ln w="38100" cap="rnd" cmpd="sng" algn="ctr">
              <a:solidFill>
                <a:schemeClr val="accent1"/>
              </a:solidFill>
              <a:prstDash val="sysDash"/>
              <a:round/>
            </a:ln>
            <a:effectLst/>
          </c:spPr>
          <c:marker>
            <c:symbol val="none"/>
          </c:marker>
          <c:dLbls>
            <c:numFmt formatCode="#,##0.0" sourceLinked="0"/>
            <c:spPr>
              <a:solidFill>
                <a:schemeClr val="lt1"/>
              </a:solidFill>
              <a:ln w="12700" cap="flat" cmpd="sng" algn="ctr">
                <a:solidFill>
                  <a:schemeClr val="accent1"/>
                </a:solidFill>
                <a:prstDash val="solid"/>
                <a:miter lim="800000"/>
              </a:ln>
              <a:effectLst/>
            </c:spPr>
            <c:txPr>
              <a:bodyPr rot="0" spcFirstLastPara="1" vertOverflow="ellipsis" vert="horz" wrap="square" anchor="ctr" anchorCtr="1"/>
              <a:lstStyle/>
              <a:p>
                <a:pPr>
                  <a:defRPr sz="1000" b="0" i="0" u="none" strike="noStrike" kern="1200" baseline="0">
                    <a:solidFill>
                      <a:schemeClr val="dk1"/>
                    </a:solidFill>
                    <a:latin typeface="+mn-lt"/>
                    <a:ea typeface="+mn-ea"/>
                    <a:cs typeface="+mn-cs"/>
                  </a:defRPr>
                </a:pPr>
                <a:endParaRPr lang="es-C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xVal>
            <c:numRef>
              <c:f>'Saldo Deuda 2000-2022'!$O$23:$Z$23</c:f>
              <c:numCache>
                <c:formatCode>General</c:formatCode>
                <c:ptCount val="12"/>
                <c:pt idx="0">
                  <c:v>2012</c:v>
                </c:pt>
                <c:pt idx="1">
                  <c:v>2013</c:v>
                </c:pt>
                <c:pt idx="2">
                  <c:v>2014</c:v>
                </c:pt>
                <c:pt idx="3">
                  <c:v>2015</c:v>
                </c:pt>
                <c:pt idx="4">
                  <c:v>2016</c:v>
                </c:pt>
                <c:pt idx="5">
                  <c:v>2017</c:v>
                </c:pt>
                <c:pt idx="6">
                  <c:v>2018</c:v>
                </c:pt>
                <c:pt idx="7">
                  <c:v>2019</c:v>
                </c:pt>
                <c:pt idx="8">
                  <c:v>2020</c:v>
                </c:pt>
                <c:pt idx="9">
                  <c:v>2021</c:v>
                </c:pt>
                <c:pt idx="10">
                  <c:v>2022</c:v>
                </c:pt>
                <c:pt idx="11">
                  <c:v>2023</c:v>
                </c:pt>
              </c:numCache>
            </c:numRef>
          </c:xVal>
          <c:yVal>
            <c:numRef>
              <c:f>'Saldo Deuda 2000-2022'!$O$24:$Z$24</c:f>
              <c:numCache>
                <c:formatCode>_(* #,##0.00_);_(* \(#,##0.00\);_(* "-"??_);_(@_)</c:formatCode>
                <c:ptCount val="12"/>
                <c:pt idx="0">
                  <c:v>8.2501165905595037</c:v>
                </c:pt>
                <c:pt idx="1">
                  <c:v>8.4731293542593438</c:v>
                </c:pt>
                <c:pt idx="2">
                  <c:v>9.3471593533948756</c:v>
                </c:pt>
                <c:pt idx="3">
                  <c:v>10.240816679625219</c:v>
                </c:pt>
                <c:pt idx="4">
                  <c:v>9.3145100250557906</c:v>
                </c:pt>
                <c:pt idx="5">
                  <c:v>8.911229127282569</c:v>
                </c:pt>
                <c:pt idx="6">
                  <c:v>10.690211551859624</c:v>
                </c:pt>
                <c:pt idx="7">
                  <c:v>12.146733927542801</c:v>
                </c:pt>
                <c:pt idx="8">
                  <c:v>14.616619403980625</c:v>
                </c:pt>
                <c:pt idx="9">
                  <c:v>19.356025402095465</c:v>
                </c:pt>
                <c:pt idx="10">
                  <c:v>22.576376749659076</c:v>
                </c:pt>
                <c:pt idx="11">
                  <c:v>22.499522841652222</c:v>
                </c:pt>
              </c:numCache>
            </c:numRef>
          </c:yVal>
          <c:smooth val="1"/>
          <c:extLst>
            <c:ext xmlns:c16="http://schemas.microsoft.com/office/drawing/2014/chart" uri="{C3380CC4-5D6E-409C-BE32-E72D297353CC}">
              <c16:uniqueId val="{00000000-0A69-4CA4-BEAC-661984B69867}"/>
            </c:ext>
          </c:extLst>
        </c:ser>
        <c:dLbls>
          <c:showLegendKey val="0"/>
          <c:showVal val="0"/>
          <c:showCatName val="0"/>
          <c:showSerName val="0"/>
          <c:showPercent val="0"/>
          <c:showBubbleSize val="0"/>
        </c:dLbls>
        <c:axId val="1916519488"/>
        <c:axId val="1"/>
      </c:scatterChart>
      <c:valAx>
        <c:axId val="1916519488"/>
        <c:scaling>
          <c:orientation val="minMax"/>
          <c:max val="2023"/>
          <c:min val="2012"/>
        </c:scaling>
        <c:delete val="0"/>
        <c:axPos val="b"/>
        <c:numFmt formatCode="General" sourceLinked="1"/>
        <c:majorTickMark val="in"/>
        <c:minorTickMark val="none"/>
        <c:tickLblPos val="nextTo"/>
        <c:spPr>
          <a:noFill/>
          <a:ln w="9525" cap="flat" cmpd="sng" algn="ctr">
            <a:solidFill>
              <a:schemeClr val="tx1">
                <a:lumMod val="15000"/>
                <a:lumOff val="85000"/>
              </a:schemeClr>
            </a:solidFill>
            <a:prstDash val="solid"/>
            <a:round/>
          </a:ln>
          <a:effectLst/>
        </c:spPr>
        <c:txPr>
          <a:bodyPr rot="0" spcFirstLastPara="1" vertOverflow="ellipsis" wrap="square" anchor="ctr" anchorCtr="1"/>
          <a:lstStyle/>
          <a:p>
            <a:pPr>
              <a:defRPr sz="1000" b="0" i="0" u="none" strike="noStrike" kern="1200" baseline="0">
                <a:solidFill>
                  <a:schemeClr val="tx2"/>
                </a:solidFill>
                <a:latin typeface="Montserrat" panose="00000500000000000000" pitchFamily="2" charset="0"/>
                <a:ea typeface="Calibri"/>
                <a:cs typeface="Calibri"/>
              </a:defRPr>
            </a:pPr>
            <a:endParaRPr lang="es-CO"/>
          </a:p>
        </c:txPr>
        <c:crossAx val="1"/>
        <c:crosses val="autoZero"/>
        <c:crossBetween val="midCat"/>
        <c:majorUnit val="1"/>
      </c:valAx>
      <c:valAx>
        <c:axId val="1"/>
        <c:scaling>
          <c:orientation val="minMax"/>
        </c:scaling>
        <c:delete val="0"/>
        <c:axPos val="l"/>
        <c:majorGridlines>
          <c:spPr>
            <a:ln w="9525" cap="flat" cmpd="sng" algn="ctr">
              <a:solidFill>
                <a:schemeClr val="tx1">
                  <a:lumMod val="15000"/>
                  <a:lumOff val="85000"/>
                </a:schemeClr>
              </a:solidFill>
              <a:prstDash val="solid"/>
              <a:round/>
            </a:ln>
            <a:effectLst/>
          </c:spPr>
        </c:majorGridlines>
        <c:numFmt formatCode="#,##0" sourceLinked="0"/>
        <c:majorTickMark val="none"/>
        <c:minorTickMark val="none"/>
        <c:tickLblPos val="nextTo"/>
        <c:spPr>
          <a:noFill/>
          <a:ln w="6350" cap="flat" cmpd="sng" algn="ctr">
            <a:noFill/>
            <a:prstDash val="solid"/>
            <a:round/>
          </a:ln>
          <a:effectLst/>
        </c:spPr>
        <c:txPr>
          <a:bodyPr rot="0" spcFirstLastPara="1" vertOverflow="ellipsis" wrap="square" anchor="ctr" anchorCtr="1"/>
          <a:lstStyle/>
          <a:p>
            <a:pPr>
              <a:defRPr sz="1000" b="0" i="0" u="none" strike="noStrike" kern="1200" baseline="0">
                <a:solidFill>
                  <a:schemeClr val="tx2"/>
                </a:solidFill>
                <a:latin typeface="Montserrat" panose="00000500000000000000" pitchFamily="2" charset="0"/>
                <a:ea typeface="Calibri"/>
                <a:cs typeface="Calibri"/>
              </a:defRPr>
            </a:pPr>
            <a:endParaRPr lang="es-CO"/>
          </a:p>
        </c:txPr>
        <c:crossAx val="1916519488"/>
        <c:crossesAt val="2012"/>
        <c:crossBetween val="midCat"/>
      </c:valAx>
      <c:spPr>
        <a:noFill/>
        <a:ln w="25400">
          <a:noFill/>
        </a:ln>
        <a:effectLst/>
      </c:spPr>
    </c:plotArea>
    <c:plotVisOnly val="1"/>
    <c:dispBlanksAs val="gap"/>
    <c:showDLblsOverMax val="0"/>
  </c:chart>
  <c:spPr>
    <a:solidFill>
      <a:schemeClr val="bg1"/>
    </a:solidFill>
    <a:ln w="9525" cap="flat" cmpd="sng" algn="ctr">
      <a:solidFill>
        <a:schemeClr val="bg1"/>
      </a:solidFill>
      <a:prstDash val="solid"/>
      <a:round/>
    </a:ln>
    <a:effectLst/>
  </c:spPr>
  <c:txPr>
    <a:bodyPr/>
    <a:lstStyle/>
    <a:p>
      <a:pPr>
        <a:defRPr sz="1000" b="0" i="0" u="none" strike="noStrike" baseline="0">
          <a:solidFill>
            <a:schemeClr val="tx2"/>
          </a:solidFill>
          <a:latin typeface="Calibri"/>
          <a:ea typeface="Calibri"/>
          <a:cs typeface="Calibri"/>
        </a:defRPr>
      </a:pPr>
      <a:endParaRPr lang="es-CO"/>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200"/>
            </a:pPr>
            <a:r>
              <a:rPr lang="es-CO" sz="1200" b="1"/>
              <a:t>Composición del servicio de la deuda</a:t>
            </a:r>
          </a:p>
          <a:p>
            <a:pPr>
              <a:defRPr sz="1200"/>
            </a:pPr>
            <a:r>
              <a:rPr lang="es-CO" sz="1100" b="0"/>
              <a:t>Billones de pesos de 2023</a:t>
            </a:r>
          </a:p>
        </c:rich>
      </c:tx>
      <c:overlay val="0"/>
      <c:spPr>
        <a:noFill/>
        <a:ln>
          <a:noFill/>
        </a:ln>
        <a:effectLst/>
      </c:spPr>
    </c:title>
    <c:autoTitleDeleted val="0"/>
    <c:plotArea>
      <c:layout>
        <c:manualLayout>
          <c:layoutTarget val="inner"/>
          <c:xMode val="edge"/>
          <c:yMode val="edge"/>
          <c:x val="5.8770657594239474E-2"/>
          <c:y val="0.19851470646502478"/>
          <c:w val="0.91303776641997858"/>
          <c:h val="0.55420311374476228"/>
        </c:manualLayout>
      </c:layout>
      <c:lineChart>
        <c:grouping val="standard"/>
        <c:varyColors val="0"/>
        <c:ser>
          <c:idx val="3"/>
          <c:order val="0"/>
          <c:tx>
            <c:strRef>
              <c:f>'Gastos municipios'!$A$79</c:f>
              <c:strCache>
                <c:ptCount val="1"/>
                <c:pt idx="0">
                  <c:v>Servicio de la deuda total</c:v>
                </c:pt>
              </c:strCache>
            </c:strRef>
          </c:tx>
          <c:spPr>
            <a:ln w="28575">
              <a:solidFill>
                <a:srgbClr val="F7AD2D"/>
              </a:solidFill>
              <a:prstDash val="sysDash"/>
            </a:ln>
          </c:spPr>
          <c:marker>
            <c:symbol val="none"/>
          </c:marker>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'Gastos municipios'!$N$40:$Y$40</c:f>
              <c:numCache>
                <c:formatCode>General</c:formatCode>
                <c:ptCount val="12"/>
                <c:pt idx="0">
                  <c:v>2012</c:v>
                </c:pt>
                <c:pt idx="1">
                  <c:v>2013</c:v>
                </c:pt>
                <c:pt idx="2">
                  <c:v>2014</c:v>
                </c:pt>
                <c:pt idx="3">
                  <c:v>2015</c:v>
                </c:pt>
                <c:pt idx="4">
                  <c:v>2016</c:v>
                </c:pt>
                <c:pt idx="5">
                  <c:v>2017</c:v>
                </c:pt>
                <c:pt idx="6">
                  <c:v>2018</c:v>
                </c:pt>
                <c:pt idx="7">
                  <c:v>2019</c:v>
                </c:pt>
                <c:pt idx="8">
                  <c:v>2020</c:v>
                </c:pt>
                <c:pt idx="9">
                  <c:v>2021</c:v>
                </c:pt>
                <c:pt idx="10">
                  <c:v>2022</c:v>
                </c:pt>
                <c:pt idx="11">
                  <c:v>2023</c:v>
                </c:pt>
              </c:numCache>
            </c:numRef>
          </c:cat>
          <c:val>
            <c:numRef>
              <c:f>'Gastos municipios'!$N$79:$Y$79</c:f>
              <c:numCache>
                <c:formatCode>_(* #,##0.00_);_(* \(#,##0.00\);_(* "-"??_);_(@_)</c:formatCode>
                <c:ptCount val="12"/>
                <c:pt idx="0">
                  <c:v>2.4915997889641619</c:v>
                </c:pt>
                <c:pt idx="1">
                  <c:v>1.7418810020644955</c:v>
                </c:pt>
                <c:pt idx="2">
                  <c:v>1.8538038524311844</c:v>
                </c:pt>
                <c:pt idx="3">
                  <c:v>2.4771669894788566</c:v>
                </c:pt>
                <c:pt idx="4">
                  <c:v>2.58795942199355</c:v>
                </c:pt>
                <c:pt idx="5">
                  <c:v>2.3125735604557036</c:v>
                </c:pt>
                <c:pt idx="6">
                  <c:v>2.4624464814647942</c:v>
                </c:pt>
                <c:pt idx="7">
                  <c:v>2.3555450121666897</c:v>
                </c:pt>
                <c:pt idx="8">
                  <c:v>2.7608793708882757</c:v>
                </c:pt>
                <c:pt idx="9">
                  <c:v>2.5806285822970461</c:v>
                </c:pt>
                <c:pt idx="10">
                  <c:v>3.3774991361244253</c:v>
                </c:pt>
                <c:pt idx="11">
                  <c:v>4.6483364237319948</c:v>
                </c:pt>
              </c:numCache>
            </c:numRef>
          </c:val>
          <c:smooth val="0"/>
          <c:extLst>
            <c:ext xmlns:c16="http://schemas.microsoft.com/office/drawing/2014/chart" uri="{C3380CC4-5D6E-409C-BE32-E72D297353CC}">
              <c16:uniqueId val="{00000000-149F-4DD0-90B3-43F22CA3011A}"/>
            </c:ext>
          </c:extLst>
        </c:ser>
        <c:ser>
          <c:idx val="4"/>
          <c:order val="1"/>
          <c:tx>
            <c:strRef>
              <c:f>'Gastos municipios'!$A$77</c:f>
              <c:strCache>
                <c:ptCount val="1"/>
                <c:pt idx="0">
                  <c:v>Amortizaciones</c:v>
                </c:pt>
              </c:strCache>
            </c:strRef>
          </c:tx>
          <c:spPr>
            <a:ln w="28575">
              <a:solidFill>
                <a:schemeClr val="accent2"/>
              </a:solidFill>
              <a:prstDash val="sysDash"/>
            </a:ln>
          </c:spPr>
          <c:marker>
            <c:symbol val="none"/>
          </c:marker>
          <c:cat>
            <c:numRef>
              <c:f>'Gastos municipios'!$N$40:$Y$40</c:f>
              <c:numCache>
                <c:formatCode>General</c:formatCode>
                <c:ptCount val="12"/>
                <c:pt idx="0">
                  <c:v>2012</c:v>
                </c:pt>
                <c:pt idx="1">
                  <c:v>2013</c:v>
                </c:pt>
                <c:pt idx="2">
                  <c:v>2014</c:v>
                </c:pt>
                <c:pt idx="3">
                  <c:v>2015</c:v>
                </c:pt>
                <c:pt idx="4">
                  <c:v>2016</c:v>
                </c:pt>
                <c:pt idx="5">
                  <c:v>2017</c:v>
                </c:pt>
                <c:pt idx="6">
                  <c:v>2018</c:v>
                </c:pt>
                <c:pt idx="7">
                  <c:v>2019</c:v>
                </c:pt>
                <c:pt idx="8">
                  <c:v>2020</c:v>
                </c:pt>
                <c:pt idx="9">
                  <c:v>2021</c:v>
                </c:pt>
                <c:pt idx="10">
                  <c:v>2022</c:v>
                </c:pt>
                <c:pt idx="11">
                  <c:v>2023</c:v>
                </c:pt>
              </c:numCache>
            </c:numRef>
          </c:cat>
          <c:val>
            <c:numRef>
              <c:f>'Gastos municipios'!$N$77:$Y$77</c:f>
              <c:numCache>
                <c:formatCode>_(* #,##0.00_);_(* \(#,##0.00\);_(* "-"??_);_(@_)</c:formatCode>
                <c:ptCount val="12"/>
                <c:pt idx="0">
                  <c:v>1.7343708633790937</c:v>
                </c:pt>
                <c:pt idx="1">
                  <c:v>1.0985682827084409</c:v>
                </c:pt>
                <c:pt idx="2">
                  <c:v>1.1754377791328907</c:v>
                </c:pt>
                <c:pt idx="3">
                  <c:v>1.7083217882115247</c:v>
                </c:pt>
                <c:pt idx="4">
                  <c:v>1.4481456818029339</c:v>
                </c:pt>
                <c:pt idx="5">
                  <c:v>1.3419944485451565</c:v>
                </c:pt>
                <c:pt idx="6">
                  <c:v>1.4580340609437645</c:v>
                </c:pt>
                <c:pt idx="7">
                  <c:v>1.3601541065755034</c:v>
                </c:pt>
                <c:pt idx="8">
                  <c:v>1.6982131239711122</c:v>
                </c:pt>
                <c:pt idx="9">
                  <c:v>1.5794335112716236</c:v>
                </c:pt>
                <c:pt idx="10">
                  <c:v>1.4913471938092115</c:v>
                </c:pt>
                <c:pt idx="11">
                  <c:v>1.7420490654149994</c:v>
                </c:pt>
              </c:numCache>
            </c:numRef>
          </c:val>
          <c:smooth val="0"/>
          <c:extLst>
            <c:ext xmlns:c16="http://schemas.microsoft.com/office/drawing/2014/chart" uri="{C3380CC4-5D6E-409C-BE32-E72D297353CC}">
              <c16:uniqueId val="{00000001-149F-4DD0-90B3-43F22CA3011A}"/>
            </c:ext>
          </c:extLst>
        </c:ser>
        <c:ser>
          <c:idx val="5"/>
          <c:order val="2"/>
          <c:tx>
            <c:strRef>
              <c:f>'Gastos municipios'!$A$78</c:f>
              <c:strCache>
                <c:ptCount val="1"/>
                <c:pt idx="0">
                  <c:v>Intereses de deuda</c:v>
                </c:pt>
              </c:strCache>
            </c:strRef>
          </c:tx>
          <c:spPr>
            <a:ln w="28575">
              <a:solidFill>
                <a:schemeClr val="accent6"/>
              </a:solidFill>
              <a:prstDash val="sysDash"/>
            </a:ln>
          </c:spPr>
          <c:marker>
            <c:symbol val="none"/>
          </c:marker>
          <c:cat>
            <c:numRef>
              <c:f>'Gastos municipios'!$N$40:$Y$40</c:f>
              <c:numCache>
                <c:formatCode>General</c:formatCode>
                <c:ptCount val="12"/>
                <c:pt idx="0">
                  <c:v>2012</c:v>
                </c:pt>
                <c:pt idx="1">
                  <c:v>2013</c:v>
                </c:pt>
                <c:pt idx="2">
                  <c:v>2014</c:v>
                </c:pt>
                <c:pt idx="3">
                  <c:v>2015</c:v>
                </c:pt>
                <c:pt idx="4">
                  <c:v>2016</c:v>
                </c:pt>
                <c:pt idx="5">
                  <c:v>2017</c:v>
                </c:pt>
                <c:pt idx="6">
                  <c:v>2018</c:v>
                </c:pt>
                <c:pt idx="7">
                  <c:v>2019</c:v>
                </c:pt>
                <c:pt idx="8">
                  <c:v>2020</c:v>
                </c:pt>
                <c:pt idx="9">
                  <c:v>2021</c:v>
                </c:pt>
                <c:pt idx="10">
                  <c:v>2022</c:v>
                </c:pt>
                <c:pt idx="11">
                  <c:v>2023</c:v>
                </c:pt>
              </c:numCache>
            </c:numRef>
          </c:cat>
          <c:val>
            <c:numRef>
              <c:f>'Gastos municipios'!$N$78:$Y$78</c:f>
              <c:numCache>
                <c:formatCode>_(* #,##0.00_);_(* \(#,##0.00\);_(* "-"??_);_(@_)</c:formatCode>
                <c:ptCount val="12"/>
                <c:pt idx="0">
                  <c:v>0.75722892558506805</c:v>
                </c:pt>
                <c:pt idx="1">
                  <c:v>0.64331271935605472</c:v>
                </c:pt>
                <c:pt idx="2">
                  <c:v>0.67836607329829379</c:v>
                </c:pt>
                <c:pt idx="3">
                  <c:v>0.76884520126733213</c:v>
                </c:pt>
                <c:pt idx="4">
                  <c:v>1.1398137401906159</c:v>
                </c:pt>
                <c:pt idx="5">
                  <c:v>0.97057911191054713</c:v>
                </c:pt>
                <c:pt idx="6">
                  <c:v>1.0044124205210296</c:v>
                </c:pt>
                <c:pt idx="7">
                  <c:v>0.99539090559118615</c:v>
                </c:pt>
                <c:pt idx="8">
                  <c:v>1.0626662469171635</c:v>
                </c:pt>
                <c:pt idx="9">
                  <c:v>1.0011950710254227</c:v>
                </c:pt>
                <c:pt idx="10">
                  <c:v>1.8861519423152138</c:v>
                </c:pt>
                <c:pt idx="11">
                  <c:v>2.9062873583169955</c:v>
                </c:pt>
              </c:numCache>
            </c:numRef>
          </c:val>
          <c:smooth val="0"/>
          <c:extLst>
            <c:ext xmlns:c16="http://schemas.microsoft.com/office/drawing/2014/chart" uri="{C3380CC4-5D6E-409C-BE32-E72D297353CC}">
              <c16:uniqueId val="{00000002-149F-4DD0-90B3-43F22CA3011A}"/>
            </c:ext>
          </c:extLst>
        </c:ser>
        <c:dLbls>
          <c:showLegendKey val="0"/>
          <c:showVal val="0"/>
          <c:showCatName val="0"/>
          <c:showSerName val="0"/>
          <c:showPercent val="0"/>
          <c:showBubbleSize val="0"/>
        </c:dLbls>
        <c:smooth val="0"/>
        <c:axId val="389998768"/>
        <c:axId val="388735472"/>
      </c:lineChart>
      <c:catAx>
        <c:axId val="3899987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a:lstStyle/>
          <a:p>
            <a:pPr>
              <a:defRPr/>
            </a:pPr>
            <a:endParaRPr lang="es-CO"/>
          </a:p>
        </c:txPr>
        <c:crossAx val="388735472"/>
        <c:crosses val="autoZero"/>
        <c:auto val="1"/>
        <c:lblAlgn val="ctr"/>
        <c:lblOffset val="100"/>
        <c:noMultiLvlLbl val="0"/>
      </c:catAx>
      <c:valAx>
        <c:axId val="38873547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es-CO"/>
          </a:p>
        </c:txPr>
        <c:crossAx val="389998768"/>
        <c:crosses val="autoZero"/>
        <c:crossBetween val="between"/>
      </c:valAx>
    </c:plotArea>
    <c:legend>
      <c:legendPos val="b"/>
      <c:layout>
        <c:manualLayout>
          <c:xMode val="edge"/>
          <c:yMode val="edge"/>
          <c:x val="2.028179064334306E-2"/>
          <c:y val="0.8901381627619821"/>
          <c:w val="0.95687334636832178"/>
          <c:h val="8.5114522906205095E-2"/>
        </c:manualLayout>
      </c:layout>
      <c:overlay val="0"/>
      <c:spPr>
        <a:noFill/>
        <a:ln>
          <a:noFill/>
        </a:ln>
        <a:effectLst/>
      </c:spPr>
      <c:txPr>
        <a:bodyPr rot="0" vert="horz"/>
        <a:lstStyle/>
        <a:p>
          <a:pPr>
            <a:defRPr sz="900"/>
          </a:pPr>
          <a:endParaRPr lang="es-CO"/>
        </a:p>
      </c:txPr>
    </c:legend>
    <c:plotVisOnly val="1"/>
    <c:dispBlanksAs val="gap"/>
    <c:showDLblsOverMax val="0"/>
  </c:chart>
  <c:spPr>
    <a:ln>
      <a:solidFill>
        <a:schemeClr val="bg1"/>
      </a:solidFill>
    </a:ln>
  </c:spPr>
  <c:txPr>
    <a:bodyPr/>
    <a:lstStyle/>
    <a:p>
      <a:pPr>
        <a:defRPr>
          <a:solidFill>
            <a:schemeClr val="tx2"/>
          </a:solidFill>
          <a:latin typeface="Montserrat" panose="00000500000000000000" pitchFamily="2" charset="0"/>
        </a:defRPr>
      </a:pPr>
      <a:endParaRPr lang="es-CO"/>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291116779416651E-2"/>
          <c:y val="0.12188457008244995"/>
          <c:w val="0.90005160622527813"/>
          <c:h val="0.71598007846192369"/>
        </c:manualLayout>
      </c:layout>
      <c:barChart>
        <c:barDir val="col"/>
        <c:grouping val="clustered"/>
        <c:varyColors val="0"/>
        <c:ser>
          <c:idx val="0"/>
          <c:order val="0"/>
          <c:tx>
            <c:strRef>
              <c:f>Hoja1!$L$42</c:f>
              <c:strCache>
                <c:ptCount val="1"/>
                <c:pt idx="0">
                  <c:v>Promedio de Nuevo IDF</c:v>
                </c:pt>
              </c:strCache>
            </c:strRef>
          </c:tx>
          <c:spPr>
            <a:solidFill>
              <a:schemeClr val="accent1"/>
            </a:solidFill>
            <a:ln>
              <a:noFill/>
            </a:ln>
            <a:effectLst/>
          </c:spPr>
          <c:invertIfNegative val="0"/>
          <c:dPt>
            <c:idx val="0"/>
            <c:invertIfNegative val="0"/>
            <c:bubble3D val="0"/>
            <c:spPr>
              <a:solidFill>
                <a:srgbClr val="FFC000"/>
              </a:solidFill>
              <a:ln>
                <a:noFill/>
              </a:ln>
              <a:effectLst/>
            </c:spPr>
            <c:extLst>
              <c:ext xmlns:c16="http://schemas.microsoft.com/office/drawing/2014/chart" uri="{C3380CC4-5D6E-409C-BE32-E72D297353CC}">
                <c16:uniqueId val="{00000001-569A-4187-A5F6-45A3FCB3B963}"/>
              </c:ext>
            </c:extLst>
          </c:dPt>
          <c:dPt>
            <c:idx val="1"/>
            <c:invertIfNegative val="0"/>
            <c:bubble3D val="0"/>
            <c:spPr>
              <a:solidFill>
                <a:srgbClr val="FFC000"/>
              </a:solidFill>
              <a:ln>
                <a:noFill/>
              </a:ln>
              <a:effectLst/>
            </c:spPr>
            <c:extLst>
              <c:ext xmlns:c16="http://schemas.microsoft.com/office/drawing/2014/chart" uri="{C3380CC4-5D6E-409C-BE32-E72D297353CC}">
                <c16:uniqueId val="{00000003-569A-4187-A5F6-45A3FCB3B963}"/>
              </c:ext>
            </c:extLst>
          </c:dPt>
          <c:dPt>
            <c:idx val="2"/>
            <c:invertIfNegative val="0"/>
            <c:bubble3D val="0"/>
            <c:spPr>
              <a:solidFill>
                <a:srgbClr val="FFC000"/>
              </a:solidFill>
              <a:ln>
                <a:noFill/>
              </a:ln>
              <a:effectLst/>
            </c:spPr>
            <c:extLst>
              <c:ext xmlns:c16="http://schemas.microsoft.com/office/drawing/2014/chart" uri="{C3380CC4-5D6E-409C-BE32-E72D297353CC}">
                <c16:uniqueId val="{00000005-569A-4187-A5F6-45A3FCB3B963}"/>
              </c:ext>
            </c:extLst>
          </c:dPt>
          <c:dPt>
            <c:idx val="3"/>
            <c:invertIfNegative val="0"/>
            <c:bubble3D val="0"/>
            <c:spPr>
              <a:solidFill>
                <a:schemeClr val="accent2"/>
              </a:solidFill>
              <a:ln>
                <a:noFill/>
              </a:ln>
              <a:effectLst/>
            </c:spPr>
            <c:extLst>
              <c:ext xmlns:c16="http://schemas.microsoft.com/office/drawing/2014/chart" uri="{C3380CC4-5D6E-409C-BE32-E72D297353CC}">
                <c16:uniqueId val="{00000007-569A-4187-A5F6-45A3FCB3B963}"/>
              </c:ext>
            </c:extLst>
          </c:dPt>
          <c:dPt>
            <c:idx val="4"/>
            <c:invertIfNegative val="0"/>
            <c:bubble3D val="0"/>
            <c:spPr>
              <a:solidFill>
                <a:schemeClr val="accent2"/>
              </a:solidFill>
              <a:ln>
                <a:noFill/>
              </a:ln>
              <a:effectLst/>
            </c:spPr>
            <c:extLst>
              <c:ext xmlns:c16="http://schemas.microsoft.com/office/drawing/2014/chart" uri="{C3380CC4-5D6E-409C-BE32-E72D297353CC}">
                <c16:uniqueId val="{00000009-569A-4187-A5F6-45A3FCB3B963}"/>
              </c:ext>
            </c:extLst>
          </c:dPt>
          <c:dPt>
            <c:idx val="5"/>
            <c:invertIfNegative val="0"/>
            <c:bubble3D val="0"/>
            <c:spPr>
              <a:solidFill>
                <a:schemeClr val="accent2"/>
              </a:solidFill>
              <a:ln>
                <a:noFill/>
              </a:ln>
              <a:effectLst/>
            </c:spPr>
            <c:extLst>
              <c:ext xmlns:c16="http://schemas.microsoft.com/office/drawing/2014/chart" uri="{C3380CC4-5D6E-409C-BE32-E72D297353CC}">
                <c16:uniqueId val="{0000000B-569A-4187-A5F6-45A3FCB3B963}"/>
              </c:ext>
            </c:extLst>
          </c:dPt>
          <c:dPt>
            <c:idx val="6"/>
            <c:invertIfNegative val="0"/>
            <c:bubble3D val="0"/>
            <c:spPr>
              <a:solidFill>
                <a:schemeClr val="accent5"/>
              </a:solidFill>
              <a:ln>
                <a:noFill/>
              </a:ln>
              <a:effectLst/>
            </c:spPr>
            <c:extLst>
              <c:ext xmlns:c16="http://schemas.microsoft.com/office/drawing/2014/chart" uri="{C3380CC4-5D6E-409C-BE32-E72D297353CC}">
                <c16:uniqueId val="{0000000D-569A-4187-A5F6-45A3FCB3B963}"/>
              </c:ext>
            </c:extLst>
          </c:dPt>
          <c:dPt>
            <c:idx val="7"/>
            <c:invertIfNegative val="0"/>
            <c:bubble3D val="0"/>
            <c:spPr>
              <a:solidFill>
                <a:schemeClr val="accent5"/>
              </a:solidFill>
              <a:ln>
                <a:noFill/>
              </a:ln>
              <a:effectLst/>
            </c:spPr>
            <c:extLst>
              <c:ext xmlns:c16="http://schemas.microsoft.com/office/drawing/2014/chart" uri="{C3380CC4-5D6E-409C-BE32-E72D297353CC}">
                <c16:uniqueId val="{0000000F-569A-4187-A5F6-45A3FCB3B963}"/>
              </c:ext>
            </c:extLst>
          </c:dPt>
          <c:dPt>
            <c:idx val="8"/>
            <c:invertIfNegative val="0"/>
            <c:bubble3D val="0"/>
            <c:spPr>
              <a:solidFill>
                <a:schemeClr val="accent5"/>
              </a:solidFill>
              <a:ln>
                <a:noFill/>
              </a:ln>
              <a:effectLst/>
            </c:spPr>
            <c:extLst>
              <c:ext xmlns:c16="http://schemas.microsoft.com/office/drawing/2014/chart" uri="{C3380CC4-5D6E-409C-BE32-E72D297353CC}">
                <c16:uniqueId val="{00000011-569A-4187-A5F6-45A3FCB3B963}"/>
              </c:ext>
            </c:extLst>
          </c:dPt>
          <c:dPt>
            <c:idx val="9"/>
            <c:invertIfNegative val="0"/>
            <c:bubble3D val="0"/>
            <c:spPr>
              <a:solidFill>
                <a:schemeClr val="accent6"/>
              </a:solidFill>
              <a:ln>
                <a:noFill/>
              </a:ln>
              <a:effectLst/>
            </c:spPr>
            <c:extLst>
              <c:ext xmlns:c16="http://schemas.microsoft.com/office/drawing/2014/chart" uri="{C3380CC4-5D6E-409C-BE32-E72D297353CC}">
                <c16:uniqueId val="{00000013-569A-4187-A5F6-45A3FCB3B963}"/>
              </c:ext>
            </c:extLst>
          </c:dPt>
          <c:dPt>
            <c:idx val="10"/>
            <c:invertIfNegative val="0"/>
            <c:bubble3D val="0"/>
            <c:spPr>
              <a:solidFill>
                <a:schemeClr val="accent6"/>
              </a:solidFill>
              <a:ln>
                <a:noFill/>
              </a:ln>
              <a:effectLst/>
            </c:spPr>
            <c:extLst>
              <c:ext xmlns:c16="http://schemas.microsoft.com/office/drawing/2014/chart" uri="{C3380CC4-5D6E-409C-BE32-E72D297353CC}">
                <c16:uniqueId val="{00000015-569A-4187-A5F6-45A3FCB3B963}"/>
              </c:ext>
            </c:extLst>
          </c:dPt>
          <c:dPt>
            <c:idx val="11"/>
            <c:invertIfNegative val="0"/>
            <c:bubble3D val="0"/>
            <c:spPr>
              <a:solidFill>
                <a:schemeClr val="accent6"/>
              </a:solidFill>
              <a:ln>
                <a:noFill/>
              </a:ln>
              <a:effectLst/>
            </c:spPr>
            <c:extLst>
              <c:ext xmlns:c16="http://schemas.microsoft.com/office/drawing/2014/chart" uri="{C3380CC4-5D6E-409C-BE32-E72D297353CC}">
                <c16:uniqueId val="{00000017-569A-4187-A5F6-45A3FCB3B963}"/>
              </c:ext>
            </c:extLst>
          </c:dPt>
          <c:dPt>
            <c:idx val="12"/>
            <c:invertIfNegative val="0"/>
            <c:bubble3D val="0"/>
            <c:spPr>
              <a:solidFill>
                <a:schemeClr val="accent4"/>
              </a:solidFill>
              <a:ln>
                <a:noFill/>
              </a:ln>
              <a:effectLst/>
            </c:spPr>
            <c:extLst>
              <c:ext xmlns:c16="http://schemas.microsoft.com/office/drawing/2014/chart" uri="{C3380CC4-5D6E-409C-BE32-E72D297353CC}">
                <c16:uniqueId val="{00000019-569A-4187-A5F6-45A3FCB3B963}"/>
              </c:ext>
            </c:extLst>
          </c:dPt>
          <c:dPt>
            <c:idx val="13"/>
            <c:invertIfNegative val="0"/>
            <c:bubble3D val="0"/>
            <c:spPr>
              <a:solidFill>
                <a:schemeClr val="accent4"/>
              </a:solidFill>
              <a:ln>
                <a:noFill/>
              </a:ln>
              <a:effectLst/>
            </c:spPr>
            <c:extLst>
              <c:ext xmlns:c16="http://schemas.microsoft.com/office/drawing/2014/chart" uri="{C3380CC4-5D6E-409C-BE32-E72D297353CC}">
                <c16:uniqueId val="{0000001B-569A-4187-A5F6-45A3FCB3B963}"/>
              </c:ext>
            </c:extLst>
          </c:dPt>
          <c:dPt>
            <c:idx val="14"/>
            <c:invertIfNegative val="0"/>
            <c:bubble3D val="0"/>
            <c:spPr>
              <a:solidFill>
                <a:schemeClr val="accent4"/>
              </a:solidFill>
              <a:ln>
                <a:noFill/>
              </a:ln>
              <a:effectLst/>
            </c:spPr>
            <c:extLst>
              <c:ext xmlns:c16="http://schemas.microsoft.com/office/drawing/2014/chart" uri="{C3380CC4-5D6E-409C-BE32-E72D297353CC}">
                <c16:uniqueId val="{0000001D-569A-4187-A5F6-45A3FCB3B963}"/>
              </c:ext>
            </c:extLst>
          </c:dPt>
          <c:dPt>
            <c:idx val="15"/>
            <c:invertIfNegative val="0"/>
            <c:bubble3D val="0"/>
            <c:spPr>
              <a:solidFill>
                <a:schemeClr val="accent3">
                  <a:lumMod val="75000"/>
                </a:schemeClr>
              </a:solidFill>
              <a:ln>
                <a:noFill/>
              </a:ln>
              <a:effectLst/>
            </c:spPr>
            <c:extLst>
              <c:ext xmlns:c16="http://schemas.microsoft.com/office/drawing/2014/chart" uri="{C3380CC4-5D6E-409C-BE32-E72D297353CC}">
                <c16:uniqueId val="{0000001F-569A-4187-A5F6-45A3FCB3B963}"/>
              </c:ext>
            </c:extLst>
          </c:dPt>
          <c:dPt>
            <c:idx val="16"/>
            <c:invertIfNegative val="0"/>
            <c:bubble3D val="0"/>
            <c:spPr>
              <a:solidFill>
                <a:schemeClr val="accent3">
                  <a:lumMod val="75000"/>
                </a:schemeClr>
              </a:solidFill>
              <a:ln>
                <a:noFill/>
              </a:ln>
              <a:effectLst/>
            </c:spPr>
            <c:extLst>
              <c:ext xmlns:c16="http://schemas.microsoft.com/office/drawing/2014/chart" uri="{C3380CC4-5D6E-409C-BE32-E72D297353CC}">
                <c16:uniqueId val="{00000021-569A-4187-A5F6-45A3FCB3B963}"/>
              </c:ext>
            </c:extLst>
          </c:dPt>
          <c:dPt>
            <c:idx val="17"/>
            <c:invertIfNegative val="0"/>
            <c:bubble3D val="0"/>
            <c:spPr>
              <a:solidFill>
                <a:schemeClr val="accent3">
                  <a:lumMod val="75000"/>
                </a:schemeClr>
              </a:solidFill>
              <a:ln>
                <a:noFill/>
              </a:ln>
              <a:effectLst/>
            </c:spPr>
            <c:extLst>
              <c:ext xmlns:c16="http://schemas.microsoft.com/office/drawing/2014/chart" uri="{C3380CC4-5D6E-409C-BE32-E72D297353CC}">
                <c16:uniqueId val="{00000023-569A-4187-A5F6-45A3FCB3B963}"/>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1"/>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Hoja1!$J$43:$K$63</c:f>
              <c:multiLvlStrCache>
                <c:ptCount val="21"/>
                <c:lvl>
                  <c:pt idx="0">
                    <c:v>2021</c:v>
                  </c:pt>
                  <c:pt idx="1">
                    <c:v>2022</c:v>
                  </c:pt>
                  <c:pt idx="2">
                    <c:v>2023</c:v>
                  </c:pt>
                  <c:pt idx="3">
                    <c:v>2021</c:v>
                  </c:pt>
                  <c:pt idx="4">
                    <c:v>2022</c:v>
                  </c:pt>
                  <c:pt idx="5">
                    <c:v>2023</c:v>
                  </c:pt>
                  <c:pt idx="6">
                    <c:v>2021</c:v>
                  </c:pt>
                  <c:pt idx="7">
                    <c:v>2022</c:v>
                  </c:pt>
                  <c:pt idx="8">
                    <c:v>2023</c:v>
                  </c:pt>
                  <c:pt idx="9">
                    <c:v>2021</c:v>
                  </c:pt>
                  <c:pt idx="10">
                    <c:v>2022</c:v>
                  </c:pt>
                  <c:pt idx="11">
                    <c:v>2023</c:v>
                  </c:pt>
                  <c:pt idx="12">
                    <c:v>2021</c:v>
                  </c:pt>
                  <c:pt idx="13">
                    <c:v>2022</c:v>
                  </c:pt>
                  <c:pt idx="14">
                    <c:v>2023</c:v>
                  </c:pt>
                  <c:pt idx="15">
                    <c:v>2021</c:v>
                  </c:pt>
                  <c:pt idx="16">
                    <c:v>2022</c:v>
                  </c:pt>
                  <c:pt idx="17">
                    <c:v>2023</c:v>
                  </c:pt>
                  <c:pt idx="18">
                    <c:v>2021</c:v>
                  </c:pt>
                  <c:pt idx="19">
                    <c:v>2022</c:v>
                  </c:pt>
                  <c:pt idx="20">
                    <c:v>2023</c:v>
                  </c:pt>
                </c:lvl>
                <c:lvl>
                  <c:pt idx="0">
                    <c:v>Nacional</c:v>
                  </c:pt>
                  <c:pt idx="3">
                    <c:v>C</c:v>
                  </c:pt>
                  <c:pt idx="6">
                    <c:v>G1</c:v>
                  </c:pt>
                  <c:pt idx="9">
                    <c:v>G2</c:v>
                  </c:pt>
                  <c:pt idx="12">
                    <c:v>G3</c:v>
                  </c:pt>
                  <c:pt idx="15">
                    <c:v>G4</c:v>
                  </c:pt>
                  <c:pt idx="18">
                    <c:v>G5</c:v>
                  </c:pt>
                </c:lvl>
              </c:multiLvlStrCache>
            </c:multiLvlStrRef>
          </c:cat>
          <c:val>
            <c:numRef>
              <c:f>Hoja1!$L$43:$L$63</c:f>
              <c:numCache>
                <c:formatCode>_(* #,##0.00_);_(* \(#,##0.00\);_(* "-"??_);_(@_)</c:formatCode>
                <c:ptCount val="21"/>
                <c:pt idx="0">
                  <c:v>54.228405481099699</c:v>
                </c:pt>
                <c:pt idx="1">
                  <c:v>55.784738631165837</c:v>
                </c:pt>
                <c:pt idx="2">
                  <c:v>57.571022242150612</c:v>
                </c:pt>
                <c:pt idx="3">
                  <c:v>64.111939295844195</c:v>
                </c:pt>
                <c:pt idx="4">
                  <c:v>67.159196278587316</c:v>
                </c:pt>
                <c:pt idx="5">
                  <c:v>69.67053897789134</c:v>
                </c:pt>
                <c:pt idx="6">
                  <c:v>58.588547334731118</c:v>
                </c:pt>
                <c:pt idx="7">
                  <c:v>60.90398180824544</c:v>
                </c:pt>
                <c:pt idx="8">
                  <c:v>61.433828985755305</c:v>
                </c:pt>
                <c:pt idx="9">
                  <c:v>55.339079889486356</c:v>
                </c:pt>
                <c:pt idx="10">
                  <c:v>56.947119241187366</c:v>
                </c:pt>
                <c:pt idx="11">
                  <c:v>59.090949235395605</c:v>
                </c:pt>
                <c:pt idx="12">
                  <c:v>52.781247387927877</c:v>
                </c:pt>
                <c:pt idx="13">
                  <c:v>54.190114747056825</c:v>
                </c:pt>
                <c:pt idx="14">
                  <c:v>58.620834821590208</c:v>
                </c:pt>
                <c:pt idx="15">
                  <c:v>52.974092322276974</c:v>
                </c:pt>
                <c:pt idx="16">
                  <c:v>53.562237309782795</c:v>
                </c:pt>
                <c:pt idx="17">
                  <c:v>53.922893528717623</c:v>
                </c:pt>
                <c:pt idx="18">
                  <c:v>50.837255141183483</c:v>
                </c:pt>
                <c:pt idx="19">
                  <c:v>52.665429470477186</c:v>
                </c:pt>
                <c:pt idx="20">
                  <c:v>54.082793121766898</c:v>
                </c:pt>
              </c:numCache>
            </c:numRef>
          </c:val>
          <c:extLst>
            <c:ext xmlns:c16="http://schemas.microsoft.com/office/drawing/2014/chart" uri="{C3380CC4-5D6E-409C-BE32-E72D297353CC}">
              <c16:uniqueId val="{00000024-569A-4187-A5F6-45A3FCB3B963}"/>
            </c:ext>
          </c:extLst>
        </c:ser>
        <c:dLbls>
          <c:showLegendKey val="0"/>
          <c:showVal val="0"/>
          <c:showCatName val="0"/>
          <c:showSerName val="0"/>
          <c:showPercent val="0"/>
          <c:showBubbleSize val="0"/>
        </c:dLbls>
        <c:gapWidth val="100"/>
        <c:overlap val="-27"/>
        <c:axId val="800165696"/>
        <c:axId val="800168096"/>
      </c:barChart>
      <c:catAx>
        <c:axId val="8001656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accent1"/>
                </a:solidFill>
                <a:latin typeface="+mn-lt"/>
                <a:ea typeface="+mn-ea"/>
                <a:cs typeface="+mn-cs"/>
              </a:defRPr>
            </a:pPr>
            <a:endParaRPr lang="es-CO"/>
          </a:p>
        </c:txPr>
        <c:crossAx val="800168096"/>
        <c:crosses val="autoZero"/>
        <c:auto val="1"/>
        <c:lblAlgn val="ctr"/>
        <c:lblOffset val="100"/>
        <c:noMultiLvlLbl val="0"/>
      </c:catAx>
      <c:valAx>
        <c:axId val="800168096"/>
        <c:scaling>
          <c:orientation val="minMax"/>
        </c:scaling>
        <c:delete val="0"/>
        <c:axPos val="l"/>
        <c:majorGridlines>
          <c:spPr>
            <a:ln w="9525" cap="flat" cmpd="sng" algn="ctr">
              <a:solidFill>
                <a:schemeClr val="tx1">
                  <a:lumMod val="15000"/>
                  <a:lumOff val="85000"/>
                </a:schemeClr>
              </a:solidFill>
              <a:round/>
            </a:ln>
            <a:effectLst/>
          </c:spPr>
        </c:majorGridlines>
        <c:numFmt formatCode="_(* #,##0.00_);_(* \(#,##0.0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accent1"/>
                </a:solidFill>
                <a:latin typeface="+mn-lt"/>
                <a:ea typeface="+mn-ea"/>
                <a:cs typeface="+mn-cs"/>
              </a:defRPr>
            </a:pPr>
            <a:endParaRPr lang="es-CO"/>
          </a:p>
        </c:txPr>
        <c:crossAx val="8001656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O"/>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500" b="1" i="0" u="none" strike="noStrike" kern="1200" spc="0" baseline="0">
                <a:solidFill>
                  <a:sysClr val="windowText" lastClr="000000"/>
                </a:solidFill>
                <a:latin typeface="+mn-lt"/>
                <a:ea typeface="+mn-ea"/>
                <a:cs typeface="+mn-cs"/>
              </a:defRPr>
            </a:pPr>
            <a:r>
              <a:rPr lang="es-CO" sz="1500" b="1">
                <a:solidFill>
                  <a:sysClr val="windowText" lastClr="000000"/>
                </a:solidFill>
              </a:rPr>
              <a:t>Resultados</a:t>
            </a:r>
            <a:r>
              <a:rPr lang="es-CO" sz="1500" b="1" baseline="0">
                <a:solidFill>
                  <a:sysClr val="windowText" lastClr="000000"/>
                </a:solidFill>
              </a:rPr>
              <a:t> IDF 2023</a:t>
            </a:r>
            <a:endParaRPr lang="es-CO" sz="1500" b="1">
              <a:solidFill>
                <a:sysClr val="windowText" lastClr="000000"/>
              </a:solidFill>
            </a:endParaRPr>
          </a:p>
        </c:rich>
      </c:tx>
      <c:layout>
        <c:manualLayout>
          <c:xMode val="edge"/>
          <c:yMode val="edge"/>
          <c:x val="1.8448193877383712E-2"/>
          <c:y val="9.4444436181589132E-3"/>
        </c:manualLayout>
      </c:layout>
      <c:overlay val="0"/>
      <c:spPr>
        <a:noFill/>
        <a:ln>
          <a:noFill/>
        </a:ln>
        <a:effectLst/>
      </c:spPr>
      <c:txPr>
        <a:bodyPr rot="0" spcFirstLastPara="1" vertOverflow="ellipsis" vert="horz" wrap="square" anchor="ctr" anchorCtr="1"/>
        <a:lstStyle/>
        <a:p>
          <a:pPr>
            <a:defRPr sz="1500" b="1" i="0" u="none" strike="noStrike" kern="1200" spc="0" baseline="0">
              <a:solidFill>
                <a:sysClr val="windowText" lastClr="000000"/>
              </a:solidFill>
              <a:latin typeface="+mn-lt"/>
              <a:ea typeface="+mn-ea"/>
              <a:cs typeface="+mn-cs"/>
            </a:defRPr>
          </a:pPr>
          <a:endParaRPr lang="es-CO"/>
        </a:p>
      </c:txPr>
    </c:title>
    <c:autoTitleDeleted val="0"/>
    <c:plotArea>
      <c:layout/>
      <c:barChart>
        <c:barDir val="col"/>
        <c:grouping val="clustered"/>
        <c:varyColors val="0"/>
        <c:ser>
          <c:idx val="0"/>
          <c:order val="0"/>
          <c:tx>
            <c:strRef>
              <c:f>'Gráficos resultados'!$A$22</c:f>
              <c:strCache>
                <c:ptCount val="1"/>
                <c:pt idx="0">
                  <c:v>Resultados IDF</c:v>
                </c:pt>
              </c:strCache>
            </c:strRef>
          </c:tx>
          <c:spPr>
            <a:solidFill>
              <a:schemeClr val="accent1"/>
            </a:solidFill>
            <a:ln>
              <a:noFill/>
            </a:ln>
            <a:effectLst/>
          </c:spPr>
          <c:invertIfNegative val="0"/>
          <c:dPt>
            <c:idx val="0"/>
            <c:invertIfNegative val="0"/>
            <c:bubble3D val="0"/>
            <c:spPr>
              <a:solidFill>
                <a:srgbClr val="FFC000"/>
              </a:solidFill>
              <a:ln>
                <a:noFill/>
              </a:ln>
              <a:effectLst/>
            </c:spPr>
            <c:extLst>
              <c:ext xmlns:c16="http://schemas.microsoft.com/office/drawing/2014/chart" uri="{C3380CC4-5D6E-409C-BE32-E72D297353CC}">
                <c16:uniqueId val="{00000001-8C18-41DC-A261-A8C381C13B94}"/>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8C18-41DC-A261-A8C381C13B94}"/>
              </c:ext>
            </c:extLst>
          </c:dPt>
          <c:dPt>
            <c:idx val="2"/>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05-8C18-41DC-A261-A8C381C13B94}"/>
              </c:ext>
            </c:extLst>
          </c:dPt>
          <c:dPt>
            <c:idx val="3"/>
            <c:invertIfNegative val="0"/>
            <c:bubble3D val="0"/>
            <c:spPr>
              <a:solidFill>
                <a:schemeClr val="accent6"/>
              </a:solidFill>
              <a:ln>
                <a:noFill/>
              </a:ln>
              <a:effectLst/>
            </c:spPr>
            <c:extLst>
              <c:ext xmlns:c16="http://schemas.microsoft.com/office/drawing/2014/chart" uri="{C3380CC4-5D6E-409C-BE32-E72D297353CC}">
                <c16:uniqueId val="{00000007-8C18-41DC-A261-A8C381C13B94}"/>
              </c:ext>
            </c:extLst>
          </c:dPt>
          <c:dPt>
            <c:idx val="4"/>
            <c:invertIfNegative val="0"/>
            <c:bubble3D val="0"/>
            <c:spPr>
              <a:solidFill>
                <a:schemeClr val="accent5">
                  <a:lumMod val="75000"/>
                </a:schemeClr>
              </a:solidFill>
              <a:ln>
                <a:noFill/>
              </a:ln>
              <a:effectLst/>
            </c:spPr>
            <c:extLst>
              <c:ext xmlns:c16="http://schemas.microsoft.com/office/drawing/2014/chart" uri="{C3380CC4-5D6E-409C-BE32-E72D297353CC}">
                <c16:uniqueId val="{00000009-8C18-41DC-A261-A8C381C13B94}"/>
              </c:ext>
            </c:extLst>
          </c:dPt>
          <c:dPt>
            <c:idx val="6"/>
            <c:invertIfNegative val="0"/>
            <c:bubble3D val="0"/>
            <c:spPr>
              <a:solidFill>
                <a:schemeClr val="tx2"/>
              </a:solidFill>
              <a:ln>
                <a:noFill/>
              </a:ln>
              <a:effectLst/>
            </c:spPr>
            <c:extLst>
              <c:ext xmlns:c16="http://schemas.microsoft.com/office/drawing/2014/chart" uri="{C3380CC4-5D6E-409C-BE32-E72D297353CC}">
                <c16:uniqueId val="{0000000B-8C18-41DC-A261-A8C381C13B94}"/>
              </c:ext>
            </c:extLst>
          </c:dPt>
          <c:dLbls>
            <c:dLbl>
              <c:idx val="0"/>
              <c:spPr>
                <a:solidFill>
                  <a:schemeClr val="lt1"/>
                </a:solidFill>
                <a:ln w="12700" cap="flat" cmpd="sng" algn="ctr">
                  <a:noFill/>
                  <a:prstDash val="solid"/>
                  <a:miter lim="800000"/>
                </a:ln>
                <a:effectLst/>
              </c:spPr>
              <c:txPr>
                <a:bodyPr rot="0" spcFirstLastPara="1" vertOverflow="ellipsis" vert="horz" wrap="square" lIns="38100" tIns="19050" rIns="38100" bIns="19050" anchor="ctr" anchorCtr="0">
                  <a:noAutofit/>
                </a:bodyPr>
                <a:lstStyle/>
                <a:p>
                  <a:pPr algn="r">
                    <a:defRPr sz="900" b="1" i="0" u="none" strike="noStrike" kern="1200" baseline="0">
                      <a:solidFill>
                        <a:schemeClr val="dk1"/>
                      </a:solidFill>
                      <a:latin typeface="+mn-lt"/>
                      <a:ea typeface="+mn-ea"/>
                      <a:cs typeface="+mn-cs"/>
                    </a:defRPr>
                  </a:pPr>
                  <a:endParaRPr lang="es-CO"/>
                </a:p>
              </c:txPr>
              <c:dLblPos val="inEnd"/>
              <c:showLegendKey val="0"/>
              <c:showVal val="1"/>
              <c:showCatName val="0"/>
              <c:showSerName val="0"/>
              <c:showPercent val="0"/>
              <c:showBubbleSize val="0"/>
              <c:extLst>
                <c:ext xmlns:c15="http://schemas.microsoft.com/office/drawing/2012/chart" uri="{CE6537A1-D6FC-4f65-9D91-7224C49458BB}">
                  <c15:layout>
                    <c:manualLayout>
                      <c:w val="6.4005903472668657E-2"/>
                      <c:h val="0.10371594373801735"/>
                    </c:manualLayout>
                  </c15:layout>
                </c:ext>
                <c:ext xmlns:c16="http://schemas.microsoft.com/office/drawing/2014/chart" uri="{C3380CC4-5D6E-409C-BE32-E72D297353CC}">
                  <c16:uniqueId val="{00000001-8C18-41DC-A261-A8C381C13B94}"/>
                </c:ext>
              </c:extLst>
            </c:dLbl>
            <c:spPr>
              <a:solidFill>
                <a:schemeClr val="lt1"/>
              </a:solidFill>
              <a:ln w="12700" cap="flat" cmpd="sng" algn="ctr">
                <a:noFill/>
                <a:prstDash val="solid"/>
                <a:miter lim="800000"/>
              </a:ln>
              <a:effectLst/>
            </c:spPr>
            <c:txPr>
              <a:bodyPr rot="0" spcFirstLastPara="1" vertOverflow="ellipsis" vert="horz" wrap="square" lIns="38100" tIns="19050" rIns="38100" bIns="19050" anchor="ctr" anchorCtr="0">
                <a:spAutoFit/>
              </a:bodyPr>
              <a:lstStyle/>
              <a:p>
                <a:pPr algn="r">
                  <a:defRPr sz="900" b="1" i="0" u="none" strike="noStrike" kern="1200" baseline="0">
                    <a:solidFill>
                      <a:schemeClr val="dk1"/>
                    </a:solidFill>
                    <a:latin typeface="+mn-lt"/>
                    <a:ea typeface="+mn-ea"/>
                    <a:cs typeface="+mn-cs"/>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trendline>
            <c:spPr>
              <a:ln w="19050" cap="rnd">
                <a:solidFill>
                  <a:schemeClr val="accent1"/>
                </a:solidFill>
                <a:prstDash val="sysDot"/>
              </a:ln>
              <a:effectLst/>
            </c:spPr>
            <c:trendlineType val="linear"/>
            <c:dispRSqr val="0"/>
            <c:dispEq val="0"/>
          </c:trendline>
          <c:cat>
            <c:strRef>
              <c:f>'Gráficos resultados'!$B$9:$H$9</c:f>
              <c:strCache>
                <c:ptCount val="7"/>
                <c:pt idx="0">
                  <c:v>Nacional</c:v>
                </c:pt>
                <c:pt idx="1">
                  <c:v>C</c:v>
                </c:pt>
                <c:pt idx="2">
                  <c:v>G1</c:v>
                </c:pt>
                <c:pt idx="3">
                  <c:v>G2</c:v>
                </c:pt>
                <c:pt idx="4">
                  <c:v>G3</c:v>
                </c:pt>
                <c:pt idx="5">
                  <c:v>G4</c:v>
                </c:pt>
                <c:pt idx="6">
                  <c:v>G5</c:v>
                </c:pt>
              </c:strCache>
            </c:strRef>
          </c:cat>
          <c:val>
            <c:numRef>
              <c:f>'Gráficos resultados'!$B$22:$H$22</c:f>
              <c:numCache>
                <c:formatCode>0.00</c:formatCode>
                <c:ptCount val="7"/>
                <c:pt idx="0">
                  <c:v>57.571022242150633</c:v>
                </c:pt>
                <c:pt idx="1">
                  <c:v>69.67053897789134</c:v>
                </c:pt>
                <c:pt idx="2">
                  <c:v>61.433828985755326</c:v>
                </c:pt>
                <c:pt idx="3">
                  <c:v>59.090949235395605</c:v>
                </c:pt>
                <c:pt idx="4">
                  <c:v>58.620834821590201</c:v>
                </c:pt>
                <c:pt idx="5">
                  <c:v>53.922893528717637</c:v>
                </c:pt>
                <c:pt idx="6">
                  <c:v>54.082793121766869</c:v>
                </c:pt>
              </c:numCache>
            </c:numRef>
          </c:val>
          <c:extLst>
            <c:ext xmlns:c16="http://schemas.microsoft.com/office/drawing/2014/chart" uri="{C3380CC4-5D6E-409C-BE32-E72D297353CC}">
              <c16:uniqueId val="{0000000D-8C18-41DC-A261-A8C381C13B94}"/>
            </c:ext>
          </c:extLst>
        </c:ser>
        <c:dLbls>
          <c:dLblPos val="outEnd"/>
          <c:showLegendKey val="0"/>
          <c:showVal val="1"/>
          <c:showCatName val="0"/>
          <c:showSerName val="0"/>
          <c:showPercent val="0"/>
          <c:showBubbleSize val="0"/>
        </c:dLbls>
        <c:gapWidth val="30"/>
        <c:overlap val="18"/>
        <c:axId val="271950720"/>
        <c:axId val="460996096"/>
        <c:extLst>
          <c:ext xmlns:c15="http://schemas.microsoft.com/office/drawing/2012/chart" uri="{02D57815-91ED-43cb-92C2-25804820EDAC}">
            <c15:filteredBarSeries>
              <c15:ser>
                <c:idx val="2"/>
                <c:order val="2"/>
                <c:tx>
                  <c:strRef>
                    <c:extLst>
                      <c:ext uri="{02D57815-91ED-43cb-92C2-25804820EDAC}">
                        <c15:formulaRef>
                          <c15:sqref>'Gráficos resultados'!$A$12</c15:sqref>
                        </c15:formulaRef>
                      </c:ext>
                    </c:extLst>
                    <c:strCache>
                      <c:ptCount val="1"/>
                      <c:pt idx="0">
                        <c:v>Relevancia FBK fijo</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'Gráficos resultados'!$B$9:$H$9</c15:sqref>
                        </c15:formulaRef>
                      </c:ext>
                    </c:extLst>
                    <c:strCache>
                      <c:ptCount val="7"/>
                      <c:pt idx="0">
                        <c:v>Nacional</c:v>
                      </c:pt>
                      <c:pt idx="1">
                        <c:v>C</c:v>
                      </c:pt>
                      <c:pt idx="2">
                        <c:v>G1</c:v>
                      </c:pt>
                      <c:pt idx="3">
                        <c:v>G2</c:v>
                      </c:pt>
                      <c:pt idx="4">
                        <c:v>G3</c:v>
                      </c:pt>
                      <c:pt idx="5">
                        <c:v>G4</c:v>
                      </c:pt>
                      <c:pt idx="6">
                        <c:v>G5</c:v>
                      </c:pt>
                    </c:strCache>
                  </c:strRef>
                </c:cat>
                <c:val>
                  <c:numRef>
                    <c:extLst>
                      <c:ext uri="{02D57815-91ED-43cb-92C2-25804820EDAC}">
                        <c15:formulaRef>
                          <c15:sqref>'Gráficos resultados'!$B$12:$H$12</c15:sqref>
                        </c15:formulaRef>
                      </c:ext>
                    </c:extLst>
                    <c:numCache>
                      <c:formatCode>0.00</c:formatCode>
                      <c:ptCount val="7"/>
                      <c:pt idx="0">
                        <c:v>24.629401448882756</c:v>
                      </c:pt>
                      <c:pt idx="1">
                        <c:v>16.275647958194845</c:v>
                      </c:pt>
                      <c:pt idx="2">
                        <c:v>28.20534654400107</c:v>
                      </c:pt>
                      <c:pt idx="3">
                        <c:v>26.443244268568829</c:v>
                      </c:pt>
                      <c:pt idx="4">
                        <c:v>25.104865737875258</c:v>
                      </c:pt>
                      <c:pt idx="5">
                        <c:v>23.09859627365681</c:v>
                      </c:pt>
                      <c:pt idx="6">
                        <c:v>20.799149537611417</c:v>
                      </c:pt>
                    </c:numCache>
                  </c:numRef>
                </c:val>
                <c:extLst>
                  <c:ext xmlns:c16="http://schemas.microsoft.com/office/drawing/2014/chart" uri="{C3380CC4-5D6E-409C-BE32-E72D297353CC}">
                    <c16:uniqueId val="{0000000F-8C18-41DC-A261-A8C381C13B94}"/>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'Gráficos resultados'!$A$13</c15:sqref>
                        </c15:formulaRef>
                      </c:ext>
                    </c:extLst>
                    <c:strCache>
                      <c:ptCount val="1"/>
                      <c:pt idx="0">
                        <c:v>Media Nacional</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'Gráficos resultados'!$B$9:$H$9</c15:sqref>
                        </c15:formulaRef>
                      </c:ext>
                    </c:extLst>
                    <c:strCache>
                      <c:ptCount val="7"/>
                      <c:pt idx="0">
                        <c:v>Nacional</c:v>
                      </c:pt>
                      <c:pt idx="1">
                        <c:v>C</c:v>
                      </c:pt>
                      <c:pt idx="2">
                        <c:v>G1</c:v>
                      </c:pt>
                      <c:pt idx="3">
                        <c:v>G2</c:v>
                      </c:pt>
                      <c:pt idx="4">
                        <c:v>G3</c:v>
                      </c:pt>
                      <c:pt idx="5">
                        <c:v>G4</c:v>
                      </c:pt>
                      <c:pt idx="6">
                        <c:v>G5</c:v>
                      </c:pt>
                    </c:strCache>
                  </c:strRef>
                </c:cat>
                <c:val>
                  <c:numRef>
                    <c:extLst xmlns:c15="http://schemas.microsoft.com/office/drawing/2012/chart">
                      <c:ext xmlns:c15="http://schemas.microsoft.com/office/drawing/2012/chart" uri="{02D57815-91ED-43cb-92C2-25804820EDAC}">
                        <c15:formulaRef>
                          <c15:sqref>'Gráficos resultados'!$B$13:$H$13</c15:sqref>
                        </c15:formulaRef>
                      </c:ext>
                    </c:extLst>
                    <c:numCache>
                      <c:formatCode>0.00</c:formatCode>
                      <c:ptCount val="7"/>
                      <c:pt idx="0">
                        <c:v>24.629401448882756</c:v>
                      </c:pt>
                      <c:pt idx="1">
                        <c:v>24.629401448882756</c:v>
                      </c:pt>
                      <c:pt idx="2">
                        <c:v>24.629401448882756</c:v>
                      </c:pt>
                      <c:pt idx="3">
                        <c:v>24.629401448882756</c:v>
                      </c:pt>
                      <c:pt idx="4">
                        <c:v>24.629401448882756</c:v>
                      </c:pt>
                      <c:pt idx="5">
                        <c:v>24.629401448882756</c:v>
                      </c:pt>
                      <c:pt idx="6">
                        <c:v>24.629401448882756</c:v>
                      </c:pt>
                    </c:numCache>
                  </c:numRef>
                </c:val>
                <c:extLst xmlns:c15="http://schemas.microsoft.com/office/drawing/2012/chart">
                  <c:ext xmlns:c16="http://schemas.microsoft.com/office/drawing/2014/chart" uri="{C3380CC4-5D6E-409C-BE32-E72D297353CC}">
                    <c16:uniqueId val="{00000010-8C18-41DC-A261-A8C381C13B94}"/>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'Gráficos resultados'!$A$14</c15:sqref>
                        </c15:formulaRef>
                      </c:ext>
                    </c:extLst>
                    <c:strCache>
                      <c:ptCount val="1"/>
                      <c:pt idx="0">
                        <c:v>Nivel de endeudamiento</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'Gráficos resultados'!$B$9:$H$9</c15:sqref>
                        </c15:formulaRef>
                      </c:ext>
                    </c:extLst>
                    <c:strCache>
                      <c:ptCount val="7"/>
                      <c:pt idx="0">
                        <c:v>Nacional</c:v>
                      </c:pt>
                      <c:pt idx="1">
                        <c:v>C</c:v>
                      </c:pt>
                      <c:pt idx="2">
                        <c:v>G1</c:v>
                      </c:pt>
                      <c:pt idx="3">
                        <c:v>G2</c:v>
                      </c:pt>
                      <c:pt idx="4">
                        <c:v>G3</c:v>
                      </c:pt>
                      <c:pt idx="5">
                        <c:v>G4</c:v>
                      </c:pt>
                      <c:pt idx="6">
                        <c:v>G5</c:v>
                      </c:pt>
                    </c:strCache>
                  </c:strRef>
                </c:cat>
                <c:val>
                  <c:numRef>
                    <c:extLst xmlns:c15="http://schemas.microsoft.com/office/drawing/2012/chart">
                      <c:ext xmlns:c15="http://schemas.microsoft.com/office/drawing/2012/chart" uri="{02D57815-91ED-43cb-92C2-25804820EDAC}">
                        <c15:formulaRef>
                          <c15:sqref>'Gráficos resultados'!$B$14:$H$14</c15:sqref>
                        </c15:formulaRef>
                      </c:ext>
                    </c:extLst>
                    <c:numCache>
                      <c:formatCode>0.00</c:formatCode>
                      <c:ptCount val="7"/>
                      <c:pt idx="0">
                        <c:v>24.043585731838295</c:v>
                      </c:pt>
                      <c:pt idx="1">
                        <c:v>31.718819112698348</c:v>
                      </c:pt>
                      <c:pt idx="2">
                        <c:v>21.762882730307862</c:v>
                      </c:pt>
                      <c:pt idx="3">
                        <c:v>22.341074080947333</c:v>
                      </c:pt>
                      <c:pt idx="4">
                        <c:v>22.658841785843752</c:v>
                      </c:pt>
                      <c:pt idx="5">
                        <c:v>26.415248521614295</c:v>
                      </c:pt>
                      <c:pt idx="6">
                        <c:v>26.571722196658342</c:v>
                      </c:pt>
                    </c:numCache>
                  </c:numRef>
                </c:val>
                <c:extLst xmlns:c15="http://schemas.microsoft.com/office/drawing/2012/chart">
                  <c:ext xmlns:c16="http://schemas.microsoft.com/office/drawing/2014/chart" uri="{C3380CC4-5D6E-409C-BE32-E72D297353CC}">
                    <c16:uniqueId val="{00000011-8C18-41DC-A261-A8C381C13B94}"/>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'Gráficos resultados'!$A$15</c15:sqref>
                        </c15:formulaRef>
                      </c:ext>
                    </c:extLst>
                    <c:strCache>
                      <c:ptCount val="1"/>
                      <c:pt idx="0">
                        <c:v>Media Nacional</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'Gráficos resultados'!$B$9:$H$9</c15:sqref>
                        </c15:formulaRef>
                      </c:ext>
                    </c:extLst>
                    <c:strCache>
                      <c:ptCount val="7"/>
                      <c:pt idx="0">
                        <c:v>Nacional</c:v>
                      </c:pt>
                      <c:pt idx="1">
                        <c:v>C</c:v>
                      </c:pt>
                      <c:pt idx="2">
                        <c:v>G1</c:v>
                      </c:pt>
                      <c:pt idx="3">
                        <c:v>G2</c:v>
                      </c:pt>
                      <c:pt idx="4">
                        <c:v>G3</c:v>
                      </c:pt>
                      <c:pt idx="5">
                        <c:v>G4</c:v>
                      </c:pt>
                      <c:pt idx="6">
                        <c:v>G5</c:v>
                      </c:pt>
                    </c:strCache>
                  </c:strRef>
                </c:cat>
                <c:val>
                  <c:numRef>
                    <c:extLst xmlns:c15="http://schemas.microsoft.com/office/drawing/2012/chart">
                      <c:ext xmlns:c15="http://schemas.microsoft.com/office/drawing/2012/chart" uri="{02D57815-91ED-43cb-92C2-25804820EDAC}">
                        <c15:formulaRef>
                          <c15:sqref>'Gráficos resultados'!$B$15:$H$15</c15:sqref>
                        </c15:formulaRef>
                      </c:ext>
                    </c:extLst>
                    <c:numCache>
                      <c:formatCode>0.00</c:formatCode>
                      <c:ptCount val="7"/>
                      <c:pt idx="0">
                        <c:v>24.043585731838295</c:v>
                      </c:pt>
                      <c:pt idx="1">
                        <c:v>24.043585731838295</c:v>
                      </c:pt>
                      <c:pt idx="2">
                        <c:v>24.043585731838295</c:v>
                      </c:pt>
                      <c:pt idx="3">
                        <c:v>24.043585731838295</c:v>
                      </c:pt>
                      <c:pt idx="4">
                        <c:v>24.043585731838295</c:v>
                      </c:pt>
                      <c:pt idx="5">
                        <c:v>24.043585731838295</c:v>
                      </c:pt>
                      <c:pt idx="6">
                        <c:v>24.043585731838295</c:v>
                      </c:pt>
                    </c:numCache>
                  </c:numRef>
                </c:val>
                <c:extLst xmlns:c15="http://schemas.microsoft.com/office/drawing/2012/chart">
                  <c:ext xmlns:c16="http://schemas.microsoft.com/office/drawing/2014/chart" uri="{C3380CC4-5D6E-409C-BE32-E72D297353CC}">
                    <c16:uniqueId val="{00000012-8C18-41DC-A261-A8C381C13B94}"/>
                  </c:ext>
                </c:extLst>
              </c15:ser>
            </c15:filteredBarSeries>
          </c:ext>
        </c:extLst>
      </c:barChart>
      <c:lineChart>
        <c:grouping val="standard"/>
        <c:varyColors val="0"/>
        <c:dLbls>
          <c:showLegendKey val="0"/>
          <c:showVal val="0"/>
          <c:showCatName val="0"/>
          <c:showSerName val="0"/>
          <c:showPercent val="0"/>
          <c:showBubbleSize val="0"/>
        </c:dLbls>
        <c:marker val="1"/>
        <c:smooth val="0"/>
        <c:axId val="271950720"/>
        <c:axId val="460996096"/>
        <c:extLst>
          <c:ext xmlns:c15="http://schemas.microsoft.com/office/drawing/2012/chart" uri="{02D57815-91ED-43cb-92C2-25804820EDAC}">
            <c15:filteredLineSeries>
              <c15:ser>
                <c:idx val="1"/>
                <c:order val="1"/>
                <c:tx>
                  <c:strRef>
                    <c:extLst>
                      <c:ext uri="{02D57815-91ED-43cb-92C2-25804820EDAC}">
                        <c15:formulaRef>
                          <c15:sqref>'Gráficos resultados'!$A$11</c15:sqref>
                        </c15:formulaRef>
                      </c:ext>
                    </c:extLst>
                    <c:strCache>
                      <c:ptCount val="1"/>
                      <c:pt idx="0">
                        <c:v>Media Nacional</c:v>
                      </c:pt>
                    </c:strCache>
                  </c:strRef>
                </c:tx>
                <c:spPr>
                  <a:ln w="28575" cap="rnd">
                    <a:solidFill>
                      <a:schemeClr val="accent2"/>
                    </a:solidFill>
                    <a:prstDash val="dash"/>
                    <a:round/>
                  </a:ln>
                  <a:effectLst/>
                </c:spPr>
                <c:marker>
                  <c:symbol val="none"/>
                </c:marker>
                <c:cat>
                  <c:strRef>
                    <c:extLst>
                      <c:ext uri="{02D57815-91ED-43cb-92C2-25804820EDAC}">
                        <c15:formulaRef>
                          <c15:sqref>'Gráficos resultados'!$B$9:$H$9</c15:sqref>
                        </c15:formulaRef>
                      </c:ext>
                    </c:extLst>
                    <c:strCache>
                      <c:ptCount val="7"/>
                      <c:pt idx="0">
                        <c:v>Nacional</c:v>
                      </c:pt>
                      <c:pt idx="1">
                        <c:v>C</c:v>
                      </c:pt>
                      <c:pt idx="2">
                        <c:v>G1</c:v>
                      </c:pt>
                      <c:pt idx="3">
                        <c:v>G2</c:v>
                      </c:pt>
                      <c:pt idx="4">
                        <c:v>G3</c:v>
                      </c:pt>
                      <c:pt idx="5">
                        <c:v>G4</c:v>
                      </c:pt>
                      <c:pt idx="6">
                        <c:v>G5</c:v>
                      </c:pt>
                    </c:strCache>
                  </c:strRef>
                </c:cat>
                <c:val>
                  <c:numRef>
                    <c:extLst>
                      <c:ext uri="{02D57815-91ED-43cb-92C2-25804820EDAC}">
                        <c15:formulaRef>
                          <c15:sqref>'Gráficos resultados'!$B$11:$H$11</c15:sqref>
                        </c15:formulaRef>
                      </c:ext>
                    </c:extLst>
                    <c:numCache>
                      <c:formatCode>0.00</c:formatCode>
                      <c:ptCount val="7"/>
                      <c:pt idx="0">
                        <c:v>67.508163820466919</c:v>
                      </c:pt>
                      <c:pt idx="1">
                        <c:v>67.508163820466919</c:v>
                      </c:pt>
                      <c:pt idx="2">
                        <c:v>67.508163820466919</c:v>
                      </c:pt>
                      <c:pt idx="3">
                        <c:v>67.508163820466919</c:v>
                      </c:pt>
                      <c:pt idx="4">
                        <c:v>67.508163820466919</c:v>
                      </c:pt>
                      <c:pt idx="5">
                        <c:v>67.508163820466919</c:v>
                      </c:pt>
                      <c:pt idx="6">
                        <c:v>67.508163820466919</c:v>
                      </c:pt>
                    </c:numCache>
                  </c:numRef>
                </c:val>
                <c:smooth val="0"/>
                <c:extLst>
                  <c:ext xmlns:c16="http://schemas.microsoft.com/office/drawing/2014/chart" uri="{C3380CC4-5D6E-409C-BE32-E72D297353CC}">
                    <c16:uniqueId val="{0000000E-8C18-41DC-A261-A8C381C13B94}"/>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'Gráficos resultados'!$A$16</c15:sqref>
                        </c15:formulaRef>
                      </c:ext>
                    </c:extLst>
                    <c:strCache>
                      <c:ptCount val="1"/>
                      <c:pt idx="0">
                        <c:v>Ahorro corriente</c:v>
                      </c:pt>
                    </c:strCache>
                  </c:strRef>
                </c:tx>
                <c:spPr>
                  <a:ln w="28575" cap="rnd">
                    <a:solidFill>
                      <a:schemeClr val="accent1">
                        <a:lumMod val="60000"/>
                      </a:schemeClr>
                    </a:solidFill>
                    <a:round/>
                  </a:ln>
                  <a:effectLst/>
                </c:spPr>
                <c:marker>
                  <c:symbol val="none"/>
                </c:marker>
                <c:cat>
                  <c:strRef>
                    <c:extLst xmlns:c15="http://schemas.microsoft.com/office/drawing/2012/chart">
                      <c:ext xmlns:c15="http://schemas.microsoft.com/office/drawing/2012/chart" uri="{02D57815-91ED-43cb-92C2-25804820EDAC}">
                        <c15:formulaRef>
                          <c15:sqref>'Gráficos resultados'!$B$9:$H$9</c15:sqref>
                        </c15:formulaRef>
                      </c:ext>
                    </c:extLst>
                    <c:strCache>
                      <c:ptCount val="7"/>
                      <c:pt idx="0">
                        <c:v>Nacional</c:v>
                      </c:pt>
                      <c:pt idx="1">
                        <c:v>C</c:v>
                      </c:pt>
                      <c:pt idx="2">
                        <c:v>G1</c:v>
                      </c:pt>
                      <c:pt idx="3">
                        <c:v>G2</c:v>
                      </c:pt>
                      <c:pt idx="4">
                        <c:v>G3</c:v>
                      </c:pt>
                      <c:pt idx="5">
                        <c:v>G4</c:v>
                      </c:pt>
                      <c:pt idx="6">
                        <c:v>G5</c:v>
                      </c:pt>
                    </c:strCache>
                  </c:strRef>
                </c:cat>
                <c:val>
                  <c:numRef>
                    <c:extLst xmlns:c15="http://schemas.microsoft.com/office/drawing/2012/chart">
                      <c:ext xmlns:c15="http://schemas.microsoft.com/office/drawing/2012/chart" uri="{02D57815-91ED-43cb-92C2-25804820EDAC}">
                        <c15:formulaRef>
                          <c15:sqref>'Gráficos resultados'!$B$16:$H$16</c15:sqref>
                        </c15:formulaRef>
                      </c:ext>
                    </c:extLst>
                    <c:numCache>
                      <c:formatCode>0.00</c:formatCode>
                      <c:ptCount val="7"/>
                      <c:pt idx="0">
                        <c:v>49.458406191521235</c:v>
                      </c:pt>
                      <c:pt idx="1">
                        <c:v>57.665928287169578</c:v>
                      </c:pt>
                      <c:pt idx="2">
                        <c:v>55.347283449611595</c:v>
                      </c:pt>
                      <c:pt idx="3">
                        <c:v>48.787582505040575</c:v>
                      </c:pt>
                      <c:pt idx="4">
                        <c:v>45.903854560249172</c:v>
                      </c:pt>
                      <c:pt idx="5">
                        <c:v>46.134239173563543</c:v>
                      </c:pt>
                      <c:pt idx="6">
                        <c:v>50.668157621610703</c:v>
                      </c:pt>
                    </c:numCache>
                  </c:numRef>
                </c:val>
                <c:smooth val="0"/>
                <c:extLst xmlns:c15="http://schemas.microsoft.com/office/drawing/2012/chart">
                  <c:ext xmlns:c16="http://schemas.microsoft.com/office/drawing/2014/chart" uri="{C3380CC4-5D6E-409C-BE32-E72D297353CC}">
                    <c16:uniqueId val="{00000013-8C18-41DC-A261-A8C381C13B94}"/>
                  </c:ext>
                </c:extLst>
              </c15:ser>
            </c15:filteredLineSeries>
            <c15:filteredLineSeries>
              <c15:ser>
                <c:idx val="7"/>
                <c:order val="7"/>
                <c:tx>
                  <c:strRef>
                    <c:extLst xmlns:c15="http://schemas.microsoft.com/office/drawing/2012/chart">
                      <c:ext xmlns:c15="http://schemas.microsoft.com/office/drawing/2012/chart" uri="{02D57815-91ED-43cb-92C2-25804820EDAC}">
                        <c15:formulaRef>
                          <c15:sqref>'Gráficos resultados'!$A$17</c15:sqref>
                        </c15:formulaRef>
                      </c:ext>
                    </c:extLst>
                    <c:strCache>
                      <c:ptCount val="1"/>
                      <c:pt idx="0">
                        <c:v>Media Nacional</c:v>
                      </c:pt>
                    </c:strCache>
                  </c:strRef>
                </c:tx>
                <c:spPr>
                  <a:ln w="28575" cap="rnd">
                    <a:solidFill>
                      <a:schemeClr val="accent2">
                        <a:lumMod val="60000"/>
                      </a:schemeClr>
                    </a:solidFill>
                    <a:round/>
                  </a:ln>
                  <a:effectLst/>
                </c:spPr>
                <c:marker>
                  <c:symbol val="none"/>
                </c:marker>
                <c:cat>
                  <c:strRef>
                    <c:extLst xmlns:c15="http://schemas.microsoft.com/office/drawing/2012/chart">
                      <c:ext xmlns:c15="http://schemas.microsoft.com/office/drawing/2012/chart" uri="{02D57815-91ED-43cb-92C2-25804820EDAC}">
                        <c15:formulaRef>
                          <c15:sqref>'Gráficos resultados'!$B$9:$H$9</c15:sqref>
                        </c15:formulaRef>
                      </c:ext>
                    </c:extLst>
                    <c:strCache>
                      <c:ptCount val="7"/>
                      <c:pt idx="0">
                        <c:v>Nacional</c:v>
                      </c:pt>
                      <c:pt idx="1">
                        <c:v>C</c:v>
                      </c:pt>
                      <c:pt idx="2">
                        <c:v>G1</c:v>
                      </c:pt>
                      <c:pt idx="3">
                        <c:v>G2</c:v>
                      </c:pt>
                      <c:pt idx="4">
                        <c:v>G3</c:v>
                      </c:pt>
                      <c:pt idx="5">
                        <c:v>G4</c:v>
                      </c:pt>
                      <c:pt idx="6">
                        <c:v>G5</c:v>
                      </c:pt>
                    </c:strCache>
                  </c:strRef>
                </c:cat>
                <c:val>
                  <c:numRef>
                    <c:extLst xmlns:c15="http://schemas.microsoft.com/office/drawing/2012/chart">
                      <c:ext xmlns:c15="http://schemas.microsoft.com/office/drawing/2012/chart" uri="{02D57815-91ED-43cb-92C2-25804820EDAC}">
                        <c15:formulaRef>
                          <c15:sqref>'Gráficos resultados'!$B$17:$H$17</c15:sqref>
                        </c15:formulaRef>
                      </c:ext>
                    </c:extLst>
                    <c:numCache>
                      <c:formatCode>0.00</c:formatCode>
                      <c:ptCount val="7"/>
                      <c:pt idx="0">
                        <c:v>49.458406191521235</c:v>
                      </c:pt>
                      <c:pt idx="1">
                        <c:v>49.458406191521235</c:v>
                      </c:pt>
                      <c:pt idx="2">
                        <c:v>49.458406191521235</c:v>
                      </c:pt>
                      <c:pt idx="3">
                        <c:v>49.458406191521235</c:v>
                      </c:pt>
                      <c:pt idx="4">
                        <c:v>49.458406191521235</c:v>
                      </c:pt>
                      <c:pt idx="5">
                        <c:v>49.458406191521235</c:v>
                      </c:pt>
                      <c:pt idx="6">
                        <c:v>49.458406191521235</c:v>
                      </c:pt>
                    </c:numCache>
                  </c:numRef>
                </c:val>
                <c:smooth val="0"/>
                <c:extLst xmlns:c15="http://schemas.microsoft.com/office/drawing/2012/chart">
                  <c:ext xmlns:c16="http://schemas.microsoft.com/office/drawing/2014/chart" uri="{C3380CC4-5D6E-409C-BE32-E72D297353CC}">
                    <c16:uniqueId val="{00000014-8C18-41DC-A261-A8C381C13B94}"/>
                  </c:ext>
                </c:extLst>
              </c15:ser>
            </c15:filteredLineSeries>
            <c15:filteredLineSeries>
              <c15:ser>
                <c:idx val="8"/>
                <c:order val="8"/>
                <c:tx>
                  <c:strRef>
                    <c:extLst xmlns:c15="http://schemas.microsoft.com/office/drawing/2012/chart">
                      <c:ext xmlns:c15="http://schemas.microsoft.com/office/drawing/2012/chart" uri="{02D57815-91ED-43cb-92C2-25804820EDAC}">
                        <c15:formulaRef>
                          <c15:sqref>'Gráficos resultados'!$A$18</c15:sqref>
                        </c15:formulaRef>
                      </c:ext>
                    </c:extLst>
                    <c:strCache>
                      <c:ptCount val="1"/>
                      <c:pt idx="0">
                        <c:v>Balance fiscal primario</c:v>
                      </c:pt>
                    </c:strCache>
                  </c:strRef>
                </c:tx>
                <c:spPr>
                  <a:ln w="28575" cap="rnd">
                    <a:solidFill>
                      <a:schemeClr val="accent3">
                        <a:lumMod val="60000"/>
                      </a:schemeClr>
                    </a:solidFill>
                    <a:round/>
                  </a:ln>
                  <a:effectLst/>
                </c:spPr>
                <c:marker>
                  <c:symbol val="none"/>
                </c:marker>
                <c:cat>
                  <c:strRef>
                    <c:extLst xmlns:c15="http://schemas.microsoft.com/office/drawing/2012/chart">
                      <c:ext xmlns:c15="http://schemas.microsoft.com/office/drawing/2012/chart" uri="{02D57815-91ED-43cb-92C2-25804820EDAC}">
                        <c15:formulaRef>
                          <c15:sqref>'Gráficos resultados'!$B$9:$H$9</c15:sqref>
                        </c15:formulaRef>
                      </c:ext>
                    </c:extLst>
                    <c:strCache>
                      <c:ptCount val="7"/>
                      <c:pt idx="0">
                        <c:v>Nacional</c:v>
                      </c:pt>
                      <c:pt idx="1">
                        <c:v>C</c:v>
                      </c:pt>
                      <c:pt idx="2">
                        <c:v>G1</c:v>
                      </c:pt>
                      <c:pt idx="3">
                        <c:v>G2</c:v>
                      </c:pt>
                      <c:pt idx="4">
                        <c:v>G3</c:v>
                      </c:pt>
                      <c:pt idx="5">
                        <c:v>G4</c:v>
                      </c:pt>
                      <c:pt idx="6">
                        <c:v>G5</c:v>
                      </c:pt>
                    </c:strCache>
                  </c:strRef>
                </c:cat>
                <c:val>
                  <c:numRef>
                    <c:extLst xmlns:c15="http://schemas.microsoft.com/office/drawing/2012/chart">
                      <c:ext xmlns:c15="http://schemas.microsoft.com/office/drawing/2012/chart" uri="{02D57815-91ED-43cb-92C2-25804820EDAC}">
                        <c15:formulaRef>
                          <c15:sqref>'Gráficos resultados'!$B$18:$H$18</c15:sqref>
                        </c15:formulaRef>
                      </c:ext>
                    </c:extLst>
                    <c:numCache>
                      <c:formatCode>0.00</c:formatCode>
                      <c:ptCount val="7"/>
                      <c:pt idx="0">
                        <c:v>6.7984501463619251</c:v>
                      </c:pt>
                      <c:pt idx="1">
                        <c:v>10.66015961506006</c:v>
                      </c:pt>
                      <c:pt idx="2">
                        <c:v>10.716697830950896</c:v>
                      </c:pt>
                      <c:pt idx="3">
                        <c:v>6.8783672393187647</c:v>
                      </c:pt>
                      <c:pt idx="4">
                        <c:v>6.7295766611862868</c:v>
                      </c:pt>
                      <c:pt idx="5">
                        <c:v>5.0213272499640134</c:v>
                      </c:pt>
                      <c:pt idx="6">
                        <c:v>4.4181342488836153</c:v>
                      </c:pt>
                    </c:numCache>
                  </c:numRef>
                </c:val>
                <c:smooth val="0"/>
                <c:extLst xmlns:c15="http://schemas.microsoft.com/office/drawing/2012/chart">
                  <c:ext xmlns:c16="http://schemas.microsoft.com/office/drawing/2014/chart" uri="{C3380CC4-5D6E-409C-BE32-E72D297353CC}">
                    <c16:uniqueId val="{00000015-8C18-41DC-A261-A8C381C13B94}"/>
                  </c:ext>
                </c:extLst>
              </c15:ser>
            </c15:filteredLineSeries>
            <c15:filteredLineSeries>
              <c15:ser>
                <c:idx val="9"/>
                <c:order val="9"/>
                <c:tx>
                  <c:strRef>
                    <c:extLst xmlns:c15="http://schemas.microsoft.com/office/drawing/2012/chart">
                      <c:ext xmlns:c15="http://schemas.microsoft.com/office/drawing/2012/chart" uri="{02D57815-91ED-43cb-92C2-25804820EDAC}">
                        <c15:formulaRef>
                          <c15:sqref>'Gráficos resultados'!$A$19</c15:sqref>
                        </c15:formulaRef>
                      </c:ext>
                    </c:extLst>
                    <c:strCache>
                      <c:ptCount val="1"/>
                      <c:pt idx="0">
                        <c:v>Media Nacional</c:v>
                      </c:pt>
                    </c:strCache>
                  </c:strRef>
                </c:tx>
                <c:spPr>
                  <a:ln w="28575" cap="rnd">
                    <a:solidFill>
                      <a:schemeClr val="accent4">
                        <a:lumMod val="60000"/>
                      </a:schemeClr>
                    </a:solidFill>
                    <a:round/>
                  </a:ln>
                  <a:effectLst/>
                </c:spPr>
                <c:marker>
                  <c:symbol val="none"/>
                </c:marker>
                <c:cat>
                  <c:strRef>
                    <c:extLst xmlns:c15="http://schemas.microsoft.com/office/drawing/2012/chart">
                      <c:ext xmlns:c15="http://schemas.microsoft.com/office/drawing/2012/chart" uri="{02D57815-91ED-43cb-92C2-25804820EDAC}">
                        <c15:formulaRef>
                          <c15:sqref>'Gráficos resultados'!$B$9:$H$9</c15:sqref>
                        </c15:formulaRef>
                      </c:ext>
                    </c:extLst>
                    <c:strCache>
                      <c:ptCount val="7"/>
                      <c:pt idx="0">
                        <c:v>Nacional</c:v>
                      </c:pt>
                      <c:pt idx="1">
                        <c:v>C</c:v>
                      </c:pt>
                      <c:pt idx="2">
                        <c:v>G1</c:v>
                      </c:pt>
                      <c:pt idx="3">
                        <c:v>G2</c:v>
                      </c:pt>
                      <c:pt idx="4">
                        <c:v>G3</c:v>
                      </c:pt>
                      <c:pt idx="5">
                        <c:v>G4</c:v>
                      </c:pt>
                      <c:pt idx="6">
                        <c:v>G5</c:v>
                      </c:pt>
                    </c:strCache>
                  </c:strRef>
                </c:cat>
                <c:val>
                  <c:numRef>
                    <c:extLst xmlns:c15="http://schemas.microsoft.com/office/drawing/2012/chart">
                      <c:ext xmlns:c15="http://schemas.microsoft.com/office/drawing/2012/chart" uri="{02D57815-91ED-43cb-92C2-25804820EDAC}">
                        <c15:formulaRef>
                          <c15:sqref>'Gráficos resultados'!$B$19:$H$19</c15:sqref>
                        </c15:formulaRef>
                      </c:ext>
                    </c:extLst>
                    <c:numCache>
                      <c:formatCode>0.00</c:formatCode>
                      <c:ptCount val="7"/>
                      <c:pt idx="0">
                        <c:v>6.7984501463619251</c:v>
                      </c:pt>
                      <c:pt idx="1">
                        <c:v>6.7984501463619251</c:v>
                      </c:pt>
                      <c:pt idx="2">
                        <c:v>6.7984501463619251</c:v>
                      </c:pt>
                      <c:pt idx="3">
                        <c:v>6.7984501463619251</c:v>
                      </c:pt>
                      <c:pt idx="4">
                        <c:v>6.7984501463619251</c:v>
                      </c:pt>
                      <c:pt idx="5">
                        <c:v>6.7984501463619251</c:v>
                      </c:pt>
                      <c:pt idx="6">
                        <c:v>6.7984501463619251</c:v>
                      </c:pt>
                    </c:numCache>
                  </c:numRef>
                </c:val>
                <c:smooth val="0"/>
                <c:extLst xmlns:c15="http://schemas.microsoft.com/office/drawing/2012/chart">
                  <c:ext xmlns:c16="http://schemas.microsoft.com/office/drawing/2014/chart" uri="{C3380CC4-5D6E-409C-BE32-E72D297353CC}">
                    <c16:uniqueId val="{00000016-8C18-41DC-A261-A8C381C13B94}"/>
                  </c:ext>
                </c:extLst>
              </c15:ser>
            </c15:filteredLineSeries>
          </c:ext>
        </c:extLst>
      </c:lineChart>
      <c:catAx>
        <c:axId val="271950720"/>
        <c:scaling>
          <c:orientation val="minMax"/>
        </c:scaling>
        <c:delete val="0"/>
        <c:axPos val="b"/>
        <c:numFmt formatCode="General" sourceLinked="1"/>
        <c:majorTickMark val="in"/>
        <c:minorTickMark val="in"/>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s-CO"/>
          </a:p>
        </c:txPr>
        <c:crossAx val="460996096"/>
        <c:crosses val="autoZero"/>
        <c:auto val="1"/>
        <c:lblAlgn val="ctr"/>
        <c:lblOffset val="1"/>
        <c:noMultiLvlLbl val="0"/>
      </c:catAx>
      <c:valAx>
        <c:axId val="460996096"/>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crossAx val="271950720"/>
        <c:crossesAt val="1"/>
        <c:crossBetween val="between"/>
      </c:valAx>
      <c:spPr>
        <a:noFill/>
        <a:ln>
          <a:noFill/>
        </a:ln>
        <a:effectLst/>
      </c:spPr>
    </c:plotArea>
    <c:legend>
      <c:legendPos val="b"/>
      <c:legendEntry>
        <c:idx val="0"/>
        <c:delete val="1"/>
      </c:legendEntry>
      <c:legendEntry>
        <c:idx val="1"/>
        <c:delete val="1"/>
      </c:legendEntry>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O"/>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1039207323391141E-2"/>
          <c:y val="6.0311954290952083E-2"/>
          <c:w val="0.76426113879717616"/>
          <c:h val="0.79016097606143521"/>
        </c:manualLayout>
      </c:layout>
      <c:barChart>
        <c:barDir val="col"/>
        <c:grouping val="clustered"/>
        <c:varyColors val="0"/>
        <c:ser>
          <c:idx val="0"/>
          <c:order val="0"/>
          <c:tx>
            <c:strRef>
              <c:f>'Gráficos resultados'!$A$80</c:f>
              <c:strCache>
                <c:ptCount val="1"/>
                <c:pt idx="0">
                  <c:v>1. Deterioro (&lt;40)</c:v>
                </c:pt>
              </c:strCache>
            </c:strRef>
          </c:tx>
          <c:spPr>
            <a:solidFill>
              <a:schemeClr val="accent6"/>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'Gráficos resultados'!$B$79:$G$79</c:f>
              <c:strCache>
                <c:ptCount val="6"/>
                <c:pt idx="0">
                  <c:v>C</c:v>
                </c:pt>
                <c:pt idx="1">
                  <c:v>G1</c:v>
                </c:pt>
                <c:pt idx="2">
                  <c:v>G2</c:v>
                </c:pt>
                <c:pt idx="3">
                  <c:v>G3</c:v>
                </c:pt>
                <c:pt idx="4">
                  <c:v>G4</c:v>
                </c:pt>
                <c:pt idx="5">
                  <c:v>G5</c:v>
                </c:pt>
              </c:strCache>
            </c:strRef>
          </c:cat>
          <c:val>
            <c:numRef>
              <c:f>'Gráficos resultados'!$B$80:$G$80</c:f>
              <c:numCache>
                <c:formatCode>0.0%</c:formatCode>
                <c:ptCount val="6"/>
                <c:pt idx="0">
                  <c:v>0</c:v>
                </c:pt>
                <c:pt idx="1">
                  <c:v>3.6866359447004608E-2</c:v>
                </c:pt>
                <c:pt idx="2">
                  <c:v>2.7522935779816515E-2</c:v>
                </c:pt>
                <c:pt idx="3">
                  <c:v>2.7522935779816515E-2</c:v>
                </c:pt>
                <c:pt idx="4">
                  <c:v>4.1284403669724773E-2</c:v>
                </c:pt>
                <c:pt idx="5">
                  <c:v>6.4220183486238536E-2</c:v>
                </c:pt>
              </c:numCache>
            </c:numRef>
          </c:val>
          <c:extLst>
            <c:ext xmlns:c16="http://schemas.microsoft.com/office/drawing/2014/chart" uri="{C3380CC4-5D6E-409C-BE32-E72D297353CC}">
              <c16:uniqueId val="{00000000-E6FF-4D40-A89F-4540182796DD}"/>
            </c:ext>
          </c:extLst>
        </c:ser>
        <c:ser>
          <c:idx val="1"/>
          <c:order val="1"/>
          <c:tx>
            <c:strRef>
              <c:f>'Gráficos resultados'!$A$81</c:f>
              <c:strCache>
                <c:ptCount val="1"/>
                <c:pt idx="0">
                  <c:v>2. Riesgo (&gt;=40 y &lt;60)</c:v>
                </c:pt>
              </c:strCache>
            </c:strRef>
          </c:tx>
          <c:spPr>
            <a:solidFill>
              <a:schemeClr val="accent6">
                <a:lumMod val="40000"/>
                <a:lumOff val="60000"/>
              </a:schemeClr>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'Gráficos resultados'!$B$79:$G$79</c:f>
              <c:strCache>
                <c:ptCount val="6"/>
                <c:pt idx="0">
                  <c:v>C</c:v>
                </c:pt>
                <c:pt idx="1">
                  <c:v>G1</c:v>
                </c:pt>
                <c:pt idx="2">
                  <c:v>G2</c:v>
                </c:pt>
                <c:pt idx="3">
                  <c:v>G3</c:v>
                </c:pt>
                <c:pt idx="4">
                  <c:v>G4</c:v>
                </c:pt>
                <c:pt idx="5">
                  <c:v>G5</c:v>
                </c:pt>
              </c:strCache>
            </c:strRef>
          </c:cat>
          <c:val>
            <c:numRef>
              <c:f>'Gráficos resultados'!$B$81:$G$81</c:f>
              <c:numCache>
                <c:formatCode>0.0%</c:formatCode>
                <c:ptCount val="6"/>
                <c:pt idx="0">
                  <c:v>0.15384615384615385</c:v>
                </c:pt>
                <c:pt idx="1">
                  <c:v>0.35944700460829493</c:v>
                </c:pt>
                <c:pt idx="2">
                  <c:v>0.45871559633027525</c:v>
                </c:pt>
                <c:pt idx="3">
                  <c:v>0.49082568807339449</c:v>
                </c:pt>
                <c:pt idx="4">
                  <c:v>0.68807339449541283</c:v>
                </c:pt>
                <c:pt idx="5">
                  <c:v>0.6330275229357798</c:v>
                </c:pt>
              </c:numCache>
            </c:numRef>
          </c:val>
          <c:extLst>
            <c:ext xmlns:c16="http://schemas.microsoft.com/office/drawing/2014/chart" uri="{C3380CC4-5D6E-409C-BE32-E72D297353CC}">
              <c16:uniqueId val="{00000001-E6FF-4D40-A89F-4540182796DD}"/>
            </c:ext>
          </c:extLst>
        </c:ser>
        <c:ser>
          <c:idx val="2"/>
          <c:order val="2"/>
          <c:tx>
            <c:strRef>
              <c:f>'Gráficos resultados'!$A$82</c:f>
              <c:strCache>
                <c:ptCount val="1"/>
                <c:pt idx="0">
                  <c:v>3. Vulnerable (&gt;=60 y &lt;70)</c:v>
                </c:pt>
              </c:strCache>
            </c:strRef>
          </c:tx>
          <c:spPr>
            <a:solidFill>
              <a:schemeClr val="accent5"/>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'Gráficos resultados'!$B$79:$G$79</c:f>
              <c:strCache>
                <c:ptCount val="6"/>
                <c:pt idx="0">
                  <c:v>C</c:v>
                </c:pt>
                <c:pt idx="1">
                  <c:v>G1</c:v>
                </c:pt>
                <c:pt idx="2">
                  <c:v>G2</c:v>
                </c:pt>
                <c:pt idx="3">
                  <c:v>G3</c:v>
                </c:pt>
                <c:pt idx="4">
                  <c:v>G4</c:v>
                </c:pt>
                <c:pt idx="5">
                  <c:v>G5</c:v>
                </c:pt>
              </c:strCache>
            </c:strRef>
          </c:cat>
          <c:val>
            <c:numRef>
              <c:f>'Gráficos resultados'!$B$82:$G$82</c:f>
              <c:numCache>
                <c:formatCode>0.0%</c:formatCode>
                <c:ptCount val="6"/>
                <c:pt idx="0">
                  <c:v>0.53846153846153844</c:v>
                </c:pt>
                <c:pt idx="1">
                  <c:v>0.42396313364055299</c:v>
                </c:pt>
                <c:pt idx="2">
                  <c:v>0.42660550458715596</c:v>
                </c:pt>
                <c:pt idx="3">
                  <c:v>0.42660550458715596</c:v>
                </c:pt>
                <c:pt idx="4">
                  <c:v>0.24770642201834864</c:v>
                </c:pt>
                <c:pt idx="5">
                  <c:v>0.27981651376146788</c:v>
                </c:pt>
              </c:numCache>
            </c:numRef>
          </c:val>
          <c:extLst>
            <c:ext xmlns:c16="http://schemas.microsoft.com/office/drawing/2014/chart" uri="{C3380CC4-5D6E-409C-BE32-E72D297353CC}">
              <c16:uniqueId val="{00000002-E6FF-4D40-A89F-4540182796DD}"/>
            </c:ext>
          </c:extLst>
        </c:ser>
        <c:ser>
          <c:idx val="3"/>
          <c:order val="3"/>
          <c:tx>
            <c:strRef>
              <c:f>'Gráficos resultados'!$A$83</c:f>
              <c:strCache>
                <c:ptCount val="1"/>
                <c:pt idx="0">
                  <c:v>4. Solvente (&gt;=70 y &lt;80)</c:v>
                </c:pt>
              </c:strCache>
            </c:strRef>
          </c:tx>
          <c:spPr>
            <a:solidFill>
              <a:schemeClr val="tx1">
                <a:lumMod val="20000"/>
                <a:lumOff val="80000"/>
              </a:schemeClr>
            </a:solidFill>
            <a:ln>
              <a:noFill/>
            </a:ln>
            <a:effectLst/>
          </c:spPr>
          <c:invertIfNegative val="0"/>
          <c:dLbls>
            <c:spPr>
              <a:noFill/>
              <a:ln>
                <a:noFill/>
              </a:ln>
              <a:effectLst/>
            </c:spPr>
            <c:txPr>
              <a:bodyPr rot="-5400000" spcFirstLastPara="1" vertOverflow="clip" horzOverflow="clip" vert="horz" wrap="square" lIns="38100" tIns="19050" rIns="38100" bIns="19050" anchor="ctr" anchorCtr="0">
                <a:spAutoFit/>
              </a:bodyPr>
              <a:lstStyle/>
              <a:p>
                <a:pPr algn="ctr">
                  <a:defRPr lang="en-US" sz="1000" b="0" i="0" u="none" strike="noStrike" kern="1200" baseline="0">
                    <a:solidFill>
                      <a:schemeClr val="tx1"/>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'Gráficos resultados'!$B$79:$G$79</c:f>
              <c:strCache>
                <c:ptCount val="6"/>
                <c:pt idx="0">
                  <c:v>C</c:v>
                </c:pt>
                <c:pt idx="1">
                  <c:v>G1</c:v>
                </c:pt>
                <c:pt idx="2">
                  <c:v>G2</c:v>
                </c:pt>
                <c:pt idx="3">
                  <c:v>G3</c:v>
                </c:pt>
                <c:pt idx="4">
                  <c:v>G4</c:v>
                </c:pt>
                <c:pt idx="5">
                  <c:v>G5</c:v>
                </c:pt>
              </c:strCache>
            </c:strRef>
          </c:cat>
          <c:val>
            <c:numRef>
              <c:f>'Gráficos resultados'!$B$83:$G$83</c:f>
              <c:numCache>
                <c:formatCode>0.0%</c:formatCode>
                <c:ptCount val="6"/>
                <c:pt idx="0">
                  <c:v>0.23076923076923078</c:v>
                </c:pt>
                <c:pt idx="1">
                  <c:v>0.16589861751152074</c:v>
                </c:pt>
                <c:pt idx="2">
                  <c:v>8.7155963302752298E-2</c:v>
                </c:pt>
                <c:pt idx="3">
                  <c:v>5.5045871559633031E-2</c:v>
                </c:pt>
                <c:pt idx="4">
                  <c:v>2.2935779816513763E-2</c:v>
                </c:pt>
                <c:pt idx="5">
                  <c:v>2.2935779816513763E-2</c:v>
                </c:pt>
              </c:numCache>
            </c:numRef>
          </c:val>
          <c:extLst>
            <c:ext xmlns:c16="http://schemas.microsoft.com/office/drawing/2014/chart" uri="{C3380CC4-5D6E-409C-BE32-E72D297353CC}">
              <c16:uniqueId val="{00000003-E6FF-4D40-A89F-4540182796DD}"/>
            </c:ext>
          </c:extLst>
        </c:ser>
        <c:ser>
          <c:idx val="4"/>
          <c:order val="4"/>
          <c:tx>
            <c:strRef>
              <c:f>'Gráficos resultados'!$A$84</c:f>
              <c:strCache>
                <c:ptCount val="1"/>
                <c:pt idx="0">
                  <c:v>5. Sostenible (&gt;=80)</c:v>
                </c:pt>
              </c:strCache>
            </c:strRef>
          </c:tx>
          <c:spPr>
            <a:solidFill>
              <a:schemeClr val="accent2"/>
            </a:solidFill>
            <a:ln>
              <a:noFill/>
            </a:ln>
            <a:effectLst/>
          </c:spPr>
          <c:invertIfNegative val="0"/>
          <c:dLbls>
            <c:spPr>
              <a:noFill/>
              <a:ln>
                <a:noFill/>
              </a:ln>
              <a:effectLst/>
            </c:spPr>
            <c:txPr>
              <a:bodyPr rot="-5400000" spcFirstLastPara="1" vertOverflow="clip" horzOverflow="clip" vert="horz" wrap="square" lIns="38100" tIns="19050" rIns="38100" bIns="19050" anchor="ctr" anchorCtr="0">
                <a:spAutoFit/>
              </a:bodyPr>
              <a:lstStyle/>
              <a:p>
                <a:pPr algn="ctr">
                  <a:defRPr lang="en-US" sz="1000" b="0" i="0" u="none" strike="noStrike" kern="1200" baseline="0">
                    <a:solidFill>
                      <a:schemeClr val="tx1"/>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'Gráficos resultados'!$B$79:$G$79</c:f>
              <c:strCache>
                <c:ptCount val="6"/>
                <c:pt idx="0">
                  <c:v>C</c:v>
                </c:pt>
                <c:pt idx="1">
                  <c:v>G1</c:v>
                </c:pt>
                <c:pt idx="2">
                  <c:v>G2</c:v>
                </c:pt>
                <c:pt idx="3">
                  <c:v>G3</c:v>
                </c:pt>
                <c:pt idx="4">
                  <c:v>G4</c:v>
                </c:pt>
                <c:pt idx="5">
                  <c:v>G5</c:v>
                </c:pt>
              </c:strCache>
            </c:strRef>
          </c:cat>
          <c:val>
            <c:numRef>
              <c:f>'Gráficos resultados'!$B$84:$G$84</c:f>
              <c:numCache>
                <c:formatCode>0.0%</c:formatCode>
                <c:ptCount val="6"/>
                <c:pt idx="0">
                  <c:v>7.6923076923076927E-2</c:v>
                </c:pt>
                <c:pt idx="1">
                  <c:v>1.3824884792626729E-2</c:v>
                </c:pt>
                <c:pt idx="2">
                  <c:v>0</c:v>
                </c:pt>
                <c:pt idx="3">
                  <c:v>0</c:v>
                </c:pt>
                <c:pt idx="4">
                  <c:v>0</c:v>
                </c:pt>
                <c:pt idx="5">
                  <c:v>0</c:v>
                </c:pt>
              </c:numCache>
            </c:numRef>
          </c:val>
          <c:extLst>
            <c:ext xmlns:c16="http://schemas.microsoft.com/office/drawing/2014/chart" uri="{C3380CC4-5D6E-409C-BE32-E72D297353CC}">
              <c16:uniqueId val="{00000004-E6FF-4D40-A89F-4540182796DD}"/>
            </c:ext>
          </c:extLst>
        </c:ser>
        <c:dLbls>
          <c:dLblPos val="outEnd"/>
          <c:showLegendKey val="0"/>
          <c:showVal val="1"/>
          <c:showCatName val="0"/>
          <c:showSerName val="0"/>
          <c:showPercent val="0"/>
          <c:showBubbleSize val="0"/>
        </c:dLbls>
        <c:gapWidth val="1"/>
        <c:overlap val="-18"/>
        <c:axId val="213703455"/>
        <c:axId val="213701535"/>
      </c:barChart>
      <c:catAx>
        <c:axId val="213703455"/>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cap="all" spc="120" normalizeH="0" baseline="0">
                <a:solidFill>
                  <a:schemeClr val="tx1"/>
                </a:solidFill>
                <a:latin typeface="+mn-lt"/>
                <a:ea typeface="+mn-ea"/>
                <a:cs typeface="+mn-cs"/>
              </a:defRPr>
            </a:pPr>
            <a:endParaRPr lang="es-CO"/>
          </a:p>
        </c:txPr>
        <c:crossAx val="213701535"/>
        <c:crosses val="autoZero"/>
        <c:auto val="1"/>
        <c:lblAlgn val="ctr"/>
        <c:lblOffset val="100"/>
        <c:noMultiLvlLbl val="0"/>
      </c:catAx>
      <c:valAx>
        <c:axId val="213701535"/>
        <c:scaling>
          <c:orientation val="minMax"/>
        </c:scaling>
        <c:delete val="0"/>
        <c:axPos val="l"/>
        <c:numFmt formatCode="0%" sourceLinked="0"/>
        <c:majorTickMark val="out"/>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s-CO"/>
          </a:p>
        </c:txPr>
        <c:crossAx val="213703455"/>
        <c:crosses val="autoZero"/>
        <c:crossBetween val="between"/>
      </c:valAx>
      <c:spPr>
        <a:noFill/>
        <a:ln>
          <a:noFill/>
        </a:ln>
        <a:effectLst/>
      </c:spPr>
    </c:plotArea>
    <c:legend>
      <c:legendPos val="t"/>
      <c:layout>
        <c:manualLayout>
          <c:xMode val="edge"/>
          <c:yMode val="edge"/>
          <c:x val="0.81704010698742313"/>
          <c:y val="4.3262068790197519E-2"/>
          <c:w val="0.1829598930125769"/>
          <c:h val="0.91441061799756107"/>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s-C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800"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FD2EC8-52B4-4AC2-B99E-51E772E93112}" type="datetimeFigureOut">
              <a:rPr lang="es-CO" smtClean="0"/>
              <a:t>1/10/2024</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9F113F-709E-4C23-8B4E-E924433BB3B6}" type="slidenum">
              <a:rPr lang="es-CO" smtClean="0"/>
              <a:t>‹Nº›</a:t>
            </a:fld>
            <a:endParaRPr lang="es-CO"/>
          </a:p>
        </p:txBody>
      </p:sp>
    </p:spTree>
    <p:extLst>
      <p:ext uri="{BB962C8B-B14F-4D97-AF65-F5344CB8AC3E}">
        <p14:creationId xmlns:p14="http://schemas.microsoft.com/office/powerpoint/2010/main" val="39673274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a:p>
        </p:txBody>
      </p:sp>
      <p:sp>
        <p:nvSpPr>
          <p:cNvPr id="4" name="Marcador de número de diapositiva 3"/>
          <p:cNvSpPr>
            <a:spLocks noGrp="1"/>
          </p:cNvSpPr>
          <p:nvPr>
            <p:ph type="sldNum" sz="quarter" idx="5"/>
          </p:nvPr>
        </p:nvSpPr>
        <p:spPr/>
        <p:txBody>
          <a:bodyPr/>
          <a:lstStyle/>
          <a:p>
            <a:fld id="{D19F113F-709E-4C23-8B4E-E924433BB3B6}" type="slidenum">
              <a:rPr lang="es-CO" smtClean="0"/>
              <a:t>3</a:t>
            </a:fld>
            <a:endParaRPr lang="es-CO"/>
          </a:p>
        </p:txBody>
      </p:sp>
    </p:spTree>
    <p:extLst>
      <p:ext uri="{BB962C8B-B14F-4D97-AF65-F5344CB8AC3E}">
        <p14:creationId xmlns:p14="http://schemas.microsoft.com/office/powerpoint/2010/main" val="20132848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a:p>
        </p:txBody>
      </p:sp>
      <p:sp>
        <p:nvSpPr>
          <p:cNvPr id="4" name="Marcador de número de diapositiva 3"/>
          <p:cNvSpPr>
            <a:spLocks noGrp="1"/>
          </p:cNvSpPr>
          <p:nvPr>
            <p:ph type="sldNum" sz="quarter" idx="5"/>
          </p:nvPr>
        </p:nvSpPr>
        <p:spPr/>
        <p:txBody>
          <a:bodyPr/>
          <a:lstStyle/>
          <a:p>
            <a:fld id="{30FBE339-4C11-B54B-B5DF-0391986FA5E5}" type="slidenum">
              <a:rPr lang="es-CO" smtClean="0"/>
              <a:t>17</a:t>
            </a:fld>
            <a:endParaRPr lang="es-CO"/>
          </a:p>
        </p:txBody>
      </p:sp>
    </p:spTree>
    <p:extLst>
      <p:ext uri="{BB962C8B-B14F-4D97-AF65-F5344CB8AC3E}">
        <p14:creationId xmlns:p14="http://schemas.microsoft.com/office/powerpoint/2010/main" val="15304145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a:p>
        </p:txBody>
      </p:sp>
      <p:sp>
        <p:nvSpPr>
          <p:cNvPr id="4" name="Marcador de número de diapositiva 3"/>
          <p:cNvSpPr>
            <a:spLocks noGrp="1"/>
          </p:cNvSpPr>
          <p:nvPr>
            <p:ph type="sldNum" sz="quarter" idx="5"/>
          </p:nvPr>
        </p:nvSpPr>
        <p:spPr/>
        <p:txBody>
          <a:bodyPr/>
          <a:lstStyle/>
          <a:p>
            <a:fld id="{30FBE339-4C11-B54B-B5DF-0391986FA5E5}" type="slidenum">
              <a:rPr lang="es-CO" smtClean="0"/>
              <a:t>18</a:t>
            </a:fld>
            <a:endParaRPr lang="es-CO"/>
          </a:p>
        </p:txBody>
      </p:sp>
    </p:spTree>
    <p:extLst>
      <p:ext uri="{BB962C8B-B14F-4D97-AF65-F5344CB8AC3E}">
        <p14:creationId xmlns:p14="http://schemas.microsoft.com/office/powerpoint/2010/main" val="7240992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a:p>
        </p:txBody>
      </p:sp>
      <p:sp>
        <p:nvSpPr>
          <p:cNvPr id="4" name="Marcador de número de diapositiva 3"/>
          <p:cNvSpPr>
            <a:spLocks noGrp="1"/>
          </p:cNvSpPr>
          <p:nvPr>
            <p:ph type="sldNum" sz="quarter" idx="5"/>
          </p:nvPr>
        </p:nvSpPr>
        <p:spPr/>
        <p:txBody>
          <a:bodyPr/>
          <a:lstStyle/>
          <a:p>
            <a:fld id="{30FBE339-4C11-B54B-B5DF-0391986FA5E5}" type="slidenum">
              <a:rPr lang="es-CO" smtClean="0"/>
              <a:t>19</a:t>
            </a:fld>
            <a:endParaRPr lang="es-CO"/>
          </a:p>
        </p:txBody>
      </p:sp>
    </p:spTree>
    <p:extLst>
      <p:ext uri="{BB962C8B-B14F-4D97-AF65-F5344CB8AC3E}">
        <p14:creationId xmlns:p14="http://schemas.microsoft.com/office/powerpoint/2010/main" val="7104854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a:p>
        </p:txBody>
      </p:sp>
      <p:sp>
        <p:nvSpPr>
          <p:cNvPr id="4" name="Marcador de número de diapositiva 3"/>
          <p:cNvSpPr>
            <a:spLocks noGrp="1"/>
          </p:cNvSpPr>
          <p:nvPr>
            <p:ph type="sldNum" sz="quarter" idx="5"/>
          </p:nvPr>
        </p:nvSpPr>
        <p:spPr/>
        <p:txBody>
          <a:bodyPr/>
          <a:lstStyle/>
          <a:p>
            <a:fld id="{30FBE339-4C11-B54B-B5DF-0391986FA5E5}" type="slidenum">
              <a:rPr lang="es-CO" smtClean="0"/>
              <a:t>20</a:t>
            </a:fld>
            <a:endParaRPr lang="es-CO"/>
          </a:p>
        </p:txBody>
      </p:sp>
    </p:spTree>
    <p:extLst>
      <p:ext uri="{BB962C8B-B14F-4D97-AF65-F5344CB8AC3E}">
        <p14:creationId xmlns:p14="http://schemas.microsoft.com/office/powerpoint/2010/main" val="15304145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endParaRPr lang="es-CO"/>
          </a:p>
        </p:txBody>
      </p:sp>
      <p:sp>
        <p:nvSpPr>
          <p:cNvPr id="4" name="Marcador de número de diapositiva 3"/>
          <p:cNvSpPr>
            <a:spLocks noGrp="1"/>
          </p:cNvSpPr>
          <p:nvPr>
            <p:ph type="sldNum" sz="quarter" idx="5"/>
          </p:nvPr>
        </p:nvSpPr>
        <p:spPr/>
        <p:txBody>
          <a:bodyPr/>
          <a:lstStyle/>
          <a:p>
            <a:fld id="{30FBE339-4C11-B54B-B5DF-0391986FA5E5}" type="slidenum">
              <a:rPr lang="es-CO" smtClean="0"/>
              <a:t>23</a:t>
            </a:fld>
            <a:endParaRPr lang="es-CO"/>
          </a:p>
        </p:txBody>
      </p:sp>
    </p:spTree>
    <p:extLst>
      <p:ext uri="{BB962C8B-B14F-4D97-AF65-F5344CB8AC3E}">
        <p14:creationId xmlns:p14="http://schemas.microsoft.com/office/powerpoint/2010/main" val="27328805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a:p>
        </p:txBody>
      </p:sp>
      <p:sp>
        <p:nvSpPr>
          <p:cNvPr id="4" name="Marcador de número de diapositiva 3"/>
          <p:cNvSpPr>
            <a:spLocks noGrp="1"/>
          </p:cNvSpPr>
          <p:nvPr>
            <p:ph type="sldNum" sz="quarter" idx="5"/>
          </p:nvPr>
        </p:nvSpPr>
        <p:spPr/>
        <p:txBody>
          <a:bodyPr/>
          <a:lstStyle/>
          <a:p>
            <a:fld id="{D19F113F-709E-4C23-8B4E-E924433BB3B6}" type="slidenum">
              <a:rPr lang="es-CO" smtClean="0"/>
              <a:t>24</a:t>
            </a:fld>
            <a:endParaRPr lang="es-CO"/>
          </a:p>
        </p:txBody>
      </p:sp>
    </p:spTree>
    <p:extLst>
      <p:ext uri="{BB962C8B-B14F-4D97-AF65-F5344CB8AC3E}">
        <p14:creationId xmlns:p14="http://schemas.microsoft.com/office/powerpoint/2010/main" val="26775066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a:p>
        </p:txBody>
      </p:sp>
      <p:sp>
        <p:nvSpPr>
          <p:cNvPr id="4" name="Marcador de número de diapositiva 3"/>
          <p:cNvSpPr>
            <a:spLocks noGrp="1"/>
          </p:cNvSpPr>
          <p:nvPr>
            <p:ph type="sldNum" sz="quarter" idx="5"/>
          </p:nvPr>
        </p:nvSpPr>
        <p:spPr/>
        <p:txBody>
          <a:bodyPr/>
          <a:lstStyle/>
          <a:p>
            <a:fld id="{D19F113F-709E-4C23-8B4E-E924433BB3B6}" type="slidenum">
              <a:rPr lang="es-CO" smtClean="0"/>
              <a:t>25</a:t>
            </a:fld>
            <a:endParaRPr lang="es-CO"/>
          </a:p>
        </p:txBody>
      </p:sp>
    </p:spTree>
    <p:extLst>
      <p:ext uri="{BB962C8B-B14F-4D97-AF65-F5344CB8AC3E}">
        <p14:creationId xmlns:p14="http://schemas.microsoft.com/office/powerpoint/2010/main" val="31581770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a:p>
        </p:txBody>
      </p:sp>
      <p:sp>
        <p:nvSpPr>
          <p:cNvPr id="4" name="Marcador de número de diapositiva 3"/>
          <p:cNvSpPr>
            <a:spLocks noGrp="1"/>
          </p:cNvSpPr>
          <p:nvPr>
            <p:ph type="sldNum" sz="quarter" idx="5"/>
          </p:nvPr>
        </p:nvSpPr>
        <p:spPr/>
        <p:txBody>
          <a:bodyPr/>
          <a:lstStyle/>
          <a:p>
            <a:fld id="{D19F113F-709E-4C23-8B4E-E924433BB3B6}" type="slidenum">
              <a:rPr lang="es-CO" smtClean="0"/>
              <a:t>26</a:t>
            </a:fld>
            <a:endParaRPr lang="es-CO"/>
          </a:p>
        </p:txBody>
      </p:sp>
    </p:spTree>
    <p:extLst>
      <p:ext uri="{BB962C8B-B14F-4D97-AF65-F5344CB8AC3E}">
        <p14:creationId xmlns:p14="http://schemas.microsoft.com/office/powerpoint/2010/main" val="33121334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a:p>
        </p:txBody>
      </p:sp>
      <p:sp>
        <p:nvSpPr>
          <p:cNvPr id="4" name="Marcador de número de diapositiva 3"/>
          <p:cNvSpPr>
            <a:spLocks noGrp="1"/>
          </p:cNvSpPr>
          <p:nvPr>
            <p:ph type="sldNum" sz="quarter" idx="5"/>
          </p:nvPr>
        </p:nvSpPr>
        <p:spPr/>
        <p:txBody>
          <a:bodyPr/>
          <a:lstStyle/>
          <a:p>
            <a:fld id="{D19F113F-709E-4C23-8B4E-E924433BB3B6}" type="slidenum">
              <a:rPr lang="es-CO" smtClean="0"/>
              <a:t>27</a:t>
            </a:fld>
            <a:endParaRPr lang="es-CO"/>
          </a:p>
        </p:txBody>
      </p:sp>
    </p:spTree>
    <p:extLst>
      <p:ext uri="{BB962C8B-B14F-4D97-AF65-F5344CB8AC3E}">
        <p14:creationId xmlns:p14="http://schemas.microsoft.com/office/powerpoint/2010/main" val="20715927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a:p>
        </p:txBody>
      </p:sp>
      <p:sp>
        <p:nvSpPr>
          <p:cNvPr id="4" name="Marcador de número de diapositiva 3"/>
          <p:cNvSpPr>
            <a:spLocks noGrp="1"/>
          </p:cNvSpPr>
          <p:nvPr>
            <p:ph type="sldNum" sz="quarter" idx="5"/>
          </p:nvPr>
        </p:nvSpPr>
        <p:spPr/>
        <p:txBody>
          <a:bodyPr/>
          <a:lstStyle/>
          <a:p>
            <a:fld id="{D19F113F-709E-4C23-8B4E-E924433BB3B6}" type="slidenum">
              <a:rPr lang="es-CO" smtClean="0"/>
              <a:t>28</a:t>
            </a:fld>
            <a:endParaRPr lang="es-CO"/>
          </a:p>
        </p:txBody>
      </p:sp>
    </p:spTree>
    <p:extLst>
      <p:ext uri="{BB962C8B-B14F-4D97-AF65-F5344CB8AC3E}">
        <p14:creationId xmlns:p14="http://schemas.microsoft.com/office/powerpoint/2010/main" val="8861243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a:p>
        </p:txBody>
      </p:sp>
      <p:sp>
        <p:nvSpPr>
          <p:cNvPr id="4" name="Marcador de número de diapositiva 3"/>
          <p:cNvSpPr>
            <a:spLocks noGrp="1"/>
          </p:cNvSpPr>
          <p:nvPr>
            <p:ph type="sldNum" sz="quarter" idx="5"/>
          </p:nvPr>
        </p:nvSpPr>
        <p:spPr/>
        <p:txBody>
          <a:bodyPr/>
          <a:lstStyle/>
          <a:p>
            <a:fld id="{30FBE339-4C11-B54B-B5DF-0391986FA5E5}" type="slidenum">
              <a:rPr lang="es-CO" smtClean="0"/>
              <a:t>4</a:t>
            </a:fld>
            <a:endParaRPr lang="es-CO"/>
          </a:p>
        </p:txBody>
      </p:sp>
    </p:spTree>
    <p:extLst>
      <p:ext uri="{BB962C8B-B14F-4D97-AF65-F5344CB8AC3E}">
        <p14:creationId xmlns:p14="http://schemas.microsoft.com/office/powerpoint/2010/main" val="31664998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a:p>
        </p:txBody>
      </p:sp>
      <p:sp>
        <p:nvSpPr>
          <p:cNvPr id="4" name="Marcador de número de diapositiva 3"/>
          <p:cNvSpPr>
            <a:spLocks noGrp="1"/>
          </p:cNvSpPr>
          <p:nvPr>
            <p:ph type="sldNum" sz="quarter" idx="5"/>
          </p:nvPr>
        </p:nvSpPr>
        <p:spPr/>
        <p:txBody>
          <a:bodyPr/>
          <a:lstStyle/>
          <a:p>
            <a:fld id="{30FBE339-4C11-B54B-B5DF-0391986FA5E5}" type="slidenum">
              <a:rPr lang="es-CO" smtClean="0"/>
              <a:t>5</a:t>
            </a:fld>
            <a:endParaRPr lang="es-CO"/>
          </a:p>
        </p:txBody>
      </p:sp>
    </p:spTree>
    <p:extLst>
      <p:ext uri="{BB962C8B-B14F-4D97-AF65-F5344CB8AC3E}">
        <p14:creationId xmlns:p14="http://schemas.microsoft.com/office/powerpoint/2010/main" val="13196350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a:p>
        </p:txBody>
      </p:sp>
      <p:sp>
        <p:nvSpPr>
          <p:cNvPr id="4" name="Marcador de número de diapositiva 3"/>
          <p:cNvSpPr>
            <a:spLocks noGrp="1"/>
          </p:cNvSpPr>
          <p:nvPr>
            <p:ph type="sldNum" sz="quarter" idx="5"/>
          </p:nvPr>
        </p:nvSpPr>
        <p:spPr/>
        <p:txBody>
          <a:bodyPr/>
          <a:lstStyle/>
          <a:p>
            <a:fld id="{30FBE339-4C11-B54B-B5DF-0391986FA5E5}" type="slidenum">
              <a:rPr lang="es-CO" smtClean="0"/>
              <a:t>6</a:t>
            </a:fld>
            <a:endParaRPr lang="es-CO"/>
          </a:p>
        </p:txBody>
      </p:sp>
    </p:spTree>
    <p:extLst>
      <p:ext uri="{BB962C8B-B14F-4D97-AF65-F5344CB8AC3E}">
        <p14:creationId xmlns:p14="http://schemas.microsoft.com/office/powerpoint/2010/main" val="17768911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r>
              <a:rPr lang="es-MX"/>
              <a:t>-FBKF: mide la capacidad de una entidad territorial de generar obras y prestar servicios que permitan generar ingresos y beneficios sociales en el largo plazo</a:t>
            </a:r>
          </a:p>
          <a:p>
            <a:r>
              <a:rPr lang="es-MX"/>
              <a:t>En endeudamiento: </a:t>
            </a:r>
            <a:r>
              <a:rPr lang="es-MX" sz="1200" u="none" strike="noStrike" kern="1200">
                <a:solidFill>
                  <a:schemeClr val="dk1"/>
                </a:solidFill>
                <a:effectLst/>
                <a:latin typeface="+mn-lt"/>
                <a:ea typeface="+mn-ea"/>
                <a:cs typeface="+mn-cs"/>
                <a:sym typeface="Montserrat Bold"/>
              </a:rPr>
              <a:t>Un valor alto de este indicador indica que es mayor</a:t>
            </a:r>
            <a:r>
              <a:rPr lang="es-ES" sz="1200" u="none" strike="noStrike" kern="1200">
                <a:solidFill>
                  <a:schemeClr val="dk1"/>
                </a:solidFill>
                <a:effectLst/>
                <a:latin typeface="+mn-lt"/>
                <a:ea typeface="+mn-ea"/>
                <a:cs typeface="+mn-cs"/>
                <a:sym typeface="Montserrat Bold"/>
              </a:rPr>
              <a:t> la probabilidad de la entidad pública de no poder cumplir con sus pasivos</a:t>
            </a:r>
            <a:endParaRPr lang="es-CO"/>
          </a:p>
        </p:txBody>
      </p:sp>
      <p:sp>
        <p:nvSpPr>
          <p:cNvPr id="4" name="Marcador de número de diapositiva 3"/>
          <p:cNvSpPr>
            <a:spLocks noGrp="1"/>
          </p:cNvSpPr>
          <p:nvPr>
            <p:ph type="sldNum" sz="quarter" idx="5"/>
          </p:nvPr>
        </p:nvSpPr>
        <p:spPr/>
        <p:txBody>
          <a:bodyPr/>
          <a:lstStyle/>
          <a:p>
            <a:fld id="{A81E9337-9457-4885-8E9F-046775B6A990}" type="slidenum">
              <a:rPr lang="es-CO" smtClean="0"/>
              <a:pPr/>
              <a:t>10</a:t>
            </a:fld>
            <a:endParaRPr lang="es-CO"/>
          </a:p>
        </p:txBody>
      </p:sp>
    </p:spTree>
    <p:extLst>
      <p:ext uri="{BB962C8B-B14F-4D97-AF65-F5344CB8AC3E}">
        <p14:creationId xmlns:p14="http://schemas.microsoft.com/office/powerpoint/2010/main" val="28634135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pPr marL="85725" marR="0" lvl="0" indent="0" algn="l" defTabSz="914377" rtl="0" eaLnBrk="1" fontAlgn="ctr" latinLnBrk="0" hangingPunct="1">
              <a:lnSpc>
                <a:spcPct val="100000"/>
              </a:lnSpc>
              <a:spcBef>
                <a:spcPts val="0"/>
              </a:spcBef>
              <a:spcAft>
                <a:spcPts val="0"/>
              </a:spcAft>
              <a:buClrTx/>
              <a:buSzTx/>
              <a:buFontTx/>
              <a:buNone/>
              <a:tabLst/>
              <a:defRPr/>
            </a:pPr>
            <a:r>
              <a:rPr lang="es-CO" sz="1200" b="0" u="none" strike="noStrike" kern="1200">
                <a:solidFill>
                  <a:schemeClr val="dk1"/>
                </a:solidFill>
                <a:effectLst/>
                <a:latin typeface="+mn-lt"/>
                <a:ea typeface="+mn-ea"/>
                <a:cs typeface="+mn-cs"/>
              </a:rPr>
              <a:t>-</a:t>
            </a:r>
            <a:r>
              <a:rPr lang="es-MX" sz="1200" b="0" u="none" strike="noStrike" kern="1200">
                <a:solidFill>
                  <a:schemeClr val="dk1"/>
                </a:solidFill>
                <a:effectLst/>
                <a:latin typeface="+mn-lt"/>
                <a:ea typeface="+mn-ea"/>
                <a:cs typeface="+mn-cs"/>
              </a:rPr>
              <a:t>A</a:t>
            </a:r>
            <a:r>
              <a:rPr lang="es-MX"/>
              <a:t>horro corriente, permite conocer la relación existente entre los ingresos corrientes y el déficit o superávit corriente (ingreso corriente – gasto corriente y ajustes de transferencias corrientes).</a:t>
            </a:r>
            <a:endParaRPr lang="es-CO" sz="1200" b="0" u="none" strike="noStrike" kern="1200">
              <a:solidFill>
                <a:schemeClr val="dk1"/>
              </a:solidFill>
              <a:effectLst/>
              <a:latin typeface="+mn-lt"/>
              <a:ea typeface="+mn-ea"/>
              <a:cs typeface="+mn-cs"/>
            </a:endParaRPr>
          </a:p>
          <a:p>
            <a:pPr marL="85725" marR="0" lvl="0" indent="0" algn="l" defTabSz="914377" rtl="0" eaLnBrk="1" fontAlgn="ctr" latinLnBrk="0" hangingPunct="1">
              <a:lnSpc>
                <a:spcPct val="100000"/>
              </a:lnSpc>
              <a:spcBef>
                <a:spcPts val="0"/>
              </a:spcBef>
              <a:spcAft>
                <a:spcPts val="0"/>
              </a:spcAft>
              <a:buClrTx/>
              <a:buSzTx/>
              <a:buFontTx/>
              <a:buNone/>
              <a:tabLst/>
              <a:defRPr/>
            </a:pPr>
            <a:r>
              <a:rPr lang="es-CO" sz="1200" b="0" u="none" strike="noStrike" kern="1200">
                <a:solidFill>
                  <a:schemeClr val="dk1"/>
                </a:solidFill>
                <a:effectLst/>
                <a:latin typeface="+mn-lt"/>
                <a:ea typeface="+mn-ea"/>
                <a:cs typeface="+mn-cs"/>
              </a:rPr>
              <a:t>Interpretación Balance Fiscal. Si existe alto déficit puede poner en riesgo el saneamiento fiscal territorial, pero si hay superávit excesivo también da cuenta de la baja  capacidad de ejecución de la ET.</a:t>
            </a:r>
          </a:p>
          <a:p>
            <a:endParaRPr lang="es-CO"/>
          </a:p>
        </p:txBody>
      </p:sp>
      <p:sp>
        <p:nvSpPr>
          <p:cNvPr id="4" name="Marcador de número de diapositiva 3"/>
          <p:cNvSpPr>
            <a:spLocks noGrp="1"/>
          </p:cNvSpPr>
          <p:nvPr>
            <p:ph type="sldNum" sz="quarter" idx="5"/>
          </p:nvPr>
        </p:nvSpPr>
        <p:spPr/>
        <p:txBody>
          <a:bodyPr/>
          <a:lstStyle/>
          <a:p>
            <a:fld id="{A81E9337-9457-4885-8E9F-046775B6A990}" type="slidenum">
              <a:rPr lang="es-CO" smtClean="0"/>
              <a:pPr/>
              <a:t>11</a:t>
            </a:fld>
            <a:endParaRPr lang="es-CO"/>
          </a:p>
        </p:txBody>
      </p:sp>
    </p:spTree>
    <p:extLst>
      <p:ext uri="{BB962C8B-B14F-4D97-AF65-F5344CB8AC3E}">
        <p14:creationId xmlns:p14="http://schemas.microsoft.com/office/powerpoint/2010/main" val="23536585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CO"/>
          </a:p>
        </p:txBody>
      </p:sp>
      <p:sp>
        <p:nvSpPr>
          <p:cNvPr id="4" name="Marcador de número de diapositiva 3"/>
          <p:cNvSpPr>
            <a:spLocks noGrp="1"/>
          </p:cNvSpPr>
          <p:nvPr>
            <p:ph type="sldNum" sz="quarter" idx="5"/>
          </p:nvPr>
        </p:nvSpPr>
        <p:spPr/>
        <p:txBody>
          <a:bodyPr/>
          <a:lstStyle/>
          <a:p>
            <a:fld id="{A81E9337-9457-4885-8E9F-046775B6A990}" type="slidenum">
              <a:rPr lang="es-CO" smtClean="0"/>
              <a:pPr/>
              <a:t>12</a:t>
            </a:fld>
            <a:endParaRPr lang="es-CO"/>
          </a:p>
        </p:txBody>
      </p:sp>
    </p:spTree>
    <p:extLst>
      <p:ext uri="{BB962C8B-B14F-4D97-AF65-F5344CB8AC3E}">
        <p14:creationId xmlns:p14="http://schemas.microsoft.com/office/powerpoint/2010/main" val="3316286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CO"/>
          </a:p>
        </p:txBody>
      </p:sp>
      <p:sp>
        <p:nvSpPr>
          <p:cNvPr id="4" name="Marcador de número de diapositiva 3"/>
          <p:cNvSpPr>
            <a:spLocks noGrp="1"/>
          </p:cNvSpPr>
          <p:nvPr>
            <p:ph type="sldNum" sz="quarter" idx="5"/>
          </p:nvPr>
        </p:nvSpPr>
        <p:spPr/>
        <p:txBody>
          <a:bodyPr/>
          <a:lstStyle/>
          <a:p>
            <a:fld id="{A81E9337-9457-4885-8E9F-046775B6A990}" type="slidenum">
              <a:rPr lang="es-CO" smtClean="0"/>
              <a:pPr/>
              <a:t>13</a:t>
            </a:fld>
            <a:endParaRPr lang="es-CO"/>
          </a:p>
        </p:txBody>
      </p:sp>
    </p:spTree>
    <p:extLst>
      <p:ext uri="{BB962C8B-B14F-4D97-AF65-F5344CB8AC3E}">
        <p14:creationId xmlns:p14="http://schemas.microsoft.com/office/powerpoint/2010/main" val="23837176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a:p>
        </p:txBody>
      </p:sp>
      <p:sp>
        <p:nvSpPr>
          <p:cNvPr id="4" name="Marcador de número de diapositiva 3"/>
          <p:cNvSpPr>
            <a:spLocks noGrp="1"/>
          </p:cNvSpPr>
          <p:nvPr>
            <p:ph type="sldNum" sz="quarter" idx="5"/>
          </p:nvPr>
        </p:nvSpPr>
        <p:spPr/>
        <p:txBody>
          <a:bodyPr/>
          <a:lstStyle/>
          <a:p>
            <a:fld id="{30FBE339-4C11-B54B-B5DF-0391986FA5E5}" type="slidenum">
              <a:rPr lang="es-CO" smtClean="0"/>
              <a:t>16</a:t>
            </a:fld>
            <a:endParaRPr lang="es-CO"/>
          </a:p>
        </p:txBody>
      </p:sp>
    </p:spTree>
    <p:extLst>
      <p:ext uri="{BB962C8B-B14F-4D97-AF65-F5344CB8AC3E}">
        <p14:creationId xmlns:p14="http://schemas.microsoft.com/office/powerpoint/2010/main" val="30007918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3" name="Marcador de fecha 2">
            <a:extLst>
              <a:ext uri="{FF2B5EF4-FFF2-40B4-BE49-F238E27FC236}">
                <a16:creationId xmlns:a16="http://schemas.microsoft.com/office/drawing/2014/main" id="{6AD64394-963E-D625-32AA-BDFC76B6E81B}"/>
              </a:ext>
            </a:extLst>
          </p:cNvPr>
          <p:cNvSpPr>
            <a:spLocks noGrp="1"/>
          </p:cNvSpPr>
          <p:nvPr>
            <p:ph type="dt" sz="half" idx="10"/>
          </p:nvPr>
        </p:nvSpPr>
        <p:spPr/>
        <p:txBody>
          <a:bodyPr/>
          <a:lstStyle>
            <a:lvl1pPr>
              <a:defRPr>
                <a:latin typeface="Verdana" panose="020B0604030504040204" pitchFamily="34" charset="0"/>
              </a:defRPr>
            </a:lvl1pPr>
          </a:lstStyle>
          <a:p>
            <a:fld id="{856A6FAC-9192-436B-870E-80DDE60983C7}" type="datetimeFigureOut">
              <a:rPr lang="es-CO" smtClean="0"/>
              <a:pPr/>
              <a:t>1/10/2024</a:t>
            </a:fld>
            <a:endParaRPr lang="es-CO"/>
          </a:p>
        </p:txBody>
      </p:sp>
      <p:sp>
        <p:nvSpPr>
          <p:cNvPr id="4" name="Marcador de pie de página 3">
            <a:extLst>
              <a:ext uri="{FF2B5EF4-FFF2-40B4-BE49-F238E27FC236}">
                <a16:creationId xmlns:a16="http://schemas.microsoft.com/office/drawing/2014/main" id="{C0F68054-34D7-9279-DFD5-715512BF4F92}"/>
              </a:ext>
            </a:extLst>
          </p:cNvPr>
          <p:cNvSpPr>
            <a:spLocks noGrp="1"/>
          </p:cNvSpPr>
          <p:nvPr>
            <p:ph type="ftr" sz="quarter" idx="11"/>
          </p:nvPr>
        </p:nvSpPr>
        <p:spPr/>
        <p:txBody>
          <a:bodyPr/>
          <a:lstStyle>
            <a:lvl1pPr>
              <a:defRPr>
                <a:latin typeface="Verdana" panose="020B0604030504040204" pitchFamily="34" charset="0"/>
              </a:defRPr>
            </a:lvl1pPr>
          </a:lstStyle>
          <a:p>
            <a:endParaRPr lang="es-CO"/>
          </a:p>
        </p:txBody>
      </p:sp>
      <p:sp>
        <p:nvSpPr>
          <p:cNvPr id="5" name="Marcador de número de diapositiva 4">
            <a:extLst>
              <a:ext uri="{FF2B5EF4-FFF2-40B4-BE49-F238E27FC236}">
                <a16:creationId xmlns:a16="http://schemas.microsoft.com/office/drawing/2014/main" id="{4916C35A-4761-CBE9-49AD-2C3A4928C1E2}"/>
              </a:ext>
            </a:extLst>
          </p:cNvPr>
          <p:cNvSpPr>
            <a:spLocks noGrp="1"/>
          </p:cNvSpPr>
          <p:nvPr>
            <p:ph type="sldNum" sz="quarter" idx="12"/>
          </p:nvPr>
        </p:nvSpPr>
        <p:spPr/>
        <p:txBody>
          <a:bodyPr/>
          <a:lstStyle>
            <a:lvl1pPr>
              <a:defRPr>
                <a:latin typeface="Verdana" panose="020B0604030504040204" pitchFamily="34" charset="0"/>
              </a:defRPr>
            </a:lvl1pPr>
          </a:lstStyle>
          <a:p>
            <a:fld id="{C74CBB0B-5D0C-43FE-9043-22172208F6F8}" type="slidenum">
              <a:rPr lang="es-CO" smtClean="0"/>
              <a:pPr/>
              <a:t>‹Nº›</a:t>
            </a:fld>
            <a:endParaRPr lang="es-CO"/>
          </a:p>
        </p:txBody>
      </p:sp>
      <p:pic>
        <p:nvPicPr>
          <p:cNvPr id="11" name="Imagen 10" descr="Interfaz de usuario gráfica&#10;&#10;Descripción generada automáticamente con confianza media">
            <a:extLst>
              <a:ext uri="{FF2B5EF4-FFF2-40B4-BE49-F238E27FC236}">
                <a16:creationId xmlns:a16="http://schemas.microsoft.com/office/drawing/2014/main" id="{465A95DD-3C90-A5F0-22C3-A655B003B40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29359" y="1670050"/>
            <a:ext cx="4733283" cy="2660904"/>
          </a:xfrm>
          <a:prstGeom prst="rect">
            <a:avLst/>
          </a:prstGeom>
        </p:spPr>
      </p:pic>
    </p:spTree>
    <p:extLst>
      <p:ext uri="{BB962C8B-B14F-4D97-AF65-F5344CB8AC3E}">
        <p14:creationId xmlns:p14="http://schemas.microsoft.com/office/powerpoint/2010/main" val="22061663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5_Encabezado de sección">
    <p:spTree>
      <p:nvGrpSpPr>
        <p:cNvPr id="1" name=""/>
        <p:cNvGrpSpPr/>
        <p:nvPr/>
      </p:nvGrpSpPr>
      <p:grpSpPr>
        <a:xfrm>
          <a:off x="0" y="0"/>
          <a:ext cx="0" cy="0"/>
          <a:chOff x="0" y="0"/>
          <a:chExt cx="0" cy="0"/>
        </a:xfrm>
      </p:grpSpPr>
      <p:pic>
        <p:nvPicPr>
          <p:cNvPr id="7" name="Imagen 6" descr="Interfaz de usuario gráfica&#10;&#10;Descripción generada automáticamente con confianza media">
            <a:extLst>
              <a:ext uri="{FF2B5EF4-FFF2-40B4-BE49-F238E27FC236}">
                <a16:creationId xmlns:a16="http://schemas.microsoft.com/office/drawing/2014/main" id="{29CE39A3-3BF1-053E-3369-24ED6B751D2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23267" y="5956857"/>
            <a:ext cx="1248366" cy="701792"/>
          </a:xfrm>
          <a:prstGeom prst="rect">
            <a:avLst/>
          </a:prstGeom>
        </p:spPr>
      </p:pic>
      <p:sp>
        <p:nvSpPr>
          <p:cNvPr id="2" name="Título 1">
            <a:extLst>
              <a:ext uri="{FF2B5EF4-FFF2-40B4-BE49-F238E27FC236}">
                <a16:creationId xmlns:a16="http://schemas.microsoft.com/office/drawing/2014/main" id="{913D0CCB-4FFD-D76C-2516-7E388FCAB981}"/>
              </a:ext>
            </a:extLst>
          </p:cNvPr>
          <p:cNvSpPr>
            <a:spLocks noGrp="1"/>
          </p:cNvSpPr>
          <p:nvPr>
            <p:ph type="title"/>
          </p:nvPr>
        </p:nvSpPr>
        <p:spPr>
          <a:xfrm>
            <a:off x="831850" y="1709738"/>
            <a:ext cx="10515600" cy="2852737"/>
          </a:xfrm>
        </p:spPr>
        <p:txBody>
          <a:bodyPr anchor="b"/>
          <a:lstStyle>
            <a:lvl1pPr>
              <a:defRPr sz="6000">
                <a:latin typeface="Verdana" panose="020B0604030504040204" pitchFamily="34" charset="0"/>
              </a:defRPr>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E1E21056-E582-22D1-6201-8C5FC793E53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Verdana" panose="020B060403050404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77EB76F7-CED7-0277-AFCB-6886CB518DAF}"/>
              </a:ext>
            </a:extLst>
          </p:cNvPr>
          <p:cNvSpPr>
            <a:spLocks noGrp="1"/>
          </p:cNvSpPr>
          <p:nvPr>
            <p:ph type="dt" sz="half" idx="10"/>
          </p:nvPr>
        </p:nvSpPr>
        <p:spPr/>
        <p:txBody>
          <a:bodyPr/>
          <a:lstStyle>
            <a:lvl1pPr>
              <a:defRPr>
                <a:latin typeface="Verdana" panose="020B0604030504040204" pitchFamily="34" charset="0"/>
              </a:defRPr>
            </a:lvl1pPr>
          </a:lstStyle>
          <a:p>
            <a:fld id="{856A6FAC-9192-436B-870E-80DDE60983C7}" type="datetimeFigureOut">
              <a:rPr lang="es-CO" smtClean="0"/>
              <a:pPr/>
              <a:t>1/10/2024</a:t>
            </a:fld>
            <a:endParaRPr lang="es-CO"/>
          </a:p>
        </p:txBody>
      </p:sp>
      <p:sp>
        <p:nvSpPr>
          <p:cNvPr id="5" name="Marcador de pie de página 4">
            <a:extLst>
              <a:ext uri="{FF2B5EF4-FFF2-40B4-BE49-F238E27FC236}">
                <a16:creationId xmlns:a16="http://schemas.microsoft.com/office/drawing/2014/main" id="{A4C8B0CA-24C5-6F63-CBFA-9062B6F26213}"/>
              </a:ext>
            </a:extLst>
          </p:cNvPr>
          <p:cNvSpPr>
            <a:spLocks noGrp="1"/>
          </p:cNvSpPr>
          <p:nvPr>
            <p:ph type="ftr" sz="quarter" idx="11"/>
          </p:nvPr>
        </p:nvSpPr>
        <p:spPr/>
        <p:txBody>
          <a:bodyPr/>
          <a:lstStyle>
            <a:lvl1pPr>
              <a:defRPr>
                <a:latin typeface="Verdana" panose="020B0604030504040204" pitchFamily="34" charset="0"/>
              </a:defRPr>
            </a:lvl1pPr>
          </a:lstStyle>
          <a:p>
            <a:endParaRPr lang="es-CO"/>
          </a:p>
        </p:txBody>
      </p:sp>
      <p:sp>
        <p:nvSpPr>
          <p:cNvPr id="6" name="Marcador de número de diapositiva 5">
            <a:extLst>
              <a:ext uri="{FF2B5EF4-FFF2-40B4-BE49-F238E27FC236}">
                <a16:creationId xmlns:a16="http://schemas.microsoft.com/office/drawing/2014/main" id="{053FA383-2ECC-136F-2454-358FD4FC2159}"/>
              </a:ext>
            </a:extLst>
          </p:cNvPr>
          <p:cNvSpPr>
            <a:spLocks noGrp="1"/>
          </p:cNvSpPr>
          <p:nvPr>
            <p:ph type="sldNum" sz="quarter" idx="12"/>
          </p:nvPr>
        </p:nvSpPr>
        <p:spPr/>
        <p:txBody>
          <a:bodyPr/>
          <a:lstStyle>
            <a:lvl1pPr>
              <a:defRPr>
                <a:latin typeface="Verdana" panose="020B0604030504040204" pitchFamily="34" charset="0"/>
              </a:defRPr>
            </a:lvl1pPr>
          </a:lstStyle>
          <a:p>
            <a:fld id="{C74CBB0B-5D0C-43FE-9043-22172208F6F8}" type="slidenum">
              <a:rPr lang="es-CO" smtClean="0"/>
              <a:pPr/>
              <a:t>‹Nº›</a:t>
            </a:fld>
            <a:endParaRPr lang="es-CO"/>
          </a:p>
        </p:txBody>
      </p:sp>
      <p:sp>
        <p:nvSpPr>
          <p:cNvPr id="8" name="Rectángulo 7">
            <a:extLst>
              <a:ext uri="{FF2B5EF4-FFF2-40B4-BE49-F238E27FC236}">
                <a16:creationId xmlns:a16="http://schemas.microsoft.com/office/drawing/2014/main" id="{BB4FDE40-A9D6-CF4C-BBD0-947E0B2E12F5}"/>
              </a:ext>
            </a:extLst>
          </p:cNvPr>
          <p:cNvSpPr/>
          <p:nvPr userDrawn="1"/>
        </p:nvSpPr>
        <p:spPr>
          <a:xfrm>
            <a:off x="0" y="6693694"/>
            <a:ext cx="12192000" cy="178593"/>
          </a:xfrm>
          <a:prstGeom prst="rect">
            <a:avLst/>
          </a:prstGeom>
          <a:solidFill>
            <a:srgbClr val="FFC80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 name="CuadroTexto 8">
            <a:extLst>
              <a:ext uri="{FF2B5EF4-FFF2-40B4-BE49-F238E27FC236}">
                <a16:creationId xmlns:a16="http://schemas.microsoft.com/office/drawing/2014/main" id="{C370A475-CAB9-FE7E-5194-6C963FC7B350}"/>
              </a:ext>
            </a:extLst>
          </p:cNvPr>
          <p:cNvSpPr txBox="1"/>
          <p:nvPr userDrawn="1"/>
        </p:nvSpPr>
        <p:spPr>
          <a:xfrm>
            <a:off x="5212556" y="6623604"/>
            <a:ext cx="1931194" cy="246221"/>
          </a:xfrm>
          <a:prstGeom prst="rect">
            <a:avLst/>
          </a:prstGeom>
          <a:noFill/>
        </p:spPr>
        <p:txBody>
          <a:bodyPr wrap="square" rtlCol="0">
            <a:spAutoFit/>
          </a:bodyPr>
          <a:lstStyle/>
          <a:p>
            <a:pPr algn="ctr"/>
            <a:r>
              <a:rPr lang="es-US" sz="1000">
                <a:solidFill>
                  <a:srgbClr val="575756"/>
                </a:solidFill>
                <a:latin typeface="Verdana" panose="020B0604030504040204" pitchFamily="34" charset="0"/>
                <a:ea typeface="Verdana" panose="020B0604030504040204" pitchFamily="34" charset="0"/>
              </a:rPr>
              <a:t>www.dnp.gov.co</a:t>
            </a:r>
            <a:endParaRPr lang="es-CO" sz="1000">
              <a:solidFill>
                <a:srgbClr val="575756"/>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0099567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102394"/>
            <a:ext cx="1504157" cy="435769"/>
          </a:xfrm>
        </p:spPr>
        <p:txBody>
          <a:bodyPr anchor="b"/>
          <a:lstStyle>
            <a:lvl1pPr algn="l">
              <a:defRPr sz="750" b="1"/>
            </a:lvl1pPr>
          </a:lstStyle>
          <a:p>
            <a:r>
              <a:rPr lang="en-US"/>
              <a:t>Click to edit Master title style</a:t>
            </a:r>
          </a:p>
        </p:txBody>
      </p:sp>
      <p:sp>
        <p:nvSpPr>
          <p:cNvPr id="3" name="Content Placeholder 2"/>
          <p:cNvSpPr>
            <a:spLocks noGrp="1"/>
          </p:cNvSpPr>
          <p:nvPr>
            <p:ph idx="1"/>
          </p:nvPr>
        </p:nvSpPr>
        <p:spPr>
          <a:xfrm>
            <a:off x="1787525" y="102394"/>
            <a:ext cx="2555875" cy="2194918"/>
          </a:xfrm>
        </p:spPr>
        <p:txBody>
          <a:bodyPr/>
          <a:lstStyle>
            <a:lvl1pPr>
              <a:defRPr sz="1200"/>
            </a:lvl1pPr>
            <a:lvl2pPr>
              <a:defRPr sz="1050"/>
            </a:lvl2pPr>
            <a:lvl3pPr>
              <a:defRPr sz="900"/>
            </a:lvl3pPr>
            <a:lvl4pPr>
              <a:defRPr sz="750"/>
            </a:lvl4pPr>
            <a:lvl5pPr>
              <a:defRPr sz="750"/>
            </a:lvl5pPr>
            <a:lvl6pPr>
              <a:defRPr sz="750"/>
            </a:lvl6pPr>
            <a:lvl7pPr>
              <a:defRPr sz="750"/>
            </a:lvl7pPr>
            <a:lvl8pPr>
              <a:defRPr sz="750"/>
            </a:lvl8pPr>
            <a:lvl9pPr>
              <a:defRPr sz="7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28600" y="538163"/>
            <a:ext cx="1504157" cy="1759149"/>
          </a:xfrm>
        </p:spPr>
        <p:txBody>
          <a:bodyPr/>
          <a:lstStyle>
            <a:lvl1pPr marL="0" indent="0">
              <a:buNone/>
              <a:defRPr sz="525"/>
            </a:lvl1pPr>
            <a:lvl2pPr marL="171450" indent="0">
              <a:buNone/>
              <a:defRPr sz="450"/>
            </a:lvl2pPr>
            <a:lvl3pPr marL="342900" indent="0">
              <a:buNone/>
              <a:defRPr sz="375"/>
            </a:lvl3pPr>
            <a:lvl4pPr marL="514350" indent="0">
              <a:buNone/>
              <a:defRPr sz="338"/>
            </a:lvl4pPr>
            <a:lvl5pPr marL="685800" indent="0">
              <a:buNone/>
              <a:defRPr sz="338"/>
            </a:lvl5pPr>
            <a:lvl6pPr marL="857250" indent="0">
              <a:buNone/>
              <a:defRPr sz="338"/>
            </a:lvl6pPr>
            <a:lvl7pPr marL="1028700" indent="0">
              <a:buNone/>
              <a:defRPr sz="338"/>
            </a:lvl7pPr>
            <a:lvl8pPr marL="1200150" indent="0">
              <a:buNone/>
              <a:defRPr sz="338"/>
            </a:lvl8pPr>
            <a:lvl9pPr marL="1371600" indent="0">
              <a:buNone/>
              <a:defRPr sz="338"/>
            </a:lvl9pPr>
          </a:lstStyle>
          <a:p>
            <a:pPr lvl="0"/>
            <a:r>
              <a:rPr lang="en-US"/>
              <a:t>Click to edit Master text styles</a:t>
            </a:r>
          </a:p>
        </p:txBody>
      </p:sp>
      <p:sp>
        <p:nvSpPr>
          <p:cNvPr id="5" name="Date Placeholder 4"/>
          <p:cNvSpPr>
            <a:spLocks noGrp="1"/>
          </p:cNvSpPr>
          <p:nvPr>
            <p:ph type="dt" sz="half" idx="10"/>
          </p:nvPr>
        </p:nvSpPr>
        <p:spPr/>
        <p:txBody>
          <a:bodyPr/>
          <a:lstStyle/>
          <a:p>
            <a:fld id="{241EB5C9-1307-BA42-ABA2-0BC069CD8E7F}" type="datetimeFigureOut">
              <a:rPr lang="en-US" smtClean="0"/>
              <a:t>10/1/2024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EF2332-01BF-834F-8236-50238282D533}" type="slidenum">
              <a:rPr lang="en-US" smtClean="0"/>
              <a:t>‹Nº›</a:t>
            </a:fld>
            <a:endParaRPr lang="en-US"/>
          </a:p>
        </p:txBody>
      </p:sp>
    </p:spTree>
    <p:extLst>
      <p:ext uri="{BB962C8B-B14F-4D97-AF65-F5344CB8AC3E}">
        <p14:creationId xmlns:p14="http://schemas.microsoft.com/office/powerpoint/2010/main" val="19303701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pic>
        <p:nvPicPr>
          <p:cNvPr id="5" name="Imagen 4" descr="Logotipo&#10;&#10;Descripción generada automáticamente con confianza media">
            <a:extLst>
              <a:ext uri="{FF2B5EF4-FFF2-40B4-BE49-F238E27FC236}">
                <a16:creationId xmlns:a16="http://schemas.microsoft.com/office/drawing/2014/main" id="{460FB827-D895-A5A3-C5F2-8CE85B3FC93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580" y="60050"/>
            <a:ext cx="2011680" cy="1010945"/>
          </a:xfrm>
          <a:prstGeom prst="rect">
            <a:avLst/>
          </a:prstGeom>
        </p:spPr>
      </p:pic>
      <p:pic>
        <p:nvPicPr>
          <p:cNvPr id="6" name="Imagen 5" descr="Interfaz de usuario gráfica, Texto&#10;&#10;Descripción generada automáticamente">
            <a:extLst>
              <a:ext uri="{FF2B5EF4-FFF2-40B4-BE49-F238E27FC236}">
                <a16:creationId xmlns:a16="http://schemas.microsoft.com/office/drawing/2014/main" id="{F13E503D-A80C-0B4A-D441-0E28730E87B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495982" y="0"/>
            <a:ext cx="2627438" cy="1188718"/>
          </a:xfrm>
          <a:prstGeom prst="rect">
            <a:avLst/>
          </a:prstGeom>
        </p:spPr>
      </p:pic>
    </p:spTree>
    <p:extLst>
      <p:ext uri="{BB962C8B-B14F-4D97-AF65-F5344CB8AC3E}">
        <p14:creationId xmlns:p14="http://schemas.microsoft.com/office/powerpoint/2010/main" val="12066271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198221" y="138176"/>
            <a:ext cx="10222026" cy="639572"/>
          </a:xfrm>
          <a:prstGeom prst="rect">
            <a:avLst/>
          </a:prstGeom>
        </p:spPr>
        <p:txBody>
          <a:bodyPr lIns="0" tIns="0" rIns="0" bIns="0"/>
          <a:lstStyle>
            <a:lvl1pPr>
              <a:defRPr sz="3600" b="1" i="0">
                <a:solidFill>
                  <a:srgbClr val="D13A3A"/>
                </a:solidFill>
                <a:latin typeface="Calibri"/>
                <a:cs typeface="Calibri"/>
              </a:defRPr>
            </a:lvl1pPr>
          </a:lstStyle>
          <a:p>
            <a:endParaRPr/>
          </a:p>
        </p:txBody>
      </p:sp>
      <p:sp>
        <p:nvSpPr>
          <p:cNvPr id="3" name="Holder 3"/>
          <p:cNvSpPr>
            <a:spLocks noGrp="1"/>
          </p:cNvSpPr>
          <p:nvPr>
            <p:ph type="ftr" sz="quarter" idx="5"/>
          </p:nvPr>
        </p:nvSpPr>
        <p:spPr>
          <a:xfrm>
            <a:off x="196087" y="6329883"/>
            <a:ext cx="1372870" cy="338454"/>
          </a:xfrm>
          <a:prstGeom prst="rect">
            <a:avLst/>
          </a:prstGeom>
        </p:spPr>
        <p:txBody>
          <a:bodyPr lIns="0" tIns="0" rIns="0" bIns="0"/>
          <a:lstStyle>
            <a:lvl1pPr>
              <a:defRPr sz="1200" b="1" i="0">
                <a:solidFill>
                  <a:schemeClr val="bg1"/>
                </a:solidFill>
                <a:latin typeface="Calibri"/>
                <a:cs typeface="Calibri"/>
              </a:defRPr>
            </a:lvl1pPr>
          </a:lstStyle>
          <a:p>
            <a:pPr marL="12700">
              <a:lnSpc>
                <a:spcPts val="1240"/>
              </a:lnSpc>
            </a:pPr>
            <a:r>
              <a:t>Sistema</a:t>
            </a:r>
            <a:r>
              <a:rPr spc="-45"/>
              <a:t> </a:t>
            </a:r>
            <a:r>
              <a:rPr spc="-10"/>
              <a:t>presupuestal</a:t>
            </a:r>
          </a:p>
          <a:p>
            <a:pPr marL="12700">
              <a:lnSpc>
                <a:spcPct val="100000"/>
              </a:lnSpc>
              <a:spcBef>
                <a:spcPts val="5"/>
              </a:spcBef>
            </a:pPr>
            <a:r>
              <a:rPr sz="1050" b="0">
                <a:latin typeface="Calibri"/>
                <a:cs typeface="Calibri"/>
              </a:rPr>
              <a:t>Octubre</a:t>
            </a:r>
            <a:r>
              <a:rPr sz="1050" b="0" spc="-40">
                <a:latin typeface="Calibri"/>
                <a:cs typeface="Calibri"/>
              </a:rPr>
              <a:t> </a:t>
            </a:r>
            <a:r>
              <a:rPr sz="1050" b="0" spc="-20">
                <a:latin typeface="Calibri"/>
                <a:cs typeface="Calibri"/>
              </a:rPr>
              <a:t>2018</a:t>
            </a:r>
            <a:endParaRPr sz="1050">
              <a:latin typeface="Calibri"/>
              <a:cs typeface="Calibri"/>
            </a:endParaRPr>
          </a:p>
        </p:txBody>
      </p:sp>
      <p:sp>
        <p:nvSpPr>
          <p:cNvPr id="4" name="Holder 4"/>
          <p:cNvSpPr>
            <a:spLocks noGrp="1"/>
          </p:cNvSpPr>
          <p:nvPr>
            <p:ph type="dt" sz="half" idx="6"/>
          </p:nvPr>
        </p:nvSpPr>
        <p:spPr>
          <a:xfrm>
            <a:off x="609600" y="6377940"/>
            <a:ext cx="2804160" cy="34290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10/1/2024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33715724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C092A5-DE25-767F-031F-CE0639AC53CE}"/>
              </a:ext>
            </a:extLst>
          </p:cNvPr>
          <p:cNvSpPr>
            <a:spLocks noGrp="1"/>
          </p:cNvSpPr>
          <p:nvPr>
            <p:ph type="ctrTitle"/>
          </p:nvPr>
        </p:nvSpPr>
        <p:spPr>
          <a:xfrm>
            <a:off x="1524000" y="1122363"/>
            <a:ext cx="9144000" cy="2387600"/>
          </a:xfrm>
        </p:spPr>
        <p:txBody>
          <a:bodyPr anchor="b"/>
          <a:lstStyle>
            <a:lvl1pPr algn="ctr">
              <a:defRPr sz="6000">
                <a:latin typeface="Verdana" panose="020B0604030504040204" pitchFamily="34" charset="0"/>
              </a:defRPr>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61259010-DBE2-D34D-D879-AC7A1D28336A}"/>
              </a:ext>
            </a:extLst>
          </p:cNvPr>
          <p:cNvSpPr>
            <a:spLocks noGrp="1"/>
          </p:cNvSpPr>
          <p:nvPr>
            <p:ph type="subTitle" idx="1"/>
          </p:nvPr>
        </p:nvSpPr>
        <p:spPr>
          <a:xfrm>
            <a:off x="1524000" y="3602038"/>
            <a:ext cx="9144000" cy="1655762"/>
          </a:xfrm>
        </p:spPr>
        <p:txBody>
          <a:bodyPr/>
          <a:lstStyle>
            <a:lvl1pPr marL="0" indent="0" algn="ctr">
              <a:buNone/>
              <a:defRPr sz="2400">
                <a:latin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528C31B2-286A-C9C4-E01D-E40D72576A79}"/>
              </a:ext>
            </a:extLst>
          </p:cNvPr>
          <p:cNvSpPr>
            <a:spLocks noGrp="1"/>
          </p:cNvSpPr>
          <p:nvPr>
            <p:ph type="dt" sz="half" idx="10"/>
          </p:nvPr>
        </p:nvSpPr>
        <p:spPr/>
        <p:txBody>
          <a:bodyPr/>
          <a:lstStyle>
            <a:lvl1pPr>
              <a:defRPr>
                <a:latin typeface="Verdana" panose="020B0604030504040204" pitchFamily="34" charset="0"/>
              </a:defRPr>
            </a:lvl1pPr>
          </a:lstStyle>
          <a:p>
            <a:fld id="{856A6FAC-9192-436B-870E-80DDE60983C7}" type="datetimeFigureOut">
              <a:rPr lang="es-CO" smtClean="0"/>
              <a:pPr/>
              <a:t>1/10/2024</a:t>
            </a:fld>
            <a:endParaRPr lang="es-CO"/>
          </a:p>
        </p:txBody>
      </p:sp>
      <p:sp>
        <p:nvSpPr>
          <p:cNvPr id="5" name="Marcador de pie de página 4">
            <a:extLst>
              <a:ext uri="{FF2B5EF4-FFF2-40B4-BE49-F238E27FC236}">
                <a16:creationId xmlns:a16="http://schemas.microsoft.com/office/drawing/2014/main" id="{591D1DDB-6CC7-9360-8F7F-08FF87C5D7B4}"/>
              </a:ext>
            </a:extLst>
          </p:cNvPr>
          <p:cNvSpPr>
            <a:spLocks noGrp="1"/>
          </p:cNvSpPr>
          <p:nvPr>
            <p:ph type="ftr" sz="quarter" idx="11"/>
          </p:nvPr>
        </p:nvSpPr>
        <p:spPr/>
        <p:txBody>
          <a:bodyPr/>
          <a:lstStyle>
            <a:lvl1pPr>
              <a:defRPr>
                <a:latin typeface="Verdana" panose="020B0604030504040204" pitchFamily="34" charset="0"/>
              </a:defRPr>
            </a:lvl1pPr>
          </a:lstStyle>
          <a:p>
            <a:endParaRPr lang="es-CO"/>
          </a:p>
        </p:txBody>
      </p:sp>
      <p:sp>
        <p:nvSpPr>
          <p:cNvPr id="6" name="Marcador de número de diapositiva 5">
            <a:extLst>
              <a:ext uri="{FF2B5EF4-FFF2-40B4-BE49-F238E27FC236}">
                <a16:creationId xmlns:a16="http://schemas.microsoft.com/office/drawing/2014/main" id="{DEC3D685-36E9-396E-8492-722E755FAF4F}"/>
              </a:ext>
            </a:extLst>
          </p:cNvPr>
          <p:cNvSpPr>
            <a:spLocks noGrp="1"/>
          </p:cNvSpPr>
          <p:nvPr>
            <p:ph type="sldNum" sz="quarter" idx="12"/>
          </p:nvPr>
        </p:nvSpPr>
        <p:spPr/>
        <p:txBody>
          <a:bodyPr/>
          <a:lstStyle>
            <a:lvl1pPr>
              <a:defRPr>
                <a:latin typeface="Verdana" panose="020B0604030504040204" pitchFamily="34" charset="0"/>
              </a:defRPr>
            </a:lvl1pPr>
          </a:lstStyle>
          <a:p>
            <a:fld id="{C74CBB0B-5D0C-43FE-9043-22172208F6F8}" type="slidenum">
              <a:rPr lang="es-CO" smtClean="0"/>
              <a:pPr/>
              <a:t>‹Nº›</a:t>
            </a:fld>
            <a:endParaRPr lang="es-CO"/>
          </a:p>
        </p:txBody>
      </p:sp>
      <p:sp>
        <p:nvSpPr>
          <p:cNvPr id="8" name="Rectángulo 7">
            <a:extLst>
              <a:ext uri="{FF2B5EF4-FFF2-40B4-BE49-F238E27FC236}">
                <a16:creationId xmlns:a16="http://schemas.microsoft.com/office/drawing/2014/main" id="{49AFD091-953C-4B8E-5508-A2D6A3D77D1D}"/>
              </a:ext>
            </a:extLst>
          </p:cNvPr>
          <p:cNvSpPr/>
          <p:nvPr userDrawn="1"/>
        </p:nvSpPr>
        <p:spPr>
          <a:xfrm>
            <a:off x="0" y="819253"/>
            <a:ext cx="12192000" cy="5219493"/>
          </a:xfrm>
          <a:prstGeom prst="rect">
            <a:avLst/>
          </a:prstGeom>
          <a:solidFill>
            <a:srgbClr val="FFC80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38877857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Diapositiva de título">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61259010-DBE2-D34D-D879-AC7A1D28336A}"/>
              </a:ext>
            </a:extLst>
          </p:cNvPr>
          <p:cNvSpPr>
            <a:spLocks noGrp="1"/>
          </p:cNvSpPr>
          <p:nvPr>
            <p:ph type="subTitle" idx="1"/>
          </p:nvPr>
        </p:nvSpPr>
        <p:spPr>
          <a:xfrm>
            <a:off x="1524000" y="3602038"/>
            <a:ext cx="9144000" cy="1655762"/>
          </a:xfrm>
        </p:spPr>
        <p:txBody>
          <a:bodyPr/>
          <a:lstStyle>
            <a:lvl1pPr marL="0" indent="0" algn="ctr">
              <a:buNone/>
              <a:defRPr sz="2400">
                <a:latin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8" name="Rectángulo 7">
            <a:extLst>
              <a:ext uri="{FF2B5EF4-FFF2-40B4-BE49-F238E27FC236}">
                <a16:creationId xmlns:a16="http://schemas.microsoft.com/office/drawing/2014/main" id="{F663A175-52FA-6661-1F93-E14E5215D728}"/>
              </a:ext>
            </a:extLst>
          </p:cNvPr>
          <p:cNvSpPr/>
          <p:nvPr userDrawn="1"/>
        </p:nvSpPr>
        <p:spPr>
          <a:xfrm>
            <a:off x="0" y="6693694"/>
            <a:ext cx="12192000" cy="178593"/>
          </a:xfrm>
          <a:prstGeom prst="rect">
            <a:avLst/>
          </a:prstGeom>
          <a:solidFill>
            <a:srgbClr val="FFC80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0" name="CuadroTexto 9">
            <a:extLst>
              <a:ext uri="{FF2B5EF4-FFF2-40B4-BE49-F238E27FC236}">
                <a16:creationId xmlns:a16="http://schemas.microsoft.com/office/drawing/2014/main" id="{C51EC09F-ABA4-1804-CC02-4EE63122C05A}"/>
              </a:ext>
            </a:extLst>
          </p:cNvPr>
          <p:cNvSpPr txBox="1"/>
          <p:nvPr userDrawn="1"/>
        </p:nvSpPr>
        <p:spPr>
          <a:xfrm>
            <a:off x="5212556" y="6623604"/>
            <a:ext cx="1931194" cy="246221"/>
          </a:xfrm>
          <a:prstGeom prst="rect">
            <a:avLst/>
          </a:prstGeom>
          <a:noFill/>
        </p:spPr>
        <p:txBody>
          <a:bodyPr wrap="square" rtlCol="0">
            <a:spAutoFit/>
          </a:bodyPr>
          <a:lstStyle/>
          <a:p>
            <a:pPr algn="ctr"/>
            <a:r>
              <a:rPr lang="es-US" sz="1000">
                <a:solidFill>
                  <a:srgbClr val="575756"/>
                </a:solidFill>
                <a:latin typeface="Verdana" panose="020B0604030504040204" pitchFamily="34" charset="0"/>
                <a:ea typeface="Verdana" panose="020B0604030504040204" pitchFamily="34" charset="0"/>
              </a:rPr>
              <a:t>www.dnp.gov.co</a:t>
            </a:r>
            <a:endParaRPr lang="es-CO" sz="1000">
              <a:solidFill>
                <a:srgbClr val="575756"/>
              </a:solidFill>
              <a:latin typeface="Verdana" panose="020B0604030504040204" pitchFamily="34" charset="0"/>
              <a:ea typeface="Verdana" panose="020B0604030504040204" pitchFamily="34" charset="0"/>
            </a:endParaRPr>
          </a:p>
        </p:txBody>
      </p:sp>
      <p:sp>
        <p:nvSpPr>
          <p:cNvPr id="9" name="Título 8">
            <a:extLst>
              <a:ext uri="{FF2B5EF4-FFF2-40B4-BE49-F238E27FC236}">
                <a16:creationId xmlns:a16="http://schemas.microsoft.com/office/drawing/2014/main" id="{C2346930-440A-D625-A697-3C88CEEBA95B}"/>
              </a:ext>
            </a:extLst>
          </p:cNvPr>
          <p:cNvSpPr>
            <a:spLocks noGrp="1"/>
          </p:cNvSpPr>
          <p:nvPr>
            <p:ph type="title"/>
          </p:nvPr>
        </p:nvSpPr>
        <p:spPr/>
        <p:txBody>
          <a:bodyPr/>
          <a:lstStyle/>
          <a:p>
            <a:r>
              <a:rPr lang="es-ES"/>
              <a:t>Haga clic para modificar el estilo de título del patrón</a:t>
            </a:r>
            <a:endParaRPr lang="es-CO"/>
          </a:p>
        </p:txBody>
      </p:sp>
    </p:spTree>
    <p:extLst>
      <p:ext uri="{BB962C8B-B14F-4D97-AF65-F5344CB8AC3E}">
        <p14:creationId xmlns:p14="http://schemas.microsoft.com/office/powerpoint/2010/main" val="40923591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3D0CCB-4FFD-D76C-2516-7E388FCAB981}"/>
              </a:ext>
            </a:extLst>
          </p:cNvPr>
          <p:cNvSpPr>
            <a:spLocks noGrp="1"/>
          </p:cNvSpPr>
          <p:nvPr>
            <p:ph type="title"/>
          </p:nvPr>
        </p:nvSpPr>
        <p:spPr>
          <a:xfrm>
            <a:off x="831850" y="1709738"/>
            <a:ext cx="10515600" cy="2852737"/>
          </a:xfrm>
        </p:spPr>
        <p:txBody>
          <a:bodyPr anchor="b"/>
          <a:lstStyle>
            <a:lvl1pPr>
              <a:defRPr sz="6000">
                <a:latin typeface="Verdana" panose="020B0604030504040204" pitchFamily="34" charset="0"/>
              </a:defRPr>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E1E21056-E582-22D1-6201-8C5FC793E53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Verdana" panose="020B060403050404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77EB76F7-CED7-0277-AFCB-6886CB518DAF}"/>
              </a:ext>
            </a:extLst>
          </p:cNvPr>
          <p:cNvSpPr>
            <a:spLocks noGrp="1"/>
          </p:cNvSpPr>
          <p:nvPr>
            <p:ph type="dt" sz="half" idx="10"/>
          </p:nvPr>
        </p:nvSpPr>
        <p:spPr/>
        <p:txBody>
          <a:bodyPr/>
          <a:lstStyle>
            <a:lvl1pPr>
              <a:defRPr>
                <a:latin typeface="Verdana" panose="020B0604030504040204" pitchFamily="34" charset="0"/>
              </a:defRPr>
            </a:lvl1pPr>
          </a:lstStyle>
          <a:p>
            <a:fld id="{856A6FAC-9192-436B-870E-80DDE60983C7}" type="datetimeFigureOut">
              <a:rPr lang="es-CO" smtClean="0"/>
              <a:pPr/>
              <a:t>1/10/2024</a:t>
            </a:fld>
            <a:endParaRPr lang="es-CO"/>
          </a:p>
        </p:txBody>
      </p:sp>
      <p:sp>
        <p:nvSpPr>
          <p:cNvPr id="5" name="Marcador de pie de página 4">
            <a:extLst>
              <a:ext uri="{FF2B5EF4-FFF2-40B4-BE49-F238E27FC236}">
                <a16:creationId xmlns:a16="http://schemas.microsoft.com/office/drawing/2014/main" id="{A4C8B0CA-24C5-6F63-CBFA-9062B6F26213}"/>
              </a:ext>
            </a:extLst>
          </p:cNvPr>
          <p:cNvSpPr>
            <a:spLocks noGrp="1"/>
          </p:cNvSpPr>
          <p:nvPr>
            <p:ph type="ftr" sz="quarter" idx="11"/>
          </p:nvPr>
        </p:nvSpPr>
        <p:spPr/>
        <p:txBody>
          <a:bodyPr/>
          <a:lstStyle>
            <a:lvl1pPr>
              <a:defRPr>
                <a:latin typeface="Verdana" panose="020B0604030504040204" pitchFamily="34" charset="0"/>
              </a:defRPr>
            </a:lvl1pPr>
          </a:lstStyle>
          <a:p>
            <a:endParaRPr lang="es-CO"/>
          </a:p>
        </p:txBody>
      </p:sp>
      <p:sp>
        <p:nvSpPr>
          <p:cNvPr id="6" name="Marcador de número de diapositiva 5">
            <a:extLst>
              <a:ext uri="{FF2B5EF4-FFF2-40B4-BE49-F238E27FC236}">
                <a16:creationId xmlns:a16="http://schemas.microsoft.com/office/drawing/2014/main" id="{053FA383-2ECC-136F-2454-358FD4FC2159}"/>
              </a:ext>
            </a:extLst>
          </p:cNvPr>
          <p:cNvSpPr>
            <a:spLocks noGrp="1"/>
          </p:cNvSpPr>
          <p:nvPr>
            <p:ph type="sldNum" sz="quarter" idx="12"/>
          </p:nvPr>
        </p:nvSpPr>
        <p:spPr/>
        <p:txBody>
          <a:bodyPr/>
          <a:lstStyle>
            <a:lvl1pPr>
              <a:defRPr>
                <a:latin typeface="Verdana" panose="020B0604030504040204" pitchFamily="34" charset="0"/>
              </a:defRPr>
            </a:lvl1pPr>
          </a:lstStyle>
          <a:p>
            <a:fld id="{C74CBB0B-5D0C-43FE-9043-22172208F6F8}" type="slidenum">
              <a:rPr lang="es-CO" smtClean="0"/>
              <a:pPr/>
              <a:t>‹Nº›</a:t>
            </a:fld>
            <a:endParaRPr lang="es-CO"/>
          </a:p>
        </p:txBody>
      </p:sp>
      <p:pic>
        <p:nvPicPr>
          <p:cNvPr id="8" name="Imagen 7" descr="Interfaz de usuario gráfica&#10;&#10;Descripción generada automáticamente con confianza media">
            <a:extLst>
              <a:ext uri="{FF2B5EF4-FFF2-40B4-BE49-F238E27FC236}">
                <a16:creationId xmlns:a16="http://schemas.microsoft.com/office/drawing/2014/main" id="{0D35BD0D-DE71-AB99-3575-373ECE7216F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71818" y="43494"/>
            <a:ext cx="1248366" cy="701792"/>
          </a:xfrm>
          <a:prstGeom prst="rect">
            <a:avLst/>
          </a:prstGeom>
        </p:spPr>
      </p:pic>
      <p:sp>
        <p:nvSpPr>
          <p:cNvPr id="7" name="Rectángulo 6">
            <a:extLst>
              <a:ext uri="{FF2B5EF4-FFF2-40B4-BE49-F238E27FC236}">
                <a16:creationId xmlns:a16="http://schemas.microsoft.com/office/drawing/2014/main" id="{9CF1E4F0-6E59-19EC-1E5E-0DD1D9087FAB}"/>
              </a:ext>
            </a:extLst>
          </p:cNvPr>
          <p:cNvSpPr/>
          <p:nvPr userDrawn="1"/>
        </p:nvSpPr>
        <p:spPr>
          <a:xfrm>
            <a:off x="0" y="6693694"/>
            <a:ext cx="12192000" cy="178593"/>
          </a:xfrm>
          <a:prstGeom prst="rect">
            <a:avLst/>
          </a:prstGeom>
          <a:solidFill>
            <a:srgbClr val="FFC80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 name="CuadroTexto 8">
            <a:extLst>
              <a:ext uri="{FF2B5EF4-FFF2-40B4-BE49-F238E27FC236}">
                <a16:creationId xmlns:a16="http://schemas.microsoft.com/office/drawing/2014/main" id="{77A1625F-8C3E-4378-0B09-5775504AE552}"/>
              </a:ext>
            </a:extLst>
          </p:cNvPr>
          <p:cNvSpPr txBox="1"/>
          <p:nvPr userDrawn="1"/>
        </p:nvSpPr>
        <p:spPr>
          <a:xfrm>
            <a:off x="5212556" y="6623604"/>
            <a:ext cx="1931194" cy="246221"/>
          </a:xfrm>
          <a:prstGeom prst="rect">
            <a:avLst/>
          </a:prstGeom>
          <a:noFill/>
        </p:spPr>
        <p:txBody>
          <a:bodyPr wrap="square" rtlCol="0">
            <a:spAutoFit/>
          </a:bodyPr>
          <a:lstStyle/>
          <a:p>
            <a:pPr algn="ctr"/>
            <a:r>
              <a:rPr lang="es-US" sz="1000">
                <a:solidFill>
                  <a:srgbClr val="575756"/>
                </a:solidFill>
                <a:latin typeface="Verdana" panose="020B0604030504040204" pitchFamily="34" charset="0"/>
                <a:ea typeface="Verdana" panose="020B0604030504040204" pitchFamily="34" charset="0"/>
              </a:rPr>
              <a:t>www.dnp.gov.co</a:t>
            </a:r>
            <a:endParaRPr lang="es-CO" sz="1000">
              <a:solidFill>
                <a:srgbClr val="575756"/>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530861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Encabezado de sección">
    <p:spTree>
      <p:nvGrpSpPr>
        <p:cNvPr id="1" name=""/>
        <p:cNvGrpSpPr/>
        <p:nvPr/>
      </p:nvGrpSpPr>
      <p:grpSpPr>
        <a:xfrm>
          <a:off x="0" y="0"/>
          <a:ext cx="0" cy="0"/>
          <a:chOff x="0" y="0"/>
          <a:chExt cx="0" cy="0"/>
        </a:xfrm>
      </p:grpSpPr>
      <p:sp>
        <p:nvSpPr>
          <p:cNvPr id="4" name="Marcador de fecha 3">
            <a:extLst>
              <a:ext uri="{FF2B5EF4-FFF2-40B4-BE49-F238E27FC236}">
                <a16:creationId xmlns:a16="http://schemas.microsoft.com/office/drawing/2014/main" id="{77EB76F7-CED7-0277-AFCB-6886CB518DAF}"/>
              </a:ext>
            </a:extLst>
          </p:cNvPr>
          <p:cNvSpPr>
            <a:spLocks noGrp="1"/>
          </p:cNvSpPr>
          <p:nvPr>
            <p:ph type="dt" sz="half" idx="10"/>
          </p:nvPr>
        </p:nvSpPr>
        <p:spPr/>
        <p:txBody>
          <a:bodyPr/>
          <a:lstStyle>
            <a:lvl1pPr>
              <a:defRPr>
                <a:latin typeface="Verdana" panose="020B0604030504040204" pitchFamily="34" charset="0"/>
              </a:defRPr>
            </a:lvl1pPr>
          </a:lstStyle>
          <a:p>
            <a:fld id="{856A6FAC-9192-436B-870E-80DDE60983C7}" type="datetimeFigureOut">
              <a:rPr lang="es-CO" smtClean="0"/>
              <a:pPr/>
              <a:t>1/10/2024</a:t>
            </a:fld>
            <a:endParaRPr lang="es-CO"/>
          </a:p>
        </p:txBody>
      </p:sp>
      <p:sp>
        <p:nvSpPr>
          <p:cNvPr id="5" name="Marcador de pie de página 4">
            <a:extLst>
              <a:ext uri="{FF2B5EF4-FFF2-40B4-BE49-F238E27FC236}">
                <a16:creationId xmlns:a16="http://schemas.microsoft.com/office/drawing/2014/main" id="{A4C8B0CA-24C5-6F63-CBFA-9062B6F26213}"/>
              </a:ext>
            </a:extLst>
          </p:cNvPr>
          <p:cNvSpPr>
            <a:spLocks noGrp="1"/>
          </p:cNvSpPr>
          <p:nvPr>
            <p:ph type="ftr" sz="quarter" idx="11"/>
          </p:nvPr>
        </p:nvSpPr>
        <p:spPr/>
        <p:txBody>
          <a:bodyPr/>
          <a:lstStyle>
            <a:lvl1pPr>
              <a:defRPr>
                <a:latin typeface="Verdana" panose="020B0604030504040204" pitchFamily="34" charset="0"/>
              </a:defRPr>
            </a:lvl1pPr>
          </a:lstStyle>
          <a:p>
            <a:endParaRPr lang="es-CO"/>
          </a:p>
        </p:txBody>
      </p:sp>
      <p:sp>
        <p:nvSpPr>
          <p:cNvPr id="6" name="Marcador de número de diapositiva 5">
            <a:extLst>
              <a:ext uri="{FF2B5EF4-FFF2-40B4-BE49-F238E27FC236}">
                <a16:creationId xmlns:a16="http://schemas.microsoft.com/office/drawing/2014/main" id="{053FA383-2ECC-136F-2454-358FD4FC2159}"/>
              </a:ext>
            </a:extLst>
          </p:cNvPr>
          <p:cNvSpPr>
            <a:spLocks noGrp="1"/>
          </p:cNvSpPr>
          <p:nvPr>
            <p:ph type="sldNum" sz="quarter" idx="12"/>
          </p:nvPr>
        </p:nvSpPr>
        <p:spPr/>
        <p:txBody>
          <a:bodyPr/>
          <a:lstStyle>
            <a:lvl1pPr>
              <a:defRPr>
                <a:latin typeface="Verdana" panose="020B0604030504040204" pitchFamily="34" charset="0"/>
              </a:defRPr>
            </a:lvl1pPr>
          </a:lstStyle>
          <a:p>
            <a:fld id="{C74CBB0B-5D0C-43FE-9043-22172208F6F8}" type="slidenum">
              <a:rPr lang="es-CO" smtClean="0"/>
              <a:pPr/>
              <a:t>‹Nº›</a:t>
            </a:fld>
            <a:endParaRPr lang="es-CO"/>
          </a:p>
        </p:txBody>
      </p:sp>
      <p:pic>
        <p:nvPicPr>
          <p:cNvPr id="8" name="Imagen 7" descr="Interfaz de usuario gráfica&#10;&#10;Descripción generada automáticamente con confianza media">
            <a:extLst>
              <a:ext uri="{FF2B5EF4-FFF2-40B4-BE49-F238E27FC236}">
                <a16:creationId xmlns:a16="http://schemas.microsoft.com/office/drawing/2014/main" id="{0D35BD0D-DE71-AB99-3575-373ECE7216F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4888" y="0"/>
            <a:ext cx="1248366" cy="701792"/>
          </a:xfrm>
          <a:prstGeom prst="rect">
            <a:avLst/>
          </a:prstGeom>
        </p:spPr>
      </p:pic>
      <p:sp>
        <p:nvSpPr>
          <p:cNvPr id="7" name="Rectángulo 6">
            <a:extLst>
              <a:ext uri="{FF2B5EF4-FFF2-40B4-BE49-F238E27FC236}">
                <a16:creationId xmlns:a16="http://schemas.microsoft.com/office/drawing/2014/main" id="{9CF1E4F0-6E59-19EC-1E5E-0DD1D9087FAB}"/>
              </a:ext>
            </a:extLst>
          </p:cNvPr>
          <p:cNvSpPr/>
          <p:nvPr userDrawn="1"/>
        </p:nvSpPr>
        <p:spPr>
          <a:xfrm>
            <a:off x="0" y="6693694"/>
            <a:ext cx="12192000" cy="178593"/>
          </a:xfrm>
          <a:prstGeom prst="rect">
            <a:avLst/>
          </a:prstGeom>
          <a:solidFill>
            <a:srgbClr val="FFC80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 name="CuadroTexto 8">
            <a:extLst>
              <a:ext uri="{FF2B5EF4-FFF2-40B4-BE49-F238E27FC236}">
                <a16:creationId xmlns:a16="http://schemas.microsoft.com/office/drawing/2014/main" id="{77A1625F-8C3E-4378-0B09-5775504AE552}"/>
              </a:ext>
            </a:extLst>
          </p:cNvPr>
          <p:cNvSpPr txBox="1"/>
          <p:nvPr userDrawn="1"/>
        </p:nvSpPr>
        <p:spPr>
          <a:xfrm>
            <a:off x="5212556" y="6623604"/>
            <a:ext cx="1931194" cy="246221"/>
          </a:xfrm>
          <a:prstGeom prst="rect">
            <a:avLst/>
          </a:prstGeom>
          <a:noFill/>
        </p:spPr>
        <p:txBody>
          <a:bodyPr wrap="square" rtlCol="0">
            <a:spAutoFit/>
          </a:bodyPr>
          <a:lstStyle/>
          <a:p>
            <a:pPr algn="ctr"/>
            <a:r>
              <a:rPr lang="es-US" sz="1000">
                <a:solidFill>
                  <a:srgbClr val="575756"/>
                </a:solidFill>
                <a:latin typeface="Verdana" panose="020B0604030504040204" pitchFamily="34" charset="0"/>
                <a:ea typeface="Verdana" panose="020B0604030504040204" pitchFamily="34" charset="0"/>
              </a:rPr>
              <a:t>www.dnp.gov.co</a:t>
            </a:r>
            <a:endParaRPr lang="es-CO" sz="1000">
              <a:solidFill>
                <a:srgbClr val="575756"/>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926897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1_Encabezado de sección">
    <p:spTree>
      <p:nvGrpSpPr>
        <p:cNvPr id="1" name=""/>
        <p:cNvGrpSpPr/>
        <p:nvPr/>
      </p:nvGrpSpPr>
      <p:grpSpPr>
        <a:xfrm>
          <a:off x="0" y="0"/>
          <a:ext cx="0" cy="0"/>
          <a:chOff x="0" y="0"/>
          <a:chExt cx="0" cy="0"/>
        </a:xfrm>
      </p:grpSpPr>
      <p:pic>
        <p:nvPicPr>
          <p:cNvPr id="7" name="Imagen 6" descr="Interfaz de usuario gráfica&#10;&#10;Descripción generada automáticamente con confianza media">
            <a:extLst>
              <a:ext uri="{FF2B5EF4-FFF2-40B4-BE49-F238E27FC236}">
                <a16:creationId xmlns:a16="http://schemas.microsoft.com/office/drawing/2014/main" id="{13265C35-318B-BB1E-101A-82372B36AEF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4017" y="43494"/>
            <a:ext cx="1248366" cy="701792"/>
          </a:xfrm>
          <a:prstGeom prst="rect">
            <a:avLst/>
          </a:prstGeom>
        </p:spPr>
      </p:pic>
      <p:sp>
        <p:nvSpPr>
          <p:cNvPr id="2" name="Título 1">
            <a:extLst>
              <a:ext uri="{FF2B5EF4-FFF2-40B4-BE49-F238E27FC236}">
                <a16:creationId xmlns:a16="http://schemas.microsoft.com/office/drawing/2014/main" id="{913D0CCB-4FFD-D76C-2516-7E388FCAB981}"/>
              </a:ext>
            </a:extLst>
          </p:cNvPr>
          <p:cNvSpPr>
            <a:spLocks noGrp="1"/>
          </p:cNvSpPr>
          <p:nvPr>
            <p:ph type="title"/>
          </p:nvPr>
        </p:nvSpPr>
        <p:spPr>
          <a:xfrm>
            <a:off x="831850" y="1709738"/>
            <a:ext cx="10515600" cy="2852737"/>
          </a:xfrm>
        </p:spPr>
        <p:txBody>
          <a:bodyPr anchor="b"/>
          <a:lstStyle>
            <a:lvl1pPr>
              <a:defRPr sz="6000">
                <a:latin typeface="Verdana" panose="020B0604030504040204" pitchFamily="34" charset="0"/>
              </a:defRPr>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E1E21056-E582-22D1-6201-8C5FC793E53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Verdana" panose="020B060403050404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77EB76F7-CED7-0277-AFCB-6886CB518DAF}"/>
              </a:ext>
            </a:extLst>
          </p:cNvPr>
          <p:cNvSpPr>
            <a:spLocks noGrp="1"/>
          </p:cNvSpPr>
          <p:nvPr>
            <p:ph type="dt" sz="half" idx="10"/>
          </p:nvPr>
        </p:nvSpPr>
        <p:spPr/>
        <p:txBody>
          <a:bodyPr/>
          <a:lstStyle>
            <a:lvl1pPr>
              <a:defRPr>
                <a:latin typeface="Verdana" panose="020B0604030504040204" pitchFamily="34" charset="0"/>
              </a:defRPr>
            </a:lvl1pPr>
          </a:lstStyle>
          <a:p>
            <a:fld id="{856A6FAC-9192-436B-870E-80DDE60983C7}" type="datetimeFigureOut">
              <a:rPr lang="es-CO" smtClean="0"/>
              <a:pPr/>
              <a:t>1/10/2024</a:t>
            </a:fld>
            <a:endParaRPr lang="es-CO"/>
          </a:p>
        </p:txBody>
      </p:sp>
      <p:sp>
        <p:nvSpPr>
          <p:cNvPr id="5" name="Marcador de pie de página 4">
            <a:extLst>
              <a:ext uri="{FF2B5EF4-FFF2-40B4-BE49-F238E27FC236}">
                <a16:creationId xmlns:a16="http://schemas.microsoft.com/office/drawing/2014/main" id="{A4C8B0CA-24C5-6F63-CBFA-9062B6F26213}"/>
              </a:ext>
            </a:extLst>
          </p:cNvPr>
          <p:cNvSpPr>
            <a:spLocks noGrp="1"/>
          </p:cNvSpPr>
          <p:nvPr>
            <p:ph type="ftr" sz="quarter" idx="11"/>
          </p:nvPr>
        </p:nvSpPr>
        <p:spPr/>
        <p:txBody>
          <a:bodyPr/>
          <a:lstStyle>
            <a:lvl1pPr>
              <a:defRPr>
                <a:latin typeface="Verdana" panose="020B0604030504040204" pitchFamily="34" charset="0"/>
              </a:defRPr>
            </a:lvl1pPr>
          </a:lstStyle>
          <a:p>
            <a:endParaRPr lang="es-CO"/>
          </a:p>
        </p:txBody>
      </p:sp>
      <p:sp>
        <p:nvSpPr>
          <p:cNvPr id="6" name="Marcador de número de diapositiva 5">
            <a:extLst>
              <a:ext uri="{FF2B5EF4-FFF2-40B4-BE49-F238E27FC236}">
                <a16:creationId xmlns:a16="http://schemas.microsoft.com/office/drawing/2014/main" id="{053FA383-2ECC-136F-2454-358FD4FC2159}"/>
              </a:ext>
            </a:extLst>
          </p:cNvPr>
          <p:cNvSpPr>
            <a:spLocks noGrp="1"/>
          </p:cNvSpPr>
          <p:nvPr>
            <p:ph type="sldNum" sz="quarter" idx="12"/>
          </p:nvPr>
        </p:nvSpPr>
        <p:spPr/>
        <p:txBody>
          <a:bodyPr/>
          <a:lstStyle>
            <a:lvl1pPr>
              <a:defRPr>
                <a:latin typeface="Verdana" panose="020B0604030504040204" pitchFamily="34" charset="0"/>
              </a:defRPr>
            </a:lvl1pPr>
          </a:lstStyle>
          <a:p>
            <a:fld id="{C74CBB0B-5D0C-43FE-9043-22172208F6F8}" type="slidenum">
              <a:rPr lang="es-CO" smtClean="0"/>
              <a:pPr/>
              <a:t>‹Nº›</a:t>
            </a:fld>
            <a:endParaRPr lang="es-CO"/>
          </a:p>
        </p:txBody>
      </p:sp>
      <p:sp>
        <p:nvSpPr>
          <p:cNvPr id="8" name="Rectángulo 7">
            <a:extLst>
              <a:ext uri="{FF2B5EF4-FFF2-40B4-BE49-F238E27FC236}">
                <a16:creationId xmlns:a16="http://schemas.microsoft.com/office/drawing/2014/main" id="{F1796282-D03F-5341-07C5-FAD72A42A065}"/>
              </a:ext>
            </a:extLst>
          </p:cNvPr>
          <p:cNvSpPr/>
          <p:nvPr userDrawn="1"/>
        </p:nvSpPr>
        <p:spPr>
          <a:xfrm>
            <a:off x="0" y="6693694"/>
            <a:ext cx="12192000" cy="178593"/>
          </a:xfrm>
          <a:prstGeom prst="rect">
            <a:avLst/>
          </a:prstGeom>
          <a:solidFill>
            <a:srgbClr val="FFC80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 name="CuadroTexto 8">
            <a:extLst>
              <a:ext uri="{FF2B5EF4-FFF2-40B4-BE49-F238E27FC236}">
                <a16:creationId xmlns:a16="http://schemas.microsoft.com/office/drawing/2014/main" id="{19A3B555-DD05-82EE-1569-8C9B0D49E3C3}"/>
              </a:ext>
            </a:extLst>
          </p:cNvPr>
          <p:cNvSpPr txBox="1"/>
          <p:nvPr userDrawn="1"/>
        </p:nvSpPr>
        <p:spPr>
          <a:xfrm>
            <a:off x="5212556" y="6623604"/>
            <a:ext cx="1931194" cy="246221"/>
          </a:xfrm>
          <a:prstGeom prst="rect">
            <a:avLst/>
          </a:prstGeom>
          <a:noFill/>
        </p:spPr>
        <p:txBody>
          <a:bodyPr wrap="square" rtlCol="0">
            <a:spAutoFit/>
          </a:bodyPr>
          <a:lstStyle/>
          <a:p>
            <a:pPr algn="ctr"/>
            <a:r>
              <a:rPr lang="es-US" sz="1000">
                <a:solidFill>
                  <a:srgbClr val="575756"/>
                </a:solidFill>
                <a:latin typeface="Verdana" panose="020B0604030504040204" pitchFamily="34" charset="0"/>
                <a:ea typeface="Verdana" panose="020B0604030504040204" pitchFamily="34" charset="0"/>
              </a:rPr>
              <a:t>www.dnp.gov.co</a:t>
            </a:r>
            <a:endParaRPr lang="es-CO" sz="1000">
              <a:solidFill>
                <a:srgbClr val="575756"/>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3184089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2_Encabezado de sección">
    <p:spTree>
      <p:nvGrpSpPr>
        <p:cNvPr id="1" name=""/>
        <p:cNvGrpSpPr/>
        <p:nvPr/>
      </p:nvGrpSpPr>
      <p:grpSpPr>
        <a:xfrm>
          <a:off x="0" y="0"/>
          <a:ext cx="0" cy="0"/>
          <a:chOff x="0" y="0"/>
          <a:chExt cx="0" cy="0"/>
        </a:xfrm>
      </p:grpSpPr>
      <p:pic>
        <p:nvPicPr>
          <p:cNvPr id="7" name="Imagen 6" descr="Interfaz de usuario gráfica&#10;&#10;Descripción generada automáticamente con confianza media">
            <a:extLst>
              <a:ext uri="{FF2B5EF4-FFF2-40B4-BE49-F238E27FC236}">
                <a16:creationId xmlns:a16="http://schemas.microsoft.com/office/drawing/2014/main" id="{BC5431CF-2189-2BE2-2A07-A9AF3D13C1E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23267" y="43494"/>
            <a:ext cx="1248366" cy="701792"/>
          </a:xfrm>
          <a:prstGeom prst="rect">
            <a:avLst/>
          </a:prstGeom>
        </p:spPr>
      </p:pic>
      <p:sp>
        <p:nvSpPr>
          <p:cNvPr id="2" name="Título 1">
            <a:extLst>
              <a:ext uri="{FF2B5EF4-FFF2-40B4-BE49-F238E27FC236}">
                <a16:creationId xmlns:a16="http://schemas.microsoft.com/office/drawing/2014/main" id="{913D0CCB-4FFD-D76C-2516-7E388FCAB981}"/>
              </a:ext>
            </a:extLst>
          </p:cNvPr>
          <p:cNvSpPr>
            <a:spLocks noGrp="1"/>
          </p:cNvSpPr>
          <p:nvPr>
            <p:ph type="title"/>
          </p:nvPr>
        </p:nvSpPr>
        <p:spPr>
          <a:xfrm>
            <a:off x="831850" y="1709738"/>
            <a:ext cx="10515600" cy="2852737"/>
          </a:xfrm>
        </p:spPr>
        <p:txBody>
          <a:bodyPr anchor="b"/>
          <a:lstStyle>
            <a:lvl1pPr>
              <a:defRPr sz="6000">
                <a:latin typeface="Verdana" panose="020B0604030504040204" pitchFamily="34" charset="0"/>
              </a:defRPr>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E1E21056-E582-22D1-6201-8C5FC793E53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Verdana" panose="020B060403050404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77EB76F7-CED7-0277-AFCB-6886CB518DAF}"/>
              </a:ext>
            </a:extLst>
          </p:cNvPr>
          <p:cNvSpPr>
            <a:spLocks noGrp="1"/>
          </p:cNvSpPr>
          <p:nvPr>
            <p:ph type="dt" sz="half" idx="10"/>
          </p:nvPr>
        </p:nvSpPr>
        <p:spPr/>
        <p:txBody>
          <a:bodyPr/>
          <a:lstStyle>
            <a:lvl1pPr>
              <a:defRPr>
                <a:latin typeface="Verdana" panose="020B0604030504040204" pitchFamily="34" charset="0"/>
              </a:defRPr>
            </a:lvl1pPr>
          </a:lstStyle>
          <a:p>
            <a:fld id="{856A6FAC-9192-436B-870E-80DDE60983C7}" type="datetimeFigureOut">
              <a:rPr lang="es-CO" smtClean="0"/>
              <a:pPr/>
              <a:t>1/10/2024</a:t>
            </a:fld>
            <a:endParaRPr lang="es-CO"/>
          </a:p>
        </p:txBody>
      </p:sp>
      <p:sp>
        <p:nvSpPr>
          <p:cNvPr id="5" name="Marcador de pie de página 4">
            <a:extLst>
              <a:ext uri="{FF2B5EF4-FFF2-40B4-BE49-F238E27FC236}">
                <a16:creationId xmlns:a16="http://schemas.microsoft.com/office/drawing/2014/main" id="{A4C8B0CA-24C5-6F63-CBFA-9062B6F26213}"/>
              </a:ext>
            </a:extLst>
          </p:cNvPr>
          <p:cNvSpPr>
            <a:spLocks noGrp="1"/>
          </p:cNvSpPr>
          <p:nvPr>
            <p:ph type="ftr" sz="quarter" idx="11"/>
          </p:nvPr>
        </p:nvSpPr>
        <p:spPr/>
        <p:txBody>
          <a:bodyPr/>
          <a:lstStyle>
            <a:lvl1pPr>
              <a:defRPr>
                <a:latin typeface="Verdana" panose="020B0604030504040204" pitchFamily="34" charset="0"/>
              </a:defRPr>
            </a:lvl1pPr>
          </a:lstStyle>
          <a:p>
            <a:endParaRPr lang="es-CO"/>
          </a:p>
        </p:txBody>
      </p:sp>
      <p:sp>
        <p:nvSpPr>
          <p:cNvPr id="6" name="Marcador de número de diapositiva 5">
            <a:extLst>
              <a:ext uri="{FF2B5EF4-FFF2-40B4-BE49-F238E27FC236}">
                <a16:creationId xmlns:a16="http://schemas.microsoft.com/office/drawing/2014/main" id="{053FA383-2ECC-136F-2454-358FD4FC2159}"/>
              </a:ext>
            </a:extLst>
          </p:cNvPr>
          <p:cNvSpPr>
            <a:spLocks noGrp="1"/>
          </p:cNvSpPr>
          <p:nvPr>
            <p:ph type="sldNum" sz="quarter" idx="12"/>
          </p:nvPr>
        </p:nvSpPr>
        <p:spPr/>
        <p:txBody>
          <a:bodyPr/>
          <a:lstStyle>
            <a:lvl1pPr>
              <a:defRPr>
                <a:latin typeface="Verdana" panose="020B0604030504040204" pitchFamily="34" charset="0"/>
              </a:defRPr>
            </a:lvl1pPr>
          </a:lstStyle>
          <a:p>
            <a:fld id="{C74CBB0B-5D0C-43FE-9043-22172208F6F8}" type="slidenum">
              <a:rPr lang="es-CO" smtClean="0"/>
              <a:pPr/>
              <a:t>‹Nº›</a:t>
            </a:fld>
            <a:endParaRPr lang="es-CO"/>
          </a:p>
        </p:txBody>
      </p:sp>
      <p:sp>
        <p:nvSpPr>
          <p:cNvPr id="8" name="Rectángulo 7">
            <a:extLst>
              <a:ext uri="{FF2B5EF4-FFF2-40B4-BE49-F238E27FC236}">
                <a16:creationId xmlns:a16="http://schemas.microsoft.com/office/drawing/2014/main" id="{83229BC6-2B27-940D-ACDA-0468936E08B5}"/>
              </a:ext>
            </a:extLst>
          </p:cNvPr>
          <p:cNvSpPr/>
          <p:nvPr userDrawn="1"/>
        </p:nvSpPr>
        <p:spPr>
          <a:xfrm>
            <a:off x="0" y="6693694"/>
            <a:ext cx="12192000" cy="178593"/>
          </a:xfrm>
          <a:prstGeom prst="rect">
            <a:avLst/>
          </a:prstGeom>
          <a:solidFill>
            <a:srgbClr val="FFC80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 name="CuadroTexto 8">
            <a:extLst>
              <a:ext uri="{FF2B5EF4-FFF2-40B4-BE49-F238E27FC236}">
                <a16:creationId xmlns:a16="http://schemas.microsoft.com/office/drawing/2014/main" id="{3BBA531C-7F21-14E0-02C6-24C5D189CF36}"/>
              </a:ext>
            </a:extLst>
          </p:cNvPr>
          <p:cNvSpPr txBox="1"/>
          <p:nvPr userDrawn="1"/>
        </p:nvSpPr>
        <p:spPr>
          <a:xfrm>
            <a:off x="5212556" y="6623604"/>
            <a:ext cx="1931194" cy="246221"/>
          </a:xfrm>
          <a:prstGeom prst="rect">
            <a:avLst/>
          </a:prstGeom>
          <a:noFill/>
        </p:spPr>
        <p:txBody>
          <a:bodyPr wrap="square" rtlCol="0">
            <a:spAutoFit/>
          </a:bodyPr>
          <a:lstStyle/>
          <a:p>
            <a:pPr algn="ctr"/>
            <a:r>
              <a:rPr lang="es-US" sz="1000">
                <a:solidFill>
                  <a:srgbClr val="575756"/>
                </a:solidFill>
                <a:latin typeface="Verdana" panose="020B0604030504040204" pitchFamily="34" charset="0"/>
                <a:ea typeface="Verdana" panose="020B0604030504040204" pitchFamily="34" charset="0"/>
              </a:rPr>
              <a:t>www.dnp.gov.co</a:t>
            </a:r>
            <a:endParaRPr lang="es-CO" sz="1000">
              <a:solidFill>
                <a:srgbClr val="575756"/>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793673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3_Encabezado de sección">
    <p:spTree>
      <p:nvGrpSpPr>
        <p:cNvPr id="1" name=""/>
        <p:cNvGrpSpPr/>
        <p:nvPr/>
      </p:nvGrpSpPr>
      <p:grpSpPr>
        <a:xfrm>
          <a:off x="0" y="0"/>
          <a:ext cx="0" cy="0"/>
          <a:chOff x="0" y="0"/>
          <a:chExt cx="0" cy="0"/>
        </a:xfrm>
      </p:grpSpPr>
      <p:pic>
        <p:nvPicPr>
          <p:cNvPr id="7" name="Imagen 6" descr="Interfaz de usuario gráfica&#10;&#10;Descripción generada automáticamente con confianza media">
            <a:extLst>
              <a:ext uri="{FF2B5EF4-FFF2-40B4-BE49-F238E27FC236}">
                <a16:creationId xmlns:a16="http://schemas.microsoft.com/office/drawing/2014/main" id="{BB175542-15A3-A632-CC0C-39804F75C70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71818" y="5956857"/>
            <a:ext cx="1248366" cy="701792"/>
          </a:xfrm>
          <a:prstGeom prst="rect">
            <a:avLst/>
          </a:prstGeom>
        </p:spPr>
      </p:pic>
      <p:sp>
        <p:nvSpPr>
          <p:cNvPr id="2" name="Título 1">
            <a:extLst>
              <a:ext uri="{FF2B5EF4-FFF2-40B4-BE49-F238E27FC236}">
                <a16:creationId xmlns:a16="http://schemas.microsoft.com/office/drawing/2014/main" id="{913D0CCB-4FFD-D76C-2516-7E388FCAB981}"/>
              </a:ext>
            </a:extLst>
          </p:cNvPr>
          <p:cNvSpPr>
            <a:spLocks noGrp="1"/>
          </p:cNvSpPr>
          <p:nvPr>
            <p:ph type="title"/>
          </p:nvPr>
        </p:nvSpPr>
        <p:spPr>
          <a:xfrm>
            <a:off x="831850" y="1709738"/>
            <a:ext cx="10515600" cy="2852737"/>
          </a:xfrm>
        </p:spPr>
        <p:txBody>
          <a:bodyPr anchor="b"/>
          <a:lstStyle>
            <a:lvl1pPr>
              <a:defRPr sz="6000">
                <a:latin typeface="Verdana" panose="020B0604030504040204" pitchFamily="34" charset="0"/>
              </a:defRPr>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E1E21056-E582-22D1-6201-8C5FC793E53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Verdana" panose="020B060403050404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77EB76F7-CED7-0277-AFCB-6886CB518DAF}"/>
              </a:ext>
            </a:extLst>
          </p:cNvPr>
          <p:cNvSpPr>
            <a:spLocks noGrp="1"/>
          </p:cNvSpPr>
          <p:nvPr>
            <p:ph type="dt" sz="half" idx="10"/>
          </p:nvPr>
        </p:nvSpPr>
        <p:spPr/>
        <p:txBody>
          <a:bodyPr/>
          <a:lstStyle>
            <a:lvl1pPr>
              <a:defRPr>
                <a:latin typeface="Verdana" panose="020B0604030504040204" pitchFamily="34" charset="0"/>
              </a:defRPr>
            </a:lvl1pPr>
          </a:lstStyle>
          <a:p>
            <a:fld id="{856A6FAC-9192-436B-870E-80DDE60983C7}" type="datetimeFigureOut">
              <a:rPr lang="es-CO" smtClean="0"/>
              <a:pPr/>
              <a:t>1/10/2024</a:t>
            </a:fld>
            <a:endParaRPr lang="es-CO"/>
          </a:p>
        </p:txBody>
      </p:sp>
      <p:sp>
        <p:nvSpPr>
          <p:cNvPr id="5" name="Marcador de pie de página 4">
            <a:extLst>
              <a:ext uri="{FF2B5EF4-FFF2-40B4-BE49-F238E27FC236}">
                <a16:creationId xmlns:a16="http://schemas.microsoft.com/office/drawing/2014/main" id="{A4C8B0CA-24C5-6F63-CBFA-9062B6F26213}"/>
              </a:ext>
            </a:extLst>
          </p:cNvPr>
          <p:cNvSpPr>
            <a:spLocks noGrp="1"/>
          </p:cNvSpPr>
          <p:nvPr>
            <p:ph type="ftr" sz="quarter" idx="11"/>
          </p:nvPr>
        </p:nvSpPr>
        <p:spPr/>
        <p:txBody>
          <a:bodyPr/>
          <a:lstStyle>
            <a:lvl1pPr>
              <a:defRPr>
                <a:latin typeface="Verdana" panose="020B0604030504040204" pitchFamily="34" charset="0"/>
              </a:defRPr>
            </a:lvl1pPr>
          </a:lstStyle>
          <a:p>
            <a:endParaRPr lang="es-CO"/>
          </a:p>
        </p:txBody>
      </p:sp>
      <p:sp>
        <p:nvSpPr>
          <p:cNvPr id="6" name="Marcador de número de diapositiva 5">
            <a:extLst>
              <a:ext uri="{FF2B5EF4-FFF2-40B4-BE49-F238E27FC236}">
                <a16:creationId xmlns:a16="http://schemas.microsoft.com/office/drawing/2014/main" id="{053FA383-2ECC-136F-2454-358FD4FC2159}"/>
              </a:ext>
            </a:extLst>
          </p:cNvPr>
          <p:cNvSpPr>
            <a:spLocks noGrp="1"/>
          </p:cNvSpPr>
          <p:nvPr>
            <p:ph type="sldNum" sz="quarter" idx="12"/>
          </p:nvPr>
        </p:nvSpPr>
        <p:spPr/>
        <p:txBody>
          <a:bodyPr/>
          <a:lstStyle>
            <a:lvl1pPr>
              <a:defRPr>
                <a:latin typeface="Verdana" panose="020B0604030504040204" pitchFamily="34" charset="0"/>
              </a:defRPr>
            </a:lvl1pPr>
          </a:lstStyle>
          <a:p>
            <a:fld id="{C74CBB0B-5D0C-43FE-9043-22172208F6F8}" type="slidenum">
              <a:rPr lang="es-CO" smtClean="0"/>
              <a:pPr/>
              <a:t>‹Nº›</a:t>
            </a:fld>
            <a:endParaRPr lang="es-CO"/>
          </a:p>
        </p:txBody>
      </p:sp>
      <p:sp>
        <p:nvSpPr>
          <p:cNvPr id="8" name="Rectángulo 7">
            <a:extLst>
              <a:ext uri="{FF2B5EF4-FFF2-40B4-BE49-F238E27FC236}">
                <a16:creationId xmlns:a16="http://schemas.microsoft.com/office/drawing/2014/main" id="{DA42338C-E077-C692-102C-D395E552533C}"/>
              </a:ext>
            </a:extLst>
          </p:cNvPr>
          <p:cNvSpPr/>
          <p:nvPr userDrawn="1"/>
        </p:nvSpPr>
        <p:spPr>
          <a:xfrm>
            <a:off x="0" y="6693694"/>
            <a:ext cx="12192000" cy="178593"/>
          </a:xfrm>
          <a:prstGeom prst="rect">
            <a:avLst/>
          </a:prstGeom>
          <a:solidFill>
            <a:srgbClr val="FFC80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 name="CuadroTexto 8">
            <a:extLst>
              <a:ext uri="{FF2B5EF4-FFF2-40B4-BE49-F238E27FC236}">
                <a16:creationId xmlns:a16="http://schemas.microsoft.com/office/drawing/2014/main" id="{CD59AF1E-8347-D8B2-301D-8C0559BFA33F}"/>
              </a:ext>
            </a:extLst>
          </p:cNvPr>
          <p:cNvSpPr txBox="1"/>
          <p:nvPr userDrawn="1"/>
        </p:nvSpPr>
        <p:spPr>
          <a:xfrm>
            <a:off x="5212556" y="6623604"/>
            <a:ext cx="1931194" cy="246221"/>
          </a:xfrm>
          <a:prstGeom prst="rect">
            <a:avLst/>
          </a:prstGeom>
          <a:noFill/>
        </p:spPr>
        <p:txBody>
          <a:bodyPr wrap="square" rtlCol="0">
            <a:spAutoFit/>
          </a:bodyPr>
          <a:lstStyle/>
          <a:p>
            <a:pPr algn="ctr"/>
            <a:r>
              <a:rPr lang="es-US" sz="1000">
                <a:solidFill>
                  <a:srgbClr val="575756"/>
                </a:solidFill>
                <a:latin typeface="Verdana" panose="020B0604030504040204" pitchFamily="34" charset="0"/>
                <a:ea typeface="Verdana" panose="020B0604030504040204" pitchFamily="34" charset="0"/>
              </a:rPr>
              <a:t>www.dnp.gov.co</a:t>
            </a:r>
            <a:endParaRPr lang="es-CO" sz="1000">
              <a:solidFill>
                <a:srgbClr val="575756"/>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4041204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4_Encabezado de sección">
    <p:spTree>
      <p:nvGrpSpPr>
        <p:cNvPr id="1" name=""/>
        <p:cNvGrpSpPr/>
        <p:nvPr/>
      </p:nvGrpSpPr>
      <p:grpSpPr>
        <a:xfrm>
          <a:off x="0" y="0"/>
          <a:ext cx="0" cy="0"/>
          <a:chOff x="0" y="0"/>
          <a:chExt cx="0" cy="0"/>
        </a:xfrm>
      </p:grpSpPr>
      <p:pic>
        <p:nvPicPr>
          <p:cNvPr id="7" name="Imagen 6" descr="Interfaz de usuario gráfica&#10;&#10;Descripción generada automáticamente con confianza media">
            <a:extLst>
              <a:ext uri="{FF2B5EF4-FFF2-40B4-BE49-F238E27FC236}">
                <a16:creationId xmlns:a16="http://schemas.microsoft.com/office/drawing/2014/main" id="{1D957708-7AF7-770F-F457-3BA99BCE667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4017" y="5956857"/>
            <a:ext cx="1248366" cy="701792"/>
          </a:xfrm>
          <a:prstGeom prst="rect">
            <a:avLst/>
          </a:prstGeom>
        </p:spPr>
      </p:pic>
      <p:sp>
        <p:nvSpPr>
          <p:cNvPr id="2" name="Título 1">
            <a:extLst>
              <a:ext uri="{FF2B5EF4-FFF2-40B4-BE49-F238E27FC236}">
                <a16:creationId xmlns:a16="http://schemas.microsoft.com/office/drawing/2014/main" id="{913D0CCB-4FFD-D76C-2516-7E388FCAB981}"/>
              </a:ext>
            </a:extLst>
          </p:cNvPr>
          <p:cNvSpPr>
            <a:spLocks noGrp="1"/>
          </p:cNvSpPr>
          <p:nvPr>
            <p:ph type="title"/>
          </p:nvPr>
        </p:nvSpPr>
        <p:spPr>
          <a:xfrm>
            <a:off x="831850" y="1709738"/>
            <a:ext cx="10515600" cy="2852737"/>
          </a:xfrm>
        </p:spPr>
        <p:txBody>
          <a:bodyPr anchor="b"/>
          <a:lstStyle>
            <a:lvl1pPr>
              <a:defRPr sz="6000">
                <a:latin typeface="Verdana" panose="020B0604030504040204" pitchFamily="34" charset="0"/>
              </a:defRPr>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E1E21056-E582-22D1-6201-8C5FC793E53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Verdana" panose="020B060403050404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77EB76F7-CED7-0277-AFCB-6886CB518DAF}"/>
              </a:ext>
            </a:extLst>
          </p:cNvPr>
          <p:cNvSpPr>
            <a:spLocks noGrp="1"/>
          </p:cNvSpPr>
          <p:nvPr>
            <p:ph type="dt" sz="half" idx="10"/>
          </p:nvPr>
        </p:nvSpPr>
        <p:spPr/>
        <p:txBody>
          <a:bodyPr/>
          <a:lstStyle>
            <a:lvl1pPr>
              <a:defRPr>
                <a:latin typeface="Verdana" panose="020B0604030504040204" pitchFamily="34" charset="0"/>
              </a:defRPr>
            </a:lvl1pPr>
          </a:lstStyle>
          <a:p>
            <a:fld id="{856A6FAC-9192-436B-870E-80DDE60983C7}" type="datetimeFigureOut">
              <a:rPr lang="es-CO" smtClean="0"/>
              <a:pPr/>
              <a:t>1/10/2024</a:t>
            </a:fld>
            <a:endParaRPr lang="es-CO"/>
          </a:p>
        </p:txBody>
      </p:sp>
      <p:sp>
        <p:nvSpPr>
          <p:cNvPr id="5" name="Marcador de pie de página 4">
            <a:extLst>
              <a:ext uri="{FF2B5EF4-FFF2-40B4-BE49-F238E27FC236}">
                <a16:creationId xmlns:a16="http://schemas.microsoft.com/office/drawing/2014/main" id="{A4C8B0CA-24C5-6F63-CBFA-9062B6F26213}"/>
              </a:ext>
            </a:extLst>
          </p:cNvPr>
          <p:cNvSpPr>
            <a:spLocks noGrp="1"/>
          </p:cNvSpPr>
          <p:nvPr>
            <p:ph type="ftr" sz="quarter" idx="11"/>
          </p:nvPr>
        </p:nvSpPr>
        <p:spPr/>
        <p:txBody>
          <a:bodyPr/>
          <a:lstStyle>
            <a:lvl1pPr>
              <a:defRPr>
                <a:latin typeface="Verdana" panose="020B0604030504040204" pitchFamily="34" charset="0"/>
              </a:defRPr>
            </a:lvl1pPr>
          </a:lstStyle>
          <a:p>
            <a:endParaRPr lang="es-CO"/>
          </a:p>
        </p:txBody>
      </p:sp>
      <p:sp>
        <p:nvSpPr>
          <p:cNvPr id="6" name="Marcador de número de diapositiva 5">
            <a:extLst>
              <a:ext uri="{FF2B5EF4-FFF2-40B4-BE49-F238E27FC236}">
                <a16:creationId xmlns:a16="http://schemas.microsoft.com/office/drawing/2014/main" id="{053FA383-2ECC-136F-2454-358FD4FC2159}"/>
              </a:ext>
            </a:extLst>
          </p:cNvPr>
          <p:cNvSpPr>
            <a:spLocks noGrp="1"/>
          </p:cNvSpPr>
          <p:nvPr>
            <p:ph type="sldNum" sz="quarter" idx="12"/>
          </p:nvPr>
        </p:nvSpPr>
        <p:spPr/>
        <p:txBody>
          <a:bodyPr/>
          <a:lstStyle>
            <a:lvl1pPr>
              <a:defRPr>
                <a:latin typeface="Verdana" panose="020B0604030504040204" pitchFamily="34" charset="0"/>
              </a:defRPr>
            </a:lvl1pPr>
          </a:lstStyle>
          <a:p>
            <a:fld id="{C74CBB0B-5D0C-43FE-9043-22172208F6F8}" type="slidenum">
              <a:rPr lang="es-CO" smtClean="0"/>
              <a:pPr/>
              <a:t>‹Nº›</a:t>
            </a:fld>
            <a:endParaRPr lang="es-CO"/>
          </a:p>
        </p:txBody>
      </p:sp>
      <p:sp>
        <p:nvSpPr>
          <p:cNvPr id="8" name="Rectángulo 7">
            <a:extLst>
              <a:ext uri="{FF2B5EF4-FFF2-40B4-BE49-F238E27FC236}">
                <a16:creationId xmlns:a16="http://schemas.microsoft.com/office/drawing/2014/main" id="{8ECC6813-BCF4-C122-19CA-6761F3EC7769}"/>
              </a:ext>
            </a:extLst>
          </p:cNvPr>
          <p:cNvSpPr/>
          <p:nvPr userDrawn="1"/>
        </p:nvSpPr>
        <p:spPr>
          <a:xfrm>
            <a:off x="0" y="6693694"/>
            <a:ext cx="12192000" cy="178593"/>
          </a:xfrm>
          <a:prstGeom prst="rect">
            <a:avLst/>
          </a:prstGeom>
          <a:solidFill>
            <a:srgbClr val="FFC80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 name="CuadroTexto 8">
            <a:extLst>
              <a:ext uri="{FF2B5EF4-FFF2-40B4-BE49-F238E27FC236}">
                <a16:creationId xmlns:a16="http://schemas.microsoft.com/office/drawing/2014/main" id="{6E0EF815-E6EE-BF29-15FF-6AB74429DCB7}"/>
              </a:ext>
            </a:extLst>
          </p:cNvPr>
          <p:cNvSpPr txBox="1"/>
          <p:nvPr userDrawn="1"/>
        </p:nvSpPr>
        <p:spPr>
          <a:xfrm>
            <a:off x="5212556" y="6623604"/>
            <a:ext cx="1931194" cy="246221"/>
          </a:xfrm>
          <a:prstGeom prst="rect">
            <a:avLst/>
          </a:prstGeom>
          <a:noFill/>
        </p:spPr>
        <p:txBody>
          <a:bodyPr wrap="square" rtlCol="0">
            <a:spAutoFit/>
          </a:bodyPr>
          <a:lstStyle/>
          <a:p>
            <a:pPr algn="ctr"/>
            <a:r>
              <a:rPr lang="es-US" sz="1000">
                <a:solidFill>
                  <a:srgbClr val="575756"/>
                </a:solidFill>
                <a:latin typeface="Verdana" panose="020B0604030504040204" pitchFamily="34" charset="0"/>
                <a:ea typeface="Verdana" panose="020B0604030504040204" pitchFamily="34" charset="0"/>
              </a:rPr>
              <a:t>www.dnp.gov.co</a:t>
            </a:r>
            <a:endParaRPr lang="es-CO" sz="1000">
              <a:solidFill>
                <a:srgbClr val="575756"/>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5823485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CF842174-351A-5C35-E775-1CDC59E177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65D2E68F-9A0D-D89E-ED06-73EDB9E63B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D0A95696-420C-C45E-6F3E-ED258E8D8B8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Verdana" panose="020B0604030504040204" pitchFamily="34" charset="0"/>
              </a:defRPr>
            </a:lvl1pPr>
          </a:lstStyle>
          <a:p>
            <a:fld id="{856A6FAC-9192-436B-870E-80DDE60983C7}" type="datetimeFigureOut">
              <a:rPr lang="es-CO" smtClean="0"/>
              <a:pPr/>
              <a:t>1/10/2024</a:t>
            </a:fld>
            <a:endParaRPr lang="es-CO"/>
          </a:p>
        </p:txBody>
      </p:sp>
      <p:sp>
        <p:nvSpPr>
          <p:cNvPr id="5" name="Marcador de pie de página 4">
            <a:extLst>
              <a:ext uri="{FF2B5EF4-FFF2-40B4-BE49-F238E27FC236}">
                <a16:creationId xmlns:a16="http://schemas.microsoft.com/office/drawing/2014/main" id="{4BEF4216-2A8E-0656-28FD-6CAD51853C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Verdana" panose="020B0604030504040204" pitchFamily="34" charset="0"/>
              </a:defRPr>
            </a:lvl1pPr>
          </a:lstStyle>
          <a:p>
            <a:endParaRPr lang="es-CO"/>
          </a:p>
        </p:txBody>
      </p:sp>
      <p:sp>
        <p:nvSpPr>
          <p:cNvPr id="6" name="Marcador de número de diapositiva 5">
            <a:extLst>
              <a:ext uri="{FF2B5EF4-FFF2-40B4-BE49-F238E27FC236}">
                <a16:creationId xmlns:a16="http://schemas.microsoft.com/office/drawing/2014/main" id="{26FEC2FF-6B1B-D345-F657-95FAADED47F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Verdana" panose="020B0604030504040204" pitchFamily="34" charset="0"/>
              </a:defRPr>
            </a:lvl1pPr>
          </a:lstStyle>
          <a:p>
            <a:fld id="{C74CBB0B-5D0C-43FE-9043-22172208F6F8}" type="slidenum">
              <a:rPr lang="es-CO" smtClean="0"/>
              <a:pPr/>
              <a:t>‹Nº›</a:t>
            </a:fld>
            <a:endParaRPr lang="es-CO"/>
          </a:p>
        </p:txBody>
      </p:sp>
    </p:spTree>
    <p:extLst>
      <p:ext uri="{BB962C8B-B14F-4D97-AF65-F5344CB8AC3E}">
        <p14:creationId xmlns:p14="http://schemas.microsoft.com/office/powerpoint/2010/main" val="40501875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71" r:id="rId5"/>
    <p:sldLayoutId id="2147483665" r:id="rId6"/>
    <p:sldLayoutId id="2147483666" r:id="rId7"/>
    <p:sldLayoutId id="2147483667" r:id="rId8"/>
    <p:sldLayoutId id="2147483668" r:id="rId9"/>
    <p:sldLayoutId id="2147483669" r:id="rId10"/>
    <p:sldLayoutId id="2147483670" r:id="rId11"/>
    <p:sldLayoutId id="2147483673" r:id="rId12"/>
    <p:sldLayoutId id="2147483674" r:id="rId13"/>
  </p:sldLayoutIdLst>
  <p:txStyles>
    <p:titleStyle>
      <a:lvl1pPr algn="l" defTabSz="914400" rtl="0" eaLnBrk="1" latinLnBrk="0" hangingPunct="1">
        <a:lnSpc>
          <a:spcPct val="90000"/>
        </a:lnSpc>
        <a:spcBef>
          <a:spcPct val="0"/>
        </a:spcBef>
        <a:buNone/>
        <a:defRPr sz="4400" kern="1200">
          <a:solidFill>
            <a:schemeClr val="tx1"/>
          </a:solidFill>
          <a:latin typeface="Verdana" panose="020B060403050404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4.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19.png"/><Relationship Id="rId5" Type="http://schemas.openxmlformats.org/officeDocument/2006/relationships/image" Target="../media/image20.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21.png"/><Relationship Id="rId7"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24.png"/><Relationship Id="rId5" Type="http://schemas.openxmlformats.org/officeDocument/2006/relationships/image" Target="../media/image22.emf"/><Relationship Id="rId4" Type="http://schemas.microsoft.com/office/2007/relationships/hdphoto" Target="../media/hdphoto3.wdp"/></Relationships>
</file>

<file path=ppt/slides/_rels/slide12.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26.png"/><Relationship Id="rId5" Type="http://schemas.microsoft.com/office/2007/relationships/hdphoto" Target="../media/hdphoto5.wdp"/><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7" Type="http://schemas.microsoft.com/office/2007/relationships/hdphoto" Target="../media/hdphoto7.wdp"/><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28.png"/><Relationship Id="rId5" Type="http://schemas.microsoft.com/office/2007/relationships/hdphoto" Target="../media/hdphoto6.wdp"/><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image" Target="../media/image31.png"/><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5.xml"/><Relationship Id="rId6" Type="http://schemas.openxmlformats.org/officeDocument/2006/relationships/chart" Target="../charts/chart15.xml"/><Relationship Id="rId5" Type="http://schemas.openxmlformats.org/officeDocument/2006/relationships/chart" Target="../charts/chart14.xml"/><Relationship Id="rId4" Type="http://schemas.openxmlformats.org/officeDocument/2006/relationships/chart" Target="../charts/chart13.xml"/></Relationships>
</file>

<file path=ppt/slides/_rels/slide22.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chart" Target="../charts/chart17.xml"/><Relationship Id="rId7" Type="http://schemas.openxmlformats.org/officeDocument/2006/relationships/chart" Target="../charts/chart21.xml"/><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chart" Target="../charts/chart20.xml"/><Relationship Id="rId5" Type="http://schemas.openxmlformats.org/officeDocument/2006/relationships/chart" Target="../charts/chart19.xml"/><Relationship Id="rId4" Type="http://schemas.openxmlformats.org/officeDocument/2006/relationships/chart" Target="../charts/chart18.xml"/></Relationships>
</file>

<file path=ppt/slides/_rels/slide24.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microsoft.com/office/2007/relationships/hdphoto" Target="../media/hdphoto7.wdp"/><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microsoft.com/office/2007/relationships/hdphoto" Target="../media/hdphoto7.wdp"/><Relationship Id="rId5" Type="http://schemas.openxmlformats.org/officeDocument/2006/relationships/image" Target="../media/image28.png"/><Relationship Id="rId4" Type="http://schemas.openxmlformats.org/officeDocument/2006/relationships/chart" Target="../charts/chart24.xml"/></Relationships>
</file>

<file path=ppt/slides/_rels/slide26.xml.rels><?xml version="1.0" encoding="UTF-8" standalone="yes"?>
<Relationships xmlns="http://schemas.openxmlformats.org/package/2006/relationships"><Relationship Id="rId3" Type="http://schemas.openxmlformats.org/officeDocument/2006/relationships/chart" Target="../charts/chart25.xml"/><Relationship Id="rId7" Type="http://schemas.microsoft.com/office/2007/relationships/hdphoto" Target="../media/hdphoto7.wdp"/><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image" Target="../media/image28.png"/><Relationship Id="rId5" Type="http://schemas.openxmlformats.org/officeDocument/2006/relationships/chart" Target="../charts/chart27.xml"/><Relationship Id="rId4" Type="http://schemas.openxmlformats.org/officeDocument/2006/relationships/chart" Target="../charts/chart26.xml"/></Relationships>
</file>

<file path=ppt/slides/_rels/slide27.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chart" Target="../charts/chart29.xml"/></Relationships>
</file>

<file path=ppt/slides/_rels/slide28.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19.xml"/><Relationship Id="rId1" Type="http://schemas.openxmlformats.org/officeDocument/2006/relationships/slideLayout" Target="../slideLayouts/slideLayout5.xml"/><Relationship Id="rId5" Type="http://schemas.openxmlformats.org/officeDocument/2006/relationships/chart" Target="../charts/chart32.xml"/><Relationship Id="rId4" Type="http://schemas.openxmlformats.org/officeDocument/2006/relationships/chart" Target="../charts/chart3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s://www.dnp.gov.co/LaEntidad_/subdireccion-general-descentralizacion-desarrollo-territorial/direccion-descentralizacion-fortalecimiento-fiscal/Paginas/informacion-fiscal-y-financiera.aspx" TargetMode="External"/><Relationship Id="rId1" Type="http://schemas.openxmlformats.org/officeDocument/2006/relationships/slideLayout" Target="../slideLayouts/slideLayout5.xml"/><Relationship Id="rId5" Type="http://schemas.openxmlformats.org/officeDocument/2006/relationships/image" Target="../media/image34.png"/><Relationship Id="rId4" Type="http://schemas.openxmlformats.org/officeDocument/2006/relationships/image" Target="../media/image33.svg"/></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chart" Target="../charts/chart3.xml"/></Relationships>
</file>

<file path=ppt/slides/_rels/slide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chart" Target="../charts/char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svg"/><Relationship Id="rId7"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3.svg"/><Relationship Id="rId7" Type="http://schemas.microsoft.com/office/2007/relationships/hdphoto" Target="../media/hdphoto2.wdp"/><Relationship Id="rId2" Type="http://schemas.openxmlformats.org/officeDocument/2006/relationships/image" Target="../media/image12.png"/><Relationship Id="rId1" Type="http://schemas.openxmlformats.org/officeDocument/2006/relationships/slideLayout" Target="../slideLayouts/slideLayout5.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Un reloj de aguja&#10;&#10;Descripción generada automáticamente con confianza media">
            <a:extLst>
              <a:ext uri="{FF2B5EF4-FFF2-40B4-BE49-F238E27FC236}">
                <a16:creationId xmlns:a16="http://schemas.microsoft.com/office/drawing/2014/main" id="{4733FAB6-9E47-8DDF-0CDC-E531C3F96AF3}"/>
              </a:ext>
            </a:extLst>
          </p:cNvPr>
          <p:cNvPicPr>
            <a:picLocks noChangeAspect="1"/>
          </p:cNvPicPr>
          <p:nvPr/>
        </p:nvPicPr>
        <p:blipFill rotWithShape="1">
          <a:blip r:embed="rId2">
            <a:extLst>
              <a:ext uri="{28A0092B-C50C-407E-A947-70E740481C1C}">
                <a14:useLocalDpi xmlns:a14="http://schemas.microsoft.com/office/drawing/2010/main" val="0"/>
              </a:ext>
            </a:extLst>
          </a:blip>
          <a:srcRect l="18572" b="-1941"/>
          <a:stretch/>
        </p:blipFill>
        <p:spPr>
          <a:xfrm>
            <a:off x="-139700" y="0"/>
            <a:ext cx="12471400" cy="6991352"/>
          </a:xfrm>
          <a:prstGeom prst="rect">
            <a:avLst/>
          </a:prstGeom>
        </p:spPr>
      </p:pic>
      <p:sp>
        <p:nvSpPr>
          <p:cNvPr id="5" name="Rectángulo 4">
            <a:extLst>
              <a:ext uri="{FF2B5EF4-FFF2-40B4-BE49-F238E27FC236}">
                <a16:creationId xmlns:a16="http://schemas.microsoft.com/office/drawing/2014/main" id="{E7C3DC8A-2A0D-28AD-C927-C4EB51ADC62F}"/>
              </a:ext>
            </a:extLst>
          </p:cNvPr>
          <p:cNvSpPr/>
          <p:nvPr/>
        </p:nvSpPr>
        <p:spPr>
          <a:xfrm>
            <a:off x="-139700" y="-66676"/>
            <a:ext cx="12471400" cy="6991352"/>
          </a:xfrm>
          <a:prstGeom prst="rect">
            <a:avLst/>
          </a:prstGeom>
          <a:solidFill>
            <a:schemeClr val="tx1">
              <a:alpha val="46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15000"/>
              </a:lnSpc>
              <a:spcAft>
                <a:spcPts val="800"/>
              </a:spcAft>
            </a:pPr>
            <a:endParaRPr lang="es-CO" sz="1800" kern="100">
              <a:effectLst/>
              <a:latin typeface="Aptos" panose="020B0004020202020204" pitchFamily="34" charset="0"/>
              <a:ea typeface="Aptos" panose="020B0004020202020204" pitchFamily="34" charset="0"/>
              <a:cs typeface="Times New Roman" panose="02020603050405020304" pitchFamily="18" charset="0"/>
            </a:endParaRPr>
          </a:p>
        </p:txBody>
      </p:sp>
      <p:sp>
        <p:nvSpPr>
          <p:cNvPr id="12" name="Título 17">
            <a:extLst>
              <a:ext uri="{FF2B5EF4-FFF2-40B4-BE49-F238E27FC236}">
                <a16:creationId xmlns:a16="http://schemas.microsoft.com/office/drawing/2014/main" id="{98D7B2DD-08E7-5BD5-F53A-634FC3ED11CC}"/>
              </a:ext>
            </a:extLst>
          </p:cNvPr>
          <p:cNvSpPr txBox="1">
            <a:spLocks/>
          </p:cNvSpPr>
          <p:nvPr/>
        </p:nvSpPr>
        <p:spPr>
          <a:xfrm>
            <a:off x="5653676" y="979477"/>
            <a:ext cx="5359526" cy="1725886"/>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lang="es-MX" sz="4000" b="1" kern="1200" dirty="0">
                <a:solidFill>
                  <a:schemeClr val="tx1"/>
                </a:solidFill>
                <a:latin typeface="Verdana" panose="020B0604030504040204" pitchFamily="34" charset="0"/>
                <a:ea typeface="Verdana" panose="020B0604030504040204" pitchFamily="34" charset="0"/>
                <a:cs typeface="+mj-cs"/>
              </a:defRPr>
            </a:lvl1pPr>
          </a:lstStyle>
          <a:p>
            <a:pPr marL="0" marR="0" lvl="0" indent="0" rtl="0">
              <a:spcBef>
                <a:spcPts val="0"/>
              </a:spcBef>
              <a:spcAft>
                <a:spcPts val="0"/>
              </a:spcAft>
              <a:buNone/>
            </a:pPr>
            <a:r>
              <a:rPr lang="es-MX" sz="4600" spc="-150" dirty="0">
                <a:solidFill>
                  <a:srgbClr val="FFCC02"/>
                </a:solidFill>
                <a:latin typeface="Gadugi" panose="020B0502040204020203" pitchFamily="34" charset="0"/>
                <a:ea typeface="Gadugi" panose="020B0502040204020203" pitchFamily="34" charset="0"/>
                <a:cs typeface="Times New Roman" panose="02020603050405020304" pitchFamily="18" charset="0"/>
                <a:sym typeface="Helvetica Neue"/>
              </a:rPr>
              <a:t>Índice de Desempeño</a:t>
            </a:r>
          </a:p>
          <a:p>
            <a:pPr>
              <a:spcBef>
                <a:spcPts val="0"/>
              </a:spcBef>
            </a:pPr>
            <a:r>
              <a:rPr lang="es-MX" sz="4600" spc="-150" dirty="0">
                <a:solidFill>
                  <a:schemeClr val="bg1"/>
                </a:solidFill>
                <a:latin typeface="Gadugi" panose="020B0502040204020203" pitchFamily="34" charset="0"/>
                <a:ea typeface="Gadugi" panose="020B0502040204020203" pitchFamily="34" charset="0"/>
                <a:cs typeface="Times New Roman" panose="02020603050405020304" pitchFamily="18" charset="0"/>
                <a:sym typeface="Helvetica Neue"/>
              </a:rPr>
              <a:t>Fiscal vigencia </a:t>
            </a:r>
            <a:r>
              <a:rPr lang="es-MX" sz="5000" kern="100" dirty="0">
                <a:solidFill>
                  <a:srgbClr val="FFFFFF"/>
                </a:solidFill>
                <a:effectLst/>
                <a:highlight>
                  <a:srgbClr val="173557"/>
                </a:highlight>
                <a:latin typeface="Aptos" panose="020B0004020202020204" pitchFamily="34" charset="0"/>
                <a:ea typeface="Aptos" panose="020B0004020202020204" pitchFamily="34" charset="0"/>
                <a:cs typeface="Times New Roman" panose="02020603050405020304" pitchFamily="18" charset="0"/>
              </a:rPr>
              <a:t>2023</a:t>
            </a:r>
            <a:endParaRPr lang="es-CO" sz="5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Rectángulo 6">
            <a:extLst>
              <a:ext uri="{FF2B5EF4-FFF2-40B4-BE49-F238E27FC236}">
                <a16:creationId xmlns:a16="http://schemas.microsoft.com/office/drawing/2014/main" id="{365C370E-6970-4F7F-EB6B-36B8AA831C85}"/>
              </a:ext>
            </a:extLst>
          </p:cNvPr>
          <p:cNvSpPr/>
          <p:nvPr/>
        </p:nvSpPr>
        <p:spPr>
          <a:xfrm rot="5400000">
            <a:off x="218240" y="1286535"/>
            <a:ext cx="5657850" cy="4425712"/>
          </a:xfrm>
          <a:prstGeom prst="rect">
            <a:avLst/>
          </a:prstGeom>
          <a:noFill/>
          <a:ln w="152400">
            <a:solidFill>
              <a:srgbClr val="FFCC0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Imagen 5">
            <a:extLst>
              <a:ext uri="{FF2B5EF4-FFF2-40B4-BE49-F238E27FC236}">
                <a16:creationId xmlns:a16="http://schemas.microsoft.com/office/drawing/2014/main" id="{61A399D1-4106-1EE1-7E50-C844A085325A}"/>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contrast="-20000"/>
                    </a14:imgEffect>
                  </a14:imgLayer>
                </a14:imgProps>
              </a:ext>
            </a:extLst>
          </a:blip>
          <a:stretch>
            <a:fillRect/>
          </a:stretch>
        </p:blipFill>
        <p:spPr>
          <a:xfrm>
            <a:off x="914149" y="770985"/>
            <a:ext cx="4266031" cy="5484896"/>
          </a:xfrm>
          <a:prstGeom prst="rect">
            <a:avLst/>
          </a:prstGeom>
        </p:spPr>
      </p:pic>
      <p:sp>
        <p:nvSpPr>
          <p:cNvPr id="2" name="Título 17">
            <a:extLst>
              <a:ext uri="{FF2B5EF4-FFF2-40B4-BE49-F238E27FC236}">
                <a16:creationId xmlns:a16="http://schemas.microsoft.com/office/drawing/2014/main" id="{21AAD291-8591-A6CF-148E-0F229BA15508}"/>
              </a:ext>
            </a:extLst>
          </p:cNvPr>
          <p:cNvSpPr txBox="1">
            <a:spLocks/>
          </p:cNvSpPr>
          <p:nvPr/>
        </p:nvSpPr>
        <p:spPr>
          <a:xfrm>
            <a:off x="5653676" y="4402033"/>
            <a:ext cx="6284368" cy="1926283"/>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lang="es-MX" sz="4000" b="1" kern="1200" dirty="0">
                <a:solidFill>
                  <a:schemeClr val="tx1"/>
                </a:solidFill>
                <a:latin typeface="Verdana" panose="020B0604030504040204" pitchFamily="34" charset="0"/>
                <a:ea typeface="Verdana" panose="020B0604030504040204" pitchFamily="34" charset="0"/>
                <a:cs typeface="+mj-cs"/>
              </a:defRPr>
            </a:lvl1pPr>
          </a:lstStyle>
          <a:p>
            <a:pPr marL="0" marR="0" lvl="0" indent="0" rtl="0">
              <a:spcBef>
                <a:spcPts val="0"/>
              </a:spcBef>
              <a:spcAft>
                <a:spcPts val="0"/>
              </a:spcAft>
              <a:buNone/>
            </a:pPr>
            <a:r>
              <a:rPr lang="es-CO" sz="2400" kern="100" dirty="0">
                <a:solidFill>
                  <a:schemeClr val="bg1"/>
                </a:solidFill>
                <a:highlight>
                  <a:srgbClr val="173557"/>
                </a:highlight>
                <a:latin typeface="Aptos" panose="020B0004020202020204" pitchFamily="34" charset="0"/>
                <a:ea typeface="Aptos" panose="020B0004020202020204" pitchFamily="34" charset="0"/>
                <a:cs typeface="Times New Roman" panose="02020603050405020304" pitchFamily="18" charset="0"/>
              </a:rPr>
              <a:t>Departamento Nacional de Planeación-DNP</a:t>
            </a:r>
            <a:endParaRPr lang="es-CO" sz="2000" kern="100" dirty="0">
              <a:solidFill>
                <a:schemeClr val="bg1"/>
              </a:solidFill>
              <a:highlight>
                <a:srgbClr val="173557"/>
              </a:highlight>
              <a:latin typeface="Aptos" panose="020B0004020202020204" pitchFamily="34" charset="0"/>
              <a:ea typeface="Aptos" panose="020B0004020202020204" pitchFamily="34" charset="0"/>
              <a:cs typeface="Times New Roman" panose="02020603050405020304" pitchFamily="18" charset="0"/>
            </a:endParaRPr>
          </a:p>
          <a:p>
            <a:pPr marL="0" marR="0" lvl="0" indent="0" rtl="0">
              <a:spcBef>
                <a:spcPts val="0"/>
              </a:spcBef>
              <a:spcAft>
                <a:spcPts val="0"/>
              </a:spcAft>
              <a:buNone/>
            </a:pPr>
            <a:r>
              <a:rPr lang="es-CO" sz="8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 </a:t>
            </a:r>
            <a:endParaRPr lang="es-CO"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a:p>
            <a:pPr marL="0" marR="0" lvl="0" indent="0" rtl="0">
              <a:spcBef>
                <a:spcPts val="0"/>
              </a:spcBef>
              <a:spcAft>
                <a:spcPts val="0"/>
              </a:spcAft>
              <a:buNone/>
            </a:pPr>
            <a:r>
              <a:rPr lang="es-CO" sz="16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Subdirección General de Descentralización y Desarrollo Territorial</a:t>
            </a:r>
          </a:p>
          <a:p>
            <a:pPr marL="0" marR="0" lvl="0" indent="0" rtl="0">
              <a:spcBef>
                <a:spcPts val="0"/>
              </a:spcBef>
              <a:spcAft>
                <a:spcPts val="0"/>
              </a:spcAft>
              <a:buNone/>
            </a:pPr>
            <a:endParaRPr lang="es-CO" sz="6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p>
            <a:pPr marL="0" marR="0" lvl="0" indent="0" rtl="0">
              <a:spcBef>
                <a:spcPts val="0"/>
              </a:spcBef>
              <a:spcAft>
                <a:spcPts val="0"/>
              </a:spcAft>
              <a:buNone/>
            </a:pPr>
            <a:r>
              <a:rPr lang="es-CO" sz="16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Dirección de Descentralización y Fortalecimiento Fisc</a:t>
            </a:r>
            <a:r>
              <a:rPr lang="es-CO" sz="16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al</a:t>
            </a:r>
          </a:p>
          <a:p>
            <a:pPr marL="0" marR="0" lvl="0" indent="0" rtl="0">
              <a:spcBef>
                <a:spcPts val="0"/>
              </a:spcBef>
              <a:spcAft>
                <a:spcPts val="0"/>
              </a:spcAft>
              <a:buNone/>
            </a:pPr>
            <a:endParaRPr lang="es-CO" sz="6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p>
            <a:pPr marL="0" marR="0" lvl="0" indent="0" rtl="0">
              <a:spcBef>
                <a:spcPts val="0"/>
              </a:spcBef>
              <a:spcAft>
                <a:spcPts val="0"/>
              </a:spcAft>
              <a:buNone/>
            </a:pPr>
            <a:r>
              <a:rPr lang="es-CO" sz="16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Subdirección de Fortalecimiento Fiscal Territorial</a:t>
            </a:r>
          </a:p>
          <a:p>
            <a:pPr marL="0" marR="0" lvl="0" indent="0" rtl="0">
              <a:spcBef>
                <a:spcPts val="0"/>
              </a:spcBef>
              <a:spcAft>
                <a:spcPts val="0"/>
              </a:spcAft>
              <a:buNone/>
            </a:pPr>
            <a:endParaRPr lang="es-CO" sz="16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a:p>
            <a:pPr marL="0" marR="0" lvl="0" indent="0" rtl="0">
              <a:spcBef>
                <a:spcPts val="0"/>
              </a:spcBef>
              <a:spcAft>
                <a:spcPts val="0"/>
              </a:spcAft>
              <a:buNone/>
            </a:pPr>
            <a:endParaRPr lang="es-CO" sz="1800" b="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p>
            <a:pPr marL="0" marR="0" lvl="0" indent="0" rtl="0">
              <a:spcBef>
                <a:spcPts val="0"/>
              </a:spcBef>
              <a:spcAft>
                <a:spcPts val="0"/>
              </a:spcAft>
              <a:buNone/>
            </a:pPr>
            <a:r>
              <a:rPr lang="es-CO" sz="1800" b="0" kern="100" dirty="0">
                <a:solidFill>
                  <a:schemeClr val="accent5"/>
                </a:solidFill>
                <a:effectLst/>
                <a:latin typeface="Aptos" panose="020B0004020202020204" pitchFamily="34" charset="0"/>
                <a:ea typeface="Aptos" panose="020B0004020202020204" pitchFamily="34" charset="0"/>
                <a:cs typeface="Times New Roman" panose="02020603050405020304" pitchFamily="18" charset="0"/>
              </a:rPr>
              <a:t>Septiembre de 2024</a:t>
            </a:r>
          </a:p>
        </p:txBody>
      </p:sp>
    </p:spTree>
    <p:extLst>
      <p:ext uri="{BB962C8B-B14F-4D97-AF65-F5344CB8AC3E}">
        <p14:creationId xmlns:p14="http://schemas.microsoft.com/office/powerpoint/2010/main" val="28472442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esquinas redondeadas 9">
            <a:extLst>
              <a:ext uri="{FF2B5EF4-FFF2-40B4-BE49-F238E27FC236}">
                <a16:creationId xmlns:a16="http://schemas.microsoft.com/office/drawing/2014/main" id="{67BE7E4E-0AD6-6FAD-D174-6E9897A52D62}"/>
              </a:ext>
            </a:extLst>
          </p:cNvPr>
          <p:cNvSpPr/>
          <p:nvPr/>
        </p:nvSpPr>
        <p:spPr>
          <a:xfrm>
            <a:off x="1215213" y="1997386"/>
            <a:ext cx="1739108" cy="780335"/>
          </a:xfrm>
          <a:prstGeom prst="roundRect">
            <a:avLst/>
          </a:prstGeom>
          <a:solidFill>
            <a:schemeClr val="accent2">
              <a:lumMod val="20000"/>
              <a:lumOff val="80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fontAlgn="ctr"/>
            <a:r>
              <a:rPr lang="es-CO" sz="1400" b="1" u="none" strike="noStrike">
                <a:solidFill>
                  <a:schemeClr val="accent1"/>
                </a:solidFill>
                <a:effectLst/>
              </a:rPr>
              <a:t>Dependencia de las Transferencias </a:t>
            </a:r>
            <a:endParaRPr lang="es-CO" sz="1400" b="1" i="0" u="none" strike="noStrike">
              <a:solidFill>
                <a:schemeClr val="accent1"/>
              </a:solidFill>
              <a:effectLst/>
              <a:latin typeface="Calibri" panose="020F0502020204030204" pitchFamily="34" charset="0"/>
            </a:endParaRPr>
          </a:p>
        </p:txBody>
      </p:sp>
      <p:sp>
        <p:nvSpPr>
          <p:cNvPr id="20" name="Rectángulo: esquinas redondeadas 19">
            <a:extLst>
              <a:ext uri="{FF2B5EF4-FFF2-40B4-BE49-F238E27FC236}">
                <a16:creationId xmlns:a16="http://schemas.microsoft.com/office/drawing/2014/main" id="{32BEC3C8-9F4E-A152-4257-F48755E83664}"/>
              </a:ext>
            </a:extLst>
          </p:cNvPr>
          <p:cNvSpPr/>
          <p:nvPr/>
        </p:nvSpPr>
        <p:spPr>
          <a:xfrm>
            <a:off x="1215213" y="3268610"/>
            <a:ext cx="1739108" cy="780335"/>
          </a:xfrm>
          <a:prstGeom prst="roundRect">
            <a:avLst/>
          </a:prstGeom>
          <a:solidFill>
            <a:schemeClr val="accent2">
              <a:lumMod val="20000"/>
              <a:lumOff val="80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fontAlgn="ctr"/>
            <a:r>
              <a:rPr lang="es-CO" sz="1400" b="1" u="none" strike="noStrike" dirty="0">
                <a:solidFill>
                  <a:schemeClr val="tx2"/>
                </a:solidFill>
                <a:effectLst/>
              </a:rPr>
              <a:t>Relevancia de la Formación Bruta de Capital Fijo – FBKF**</a:t>
            </a:r>
            <a:endParaRPr lang="es-CO" sz="1400" b="1" i="0" u="none" strike="noStrike" dirty="0">
              <a:solidFill>
                <a:schemeClr val="tx2"/>
              </a:solidFill>
              <a:effectLst/>
              <a:latin typeface="Calibri" panose="020F0502020204030204" pitchFamily="34" charset="0"/>
            </a:endParaRPr>
          </a:p>
        </p:txBody>
      </p:sp>
      <p:sp>
        <p:nvSpPr>
          <p:cNvPr id="27" name="Rectángulo: esquinas redondeadas 26">
            <a:extLst>
              <a:ext uri="{FF2B5EF4-FFF2-40B4-BE49-F238E27FC236}">
                <a16:creationId xmlns:a16="http://schemas.microsoft.com/office/drawing/2014/main" id="{02B94B58-93AC-9EF0-1C24-CAEC31FFD2AD}"/>
              </a:ext>
            </a:extLst>
          </p:cNvPr>
          <p:cNvSpPr/>
          <p:nvPr/>
        </p:nvSpPr>
        <p:spPr>
          <a:xfrm>
            <a:off x="1215213" y="4453530"/>
            <a:ext cx="1739108" cy="780335"/>
          </a:xfrm>
          <a:prstGeom prst="roundRect">
            <a:avLst/>
          </a:prstGeom>
          <a:solidFill>
            <a:schemeClr val="accent2">
              <a:lumMod val="20000"/>
              <a:lumOff val="80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377" rtl="0" eaLnBrk="1" fontAlgn="ctr" latinLnBrk="0" hangingPunct="1"/>
            <a:r>
              <a:rPr lang="es-CO" sz="1400" b="1" u="none" strike="noStrike" kern="1200">
                <a:solidFill>
                  <a:schemeClr val="dk1"/>
                </a:solidFill>
                <a:effectLst/>
                <a:latin typeface="+mn-lt"/>
                <a:ea typeface="+mn-ea"/>
                <a:cs typeface="+mn-cs"/>
              </a:rPr>
              <a:t>Endeudamiento (contable)</a:t>
            </a:r>
          </a:p>
        </p:txBody>
      </p:sp>
      <p:sp>
        <p:nvSpPr>
          <p:cNvPr id="17" name="Elipse 16">
            <a:extLst>
              <a:ext uri="{FF2B5EF4-FFF2-40B4-BE49-F238E27FC236}">
                <a16:creationId xmlns:a16="http://schemas.microsoft.com/office/drawing/2014/main" id="{0F8533F9-D088-FDE1-1AE1-4DFAD995511F}"/>
              </a:ext>
            </a:extLst>
          </p:cNvPr>
          <p:cNvSpPr/>
          <p:nvPr/>
        </p:nvSpPr>
        <p:spPr>
          <a:xfrm>
            <a:off x="681185" y="3186341"/>
            <a:ext cx="576000" cy="576000"/>
          </a:xfrm>
          <a:prstGeom prst="ellipse">
            <a:avLst/>
          </a:prstGeom>
          <a:solidFill>
            <a:schemeClr val="bg1"/>
          </a:solidFill>
          <a:ln w="38100">
            <a:solidFill>
              <a:schemeClr val="accent6"/>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s-CO"/>
          </a:p>
        </p:txBody>
      </p:sp>
      <p:sp>
        <p:nvSpPr>
          <p:cNvPr id="8" name="Elipse 7">
            <a:extLst>
              <a:ext uri="{FF2B5EF4-FFF2-40B4-BE49-F238E27FC236}">
                <a16:creationId xmlns:a16="http://schemas.microsoft.com/office/drawing/2014/main" id="{60F0E9E1-4A11-2E07-6854-2CCF72DC2F0D}"/>
              </a:ext>
            </a:extLst>
          </p:cNvPr>
          <p:cNvSpPr/>
          <p:nvPr/>
        </p:nvSpPr>
        <p:spPr>
          <a:xfrm>
            <a:off x="674252" y="1870937"/>
            <a:ext cx="576000" cy="576000"/>
          </a:xfrm>
          <a:prstGeom prst="ellipse">
            <a:avLst/>
          </a:prstGeom>
          <a:solidFill>
            <a:schemeClr val="bg1"/>
          </a:solidFill>
          <a:ln w="38100">
            <a:solidFill>
              <a:schemeClr val="accent6"/>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s-CO"/>
          </a:p>
        </p:txBody>
      </p:sp>
      <p:graphicFrame>
        <p:nvGraphicFramePr>
          <p:cNvPr id="2" name="Tabla 1">
            <a:extLst>
              <a:ext uri="{FF2B5EF4-FFF2-40B4-BE49-F238E27FC236}">
                <a16:creationId xmlns:a16="http://schemas.microsoft.com/office/drawing/2014/main" id="{2E719100-FFB8-8294-58DE-738E815CB518}"/>
              </a:ext>
            </a:extLst>
          </p:cNvPr>
          <p:cNvGraphicFramePr>
            <a:graphicFrameLocks noGrp="1"/>
          </p:cNvGraphicFramePr>
          <p:nvPr>
            <p:extLst>
              <p:ext uri="{D42A27DB-BD31-4B8C-83A1-F6EECF244321}">
                <p14:modId xmlns:p14="http://schemas.microsoft.com/office/powerpoint/2010/main" val="1580547339"/>
              </p:ext>
            </p:extLst>
          </p:nvPr>
        </p:nvGraphicFramePr>
        <p:xfrm>
          <a:off x="1156267" y="1323437"/>
          <a:ext cx="9962811" cy="491440"/>
        </p:xfrm>
        <a:graphic>
          <a:graphicData uri="http://schemas.openxmlformats.org/drawingml/2006/table">
            <a:tbl>
              <a:tblPr firstRow="1">
                <a:tableStyleId>{073A0DAA-6AF3-43AB-8588-CEC1D06C72B9}</a:tableStyleId>
              </a:tblPr>
              <a:tblGrid>
                <a:gridCol w="2013878">
                  <a:extLst>
                    <a:ext uri="{9D8B030D-6E8A-4147-A177-3AD203B41FA5}">
                      <a16:colId xmlns:a16="http://schemas.microsoft.com/office/drawing/2014/main" val="1416541184"/>
                    </a:ext>
                  </a:extLst>
                </a:gridCol>
                <a:gridCol w="3670084">
                  <a:extLst>
                    <a:ext uri="{9D8B030D-6E8A-4147-A177-3AD203B41FA5}">
                      <a16:colId xmlns:a16="http://schemas.microsoft.com/office/drawing/2014/main" val="1451028956"/>
                    </a:ext>
                  </a:extLst>
                </a:gridCol>
                <a:gridCol w="2366595">
                  <a:extLst>
                    <a:ext uri="{9D8B030D-6E8A-4147-A177-3AD203B41FA5}">
                      <a16:colId xmlns:a16="http://schemas.microsoft.com/office/drawing/2014/main" val="44166422"/>
                    </a:ext>
                  </a:extLst>
                </a:gridCol>
                <a:gridCol w="1912254">
                  <a:extLst>
                    <a:ext uri="{9D8B030D-6E8A-4147-A177-3AD203B41FA5}">
                      <a16:colId xmlns:a16="http://schemas.microsoft.com/office/drawing/2014/main" val="3070571592"/>
                    </a:ext>
                  </a:extLst>
                </a:gridCol>
              </a:tblGrid>
              <a:tr h="391789">
                <a:tc>
                  <a:txBody>
                    <a:bodyPr/>
                    <a:lstStyle/>
                    <a:p>
                      <a:pPr algn="ctr" fontAlgn="b"/>
                      <a:r>
                        <a:rPr lang="es-CO" sz="1600" u="none" strike="noStrike">
                          <a:effectLst/>
                        </a:rPr>
                        <a:t>Indicador </a:t>
                      </a:r>
                      <a:endParaRPr lang="es-CO" sz="1600" b="1" i="0" u="none" strike="noStrike">
                        <a:solidFill>
                          <a:srgbClr val="000000"/>
                        </a:solidFill>
                        <a:effectLst/>
                        <a:latin typeface="Calibri" panose="020F0502020204030204" pitchFamily="34" charset="0"/>
                      </a:endParaRPr>
                    </a:p>
                  </a:txBody>
                  <a:tcPr marL="3760" marR="3760" marT="3760" marB="0" anchor="ctr"/>
                </a:tc>
                <a:tc>
                  <a:txBody>
                    <a:bodyPr/>
                    <a:lstStyle/>
                    <a:p>
                      <a:pPr algn="ctr" fontAlgn="b"/>
                      <a:r>
                        <a:rPr lang="es-CO" sz="1600" u="none" strike="noStrike">
                          <a:effectLst/>
                        </a:rPr>
                        <a:t>Objetivo del Indicador</a:t>
                      </a:r>
                      <a:endParaRPr lang="es-CO" sz="1600" b="1" i="0" u="none" strike="noStrike">
                        <a:solidFill>
                          <a:srgbClr val="000000"/>
                        </a:solidFill>
                        <a:effectLst/>
                        <a:latin typeface="Calibri" panose="020F0502020204030204" pitchFamily="34" charset="0"/>
                      </a:endParaRPr>
                    </a:p>
                  </a:txBody>
                  <a:tcPr marL="3760" marR="3760" marT="3760" marB="0" anchor="ctr"/>
                </a:tc>
                <a:tc>
                  <a:txBody>
                    <a:bodyPr/>
                    <a:lstStyle/>
                    <a:p>
                      <a:pPr algn="ctr" fontAlgn="b"/>
                      <a:r>
                        <a:rPr lang="es-CO" sz="1600" u="none" strike="noStrike">
                          <a:effectLst/>
                        </a:rPr>
                        <a:t>Fórmula*</a:t>
                      </a:r>
                      <a:endParaRPr lang="es-CO" sz="1600" b="1" i="0" u="none" strike="noStrike">
                        <a:solidFill>
                          <a:srgbClr val="000000"/>
                        </a:solidFill>
                        <a:effectLst/>
                        <a:latin typeface="Calibri" panose="020F0502020204030204" pitchFamily="34" charset="0"/>
                      </a:endParaRPr>
                    </a:p>
                  </a:txBody>
                  <a:tcPr marL="3760" marR="3760" marT="3760" marB="0" anchor="ctr"/>
                </a:tc>
                <a:tc>
                  <a:txBody>
                    <a:bodyPr/>
                    <a:lstStyle/>
                    <a:p>
                      <a:pPr marL="0" marR="0" lvl="0" indent="0" algn="ctr" defTabSz="914377" rtl="0" eaLnBrk="1" fontAlgn="b" latinLnBrk="0" hangingPunct="1">
                        <a:lnSpc>
                          <a:spcPct val="100000"/>
                        </a:lnSpc>
                        <a:spcBef>
                          <a:spcPts val="0"/>
                        </a:spcBef>
                        <a:spcAft>
                          <a:spcPts val="0"/>
                        </a:spcAft>
                        <a:buClrTx/>
                        <a:buSzTx/>
                        <a:buFontTx/>
                        <a:buNone/>
                        <a:tabLst/>
                        <a:defRPr/>
                      </a:pPr>
                      <a:r>
                        <a:rPr lang="es-CO" sz="1600" b="1" u="none" strike="noStrike">
                          <a:solidFill>
                            <a:schemeClr val="bg1"/>
                          </a:solidFill>
                          <a:effectLst/>
                        </a:rPr>
                        <a:t>Fuente de información</a:t>
                      </a:r>
                      <a:endParaRPr lang="es-CO" sz="1600" b="1" i="0" u="none" strike="noStrike">
                        <a:solidFill>
                          <a:schemeClr val="bg1"/>
                        </a:solidFill>
                        <a:effectLst/>
                        <a:latin typeface="Calibri" panose="020F0502020204030204" pitchFamily="34" charset="0"/>
                      </a:endParaRPr>
                    </a:p>
                  </a:txBody>
                  <a:tcPr marL="3760" marR="3760" marT="3760" marB="0" anchor="ctr"/>
                </a:tc>
                <a:extLst>
                  <a:ext uri="{0D108BD9-81ED-4DB2-BD59-A6C34878D82A}">
                    <a16:rowId xmlns:a16="http://schemas.microsoft.com/office/drawing/2014/main" val="564253459"/>
                  </a:ext>
                </a:extLst>
              </a:tr>
            </a:tbl>
          </a:graphicData>
        </a:graphic>
      </p:graphicFrame>
      <p:pic>
        <p:nvPicPr>
          <p:cNvPr id="5" name="Imagen 4" descr="Imagen que contiene señal&#10;&#10;Descripción generada automáticamente">
            <a:extLst>
              <a:ext uri="{FF2B5EF4-FFF2-40B4-BE49-F238E27FC236}">
                <a16:creationId xmlns:a16="http://schemas.microsoft.com/office/drawing/2014/main" id="{F85BE6A5-6E11-1FE6-5424-05BA4D567CBC}"/>
              </a:ext>
            </a:extLst>
          </p:cNvPr>
          <p:cNvPicPr>
            <a:picLocks noChangeAspect="1"/>
          </p:cNvPicPr>
          <p:nvPr/>
        </p:nvPicPr>
        <p:blipFill>
          <a:blip r:embed="rId3" cstate="print">
            <a:biLevel thresh="50000"/>
            <a:extLst>
              <a:ext uri="{28A0092B-C50C-407E-A947-70E740481C1C}">
                <a14:useLocalDpi xmlns:a14="http://schemas.microsoft.com/office/drawing/2010/main" val="0"/>
              </a:ext>
            </a:extLst>
          </a:blip>
          <a:stretch>
            <a:fillRect/>
          </a:stretch>
        </p:blipFill>
        <p:spPr>
          <a:xfrm>
            <a:off x="753024" y="1905087"/>
            <a:ext cx="430480" cy="430480"/>
          </a:xfrm>
          <a:prstGeom prst="rect">
            <a:avLst/>
          </a:prstGeom>
        </p:spPr>
      </p:pic>
      <p:sp>
        <p:nvSpPr>
          <p:cNvPr id="13" name="Rectángulo: esquinas redondeadas 12">
            <a:extLst>
              <a:ext uri="{FF2B5EF4-FFF2-40B4-BE49-F238E27FC236}">
                <a16:creationId xmlns:a16="http://schemas.microsoft.com/office/drawing/2014/main" id="{4757C5D0-0C1B-3AB6-92B9-53DFFF2BFFF9}"/>
              </a:ext>
            </a:extLst>
          </p:cNvPr>
          <p:cNvSpPr/>
          <p:nvPr/>
        </p:nvSpPr>
        <p:spPr>
          <a:xfrm>
            <a:off x="3219486" y="1997386"/>
            <a:ext cx="3495600" cy="780335"/>
          </a:xfrm>
          <a:prstGeom prst="roundRect">
            <a:avLst/>
          </a:prstGeom>
          <a:solidFill>
            <a:schemeClr val="bg1">
              <a:lumMod val="95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80975" lvl="1" indent="0" defTabSz="852488" rtl="0" eaLnBrk="1" fontAlgn="b" latinLnBrk="0" hangingPunct="1">
              <a:tabLst/>
            </a:pPr>
            <a:r>
              <a:rPr lang="es-CO" sz="1400" u="none" strike="noStrike" kern="1200">
                <a:solidFill>
                  <a:schemeClr val="dk1"/>
                </a:solidFill>
                <a:effectLst/>
                <a:latin typeface="+mn-lt"/>
                <a:ea typeface="+mn-ea"/>
                <a:cs typeface="+mn-cs"/>
              </a:rPr>
              <a:t>Determinar la importancia de las transferencias nacionales para financiar el desarrollo territorial. </a:t>
            </a:r>
          </a:p>
        </p:txBody>
      </p:sp>
      <p:sp>
        <p:nvSpPr>
          <p:cNvPr id="14" name="Rectángulo: esquinas redondeadas 13">
            <a:extLst>
              <a:ext uri="{FF2B5EF4-FFF2-40B4-BE49-F238E27FC236}">
                <a16:creationId xmlns:a16="http://schemas.microsoft.com/office/drawing/2014/main" id="{8D1A0390-9CE5-5BC8-B9F3-E7E207D7FD42}"/>
              </a:ext>
            </a:extLst>
          </p:cNvPr>
          <p:cNvSpPr/>
          <p:nvPr/>
        </p:nvSpPr>
        <p:spPr>
          <a:xfrm>
            <a:off x="6866470" y="1997386"/>
            <a:ext cx="2301309" cy="1000895"/>
          </a:xfrm>
          <a:prstGeom prst="roundRect">
            <a:avLst/>
          </a:prstGeom>
          <a:solidFill>
            <a:schemeClr val="bg1">
              <a:lumMod val="95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fontAlgn="ctr"/>
            <a:r>
              <a:rPr lang="es-CO" sz="1400" b="1" u="none" strike="noStrike">
                <a:solidFill>
                  <a:schemeClr val="accent1"/>
                </a:solidFill>
                <a:effectLst/>
              </a:rPr>
              <a:t>(SGP + Otras)/ Ingreso Total</a:t>
            </a:r>
          </a:p>
          <a:p>
            <a:pPr marL="0" algn="ctr" defTabSz="914400" rtl="0" eaLnBrk="1" fontAlgn="ctr" latinLnBrk="0" hangingPunct="1"/>
            <a:endParaRPr lang="es-CO" sz="1200" b="1" u="none" strike="noStrike" kern="1200">
              <a:solidFill>
                <a:schemeClr val="accent2"/>
              </a:solidFill>
              <a:effectLst/>
              <a:latin typeface="+mn-lt"/>
              <a:ea typeface="+mn-ea"/>
              <a:cs typeface="+mn-cs"/>
            </a:endParaRPr>
          </a:p>
          <a:p>
            <a:pPr marL="0" algn="ctr" defTabSz="914400" rtl="0" eaLnBrk="1" fontAlgn="ctr" latinLnBrk="0" hangingPunct="1"/>
            <a:r>
              <a:rPr lang="es-CO" sz="1200" b="1" u="none" strike="noStrike" kern="1200">
                <a:solidFill>
                  <a:schemeClr val="accent2"/>
                </a:solidFill>
                <a:effectLst/>
                <a:latin typeface="+mn-lt"/>
                <a:ea typeface="+mn-ea"/>
                <a:cs typeface="+mn-cs"/>
              </a:rPr>
              <a:t>Calificación: 100-Indicador</a:t>
            </a:r>
          </a:p>
        </p:txBody>
      </p:sp>
      <p:sp>
        <p:nvSpPr>
          <p:cNvPr id="15" name="Rectángulo: esquinas redondeadas 14">
            <a:extLst>
              <a:ext uri="{FF2B5EF4-FFF2-40B4-BE49-F238E27FC236}">
                <a16:creationId xmlns:a16="http://schemas.microsoft.com/office/drawing/2014/main" id="{9BBA7E0F-3F5D-6618-769E-58D43A3CEB54}"/>
              </a:ext>
            </a:extLst>
          </p:cNvPr>
          <p:cNvSpPr/>
          <p:nvPr/>
        </p:nvSpPr>
        <p:spPr>
          <a:xfrm>
            <a:off x="9319163" y="1997386"/>
            <a:ext cx="1734111" cy="846752"/>
          </a:xfrm>
          <a:prstGeom prst="roundRect">
            <a:avLst/>
          </a:prstGeom>
          <a:solidFill>
            <a:schemeClr val="bg1">
              <a:lumMod val="95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fontAlgn="ctr"/>
            <a:r>
              <a:rPr lang="es-CO" sz="1400" u="none" strike="noStrike" kern="1200">
                <a:solidFill>
                  <a:schemeClr val="dk1"/>
                </a:solidFill>
                <a:effectLst/>
                <a:latin typeface="+mn-lt"/>
                <a:ea typeface="+mn-ea"/>
                <a:cs typeface="+mn-cs"/>
              </a:rPr>
              <a:t>CUIPO-Operación Efectiva de Caja</a:t>
            </a:r>
          </a:p>
          <a:p>
            <a:pPr algn="ctr" fontAlgn="ctr"/>
            <a:endParaRPr lang="es-CO" sz="1400" b="0" i="0" u="none" strike="noStrike">
              <a:solidFill>
                <a:schemeClr val="accent1"/>
              </a:solidFill>
              <a:effectLst/>
              <a:latin typeface="Calibri" panose="020F0502020204030204" pitchFamily="34" charset="0"/>
            </a:endParaRPr>
          </a:p>
        </p:txBody>
      </p:sp>
      <p:pic>
        <p:nvPicPr>
          <p:cNvPr id="16" name="Imagen 15" descr="Imagen que contiene dibujo, cuarto&#10;&#10;Descripción generada automáticamente">
            <a:extLst>
              <a:ext uri="{FF2B5EF4-FFF2-40B4-BE49-F238E27FC236}">
                <a16:creationId xmlns:a16="http://schemas.microsoft.com/office/drawing/2014/main" id="{E91F7FC6-0C57-6EE0-3B7D-BC8CB918551E}"/>
              </a:ext>
            </a:extLst>
          </p:cNvPr>
          <p:cNvPicPr>
            <a:picLocks noChangeAspect="1"/>
          </p:cNvPicPr>
          <p:nvPr/>
        </p:nvPicPr>
        <p:blipFill>
          <a:blip r:embed="rId4" cstate="print">
            <a:biLevel thresh="50000"/>
            <a:extLst>
              <a:ext uri="{28A0092B-C50C-407E-A947-70E740481C1C}">
                <a14:useLocalDpi xmlns:a14="http://schemas.microsoft.com/office/drawing/2010/main" val="0"/>
              </a:ext>
            </a:extLst>
          </a:blip>
          <a:stretch>
            <a:fillRect/>
          </a:stretch>
        </p:blipFill>
        <p:spPr>
          <a:xfrm>
            <a:off x="772008" y="3294341"/>
            <a:ext cx="394354" cy="360000"/>
          </a:xfrm>
          <a:prstGeom prst="rect">
            <a:avLst/>
          </a:prstGeom>
        </p:spPr>
      </p:pic>
      <p:sp>
        <p:nvSpPr>
          <p:cNvPr id="21" name="Rectángulo: esquinas redondeadas 20">
            <a:extLst>
              <a:ext uri="{FF2B5EF4-FFF2-40B4-BE49-F238E27FC236}">
                <a16:creationId xmlns:a16="http://schemas.microsoft.com/office/drawing/2014/main" id="{65C7DAFF-3694-D611-6F10-DC32D7623223}"/>
              </a:ext>
            </a:extLst>
          </p:cNvPr>
          <p:cNvSpPr/>
          <p:nvPr/>
        </p:nvSpPr>
        <p:spPr>
          <a:xfrm>
            <a:off x="3219486" y="3268610"/>
            <a:ext cx="3495872" cy="780335"/>
          </a:xfrm>
          <a:prstGeom prst="roundRect">
            <a:avLst/>
          </a:prstGeom>
          <a:solidFill>
            <a:schemeClr val="bg1">
              <a:lumMod val="95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80975" lvl="1" defTabSz="852488" fontAlgn="b"/>
            <a:r>
              <a:rPr lang="es-CO" sz="1400" u="none" strike="noStrike" kern="1200">
                <a:solidFill>
                  <a:schemeClr val="dk1"/>
                </a:solidFill>
                <a:effectLst/>
                <a:latin typeface="+mn-lt"/>
                <a:ea typeface="+mn-ea"/>
                <a:cs typeface="+mn-cs"/>
              </a:rPr>
              <a:t>Cuantificar la participación de la inversión  en FBKF que ejecuta la ET con relación a su gasto de inversión. </a:t>
            </a:r>
            <a:endParaRPr lang="es-CO" sz="1400">
              <a:solidFill>
                <a:schemeClr val="dk1"/>
              </a:solidFill>
            </a:endParaRPr>
          </a:p>
        </p:txBody>
      </p:sp>
      <mc:AlternateContent xmlns:mc="http://schemas.openxmlformats.org/markup-compatibility/2006" xmlns:a14="http://schemas.microsoft.com/office/drawing/2010/main">
        <mc:Choice Requires="a14">
          <p:sp>
            <p:nvSpPr>
              <p:cNvPr id="22" name="Rectángulo: esquinas redondeadas 21">
                <a:extLst>
                  <a:ext uri="{FF2B5EF4-FFF2-40B4-BE49-F238E27FC236}">
                    <a16:creationId xmlns:a16="http://schemas.microsoft.com/office/drawing/2014/main" id="{420AE179-ADAB-CB53-CE28-63AFD8003D63}"/>
                  </a:ext>
                </a:extLst>
              </p:cNvPr>
              <p:cNvSpPr/>
              <p:nvPr/>
            </p:nvSpPr>
            <p:spPr>
              <a:xfrm>
                <a:off x="6845768" y="3268610"/>
                <a:ext cx="2300400" cy="1000894"/>
              </a:xfrm>
              <a:prstGeom prst="roundRect">
                <a:avLst/>
              </a:prstGeom>
              <a:solidFill>
                <a:schemeClr val="bg1">
                  <a:lumMod val="95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fontAlgn="ctr"/>
                <a:r>
                  <a:rPr lang="es-CO" sz="1400" b="1">
                    <a:solidFill>
                      <a:schemeClr val="accent1"/>
                    </a:solidFill>
                  </a:rPr>
                  <a:t>FBK fijo/Gasto de Inversión </a:t>
                </a:r>
              </a:p>
              <a:p>
                <a:pPr algn="ctr" fontAlgn="ctr"/>
                <a:endParaRPr lang="es-CO" sz="1200" b="1">
                  <a:solidFill>
                    <a:schemeClr val="accent2"/>
                  </a:solidFill>
                </a:endParaRPr>
              </a:p>
              <a:p>
                <a:pPr algn="ctr" fontAlgn="ctr"/>
                <a:r>
                  <a:rPr lang="es-CO" sz="1200" b="1">
                    <a:solidFill>
                      <a:schemeClr val="accent2"/>
                    </a:solidFill>
                  </a:rPr>
                  <a:t>Calificación:</a:t>
                </a:r>
                <a14:m>
                  <m:oMath xmlns:m="http://schemas.openxmlformats.org/officeDocument/2006/math">
                    <m:f>
                      <m:fPr>
                        <m:ctrlPr>
                          <a:rPr lang="es-CO" sz="1200" b="1" i="1">
                            <a:solidFill>
                              <a:schemeClr val="accent2"/>
                            </a:solidFill>
                            <a:latin typeface="Cambria Math" panose="02040503050406030204" pitchFamily="18" charset="0"/>
                          </a:rPr>
                        </m:ctrlPr>
                      </m:fPr>
                      <m:num>
                        <m:sSub>
                          <m:sSubPr>
                            <m:ctrlPr>
                              <a:rPr lang="es-CO" sz="1200" b="1" i="1">
                                <a:solidFill>
                                  <a:schemeClr val="accent2"/>
                                </a:solidFill>
                                <a:latin typeface="Cambria Math" panose="02040503050406030204" pitchFamily="18" charset="0"/>
                              </a:rPr>
                            </m:ctrlPr>
                          </m:sSubPr>
                          <m:e>
                            <m:r>
                              <a:rPr lang="es-CO" sz="1200" b="1">
                                <a:solidFill>
                                  <a:schemeClr val="accent2"/>
                                </a:solidFill>
                                <a:latin typeface="Cambria Math" panose="02040503050406030204" pitchFamily="18" charset="0"/>
                              </a:rPr>
                              <m:t>𝑭𝑩𝑲𝑭</m:t>
                            </m:r>
                          </m:e>
                          <m:sub>
                            <m:r>
                              <a:rPr lang="es-CO" sz="1200" b="1">
                                <a:solidFill>
                                  <a:schemeClr val="accent2"/>
                                </a:solidFill>
                                <a:latin typeface="Cambria Math" panose="02040503050406030204" pitchFamily="18" charset="0"/>
                              </a:rPr>
                              <m:t>𝒊</m:t>
                            </m:r>
                          </m:sub>
                        </m:sSub>
                      </m:num>
                      <m:den>
                        <m:sSub>
                          <m:sSubPr>
                            <m:ctrlPr>
                              <a:rPr lang="es-CO" sz="1200" b="1" i="1">
                                <a:solidFill>
                                  <a:schemeClr val="accent2"/>
                                </a:solidFill>
                                <a:latin typeface="Cambria Math" panose="02040503050406030204" pitchFamily="18" charset="0"/>
                              </a:rPr>
                            </m:ctrlPr>
                          </m:sSubPr>
                          <m:e>
                            <m:r>
                              <a:rPr lang="es-CO" sz="1200" b="1">
                                <a:solidFill>
                                  <a:schemeClr val="accent2"/>
                                </a:solidFill>
                                <a:latin typeface="Cambria Math" panose="02040503050406030204" pitchFamily="18" charset="0"/>
                              </a:rPr>
                              <m:t>𝒎𝒂𝒙</m:t>
                            </m:r>
                          </m:e>
                          <m:sub>
                            <m:r>
                              <a:rPr lang="es-CO" sz="1200" b="1">
                                <a:solidFill>
                                  <a:schemeClr val="accent2"/>
                                </a:solidFill>
                                <a:latin typeface="Cambria Math" panose="02040503050406030204" pitchFamily="18" charset="0"/>
                              </a:rPr>
                              <m:t>𝒄𝒊</m:t>
                            </m:r>
                          </m:sub>
                        </m:sSub>
                        <m:d>
                          <m:dPr>
                            <m:ctrlPr>
                              <a:rPr lang="es-CO" sz="1200" b="1" i="1">
                                <a:solidFill>
                                  <a:schemeClr val="accent2"/>
                                </a:solidFill>
                                <a:latin typeface="Cambria Math" panose="02040503050406030204" pitchFamily="18" charset="0"/>
                              </a:rPr>
                            </m:ctrlPr>
                          </m:dPr>
                          <m:e>
                            <m:f>
                              <m:fPr>
                                <m:ctrlPr>
                                  <a:rPr lang="es-CO" sz="1200" b="1" i="1">
                                    <a:solidFill>
                                      <a:schemeClr val="accent2"/>
                                    </a:solidFill>
                                    <a:latin typeface="Cambria Math" panose="02040503050406030204" pitchFamily="18" charset="0"/>
                                  </a:rPr>
                                </m:ctrlPr>
                              </m:fPr>
                              <m:num>
                                <m:sSub>
                                  <m:sSubPr>
                                    <m:ctrlPr>
                                      <a:rPr lang="es-CO" sz="1200" b="1" i="1">
                                        <a:solidFill>
                                          <a:schemeClr val="accent2"/>
                                        </a:solidFill>
                                        <a:latin typeface="Cambria Math" panose="02040503050406030204" pitchFamily="18" charset="0"/>
                                      </a:rPr>
                                    </m:ctrlPr>
                                  </m:sSubPr>
                                  <m:e>
                                    <m:r>
                                      <a:rPr lang="es-CO" sz="1200" b="1">
                                        <a:solidFill>
                                          <a:schemeClr val="accent2"/>
                                        </a:solidFill>
                                        <a:latin typeface="Cambria Math" panose="02040503050406030204" pitchFamily="18" charset="0"/>
                                      </a:rPr>
                                      <m:t>𝑭𝑩𝑲𝑭</m:t>
                                    </m:r>
                                  </m:e>
                                  <m:sub>
                                    <m:r>
                                      <a:rPr lang="es-CO" sz="1200" b="1">
                                        <a:solidFill>
                                          <a:schemeClr val="accent2"/>
                                        </a:solidFill>
                                        <a:latin typeface="Cambria Math" panose="02040503050406030204" pitchFamily="18" charset="0"/>
                                      </a:rPr>
                                      <m:t>𝒊</m:t>
                                    </m:r>
                                  </m:sub>
                                </m:sSub>
                              </m:num>
                              <m:den>
                                <m:sSub>
                                  <m:sSubPr>
                                    <m:ctrlPr>
                                      <a:rPr lang="es-CO" sz="1200" b="1" i="1">
                                        <a:solidFill>
                                          <a:schemeClr val="accent2"/>
                                        </a:solidFill>
                                        <a:latin typeface="Cambria Math" panose="02040503050406030204" pitchFamily="18" charset="0"/>
                                      </a:rPr>
                                    </m:ctrlPr>
                                  </m:sSubPr>
                                  <m:e>
                                    <m:r>
                                      <a:rPr lang="es-CO" sz="1200" b="1">
                                        <a:solidFill>
                                          <a:schemeClr val="accent2"/>
                                        </a:solidFill>
                                        <a:latin typeface="Cambria Math" panose="02040503050406030204" pitchFamily="18" charset="0"/>
                                      </a:rPr>
                                      <m:t>𝑰𝒏𝒗𝒆𝒓𝒔𝒊</m:t>
                                    </m:r>
                                    <m:r>
                                      <a:rPr lang="es-CO" sz="1200" b="1">
                                        <a:solidFill>
                                          <a:schemeClr val="accent2"/>
                                        </a:solidFill>
                                        <a:latin typeface="Cambria Math" panose="02040503050406030204" pitchFamily="18" charset="0"/>
                                      </a:rPr>
                                      <m:t>ó</m:t>
                                    </m:r>
                                    <m:r>
                                      <a:rPr lang="es-CO" sz="1200" b="1">
                                        <a:solidFill>
                                          <a:schemeClr val="accent2"/>
                                        </a:solidFill>
                                        <a:latin typeface="Cambria Math" panose="02040503050406030204" pitchFamily="18" charset="0"/>
                                      </a:rPr>
                                      <m:t>𝒏</m:t>
                                    </m:r>
                                  </m:e>
                                  <m:sub>
                                    <m:r>
                                      <a:rPr lang="es-CO" sz="1200" b="1">
                                        <a:solidFill>
                                          <a:schemeClr val="accent2"/>
                                        </a:solidFill>
                                        <a:latin typeface="Cambria Math" panose="02040503050406030204" pitchFamily="18" charset="0"/>
                                      </a:rPr>
                                      <m:t>𝒊</m:t>
                                    </m:r>
                                  </m:sub>
                                </m:sSub>
                              </m:den>
                            </m:f>
                          </m:e>
                        </m:d>
                      </m:den>
                    </m:f>
                  </m:oMath>
                </a14:m>
                <a:endParaRPr lang="es-CO" sz="1200" b="1">
                  <a:solidFill>
                    <a:schemeClr val="accent2"/>
                  </a:solidFill>
                </a:endParaRPr>
              </a:p>
            </p:txBody>
          </p:sp>
        </mc:Choice>
        <mc:Fallback xmlns="">
          <p:sp>
            <p:nvSpPr>
              <p:cNvPr id="22" name="Rectángulo: esquinas redondeadas 21">
                <a:extLst>
                  <a:ext uri="{FF2B5EF4-FFF2-40B4-BE49-F238E27FC236}">
                    <a16:creationId xmlns:a16="http://schemas.microsoft.com/office/drawing/2014/main" id="{420AE179-ADAB-CB53-CE28-63AFD8003D63}"/>
                  </a:ext>
                </a:extLst>
              </p:cNvPr>
              <p:cNvSpPr>
                <a:spLocks noRot="1" noChangeAspect="1" noMove="1" noResize="1" noEditPoints="1" noAdjustHandles="1" noChangeArrowheads="1" noChangeShapeType="1" noTextEdit="1"/>
              </p:cNvSpPr>
              <p:nvPr/>
            </p:nvSpPr>
            <p:spPr>
              <a:xfrm>
                <a:off x="6845768" y="3268610"/>
                <a:ext cx="2300400" cy="1000894"/>
              </a:xfrm>
              <a:prstGeom prst="roundRect">
                <a:avLst/>
              </a:prstGeom>
              <a:blipFill>
                <a:blip r:embed="rId5"/>
                <a:stretch>
                  <a:fillRect t="-4217" b="-1807"/>
                </a:stretch>
              </a:blipFill>
              <a:ln>
                <a:solidFill>
                  <a:schemeClr val="bg1">
                    <a:lumMod val="95000"/>
                  </a:schemeClr>
                </a:solidFill>
              </a:ln>
            </p:spPr>
            <p:txBody>
              <a:bodyPr/>
              <a:lstStyle/>
              <a:p>
                <a:r>
                  <a:rPr lang="es-CO">
                    <a:noFill/>
                  </a:rPr>
                  <a:t> </a:t>
                </a:r>
              </a:p>
            </p:txBody>
          </p:sp>
        </mc:Fallback>
      </mc:AlternateContent>
      <p:sp>
        <p:nvSpPr>
          <p:cNvPr id="23" name="Rectángulo: esquinas redondeadas 22">
            <a:extLst>
              <a:ext uri="{FF2B5EF4-FFF2-40B4-BE49-F238E27FC236}">
                <a16:creationId xmlns:a16="http://schemas.microsoft.com/office/drawing/2014/main" id="{0A688E03-C42B-24A2-E885-2DE3ED4614BB}"/>
              </a:ext>
            </a:extLst>
          </p:cNvPr>
          <p:cNvSpPr/>
          <p:nvPr/>
        </p:nvSpPr>
        <p:spPr>
          <a:xfrm>
            <a:off x="9358769" y="3268610"/>
            <a:ext cx="1734111" cy="846752"/>
          </a:xfrm>
          <a:prstGeom prst="roundRect">
            <a:avLst/>
          </a:prstGeom>
          <a:solidFill>
            <a:schemeClr val="bg1">
              <a:lumMod val="95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fontAlgn="ctr"/>
            <a:r>
              <a:rPr lang="es-CO" sz="1400" u="none" strike="noStrike" kern="1200">
                <a:solidFill>
                  <a:schemeClr val="dk1"/>
                </a:solidFill>
                <a:effectLst/>
                <a:latin typeface="+mn-lt"/>
                <a:ea typeface="+mn-ea"/>
                <a:cs typeface="+mn-cs"/>
              </a:rPr>
              <a:t>CUIPO-Operación Efectiva de Caja</a:t>
            </a:r>
          </a:p>
          <a:p>
            <a:pPr algn="ctr" fontAlgn="ctr"/>
            <a:endParaRPr lang="es-CO" sz="1400" b="0" i="0" u="none" strike="noStrike">
              <a:solidFill>
                <a:schemeClr val="accent1"/>
              </a:solidFill>
              <a:effectLst/>
              <a:latin typeface="Calibri" panose="020F0502020204030204" pitchFamily="34" charset="0"/>
            </a:endParaRPr>
          </a:p>
        </p:txBody>
      </p:sp>
      <p:sp>
        <p:nvSpPr>
          <p:cNvPr id="26" name="Elipse 25">
            <a:extLst>
              <a:ext uri="{FF2B5EF4-FFF2-40B4-BE49-F238E27FC236}">
                <a16:creationId xmlns:a16="http://schemas.microsoft.com/office/drawing/2014/main" id="{9BFB9938-A97F-ECBD-4C7D-21742958B1A5}"/>
              </a:ext>
            </a:extLst>
          </p:cNvPr>
          <p:cNvSpPr/>
          <p:nvPr/>
        </p:nvSpPr>
        <p:spPr>
          <a:xfrm>
            <a:off x="676172" y="4359399"/>
            <a:ext cx="576000" cy="576000"/>
          </a:xfrm>
          <a:prstGeom prst="ellipse">
            <a:avLst/>
          </a:prstGeom>
          <a:solidFill>
            <a:schemeClr val="bg1"/>
          </a:solidFill>
          <a:ln w="38100">
            <a:solidFill>
              <a:schemeClr val="accent6"/>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s-CO"/>
          </a:p>
        </p:txBody>
      </p:sp>
      <p:pic>
        <p:nvPicPr>
          <p:cNvPr id="24" name="Imagen 23" descr="Imagen que contiene dibujo, señal&#10;&#10;Descripción generada automáticamente">
            <a:extLst>
              <a:ext uri="{FF2B5EF4-FFF2-40B4-BE49-F238E27FC236}">
                <a16:creationId xmlns:a16="http://schemas.microsoft.com/office/drawing/2014/main" id="{1832A486-E62D-782F-4BB4-A200CD7F19FF}"/>
              </a:ext>
            </a:extLst>
          </p:cNvPr>
          <p:cNvPicPr>
            <a:picLocks noChangeAspect="1"/>
          </p:cNvPicPr>
          <p:nvPr/>
        </p:nvPicPr>
        <p:blipFill>
          <a:blip r:embed="rId6" cstate="print">
            <a:biLevel thresh="25000"/>
            <a:extLst>
              <a:ext uri="{28A0092B-C50C-407E-A947-70E740481C1C}">
                <a14:useLocalDpi xmlns:a14="http://schemas.microsoft.com/office/drawing/2010/main" val="0"/>
              </a:ext>
            </a:extLst>
          </a:blip>
          <a:stretch>
            <a:fillRect/>
          </a:stretch>
        </p:blipFill>
        <p:spPr>
          <a:xfrm>
            <a:off x="742245" y="4398048"/>
            <a:ext cx="423783" cy="424966"/>
          </a:xfrm>
          <a:prstGeom prst="rect">
            <a:avLst/>
          </a:prstGeom>
        </p:spPr>
      </p:pic>
      <p:sp>
        <p:nvSpPr>
          <p:cNvPr id="28" name="Rectángulo: esquinas redondeadas 27">
            <a:extLst>
              <a:ext uri="{FF2B5EF4-FFF2-40B4-BE49-F238E27FC236}">
                <a16:creationId xmlns:a16="http://schemas.microsoft.com/office/drawing/2014/main" id="{2185CCA5-9007-B247-8D9B-C948B870818A}"/>
              </a:ext>
            </a:extLst>
          </p:cNvPr>
          <p:cNvSpPr/>
          <p:nvPr/>
        </p:nvSpPr>
        <p:spPr>
          <a:xfrm>
            <a:off x="3219486" y="4453530"/>
            <a:ext cx="3495600" cy="1017572"/>
          </a:xfrm>
          <a:prstGeom prst="roundRect">
            <a:avLst/>
          </a:prstGeom>
          <a:solidFill>
            <a:schemeClr val="bg1">
              <a:lumMod val="95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80975" lvl="1" indent="-15875" defTabSz="914400" rtl="0" eaLnBrk="1" fontAlgn="b" latinLnBrk="0" hangingPunct="1"/>
            <a:r>
              <a:rPr lang="es-CO" sz="1400" u="none" strike="noStrike" kern="1200">
                <a:solidFill>
                  <a:schemeClr val="dk1"/>
                </a:solidFill>
                <a:effectLst/>
                <a:latin typeface="+mn-lt"/>
                <a:ea typeface="+mn-ea"/>
                <a:cs typeface="+mn-cs"/>
              </a:rPr>
              <a:t>Medir el endeudamiento de las entidades territoriales desde el punto de vista </a:t>
            </a:r>
            <a:r>
              <a:rPr lang="es-CO" sz="1400" u="none" strike="noStrike" kern="1200">
                <a:solidFill>
                  <a:schemeClr val="dk1"/>
                </a:solidFill>
                <a:effectLst/>
                <a:latin typeface="+mn-lt"/>
                <a:ea typeface="+mn-ea"/>
                <a:cs typeface="+mn-cs"/>
                <a:sym typeface="Montserrat Bold"/>
              </a:rPr>
              <a:t>contable a través de la relación activos totales y pasivos totales</a:t>
            </a:r>
          </a:p>
        </p:txBody>
      </p:sp>
      <p:sp>
        <p:nvSpPr>
          <p:cNvPr id="29" name="Rectángulo: esquinas redondeadas 28">
            <a:extLst>
              <a:ext uri="{FF2B5EF4-FFF2-40B4-BE49-F238E27FC236}">
                <a16:creationId xmlns:a16="http://schemas.microsoft.com/office/drawing/2014/main" id="{64218FDE-BD07-8D65-6281-1FECAA3AFD37}"/>
              </a:ext>
            </a:extLst>
          </p:cNvPr>
          <p:cNvSpPr/>
          <p:nvPr/>
        </p:nvSpPr>
        <p:spPr>
          <a:xfrm>
            <a:off x="6867379" y="4480835"/>
            <a:ext cx="2300400" cy="1124577"/>
          </a:xfrm>
          <a:prstGeom prst="roundRect">
            <a:avLst/>
          </a:prstGeom>
          <a:solidFill>
            <a:schemeClr val="bg1">
              <a:lumMod val="95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377" rtl="0" eaLnBrk="1" fontAlgn="ctr" latinLnBrk="0" hangingPunct="1"/>
            <a:r>
              <a:rPr lang="es-CO" sz="1400" b="1" u="none" strike="noStrike" kern="1200" dirty="0">
                <a:solidFill>
                  <a:schemeClr val="dk1"/>
                </a:solidFill>
                <a:effectLst/>
                <a:latin typeface="+mn-lt"/>
                <a:ea typeface="+mn-ea"/>
                <a:cs typeface="+mn-cs"/>
              </a:rPr>
              <a:t>Pasivos/Activos</a:t>
            </a:r>
          </a:p>
          <a:p>
            <a:pPr marL="0" algn="ctr" defTabSz="914400" rtl="0" eaLnBrk="1" fontAlgn="ctr" latinLnBrk="0" hangingPunct="1"/>
            <a:endParaRPr lang="es-CO" sz="1200" b="1" u="none" strike="noStrike" kern="1200" dirty="0">
              <a:solidFill>
                <a:schemeClr val="accent2"/>
              </a:solidFill>
              <a:effectLst/>
              <a:latin typeface="+mn-lt"/>
              <a:ea typeface="+mn-ea"/>
              <a:cs typeface="+mn-cs"/>
            </a:endParaRPr>
          </a:p>
          <a:p>
            <a:pPr marL="0" algn="ctr" defTabSz="914400" rtl="0" eaLnBrk="1" fontAlgn="ctr" latinLnBrk="0" hangingPunct="1"/>
            <a:r>
              <a:rPr lang="es-CO" sz="1200" b="1" u="none" strike="noStrike" kern="1200" dirty="0">
                <a:solidFill>
                  <a:schemeClr val="accent2"/>
                </a:solidFill>
                <a:effectLst/>
                <a:latin typeface="+mn-lt"/>
                <a:ea typeface="+mn-ea"/>
                <a:cs typeface="+mn-cs"/>
              </a:rPr>
              <a:t>Calificación: 100-Indicador</a:t>
            </a:r>
          </a:p>
          <a:p>
            <a:pPr marL="0" algn="ctr" defTabSz="914400" rtl="0" eaLnBrk="1" fontAlgn="ctr" latinLnBrk="0" hangingPunct="1"/>
            <a:r>
              <a:rPr lang="es-CO" sz="1200" b="1" u="none" strike="noStrike" kern="1200" dirty="0">
                <a:solidFill>
                  <a:schemeClr val="accent2"/>
                </a:solidFill>
                <a:effectLst/>
                <a:latin typeface="+mn-lt"/>
                <a:ea typeface="+mn-ea"/>
                <a:cs typeface="+mn-cs"/>
              </a:rPr>
              <a:t>Si Pasivo&gt;Activo  indicador es cero</a:t>
            </a:r>
          </a:p>
        </p:txBody>
      </p:sp>
      <p:sp>
        <p:nvSpPr>
          <p:cNvPr id="30" name="Rectángulo: esquinas redondeadas 29">
            <a:extLst>
              <a:ext uri="{FF2B5EF4-FFF2-40B4-BE49-F238E27FC236}">
                <a16:creationId xmlns:a16="http://schemas.microsoft.com/office/drawing/2014/main" id="{1CDC66BE-8BAC-E01A-D053-6B885CB0A5B6}"/>
              </a:ext>
            </a:extLst>
          </p:cNvPr>
          <p:cNvSpPr/>
          <p:nvPr/>
        </p:nvSpPr>
        <p:spPr>
          <a:xfrm>
            <a:off x="9360620" y="4453530"/>
            <a:ext cx="1734111" cy="1049561"/>
          </a:xfrm>
          <a:prstGeom prst="roundRect">
            <a:avLst/>
          </a:prstGeom>
          <a:solidFill>
            <a:schemeClr val="bg1">
              <a:lumMod val="95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1" indent="-15875" algn="ctr" defTabSz="914377" rtl="0" eaLnBrk="1" fontAlgn="ctr" latinLnBrk="0" hangingPunct="1">
              <a:lnSpc>
                <a:spcPct val="100000"/>
              </a:lnSpc>
              <a:spcBef>
                <a:spcPts val="0"/>
              </a:spcBef>
              <a:spcAft>
                <a:spcPts val="0"/>
              </a:spcAft>
              <a:buClrTx/>
              <a:buSzTx/>
              <a:buFontTx/>
              <a:buNone/>
              <a:tabLst/>
              <a:defRPr/>
            </a:pPr>
            <a:r>
              <a:rPr lang="es-CO" sz="1400" u="none" strike="noStrike" kern="1200">
                <a:solidFill>
                  <a:schemeClr val="dk1"/>
                </a:solidFill>
                <a:effectLst/>
                <a:latin typeface="+mn-lt"/>
                <a:ea typeface="+mn-ea"/>
                <a:cs typeface="+mn-cs"/>
              </a:rPr>
              <a:t>Saldos finales. </a:t>
            </a:r>
            <a:br>
              <a:rPr lang="es-CO" sz="1400"/>
            </a:br>
            <a:r>
              <a:rPr lang="es-CO" sz="1400" u="none" strike="noStrike" kern="1200">
                <a:solidFill>
                  <a:schemeClr val="dk1"/>
                </a:solidFill>
                <a:effectLst/>
                <a:latin typeface="+mn-lt"/>
                <a:ea typeface="+mn-ea"/>
                <a:cs typeface="+mn-cs"/>
              </a:rPr>
              <a:t>información contable pública - convergencia</a:t>
            </a:r>
          </a:p>
        </p:txBody>
      </p:sp>
      <p:sp>
        <p:nvSpPr>
          <p:cNvPr id="31" name="CuadroTexto 30">
            <a:extLst>
              <a:ext uri="{FF2B5EF4-FFF2-40B4-BE49-F238E27FC236}">
                <a16:creationId xmlns:a16="http://schemas.microsoft.com/office/drawing/2014/main" id="{7DB745F6-5B1C-A377-0AC3-936228DA0694}"/>
              </a:ext>
            </a:extLst>
          </p:cNvPr>
          <p:cNvSpPr txBox="1"/>
          <p:nvPr/>
        </p:nvSpPr>
        <p:spPr>
          <a:xfrm>
            <a:off x="255314" y="6198153"/>
            <a:ext cx="11954616" cy="246221"/>
          </a:xfrm>
          <a:prstGeom prst="rect">
            <a:avLst/>
          </a:prstGeom>
          <a:noFill/>
        </p:spPr>
        <p:txBody>
          <a:bodyPr wrap="square" rtlCol="0" anchor="ctr">
            <a:spAutoFit/>
          </a:bodyPr>
          <a:lstStyle/>
          <a:p>
            <a:pPr>
              <a:spcBef>
                <a:spcPts val="600"/>
              </a:spcBef>
            </a:pPr>
            <a:r>
              <a:rPr lang="es-CO" sz="1000" dirty="0"/>
              <a:t>* Indicadores que se encuentran fuera del rango [0-100]  o por su naturaleza se deben estandarizar, </a:t>
            </a:r>
            <a:r>
              <a:rPr lang="es-CO" sz="1000" dirty="0" err="1"/>
              <a:t>re-escalar</a:t>
            </a:r>
            <a:r>
              <a:rPr lang="es-CO" sz="1000" dirty="0"/>
              <a:t> o cuentan con unos criterios de calificación por rangos.</a:t>
            </a:r>
          </a:p>
        </p:txBody>
      </p:sp>
      <p:sp>
        <p:nvSpPr>
          <p:cNvPr id="4" name="CuadroTexto 3">
            <a:extLst>
              <a:ext uri="{FF2B5EF4-FFF2-40B4-BE49-F238E27FC236}">
                <a16:creationId xmlns:a16="http://schemas.microsoft.com/office/drawing/2014/main" id="{0B9D13A8-7A60-689D-851F-D576D4A17E28}"/>
              </a:ext>
            </a:extLst>
          </p:cNvPr>
          <p:cNvSpPr txBox="1"/>
          <p:nvPr/>
        </p:nvSpPr>
        <p:spPr>
          <a:xfrm>
            <a:off x="255314" y="6452425"/>
            <a:ext cx="11954616" cy="246221"/>
          </a:xfrm>
          <a:prstGeom prst="rect">
            <a:avLst/>
          </a:prstGeom>
          <a:noFill/>
        </p:spPr>
        <p:txBody>
          <a:bodyPr wrap="square" rtlCol="0" anchor="ctr">
            <a:spAutoFit/>
          </a:bodyPr>
          <a:lstStyle/>
          <a:p>
            <a:pPr>
              <a:spcBef>
                <a:spcPts val="600"/>
              </a:spcBef>
            </a:pPr>
            <a:r>
              <a:rPr lang="es-CO" sz="1000" dirty="0"/>
              <a:t>** Corresponde a la clasificación a partir del CCPET Adquisición de activos fijos y Adquisición de servicios de la construcción</a:t>
            </a:r>
          </a:p>
        </p:txBody>
      </p:sp>
      <p:sp>
        <p:nvSpPr>
          <p:cNvPr id="3" name="CuadroTexto 2">
            <a:extLst>
              <a:ext uri="{FF2B5EF4-FFF2-40B4-BE49-F238E27FC236}">
                <a16:creationId xmlns:a16="http://schemas.microsoft.com/office/drawing/2014/main" id="{38330774-8066-A2F2-62D9-CC2999B7E168}"/>
              </a:ext>
            </a:extLst>
          </p:cNvPr>
          <p:cNvSpPr txBox="1"/>
          <p:nvPr/>
        </p:nvSpPr>
        <p:spPr>
          <a:xfrm>
            <a:off x="1182573" y="434251"/>
            <a:ext cx="10831939" cy="615553"/>
          </a:xfrm>
          <a:prstGeom prst="rect">
            <a:avLst/>
          </a:prstGeom>
          <a:solidFill>
            <a:schemeClr val="bg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defTabSz="493764">
              <a:spcAft>
                <a:spcPts val="600"/>
              </a:spcAft>
            </a:pPr>
            <a:r>
              <a:rPr lang="es-MX" sz="3400" b="1" dirty="0">
                <a:solidFill>
                  <a:schemeClr val="tx1"/>
                </a:solidFill>
              </a:rPr>
              <a:t>Indicadores: Dimensión Resultados Fiscales (1/2)</a:t>
            </a:r>
          </a:p>
        </p:txBody>
      </p:sp>
    </p:spTree>
    <p:extLst>
      <p:ext uri="{BB962C8B-B14F-4D97-AF65-F5344CB8AC3E}">
        <p14:creationId xmlns:p14="http://schemas.microsoft.com/office/powerpoint/2010/main" val="89695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esquinas redondeadas 9">
            <a:extLst>
              <a:ext uri="{FF2B5EF4-FFF2-40B4-BE49-F238E27FC236}">
                <a16:creationId xmlns:a16="http://schemas.microsoft.com/office/drawing/2014/main" id="{2EE202F7-E548-CEF0-02D7-2367D1ECE551}"/>
              </a:ext>
            </a:extLst>
          </p:cNvPr>
          <p:cNvSpPr/>
          <p:nvPr/>
        </p:nvSpPr>
        <p:spPr>
          <a:xfrm>
            <a:off x="1135058" y="1583000"/>
            <a:ext cx="1605239" cy="2113938"/>
          </a:xfrm>
          <a:prstGeom prst="roundRect">
            <a:avLst/>
          </a:prstGeom>
          <a:solidFill>
            <a:schemeClr val="accent2">
              <a:lumMod val="20000"/>
              <a:lumOff val="80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377" rtl="0" eaLnBrk="1" fontAlgn="ctr" latinLnBrk="0" hangingPunct="1"/>
            <a:r>
              <a:rPr lang="es-CO" sz="1400" b="0" u="none" strike="noStrike" kern="1200">
                <a:solidFill>
                  <a:schemeClr val="dk1"/>
                </a:solidFill>
                <a:effectLst/>
                <a:latin typeface="+mn-lt"/>
                <a:ea typeface="+mn-ea"/>
                <a:cs typeface="+mn-cs"/>
              </a:rPr>
              <a:t>Ahorro corriente </a:t>
            </a:r>
          </a:p>
        </p:txBody>
      </p:sp>
      <p:sp>
        <p:nvSpPr>
          <p:cNvPr id="12" name="Rectángulo: esquinas redondeadas 11">
            <a:extLst>
              <a:ext uri="{FF2B5EF4-FFF2-40B4-BE49-F238E27FC236}">
                <a16:creationId xmlns:a16="http://schemas.microsoft.com/office/drawing/2014/main" id="{3391D56F-6B67-42E6-0520-722CBE88DCD2}"/>
              </a:ext>
            </a:extLst>
          </p:cNvPr>
          <p:cNvSpPr/>
          <p:nvPr/>
        </p:nvSpPr>
        <p:spPr>
          <a:xfrm>
            <a:off x="3073542" y="1583000"/>
            <a:ext cx="3637914" cy="1671627"/>
          </a:xfrm>
          <a:prstGeom prst="roundRect">
            <a:avLst/>
          </a:prstGeom>
          <a:solidFill>
            <a:schemeClr val="bg1">
              <a:lumMod val="95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85725" marR="0" lvl="0" indent="0" algn="l" defTabSz="914377" rtl="0" eaLnBrk="1" fontAlgn="ctr" latinLnBrk="0" hangingPunct="1">
              <a:lnSpc>
                <a:spcPct val="100000"/>
              </a:lnSpc>
              <a:spcBef>
                <a:spcPts val="0"/>
              </a:spcBef>
              <a:spcAft>
                <a:spcPts val="0"/>
              </a:spcAft>
              <a:buClrTx/>
              <a:buSzTx/>
              <a:buFontTx/>
              <a:buNone/>
              <a:tabLst>
                <a:tab pos="2600325" algn="l"/>
                <a:tab pos="2962275" algn="l"/>
              </a:tabLst>
              <a:defRPr/>
            </a:pPr>
            <a:r>
              <a:rPr lang="es-CO" sz="1400" b="0" u="none" strike="noStrike" kern="1200">
                <a:solidFill>
                  <a:schemeClr val="dk1"/>
                </a:solidFill>
                <a:effectLst/>
                <a:latin typeface="+mn-lt"/>
                <a:ea typeface="+mn-ea"/>
                <a:cs typeface="+mn-cs"/>
              </a:rPr>
              <a:t>Determinar el grado en el cual se liberan excedentes para financiar la inversión, luego de cubrir el funcionamiento y el pago de intereses de deuda. </a:t>
            </a:r>
            <a:endParaRPr lang="es-CO" sz="1400" b="1" u="none" strike="noStrike" kern="1200">
              <a:solidFill>
                <a:schemeClr val="dk1"/>
              </a:solidFill>
              <a:effectLst/>
              <a:latin typeface="+mn-lt"/>
              <a:ea typeface="+mn-ea"/>
              <a:cs typeface="+mn-cs"/>
            </a:endParaRPr>
          </a:p>
        </p:txBody>
      </p:sp>
      <p:sp>
        <p:nvSpPr>
          <p:cNvPr id="13" name="Rectángulo: esquinas redondeadas 12">
            <a:extLst>
              <a:ext uri="{FF2B5EF4-FFF2-40B4-BE49-F238E27FC236}">
                <a16:creationId xmlns:a16="http://schemas.microsoft.com/office/drawing/2014/main" id="{110C8C82-6508-1692-9FFA-EA33BE6B6B68}"/>
              </a:ext>
            </a:extLst>
          </p:cNvPr>
          <p:cNvSpPr/>
          <p:nvPr/>
        </p:nvSpPr>
        <p:spPr>
          <a:xfrm>
            <a:off x="7043417" y="1583000"/>
            <a:ext cx="2260653" cy="2157800"/>
          </a:xfrm>
          <a:prstGeom prst="roundRect">
            <a:avLst/>
          </a:prstGeom>
          <a:solidFill>
            <a:schemeClr val="bg1">
              <a:lumMod val="95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377" rtl="0" eaLnBrk="1" fontAlgn="ctr" latinLnBrk="0" hangingPunct="1"/>
            <a:r>
              <a:rPr lang="es-CO" sz="1400" b="1" u="none" strike="noStrike" kern="1200">
                <a:solidFill>
                  <a:schemeClr val="dk1"/>
                </a:solidFill>
                <a:effectLst/>
                <a:latin typeface="+mn-lt"/>
                <a:ea typeface="+mn-ea"/>
                <a:cs typeface="+mn-cs"/>
              </a:rPr>
              <a:t>Ahorro corriente/Ingreso Corriente</a:t>
            </a:r>
          </a:p>
          <a:p>
            <a:pPr marL="0" algn="ctr" defTabSz="914377" rtl="0" eaLnBrk="1" fontAlgn="ctr" latinLnBrk="0" hangingPunct="1"/>
            <a:endParaRPr lang="es-CO" sz="1400" b="1" u="none" strike="noStrike" kern="1200">
              <a:solidFill>
                <a:schemeClr val="dk1"/>
              </a:solidFill>
              <a:effectLst/>
              <a:latin typeface="+mn-lt"/>
              <a:ea typeface="+mn-ea"/>
              <a:cs typeface="+mn-cs"/>
            </a:endParaRPr>
          </a:p>
          <a:p>
            <a:pPr marL="0" algn="ctr" defTabSz="914377" rtl="0" eaLnBrk="1" fontAlgn="ctr" latinLnBrk="0" hangingPunct="1"/>
            <a:endParaRPr lang="es-CO" sz="1400" b="1">
              <a:solidFill>
                <a:schemeClr val="dk1"/>
              </a:solidFill>
            </a:endParaRPr>
          </a:p>
          <a:p>
            <a:pPr marL="0" algn="ctr" defTabSz="914377" rtl="0" eaLnBrk="1" fontAlgn="ctr" latinLnBrk="0" hangingPunct="1"/>
            <a:endParaRPr lang="es-CO" sz="1400" b="1" u="none" strike="noStrike" kern="1200">
              <a:solidFill>
                <a:schemeClr val="dk1"/>
              </a:solidFill>
              <a:effectLst/>
              <a:latin typeface="+mn-lt"/>
              <a:ea typeface="+mn-ea"/>
              <a:cs typeface="+mn-cs"/>
            </a:endParaRPr>
          </a:p>
          <a:p>
            <a:pPr marL="0" algn="ctr" defTabSz="914377" rtl="0" eaLnBrk="1" fontAlgn="ctr" latinLnBrk="0" hangingPunct="1"/>
            <a:endParaRPr lang="es-CO" sz="1400" b="1">
              <a:solidFill>
                <a:schemeClr val="dk1"/>
              </a:solidFill>
            </a:endParaRPr>
          </a:p>
          <a:p>
            <a:pPr marL="0" algn="ctr" defTabSz="914377" rtl="0" eaLnBrk="1" fontAlgn="ctr" latinLnBrk="0" hangingPunct="1"/>
            <a:endParaRPr lang="es-CO" sz="1400" b="1" u="none" strike="noStrike" kern="1200">
              <a:solidFill>
                <a:schemeClr val="dk1"/>
              </a:solidFill>
              <a:effectLst/>
              <a:latin typeface="+mn-lt"/>
              <a:ea typeface="+mn-ea"/>
              <a:cs typeface="+mn-cs"/>
            </a:endParaRPr>
          </a:p>
          <a:p>
            <a:pPr marL="0" algn="ctr" defTabSz="914377" rtl="0" eaLnBrk="1" fontAlgn="ctr" latinLnBrk="0" hangingPunct="1"/>
            <a:endParaRPr lang="es-CO" sz="1400" b="1">
              <a:solidFill>
                <a:schemeClr val="dk1"/>
              </a:solidFill>
            </a:endParaRPr>
          </a:p>
          <a:p>
            <a:pPr marL="0" algn="ctr" defTabSz="914377" rtl="0" eaLnBrk="1" fontAlgn="ctr" latinLnBrk="0" hangingPunct="1"/>
            <a:endParaRPr lang="es-CO" sz="1400" b="1" u="none" strike="noStrike" kern="1200">
              <a:solidFill>
                <a:schemeClr val="dk1"/>
              </a:solidFill>
              <a:effectLst/>
              <a:latin typeface="+mn-lt"/>
              <a:ea typeface="+mn-ea"/>
              <a:cs typeface="+mn-cs"/>
            </a:endParaRPr>
          </a:p>
        </p:txBody>
      </p:sp>
      <p:sp>
        <p:nvSpPr>
          <p:cNvPr id="15" name="Rectángulo: esquinas redondeadas 14">
            <a:extLst>
              <a:ext uri="{FF2B5EF4-FFF2-40B4-BE49-F238E27FC236}">
                <a16:creationId xmlns:a16="http://schemas.microsoft.com/office/drawing/2014/main" id="{16466D5A-20C0-AF5B-9039-5FFCE4589AC1}"/>
              </a:ext>
            </a:extLst>
          </p:cNvPr>
          <p:cNvSpPr/>
          <p:nvPr/>
        </p:nvSpPr>
        <p:spPr>
          <a:xfrm>
            <a:off x="9636031" y="1583000"/>
            <a:ext cx="1808243" cy="2176230"/>
          </a:xfrm>
          <a:prstGeom prst="roundRect">
            <a:avLst/>
          </a:prstGeom>
          <a:solidFill>
            <a:schemeClr val="bg1">
              <a:lumMod val="95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fontAlgn="ctr"/>
            <a:r>
              <a:rPr lang="es-CO" sz="1400" u="none" strike="noStrike" kern="1200">
                <a:solidFill>
                  <a:schemeClr val="dk1"/>
                </a:solidFill>
                <a:effectLst/>
                <a:latin typeface="+mn-lt"/>
                <a:ea typeface="+mn-ea"/>
                <a:cs typeface="+mn-cs"/>
              </a:rPr>
              <a:t>CUIPO-Operación Efectiva de Caja</a:t>
            </a:r>
          </a:p>
          <a:p>
            <a:pPr algn="ctr" fontAlgn="ctr"/>
            <a:endParaRPr lang="es-CO" sz="1400" b="0" i="0" u="none" strike="noStrike">
              <a:solidFill>
                <a:schemeClr val="accent1"/>
              </a:solidFill>
              <a:effectLst/>
              <a:latin typeface="Calibri" panose="020F0502020204030204" pitchFamily="34" charset="0"/>
            </a:endParaRPr>
          </a:p>
        </p:txBody>
      </p:sp>
      <p:sp>
        <p:nvSpPr>
          <p:cNvPr id="24" name="Rectángulo: esquinas redondeadas 23">
            <a:extLst>
              <a:ext uri="{FF2B5EF4-FFF2-40B4-BE49-F238E27FC236}">
                <a16:creationId xmlns:a16="http://schemas.microsoft.com/office/drawing/2014/main" id="{BED91B4B-7077-A347-5081-E5C2C45E505A}"/>
              </a:ext>
            </a:extLst>
          </p:cNvPr>
          <p:cNvSpPr/>
          <p:nvPr/>
        </p:nvSpPr>
        <p:spPr>
          <a:xfrm>
            <a:off x="1135058" y="3820152"/>
            <a:ext cx="1605239" cy="2216592"/>
          </a:xfrm>
          <a:prstGeom prst="roundRect">
            <a:avLst/>
          </a:prstGeom>
          <a:solidFill>
            <a:schemeClr val="accent2">
              <a:lumMod val="20000"/>
              <a:lumOff val="80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377" rtl="0" eaLnBrk="1" fontAlgn="ctr" latinLnBrk="0" hangingPunct="1"/>
            <a:r>
              <a:rPr lang="es-CO" sz="1400" b="0" u="none" strike="noStrike" kern="1200">
                <a:solidFill>
                  <a:schemeClr val="dk1"/>
                </a:solidFill>
                <a:effectLst/>
                <a:latin typeface="+mn-lt"/>
                <a:ea typeface="+mn-ea"/>
                <a:cs typeface="+mn-cs"/>
              </a:rPr>
              <a:t>Resultado Fiscal </a:t>
            </a:r>
          </a:p>
        </p:txBody>
      </p:sp>
      <p:sp>
        <p:nvSpPr>
          <p:cNvPr id="25" name="Rectángulo: esquinas redondeadas 24">
            <a:extLst>
              <a:ext uri="{FF2B5EF4-FFF2-40B4-BE49-F238E27FC236}">
                <a16:creationId xmlns:a16="http://schemas.microsoft.com/office/drawing/2014/main" id="{FD3B5BF9-4466-4EF0-25C0-6302388D4252}"/>
              </a:ext>
            </a:extLst>
          </p:cNvPr>
          <p:cNvSpPr/>
          <p:nvPr/>
        </p:nvSpPr>
        <p:spPr>
          <a:xfrm>
            <a:off x="3109139" y="3820152"/>
            <a:ext cx="3569043" cy="2157801"/>
          </a:xfrm>
          <a:prstGeom prst="roundRect">
            <a:avLst/>
          </a:prstGeom>
          <a:solidFill>
            <a:schemeClr val="bg1">
              <a:lumMod val="95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85725" marR="0" lvl="0" indent="0" algn="l" defTabSz="914377" rtl="0" eaLnBrk="1" fontAlgn="ctr" latinLnBrk="0" hangingPunct="1">
              <a:lnSpc>
                <a:spcPct val="100000"/>
              </a:lnSpc>
              <a:spcBef>
                <a:spcPts val="0"/>
              </a:spcBef>
              <a:spcAft>
                <a:spcPts val="0"/>
              </a:spcAft>
              <a:buClrTx/>
              <a:buSzTx/>
              <a:buFontTx/>
              <a:buNone/>
              <a:tabLst>
                <a:tab pos="2600325" algn="l"/>
                <a:tab pos="2962275" algn="l"/>
              </a:tabLst>
              <a:defRPr/>
            </a:pPr>
            <a:r>
              <a:rPr lang="es-CO" sz="1400" b="0" u="none" strike="noStrike" kern="1200" dirty="0">
                <a:solidFill>
                  <a:schemeClr val="dk1"/>
                </a:solidFill>
                <a:effectLst/>
                <a:latin typeface="+mn-lt"/>
                <a:ea typeface="+mn-ea"/>
                <a:cs typeface="+mn-cs"/>
              </a:rPr>
              <a:t>Medir el equilibrio en el balance fiscal de las ET a través de la proporción del déficit o superávit total considerando los recursos del balance sobre los ingresos totales adicionando desembolsos de crédito. </a:t>
            </a:r>
            <a:endParaRPr lang="es-CO" sz="1400" b="1" u="none" strike="noStrike" kern="1200" dirty="0">
              <a:solidFill>
                <a:schemeClr val="dk1"/>
              </a:solidFill>
              <a:effectLst/>
              <a:latin typeface="+mn-lt"/>
              <a:ea typeface="+mn-ea"/>
              <a:cs typeface="+mn-cs"/>
            </a:endParaRPr>
          </a:p>
        </p:txBody>
      </p:sp>
      <p:sp>
        <p:nvSpPr>
          <p:cNvPr id="26" name="Rectángulo: esquinas redondeadas 25">
            <a:extLst>
              <a:ext uri="{FF2B5EF4-FFF2-40B4-BE49-F238E27FC236}">
                <a16:creationId xmlns:a16="http://schemas.microsoft.com/office/drawing/2014/main" id="{671084F7-FF8B-E91F-657D-89F22A9C6C2F}"/>
              </a:ext>
            </a:extLst>
          </p:cNvPr>
          <p:cNvSpPr/>
          <p:nvPr/>
        </p:nvSpPr>
        <p:spPr>
          <a:xfrm>
            <a:off x="6806844" y="3820152"/>
            <a:ext cx="2752185" cy="2494983"/>
          </a:xfrm>
          <a:prstGeom prst="roundRect">
            <a:avLst/>
          </a:prstGeom>
          <a:solidFill>
            <a:schemeClr val="bg1">
              <a:lumMod val="95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377" rtl="0" eaLnBrk="1" fontAlgn="ctr" latinLnBrk="0" hangingPunct="1"/>
            <a:endParaRPr lang="es-CO" sz="1400" b="1">
              <a:solidFill>
                <a:schemeClr val="dk1"/>
              </a:solidFill>
            </a:endParaRPr>
          </a:p>
          <a:p>
            <a:pPr marL="0" algn="ctr" defTabSz="914377" rtl="0" eaLnBrk="1" fontAlgn="ctr" latinLnBrk="0" hangingPunct="1"/>
            <a:endParaRPr lang="es-CO" sz="1400" b="1" u="none" strike="noStrike" kern="1200">
              <a:solidFill>
                <a:schemeClr val="dk1"/>
              </a:solidFill>
              <a:effectLst/>
              <a:latin typeface="+mn-lt"/>
              <a:ea typeface="+mn-ea"/>
              <a:cs typeface="+mn-cs"/>
            </a:endParaRPr>
          </a:p>
          <a:p>
            <a:pPr marL="0" algn="ctr" defTabSz="914377" rtl="0" eaLnBrk="1" fontAlgn="ctr" latinLnBrk="0" hangingPunct="1"/>
            <a:endParaRPr lang="es-CO" sz="1400" b="1">
              <a:solidFill>
                <a:schemeClr val="dk1"/>
              </a:solidFill>
            </a:endParaRPr>
          </a:p>
          <a:p>
            <a:pPr marL="0" algn="ctr" defTabSz="914377" rtl="0" eaLnBrk="1" fontAlgn="ctr" latinLnBrk="0" hangingPunct="1"/>
            <a:endParaRPr lang="es-CO" sz="1400" b="1" u="none" strike="noStrike" kern="1200">
              <a:solidFill>
                <a:schemeClr val="dk1"/>
              </a:solidFill>
              <a:effectLst/>
              <a:latin typeface="+mn-lt"/>
              <a:ea typeface="+mn-ea"/>
              <a:cs typeface="+mn-cs"/>
            </a:endParaRPr>
          </a:p>
          <a:p>
            <a:pPr marL="0" algn="ctr" defTabSz="914377" rtl="0" eaLnBrk="1" fontAlgn="ctr" latinLnBrk="0" hangingPunct="1"/>
            <a:endParaRPr lang="es-CO" sz="1400" b="1">
              <a:solidFill>
                <a:schemeClr val="dk1"/>
              </a:solidFill>
            </a:endParaRPr>
          </a:p>
          <a:p>
            <a:pPr marL="0" algn="ctr" defTabSz="914377" rtl="0" eaLnBrk="1" fontAlgn="ctr" latinLnBrk="0" hangingPunct="1"/>
            <a:endParaRPr lang="es-CO" sz="1400" b="1" u="none" strike="noStrike" kern="1200">
              <a:solidFill>
                <a:schemeClr val="dk1"/>
              </a:solidFill>
              <a:effectLst/>
              <a:latin typeface="+mn-lt"/>
              <a:ea typeface="+mn-ea"/>
              <a:cs typeface="+mn-cs"/>
            </a:endParaRPr>
          </a:p>
        </p:txBody>
      </p:sp>
      <p:sp>
        <p:nvSpPr>
          <p:cNvPr id="27" name="Rectángulo: esquinas redondeadas 26">
            <a:extLst>
              <a:ext uri="{FF2B5EF4-FFF2-40B4-BE49-F238E27FC236}">
                <a16:creationId xmlns:a16="http://schemas.microsoft.com/office/drawing/2014/main" id="{DFE1E15F-F215-B7EE-8066-171C7037D609}"/>
              </a:ext>
            </a:extLst>
          </p:cNvPr>
          <p:cNvSpPr/>
          <p:nvPr/>
        </p:nvSpPr>
        <p:spPr>
          <a:xfrm>
            <a:off x="9676920" y="3820152"/>
            <a:ext cx="1774970" cy="2238433"/>
          </a:xfrm>
          <a:prstGeom prst="roundRect">
            <a:avLst/>
          </a:prstGeom>
          <a:solidFill>
            <a:schemeClr val="bg1">
              <a:lumMod val="95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fontAlgn="ctr"/>
            <a:r>
              <a:rPr lang="es-CO" sz="1400" u="none" strike="noStrike" kern="1200">
                <a:solidFill>
                  <a:schemeClr val="dk1"/>
                </a:solidFill>
                <a:effectLst/>
                <a:latin typeface="+mn-lt"/>
                <a:ea typeface="+mn-ea"/>
                <a:cs typeface="+mn-cs"/>
              </a:rPr>
              <a:t>CUIPO-Operación Efectiva de Caja</a:t>
            </a:r>
          </a:p>
          <a:p>
            <a:pPr algn="ctr" fontAlgn="ctr"/>
            <a:endParaRPr lang="es-CO" sz="1400" b="0" i="0" u="none" strike="noStrike">
              <a:solidFill>
                <a:schemeClr val="accent1"/>
              </a:solidFill>
              <a:effectLst/>
              <a:latin typeface="Calibri" panose="020F0502020204030204" pitchFamily="34" charset="0"/>
            </a:endParaRPr>
          </a:p>
        </p:txBody>
      </p:sp>
      <p:pic>
        <p:nvPicPr>
          <p:cNvPr id="30" name="Imagen 29">
            <a:extLst>
              <a:ext uri="{FF2B5EF4-FFF2-40B4-BE49-F238E27FC236}">
                <a16:creationId xmlns:a16="http://schemas.microsoft.com/office/drawing/2014/main" id="{561C4226-0C7A-3C21-EF13-823D858939BB}"/>
              </a:ext>
            </a:extLst>
          </p:cNvPr>
          <p:cNvPicPr>
            <a:picLocks noChangeAspect="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saturation sat="200000"/>
                    </a14:imgEffect>
                  </a14:imgLayer>
                </a14:imgProps>
              </a:ext>
            </a:extLst>
          </a:blip>
          <a:stretch>
            <a:fillRect/>
          </a:stretch>
        </p:blipFill>
        <p:spPr>
          <a:xfrm>
            <a:off x="6788160" y="4138964"/>
            <a:ext cx="2377105" cy="2150166"/>
          </a:xfrm>
          <a:prstGeom prst="rect">
            <a:avLst/>
          </a:prstGeom>
        </p:spPr>
      </p:pic>
      <p:pic>
        <p:nvPicPr>
          <p:cNvPr id="31" name="Imagen 30">
            <a:extLst>
              <a:ext uri="{FF2B5EF4-FFF2-40B4-BE49-F238E27FC236}">
                <a16:creationId xmlns:a16="http://schemas.microsoft.com/office/drawing/2014/main" id="{B95349C1-0B69-2557-77D6-86453A240255}"/>
              </a:ext>
            </a:extLst>
          </p:cNvPr>
          <p:cNvPicPr>
            <a:picLocks noChangeAspect="1"/>
          </p:cNvPicPr>
          <p:nvPr/>
        </p:nvPicPr>
        <p:blipFill>
          <a:blip r:embed="rId5">
            <a:duotone>
              <a:schemeClr val="accent2">
                <a:shade val="45000"/>
                <a:satMod val="135000"/>
              </a:schemeClr>
              <a:prstClr val="white"/>
            </a:duotone>
            <a:alphaModFix/>
          </a:blip>
          <a:stretch>
            <a:fillRect/>
          </a:stretch>
        </p:blipFill>
        <p:spPr>
          <a:xfrm>
            <a:off x="7486863" y="2264368"/>
            <a:ext cx="1587040" cy="1435527"/>
          </a:xfrm>
          <a:prstGeom prst="rect">
            <a:avLst/>
          </a:prstGeom>
        </p:spPr>
      </p:pic>
      <mc:AlternateContent xmlns:mc="http://schemas.openxmlformats.org/markup-compatibility/2006" xmlns:a14="http://schemas.microsoft.com/office/drawing/2010/main">
        <mc:Choice Requires="a14">
          <p:sp>
            <p:nvSpPr>
              <p:cNvPr id="34" name="CuadroTexto 33">
                <a:extLst>
                  <a:ext uri="{FF2B5EF4-FFF2-40B4-BE49-F238E27FC236}">
                    <a16:creationId xmlns:a16="http://schemas.microsoft.com/office/drawing/2014/main" id="{20826037-7129-BCFB-A179-7B8FC911EC35}"/>
                  </a:ext>
                </a:extLst>
              </p:cNvPr>
              <p:cNvSpPr txBox="1"/>
              <p:nvPr/>
            </p:nvSpPr>
            <p:spPr>
              <a:xfrm>
                <a:off x="6757548" y="3925220"/>
                <a:ext cx="2911756" cy="907108"/>
              </a:xfrm>
              <a:prstGeom prst="rect">
                <a:avLst/>
              </a:prstGeom>
              <a:noFill/>
            </p:spPr>
            <p:txBody>
              <a:bodyPr wrap="square">
                <a:spAutoFit/>
              </a:bodyPr>
              <a:lstStyle/>
              <a:p>
                <a:pPr marL="0" algn="ctr" defTabSz="914377" rtl="0" eaLnBrk="1" fontAlgn="ctr" latinLnBrk="0" hangingPunct="1"/>
                <a:r>
                  <a:rPr lang="es-CO" sz="1400" b="1" u="none" strike="noStrike" kern="1200" dirty="0">
                    <a:solidFill>
                      <a:schemeClr val="dk1"/>
                    </a:solidFill>
                    <a:effectLst/>
                    <a:latin typeface="+mn-lt"/>
                    <a:ea typeface="+mn-ea"/>
                    <a:cs typeface="+mn-cs"/>
                  </a:rPr>
                  <a:t>Déficit o Superávit/Ingresos Totales</a:t>
                </a:r>
              </a:p>
              <a:p>
                <a:pPr marL="0" algn="ctr" defTabSz="914377" rtl="0" eaLnBrk="1" fontAlgn="ctr" latinLnBrk="0" hangingPunct="1"/>
                <a14:m>
                  <m:oMathPara xmlns:m="http://schemas.openxmlformats.org/officeDocument/2006/math">
                    <m:oMathParaPr>
                      <m:jc m:val="centerGroup"/>
                    </m:oMathParaPr>
                    <m:oMath xmlns:m="http://schemas.openxmlformats.org/officeDocument/2006/math">
                      <m:f>
                        <m:fPr>
                          <m:ctrlPr>
                            <a:rPr lang="es-CO" sz="1200" i="1" u="none" strike="noStrike" kern="1200" smtClean="0">
                              <a:solidFill>
                                <a:schemeClr val="accent2"/>
                              </a:solidFill>
                              <a:effectLst/>
                              <a:latin typeface="Cambria Math" panose="02040503050406030204" pitchFamily="18" charset="0"/>
                              <a:ea typeface="+mn-ea"/>
                              <a:cs typeface="+mn-cs"/>
                            </a:rPr>
                          </m:ctrlPr>
                        </m:fPr>
                        <m:num>
                          <m:r>
                            <m:rPr>
                              <m:sty m:val="p"/>
                            </m:rPr>
                            <a:rPr lang="es-CO" sz="1200" b="0" i="1" u="none" strike="noStrike" kern="1200" smtClean="0">
                              <a:solidFill>
                                <a:schemeClr val="accent2"/>
                              </a:solidFill>
                              <a:effectLst/>
                              <a:latin typeface="Cambria Math" panose="02040503050406030204" pitchFamily="18" charset="0"/>
                              <a:ea typeface="+mn-ea"/>
                              <a:cs typeface="+mn-cs"/>
                            </a:rPr>
                            <m:t>D</m:t>
                          </m:r>
                          <m:r>
                            <a:rPr lang="es-CO" sz="1200" b="0" u="none" strike="noStrike" kern="1200" smtClean="0">
                              <a:solidFill>
                                <a:schemeClr val="accent2"/>
                              </a:solidFill>
                              <a:effectLst/>
                              <a:latin typeface="Cambria Math" panose="02040503050406030204" pitchFamily="18" charset="0"/>
                              <a:ea typeface="+mn-ea"/>
                              <a:cs typeface="+mn-cs"/>
                            </a:rPr>
                            <m:t>é</m:t>
                          </m:r>
                          <m:r>
                            <m:rPr>
                              <m:sty m:val="p"/>
                            </m:rPr>
                            <a:rPr lang="es-CO" sz="1200" b="0" i="1" u="none" strike="noStrike" kern="1200" smtClean="0">
                              <a:solidFill>
                                <a:schemeClr val="accent2"/>
                              </a:solidFill>
                              <a:effectLst/>
                              <a:latin typeface="Cambria Math" panose="02040503050406030204" pitchFamily="18" charset="0"/>
                              <a:ea typeface="+mn-ea"/>
                              <a:cs typeface="+mn-cs"/>
                            </a:rPr>
                            <m:t>f</m:t>
                          </m:r>
                          <m:r>
                            <a:rPr lang="es-CO" sz="1200" b="0" u="none" strike="noStrike" kern="1200" smtClean="0">
                              <a:solidFill>
                                <a:schemeClr val="accent2"/>
                              </a:solidFill>
                              <a:effectLst/>
                              <a:latin typeface="Cambria Math" panose="02040503050406030204" pitchFamily="18" charset="0"/>
                              <a:ea typeface="+mn-ea"/>
                              <a:cs typeface="+mn-cs"/>
                            </a:rPr>
                            <m:t> </m:t>
                          </m:r>
                          <m:r>
                            <m:rPr>
                              <m:sty m:val="p"/>
                            </m:rPr>
                            <a:rPr lang="es-CO" sz="1200" b="0" i="1" u="none" strike="noStrike" kern="1200" smtClean="0">
                              <a:solidFill>
                                <a:schemeClr val="accent2"/>
                              </a:solidFill>
                              <a:effectLst/>
                              <a:latin typeface="Cambria Math" panose="02040503050406030204" pitchFamily="18" charset="0"/>
                              <a:ea typeface="+mn-ea"/>
                              <a:cs typeface="+mn-cs"/>
                            </a:rPr>
                            <m:t>o</m:t>
                          </m:r>
                          <m:r>
                            <a:rPr lang="es-CO" sz="1200" b="0" u="none" strike="noStrike" kern="1200" smtClean="0">
                              <a:solidFill>
                                <a:schemeClr val="accent2"/>
                              </a:solidFill>
                              <a:effectLst/>
                              <a:latin typeface="Cambria Math" panose="02040503050406030204" pitchFamily="18" charset="0"/>
                              <a:ea typeface="+mn-ea"/>
                              <a:cs typeface="+mn-cs"/>
                            </a:rPr>
                            <m:t> </m:t>
                          </m:r>
                          <m:r>
                            <m:rPr>
                              <m:sty m:val="p"/>
                            </m:rPr>
                            <a:rPr lang="es-CO" sz="1200" b="0" i="1" u="none" strike="noStrike" kern="1200" smtClean="0">
                              <a:solidFill>
                                <a:schemeClr val="accent2"/>
                              </a:solidFill>
                              <a:effectLst/>
                              <a:latin typeface="Cambria Math" panose="02040503050406030204" pitchFamily="18" charset="0"/>
                              <a:ea typeface="+mn-ea"/>
                              <a:cs typeface="+mn-cs"/>
                            </a:rPr>
                            <m:t>super</m:t>
                          </m:r>
                          <m:r>
                            <a:rPr lang="es-MX" sz="1200" b="0" i="1" u="none" strike="noStrike" kern="1200" smtClean="0">
                              <a:solidFill>
                                <a:schemeClr val="accent2"/>
                              </a:solidFill>
                              <a:effectLst/>
                              <a:latin typeface="Cambria Math" panose="02040503050406030204" pitchFamily="18" charset="0"/>
                              <a:ea typeface="+mn-ea"/>
                              <a:cs typeface="+mn-cs"/>
                            </a:rPr>
                            <m:t> </m:t>
                          </m:r>
                          <m:r>
                            <m:rPr>
                              <m:sty m:val="p"/>
                            </m:rPr>
                            <a:rPr lang="es-CO" sz="1200" b="0" i="1" u="none" strike="noStrike" kern="1200" smtClean="0">
                              <a:solidFill>
                                <a:schemeClr val="accent2"/>
                              </a:solidFill>
                              <a:effectLst/>
                              <a:latin typeface="Cambria Math" panose="02040503050406030204" pitchFamily="18" charset="0"/>
                              <a:ea typeface="+mn-ea"/>
                              <a:cs typeface="+mn-cs"/>
                            </a:rPr>
                            <m:t>total</m:t>
                          </m:r>
                          <m:r>
                            <a:rPr lang="es-CO" sz="1200" b="0" u="none" strike="noStrike" kern="1200" smtClean="0">
                              <a:solidFill>
                                <a:schemeClr val="accent2"/>
                              </a:solidFill>
                              <a:effectLst/>
                              <a:latin typeface="Cambria Math" panose="02040503050406030204" pitchFamily="18" charset="0"/>
                              <a:ea typeface="+mn-ea"/>
                              <a:cs typeface="+mn-cs"/>
                            </a:rPr>
                            <m:t>+</m:t>
                          </m:r>
                          <m:r>
                            <m:rPr>
                              <m:sty m:val="p"/>
                            </m:rPr>
                            <a:rPr lang="es-CO" sz="1200" b="0" i="1" u="none" strike="noStrike" kern="1200" smtClean="0">
                              <a:solidFill>
                                <a:schemeClr val="accent2"/>
                              </a:solidFill>
                              <a:effectLst/>
                              <a:latin typeface="Cambria Math" panose="02040503050406030204" pitchFamily="18" charset="0"/>
                              <a:ea typeface="+mn-ea"/>
                              <a:cs typeface="+mn-cs"/>
                            </a:rPr>
                            <m:t>Rec</m:t>
                          </m:r>
                          <m:r>
                            <a:rPr lang="es-CO" sz="1200" b="0" u="none" strike="noStrike" kern="1200" smtClean="0">
                              <a:solidFill>
                                <a:schemeClr val="accent2"/>
                              </a:solidFill>
                              <a:effectLst/>
                              <a:latin typeface="Cambria Math" panose="02040503050406030204" pitchFamily="18" charset="0"/>
                              <a:ea typeface="+mn-ea"/>
                              <a:cs typeface="+mn-cs"/>
                            </a:rPr>
                            <m:t>.</m:t>
                          </m:r>
                          <m:r>
                            <m:rPr>
                              <m:sty m:val="p"/>
                            </m:rPr>
                            <a:rPr lang="es-CO" sz="1200" b="0" i="1" u="none" strike="noStrike" kern="1200" smtClean="0">
                              <a:solidFill>
                                <a:schemeClr val="accent2"/>
                              </a:solidFill>
                              <a:effectLst/>
                              <a:latin typeface="Cambria Math" panose="02040503050406030204" pitchFamily="18" charset="0"/>
                              <a:ea typeface="+mn-ea"/>
                              <a:cs typeface="+mn-cs"/>
                            </a:rPr>
                            <m:t>Bal</m:t>
                          </m:r>
                          <m:r>
                            <a:rPr lang="es-CO" sz="1200" b="0" u="none" strike="noStrike" kern="1200" smtClean="0">
                              <a:solidFill>
                                <a:schemeClr val="accent2"/>
                              </a:solidFill>
                              <a:effectLst/>
                              <a:latin typeface="Cambria Math" panose="02040503050406030204" pitchFamily="18" charset="0"/>
                              <a:ea typeface="+mn-ea"/>
                              <a:cs typeface="+mn-cs"/>
                            </a:rPr>
                            <m:t>+</m:t>
                          </m:r>
                          <m:r>
                            <m:rPr>
                              <m:sty m:val="p"/>
                            </m:rPr>
                            <a:rPr lang="es-CO" sz="1200" b="0" i="1" u="none" strike="noStrike" kern="1200" smtClean="0">
                              <a:solidFill>
                                <a:schemeClr val="accent2"/>
                              </a:solidFill>
                              <a:effectLst/>
                              <a:latin typeface="Cambria Math" panose="02040503050406030204" pitchFamily="18" charset="0"/>
                              <a:ea typeface="+mn-ea"/>
                              <a:cs typeface="+mn-cs"/>
                            </a:rPr>
                            <m:t>intere</m:t>
                          </m:r>
                          <m:r>
                            <a:rPr lang="es-CO" sz="1200" b="0" u="none" strike="noStrike" kern="1200" smtClean="0">
                              <a:solidFill>
                                <a:schemeClr val="accent2"/>
                              </a:solidFill>
                              <a:effectLst/>
                              <a:latin typeface="Cambria Math" panose="02040503050406030204" pitchFamily="18" charset="0"/>
                              <a:ea typeface="+mn-ea"/>
                              <a:cs typeface="+mn-cs"/>
                            </a:rPr>
                            <m:t> </m:t>
                          </m:r>
                          <m:r>
                            <m:rPr>
                              <m:sty m:val="p"/>
                            </m:rPr>
                            <a:rPr lang="es-CO" sz="1200" b="0" i="1" u="none" strike="noStrike" kern="1200" smtClean="0">
                              <a:solidFill>
                                <a:schemeClr val="accent2"/>
                              </a:solidFill>
                              <a:effectLst/>
                              <a:latin typeface="Cambria Math" panose="02040503050406030204" pitchFamily="18" charset="0"/>
                              <a:ea typeface="+mn-ea"/>
                              <a:cs typeface="+mn-cs"/>
                            </a:rPr>
                            <m:t>deuda</m:t>
                          </m:r>
                        </m:num>
                        <m:den>
                          <m:r>
                            <m:rPr>
                              <m:sty m:val="p"/>
                            </m:rPr>
                            <a:rPr lang="es-CO" sz="1200" b="0" i="1" u="none" strike="noStrike" kern="1200" smtClean="0">
                              <a:solidFill>
                                <a:schemeClr val="accent2"/>
                              </a:solidFill>
                              <a:effectLst/>
                              <a:latin typeface="Cambria Math" panose="02040503050406030204" pitchFamily="18" charset="0"/>
                              <a:ea typeface="+mn-ea"/>
                              <a:cs typeface="+mn-cs"/>
                            </a:rPr>
                            <m:t>Ing</m:t>
                          </m:r>
                          <m:r>
                            <a:rPr lang="es-CO" sz="1200" b="0" u="none" strike="noStrike" kern="1200" smtClean="0">
                              <a:solidFill>
                                <a:schemeClr val="accent2"/>
                              </a:solidFill>
                              <a:effectLst/>
                              <a:latin typeface="Cambria Math" panose="02040503050406030204" pitchFamily="18" charset="0"/>
                              <a:ea typeface="+mn-ea"/>
                              <a:cs typeface="+mn-cs"/>
                            </a:rPr>
                            <m:t> </m:t>
                          </m:r>
                          <m:r>
                            <m:rPr>
                              <m:sty m:val="p"/>
                            </m:rPr>
                            <a:rPr lang="es-CO" sz="1200" b="0" i="1" u="none" strike="noStrike" kern="1200" smtClean="0">
                              <a:solidFill>
                                <a:schemeClr val="accent2"/>
                              </a:solidFill>
                              <a:effectLst/>
                              <a:latin typeface="Cambria Math" panose="02040503050406030204" pitchFamily="18" charset="0"/>
                              <a:ea typeface="+mn-ea"/>
                              <a:cs typeface="+mn-cs"/>
                            </a:rPr>
                            <m:t>totales</m:t>
                          </m:r>
                          <m:r>
                            <a:rPr lang="es-CO" sz="1200" b="0" u="none" strike="noStrike" kern="1200" smtClean="0">
                              <a:solidFill>
                                <a:schemeClr val="accent2"/>
                              </a:solidFill>
                              <a:effectLst/>
                              <a:latin typeface="Cambria Math" panose="02040503050406030204" pitchFamily="18" charset="0"/>
                              <a:ea typeface="+mn-ea"/>
                              <a:cs typeface="+mn-cs"/>
                            </a:rPr>
                            <m:t>+</m:t>
                          </m:r>
                          <m:r>
                            <m:rPr>
                              <m:sty m:val="p"/>
                            </m:rPr>
                            <a:rPr lang="es-CO" sz="1200" b="0" i="1" u="none" strike="noStrike" kern="1200" smtClean="0">
                              <a:solidFill>
                                <a:schemeClr val="accent2"/>
                              </a:solidFill>
                              <a:effectLst/>
                              <a:latin typeface="Cambria Math" panose="02040503050406030204" pitchFamily="18" charset="0"/>
                              <a:ea typeface="+mn-ea"/>
                              <a:cs typeface="+mn-cs"/>
                            </a:rPr>
                            <m:t>Desembolsos</m:t>
                          </m:r>
                        </m:den>
                      </m:f>
                    </m:oMath>
                  </m:oMathPara>
                </a14:m>
                <a:endParaRPr lang="es-CO" sz="1200" u="none" strike="noStrike" kern="1200" dirty="0">
                  <a:solidFill>
                    <a:schemeClr val="dk1"/>
                  </a:solidFill>
                  <a:effectLst/>
                  <a:ea typeface="+mn-ea"/>
                  <a:cs typeface="+mn-cs"/>
                  <a:sym typeface="Montserrat Bold"/>
                </a:endParaRPr>
              </a:p>
            </p:txBody>
          </p:sp>
        </mc:Choice>
        <mc:Fallback xmlns="">
          <p:sp>
            <p:nvSpPr>
              <p:cNvPr id="34" name="CuadroTexto 33">
                <a:extLst>
                  <a:ext uri="{FF2B5EF4-FFF2-40B4-BE49-F238E27FC236}">
                    <a16:creationId xmlns:a16="http://schemas.microsoft.com/office/drawing/2014/main" id="{20826037-7129-BCFB-A179-7B8FC911EC35}"/>
                  </a:ext>
                </a:extLst>
              </p:cNvPr>
              <p:cNvSpPr txBox="1">
                <a:spLocks noRot="1" noChangeAspect="1" noMove="1" noResize="1" noEditPoints="1" noAdjustHandles="1" noChangeArrowheads="1" noChangeShapeType="1" noTextEdit="1"/>
              </p:cNvSpPr>
              <p:nvPr/>
            </p:nvSpPr>
            <p:spPr>
              <a:xfrm>
                <a:off x="6757548" y="3925220"/>
                <a:ext cx="2911756" cy="907108"/>
              </a:xfrm>
              <a:prstGeom prst="rect">
                <a:avLst/>
              </a:prstGeom>
              <a:blipFill>
                <a:blip r:embed="rId6"/>
                <a:stretch>
                  <a:fillRect t="-1342" r="-419" b="-1342"/>
                </a:stretch>
              </a:blipFill>
            </p:spPr>
            <p:txBody>
              <a:bodyPr/>
              <a:lstStyle/>
              <a:p>
                <a:r>
                  <a:rPr lang="es-CO">
                    <a:noFill/>
                  </a:rPr>
                  <a:t> </a:t>
                </a:r>
              </a:p>
            </p:txBody>
          </p:sp>
        </mc:Fallback>
      </mc:AlternateContent>
      <p:sp>
        <p:nvSpPr>
          <p:cNvPr id="2" name="CuadroTexto 1">
            <a:extLst>
              <a:ext uri="{FF2B5EF4-FFF2-40B4-BE49-F238E27FC236}">
                <a16:creationId xmlns:a16="http://schemas.microsoft.com/office/drawing/2014/main" id="{E3BE772E-64FB-4B65-9997-63A53CA14E86}"/>
              </a:ext>
            </a:extLst>
          </p:cNvPr>
          <p:cNvSpPr txBox="1"/>
          <p:nvPr/>
        </p:nvSpPr>
        <p:spPr>
          <a:xfrm>
            <a:off x="221379" y="6422712"/>
            <a:ext cx="11352055" cy="246221"/>
          </a:xfrm>
          <a:prstGeom prst="rect">
            <a:avLst/>
          </a:prstGeom>
          <a:noFill/>
        </p:spPr>
        <p:txBody>
          <a:bodyPr wrap="square" rtlCol="0" anchor="ctr">
            <a:spAutoFit/>
          </a:bodyPr>
          <a:lstStyle/>
          <a:p>
            <a:pPr>
              <a:spcBef>
                <a:spcPts val="600"/>
              </a:spcBef>
            </a:pPr>
            <a:r>
              <a:rPr lang="es-CO" sz="1000"/>
              <a:t>* Indicadores que se encuentran fuera del rango [0-100]  o por su naturaleza se deben estandarizar, </a:t>
            </a:r>
            <a:r>
              <a:rPr lang="es-CO" sz="1000" err="1"/>
              <a:t>re-escalar</a:t>
            </a:r>
            <a:r>
              <a:rPr lang="es-CO" sz="1000"/>
              <a:t> o cuentan con unos criterios de calificación por rangos.</a:t>
            </a:r>
          </a:p>
        </p:txBody>
      </p:sp>
      <p:graphicFrame>
        <p:nvGraphicFramePr>
          <p:cNvPr id="4" name="Tabla 3">
            <a:extLst>
              <a:ext uri="{FF2B5EF4-FFF2-40B4-BE49-F238E27FC236}">
                <a16:creationId xmlns:a16="http://schemas.microsoft.com/office/drawing/2014/main" id="{8145B123-EA4D-ED67-33E6-D8E882FF28EA}"/>
              </a:ext>
            </a:extLst>
          </p:cNvPr>
          <p:cNvGraphicFramePr>
            <a:graphicFrameLocks noGrp="1"/>
          </p:cNvGraphicFramePr>
          <p:nvPr>
            <p:extLst>
              <p:ext uri="{D42A27DB-BD31-4B8C-83A1-F6EECF244321}">
                <p14:modId xmlns:p14="http://schemas.microsoft.com/office/powerpoint/2010/main" val="4191370944"/>
              </p:ext>
            </p:extLst>
          </p:nvPr>
        </p:nvGraphicFramePr>
        <p:xfrm>
          <a:off x="919720" y="1094049"/>
          <a:ext cx="10600355" cy="491440"/>
        </p:xfrm>
        <a:graphic>
          <a:graphicData uri="http://schemas.openxmlformats.org/drawingml/2006/table">
            <a:tbl>
              <a:tblPr firstRow="1">
                <a:tableStyleId>{073A0DAA-6AF3-43AB-8588-CEC1D06C72B9}</a:tableStyleId>
              </a:tblPr>
              <a:tblGrid>
                <a:gridCol w="2142751">
                  <a:extLst>
                    <a:ext uri="{9D8B030D-6E8A-4147-A177-3AD203B41FA5}">
                      <a16:colId xmlns:a16="http://schemas.microsoft.com/office/drawing/2014/main" val="1416541184"/>
                    </a:ext>
                  </a:extLst>
                </a:gridCol>
                <a:gridCol w="3904941">
                  <a:extLst>
                    <a:ext uri="{9D8B030D-6E8A-4147-A177-3AD203B41FA5}">
                      <a16:colId xmlns:a16="http://schemas.microsoft.com/office/drawing/2014/main" val="1451028956"/>
                    </a:ext>
                  </a:extLst>
                </a:gridCol>
                <a:gridCol w="2518039">
                  <a:extLst>
                    <a:ext uri="{9D8B030D-6E8A-4147-A177-3AD203B41FA5}">
                      <a16:colId xmlns:a16="http://schemas.microsoft.com/office/drawing/2014/main" val="44166422"/>
                    </a:ext>
                  </a:extLst>
                </a:gridCol>
                <a:gridCol w="2034624">
                  <a:extLst>
                    <a:ext uri="{9D8B030D-6E8A-4147-A177-3AD203B41FA5}">
                      <a16:colId xmlns:a16="http://schemas.microsoft.com/office/drawing/2014/main" val="3070571592"/>
                    </a:ext>
                  </a:extLst>
                </a:gridCol>
              </a:tblGrid>
              <a:tr h="391789">
                <a:tc>
                  <a:txBody>
                    <a:bodyPr/>
                    <a:lstStyle/>
                    <a:p>
                      <a:pPr algn="ctr" fontAlgn="b"/>
                      <a:r>
                        <a:rPr lang="es-CO" sz="1600" u="none" strike="noStrike">
                          <a:effectLst/>
                        </a:rPr>
                        <a:t>Indicador </a:t>
                      </a:r>
                      <a:endParaRPr lang="es-CO" sz="1600" b="1" i="0" u="none" strike="noStrike">
                        <a:solidFill>
                          <a:srgbClr val="000000"/>
                        </a:solidFill>
                        <a:effectLst/>
                        <a:latin typeface="Calibri" panose="020F0502020204030204" pitchFamily="34" charset="0"/>
                      </a:endParaRPr>
                    </a:p>
                  </a:txBody>
                  <a:tcPr marL="3760" marR="3760" marT="3760" marB="0" anchor="ctr"/>
                </a:tc>
                <a:tc>
                  <a:txBody>
                    <a:bodyPr/>
                    <a:lstStyle/>
                    <a:p>
                      <a:pPr algn="ctr" fontAlgn="b"/>
                      <a:r>
                        <a:rPr lang="es-CO" sz="1600" u="none" strike="noStrike">
                          <a:effectLst/>
                        </a:rPr>
                        <a:t>Objetivo del Indicador</a:t>
                      </a:r>
                      <a:endParaRPr lang="es-CO" sz="1600" b="1" i="0" u="none" strike="noStrike">
                        <a:solidFill>
                          <a:srgbClr val="000000"/>
                        </a:solidFill>
                        <a:effectLst/>
                        <a:latin typeface="Calibri" panose="020F0502020204030204" pitchFamily="34" charset="0"/>
                      </a:endParaRPr>
                    </a:p>
                  </a:txBody>
                  <a:tcPr marL="3760" marR="3760" marT="3760" marB="0" anchor="ctr"/>
                </a:tc>
                <a:tc>
                  <a:txBody>
                    <a:bodyPr/>
                    <a:lstStyle/>
                    <a:p>
                      <a:pPr algn="ctr" fontAlgn="b"/>
                      <a:r>
                        <a:rPr lang="es-CO" sz="1600" u="none" strike="noStrike">
                          <a:effectLst/>
                        </a:rPr>
                        <a:t>Fórmula*</a:t>
                      </a:r>
                      <a:endParaRPr lang="es-CO" sz="1600" b="1" i="0" u="none" strike="noStrike">
                        <a:solidFill>
                          <a:srgbClr val="000000"/>
                        </a:solidFill>
                        <a:effectLst/>
                        <a:latin typeface="Calibri" panose="020F0502020204030204" pitchFamily="34" charset="0"/>
                      </a:endParaRPr>
                    </a:p>
                  </a:txBody>
                  <a:tcPr marL="3760" marR="3760" marT="3760" marB="0" anchor="ctr"/>
                </a:tc>
                <a:tc>
                  <a:txBody>
                    <a:bodyPr/>
                    <a:lstStyle/>
                    <a:p>
                      <a:pPr marL="0" marR="0" lvl="0" indent="0" algn="ctr" defTabSz="914377" rtl="0" eaLnBrk="1" fontAlgn="b" latinLnBrk="0" hangingPunct="1">
                        <a:lnSpc>
                          <a:spcPct val="100000"/>
                        </a:lnSpc>
                        <a:spcBef>
                          <a:spcPts val="0"/>
                        </a:spcBef>
                        <a:spcAft>
                          <a:spcPts val="0"/>
                        </a:spcAft>
                        <a:buClrTx/>
                        <a:buSzTx/>
                        <a:buFontTx/>
                        <a:buNone/>
                        <a:tabLst/>
                        <a:defRPr/>
                      </a:pPr>
                      <a:r>
                        <a:rPr lang="es-CO" sz="1600" b="1" u="none" strike="noStrike">
                          <a:solidFill>
                            <a:schemeClr val="bg1"/>
                          </a:solidFill>
                          <a:effectLst/>
                        </a:rPr>
                        <a:t>Fuente de información</a:t>
                      </a:r>
                      <a:endParaRPr lang="es-CO" sz="1600" b="1" i="0" u="none" strike="noStrike">
                        <a:solidFill>
                          <a:schemeClr val="bg1"/>
                        </a:solidFill>
                        <a:effectLst/>
                        <a:latin typeface="Calibri" panose="020F0502020204030204" pitchFamily="34" charset="0"/>
                      </a:endParaRPr>
                    </a:p>
                  </a:txBody>
                  <a:tcPr marL="3760" marR="3760" marT="3760" marB="0" anchor="ctr"/>
                </a:tc>
                <a:extLst>
                  <a:ext uri="{0D108BD9-81ED-4DB2-BD59-A6C34878D82A}">
                    <a16:rowId xmlns:a16="http://schemas.microsoft.com/office/drawing/2014/main" val="564253459"/>
                  </a:ext>
                </a:extLst>
              </a:tr>
            </a:tbl>
          </a:graphicData>
        </a:graphic>
      </p:graphicFrame>
      <p:sp>
        <p:nvSpPr>
          <p:cNvPr id="6" name="Elipse 5">
            <a:extLst>
              <a:ext uri="{FF2B5EF4-FFF2-40B4-BE49-F238E27FC236}">
                <a16:creationId xmlns:a16="http://schemas.microsoft.com/office/drawing/2014/main" id="{CF67924B-3FB0-FF2C-EF3F-34DBC85C1ADE}"/>
              </a:ext>
            </a:extLst>
          </p:cNvPr>
          <p:cNvSpPr/>
          <p:nvPr/>
        </p:nvSpPr>
        <p:spPr>
          <a:xfrm>
            <a:off x="680773" y="1724721"/>
            <a:ext cx="576000" cy="576000"/>
          </a:xfrm>
          <a:prstGeom prst="ellipse">
            <a:avLst/>
          </a:prstGeom>
          <a:solidFill>
            <a:schemeClr val="bg1"/>
          </a:solidFill>
          <a:ln w="38100">
            <a:solidFill>
              <a:schemeClr val="accent6"/>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s-CO"/>
          </a:p>
        </p:txBody>
      </p:sp>
      <p:pic>
        <p:nvPicPr>
          <p:cNvPr id="16" name="Imagen 15">
            <a:extLst>
              <a:ext uri="{FF2B5EF4-FFF2-40B4-BE49-F238E27FC236}">
                <a16:creationId xmlns:a16="http://schemas.microsoft.com/office/drawing/2014/main" id="{DEE7F9C9-E1BA-65BA-E30C-B027D74572E3}"/>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imgEffect>
                    <a14:imgEffect>
                      <a14:brightnessContrast bright="20000" contrast="-40000"/>
                    </a14:imgEffect>
                  </a14:imgLayer>
                </a14:imgProps>
              </a:ext>
            </a:extLst>
          </a:blip>
          <a:stretch>
            <a:fillRect/>
          </a:stretch>
        </p:blipFill>
        <p:spPr>
          <a:xfrm>
            <a:off x="725313" y="1816410"/>
            <a:ext cx="504000" cy="441710"/>
          </a:xfrm>
          <a:prstGeom prst="rect">
            <a:avLst/>
          </a:prstGeom>
        </p:spPr>
      </p:pic>
      <p:sp>
        <p:nvSpPr>
          <p:cNvPr id="3" name="CuadroTexto 2">
            <a:extLst>
              <a:ext uri="{FF2B5EF4-FFF2-40B4-BE49-F238E27FC236}">
                <a16:creationId xmlns:a16="http://schemas.microsoft.com/office/drawing/2014/main" id="{33B6B8D3-FC58-2452-C288-386A578D79CC}"/>
              </a:ext>
            </a:extLst>
          </p:cNvPr>
          <p:cNvSpPr txBox="1"/>
          <p:nvPr/>
        </p:nvSpPr>
        <p:spPr>
          <a:xfrm>
            <a:off x="1182573" y="159931"/>
            <a:ext cx="10857027" cy="615553"/>
          </a:xfrm>
          <a:prstGeom prst="rect">
            <a:avLst/>
          </a:prstGeom>
          <a:solidFill>
            <a:schemeClr val="bg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defTabSz="493764">
              <a:spcAft>
                <a:spcPts val="600"/>
              </a:spcAft>
            </a:pPr>
            <a:r>
              <a:rPr lang="es-MX" sz="3400" b="1" dirty="0">
                <a:solidFill>
                  <a:schemeClr val="tx1"/>
                </a:solidFill>
              </a:rPr>
              <a:t>Indicadores: Dimensión Resultados Fiscales (2/2)</a:t>
            </a:r>
          </a:p>
        </p:txBody>
      </p:sp>
    </p:spTree>
    <p:extLst>
      <p:ext uri="{BB962C8B-B14F-4D97-AF65-F5344CB8AC3E}">
        <p14:creationId xmlns:p14="http://schemas.microsoft.com/office/powerpoint/2010/main" val="2027535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3A366366-3465-65E9-B691-13938995E5D0}"/>
              </a:ext>
            </a:extLst>
          </p:cNvPr>
          <p:cNvSpPr txBox="1"/>
          <p:nvPr/>
        </p:nvSpPr>
        <p:spPr>
          <a:xfrm>
            <a:off x="1287716" y="58544"/>
            <a:ext cx="10778778" cy="1138773"/>
          </a:xfrm>
          <a:prstGeom prst="rect">
            <a:avLst/>
          </a:prstGeom>
          <a:solidFill>
            <a:schemeClr val="bg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defPPr>
              <a:defRPr lang="es-CO"/>
            </a:defPPr>
            <a:lvl1pPr defTabSz="493764">
              <a:spcAft>
                <a:spcPts val="600"/>
              </a:spcAft>
              <a:defRPr sz="2200" b="1">
                <a:solidFill>
                  <a:schemeClr val="tx1"/>
                </a:solidFill>
              </a:defRPr>
            </a:lvl1pPr>
          </a:lstStyle>
          <a:p>
            <a:r>
              <a:rPr lang="es-MX" sz="3400" dirty="0"/>
              <a:t>Indicadores: dimensión Gestión Financiera Territorial (1/2)</a:t>
            </a:r>
          </a:p>
        </p:txBody>
      </p:sp>
      <p:sp>
        <p:nvSpPr>
          <p:cNvPr id="16" name="Rectángulo: esquinas redondeadas 15">
            <a:extLst>
              <a:ext uri="{FF2B5EF4-FFF2-40B4-BE49-F238E27FC236}">
                <a16:creationId xmlns:a16="http://schemas.microsoft.com/office/drawing/2014/main" id="{DC2A9ED0-CB08-9AC0-F32F-BF187425827A}"/>
              </a:ext>
            </a:extLst>
          </p:cNvPr>
          <p:cNvSpPr/>
          <p:nvPr/>
        </p:nvSpPr>
        <p:spPr>
          <a:xfrm>
            <a:off x="697170" y="1752097"/>
            <a:ext cx="1831265" cy="1770748"/>
          </a:xfrm>
          <a:prstGeom prst="roundRect">
            <a:avLst/>
          </a:prstGeom>
          <a:solidFill>
            <a:schemeClr val="accent2">
              <a:lumMod val="20000"/>
              <a:lumOff val="80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377" rtl="0" eaLnBrk="1" fontAlgn="ctr" latinLnBrk="0" hangingPunct="1"/>
            <a:r>
              <a:rPr lang="es-MX" sz="1400" b="0" u="none" strike="noStrike" kern="1200">
                <a:solidFill>
                  <a:schemeClr val="dk1"/>
                </a:solidFill>
                <a:effectLst/>
                <a:latin typeface="+mn-lt"/>
                <a:ea typeface="+mn-ea"/>
                <a:cs typeface="+mn-cs"/>
              </a:rPr>
              <a:t>Capacidad de programación y recaudo de ingresos </a:t>
            </a:r>
          </a:p>
        </p:txBody>
      </p:sp>
      <p:sp>
        <p:nvSpPr>
          <p:cNvPr id="17" name="Rectángulo: esquinas redondeadas 16">
            <a:extLst>
              <a:ext uri="{FF2B5EF4-FFF2-40B4-BE49-F238E27FC236}">
                <a16:creationId xmlns:a16="http://schemas.microsoft.com/office/drawing/2014/main" id="{5A5D5CAC-9650-3EA9-7A56-C819408187C6}"/>
              </a:ext>
            </a:extLst>
          </p:cNvPr>
          <p:cNvSpPr/>
          <p:nvPr/>
        </p:nvSpPr>
        <p:spPr>
          <a:xfrm>
            <a:off x="2849539" y="1752097"/>
            <a:ext cx="3604942" cy="1770749"/>
          </a:xfrm>
          <a:prstGeom prst="roundRect">
            <a:avLst/>
          </a:prstGeom>
          <a:solidFill>
            <a:schemeClr val="bg1">
              <a:lumMod val="95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80975" lvl="1" defTabSz="852488" fontAlgn="b"/>
            <a:r>
              <a:rPr lang="es-MX" sz="1400" b="0" u="none" strike="noStrike" kern="1200" dirty="0">
                <a:solidFill>
                  <a:schemeClr val="dk1"/>
                </a:solidFill>
                <a:effectLst/>
                <a:latin typeface="+mn-lt"/>
                <a:ea typeface="+mn-ea"/>
                <a:cs typeface="+mn-cs"/>
              </a:rPr>
              <a:t>Medir la capacidad de la entidad territorial para hacer una correcta planeación de sus </a:t>
            </a:r>
            <a:r>
              <a:rPr lang="es-MX" sz="1400" b="0" u="none" strike="noStrike" kern="1200">
                <a:solidFill>
                  <a:schemeClr val="dk1"/>
                </a:solidFill>
                <a:effectLst/>
                <a:latin typeface="+mn-lt"/>
                <a:ea typeface="+mn-ea"/>
                <a:cs typeface="+mn-cs"/>
              </a:rPr>
              <a:t>ingresos propios. </a:t>
            </a:r>
            <a:endParaRPr lang="es-MX" sz="1400" b="0" u="none" strike="noStrike" kern="1200" dirty="0">
              <a:solidFill>
                <a:schemeClr val="dk1"/>
              </a:solidFill>
              <a:effectLst/>
              <a:latin typeface="+mn-lt"/>
              <a:ea typeface="+mn-ea"/>
              <a:cs typeface="+mn-cs"/>
            </a:endParaRPr>
          </a:p>
        </p:txBody>
      </p:sp>
      <p:sp>
        <p:nvSpPr>
          <p:cNvPr id="18" name="Rectángulo: esquinas redondeadas 17">
            <a:extLst>
              <a:ext uri="{FF2B5EF4-FFF2-40B4-BE49-F238E27FC236}">
                <a16:creationId xmlns:a16="http://schemas.microsoft.com/office/drawing/2014/main" id="{51737EE0-DD72-3FCD-49E4-A7DCEB00C53C}"/>
              </a:ext>
            </a:extLst>
          </p:cNvPr>
          <p:cNvSpPr/>
          <p:nvPr/>
        </p:nvSpPr>
        <p:spPr>
          <a:xfrm>
            <a:off x="6656238" y="1752097"/>
            <a:ext cx="2927143" cy="2189556"/>
          </a:xfrm>
          <a:prstGeom prst="roundRect">
            <a:avLst/>
          </a:prstGeom>
          <a:solidFill>
            <a:schemeClr val="bg1">
              <a:lumMod val="95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ctr" latinLnBrk="0" hangingPunct="1">
              <a:lnSpc>
                <a:spcPct val="100000"/>
              </a:lnSpc>
              <a:spcBef>
                <a:spcPts val="0"/>
              </a:spcBef>
              <a:spcAft>
                <a:spcPts val="0"/>
              </a:spcAft>
              <a:buClrTx/>
              <a:buSzTx/>
              <a:buFontTx/>
              <a:buNone/>
              <a:tabLst/>
              <a:defRPr/>
            </a:pPr>
            <a:r>
              <a:rPr lang="es-CO" sz="1200" b="1" u="none" strike="noStrike" kern="1200" dirty="0">
                <a:solidFill>
                  <a:schemeClr val="dk1"/>
                </a:solidFill>
                <a:effectLst/>
                <a:latin typeface="+mn-lt"/>
                <a:ea typeface="+mn-ea"/>
                <a:cs typeface="+mn-cs"/>
              </a:rPr>
              <a:t>Para ingresos propios: Recaudo/Presupuesto inicial</a:t>
            </a:r>
          </a:p>
          <a:p>
            <a:pPr marL="0" algn="ctr" defTabSz="914400" rtl="0" eaLnBrk="1" fontAlgn="ctr" latinLnBrk="0" hangingPunct="1"/>
            <a:r>
              <a:rPr lang="es-CO" sz="1200" b="1" u="none" strike="noStrike" kern="1200" dirty="0">
                <a:solidFill>
                  <a:schemeClr val="accent2"/>
                </a:solidFill>
                <a:effectLst/>
                <a:latin typeface="+mn-lt"/>
                <a:ea typeface="+mn-ea"/>
                <a:cs typeface="+mn-cs"/>
              </a:rPr>
              <a:t>Calificación: 100-Indicador</a:t>
            </a:r>
            <a:endParaRPr lang="es-CO" sz="1200" b="1" dirty="0">
              <a:solidFill>
                <a:schemeClr val="accent2"/>
              </a:solidFill>
            </a:endParaRPr>
          </a:p>
          <a:p>
            <a:pPr marL="0" algn="ctr" defTabSz="914400" rtl="0" eaLnBrk="1" fontAlgn="ctr" latinLnBrk="0" hangingPunct="1"/>
            <a:endParaRPr lang="es-CO" sz="1200" b="1" u="none" strike="noStrike" kern="1200" dirty="0">
              <a:solidFill>
                <a:schemeClr val="accent2"/>
              </a:solidFill>
              <a:effectLst/>
              <a:latin typeface="+mn-lt"/>
              <a:ea typeface="+mn-ea"/>
              <a:cs typeface="+mn-cs"/>
            </a:endParaRPr>
          </a:p>
          <a:p>
            <a:pPr marL="0" algn="ctr" defTabSz="914400" rtl="0" eaLnBrk="1" fontAlgn="ctr" latinLnBrk="0" hangingPunct="1"/>
            <a:endParaRPr lang="es-CO" sz="1200" b="1" dirty="0">
              <a:solidFill>
                <a:schemeClr val="accent2"/>
              </a:solidFill>
            </a:endParaRPr>
          </a:p>
          <a:p>
            <a:pPr marL="0" algn="ctr" defTabSz="914400" rtl="0" eaLnBrk="1" fontAlgn="ctr" latinLnBrk="0" hangingPunct="1"/>
            <a:endParaRPr lang="es-CO" sz="1200" b="1" u="none" strike="noStrike" kern="1200" dirty="0">
              <a:solidFill>
                <a:schemeClr val="accent2"/>
              </a:solidFill>
              <a:effectLst/>
              <a:latin typeface="+mn-lt"/>
              <a:ea typeface="+mn-ea"/>
              <a:cs typeface="+mn-cs"/>
            </a:endParaRPr>
          </a:p>
          <a:p>
            <a:pPr marL="0" algn="ctr" defTabSz="914400" rtl="0" eaLnBrk="1" fontAlgn="ctr" latinLnBrk="0" hangingPunct="1"/>
            <a:endParaRPr lang="es-CO" sz="1200" b="1" u="none" strike="noStrike" kern="1200" dirty="0">
              <a:solidFill>
                <a:schemeClr val="accent2"/>
              </a:solidFill>
              <a:effectLst/>
              <a:latin typeface="+mn-lt"/>
              <a:ea typeface="+mn-ea"/>
              <a:cs typeface="+mn-cs"/>
            </a:endParaRPr>
          </a:p>
          <a:p>
            <a:pPr marL="0" algn="ctr" defTabSz="914400" rtl="0" eaLnBrk="1" fontAlgn="ctr" latinLnBrk="0" hangingPunct="1"/>
            <a:endParaRPr lang="es-CO" sz="1200" b="1" dirty="0">
              <a:solidFill>
                <a:schemeClr val="accent2"/>
              </a:solidFill>
            </a:endParaRPr>
          </a:p>
          <a:p>
            <a:pPr marL="0" algn="ctr" defTabSz="914400" rtl="0" eaLnBrk="1" fontAlgn="ctr" latinLnBrk="0" hangingPunct="1"/>
            <a:endParaRPr lang="es-CO" sz="1200" b="1" u="none" strike="noStrike" kern="1200" dirty="0">
              <a:solidFill>
                <a:schemeClr val="accent2"/>
              </a:solidFill>
              <a:effectLst/>
              <a:latin typeface="+mn-lt"/>
              <a:ea typeface="+mn-ea"/>
              <a:cs typeface="+mn-cs"/>
            </a:endParaRPr>
          </a:p>
          <a:p>
            <a:pPr marL="0" algn="ctr" defTabSz="914400" rtl="0" eaLnBrk="1" fontAlgn="ctr" latinLnBrk="0" hangingPunct="1"/>
            <a:endParaRPr lang="es-CO" sz="1200" b="1" dirty="0">
              <a:solidFill>
                <a:schemeClr val="accent2"/>
              </a:solidFill>
            </a:endParaRPr>
          </a:p>
          <a:p>
            <a:pPr marL="0" algn="ctr" defTabSz="914400" rtl="0" eaLnBrk="1" fontAlgn="ctr" latinLnBrk="0" hangingPunct="1"/>
            <a:endParaRPr lang="es-CO" sz="1200" b="1" u="none" strike="noStrike" kern="1200" dirty="0">
              <a:solidFill>
                <a:schemeClr val="accent2"/>
              </a:solidFill>
              <a:effectLst/>
              <a:latin typeface="+mn-lt"/>
              <a:ea typeface="+mn-ea"/>
              <a:cs typeface="+mn-cs"/>
            </a:endParaRPr>
          </a:p>
          <a:p>
            <a:pPr marL="0" algn="ctr" defTabSz="914400" rtl="0" eaLnBrk="1" fontAlgn="ctr" latinLnBrk="0" hangingPunct="1"/>
            <a:endParaRPr lang="es-CO" sz="1200" b="1" dirty="0">
              <a:solidFill>
                <a:schemeClr val="accent2"/>
              </a:solidFill>
            </a:endParaRPr>
          </a:p>
        </p:txBody>
      </p:sp>
      <p:sp>
        <p:nvSpPr>
          <p:cNvPr id="19" name="Rectángulo: esquinas redondeadas 18">
            <a:extLst>
              <a:ext uri="{FF2B5EF4-FFF2-40B4-BE49-F238E27FC236}">
                <a16:creationId xmlns:a16="http://schemas.microsoft.com/office/drawing/2014/main" id="{E2689263-70E0-CF1A-6FE7-F2832B092403}"/>
              </a:ext>
            </a:extLst>
          </p:cNvPr>
          <p:cNvSpPr/>
          <p:nvPr/>
        </p:nvSpPr>
        <p:spPr>
          <a:xfrm>
            <a:off x="9785139" y="1752097"/>
            <a:ext cx="1752544" cy="2189554"/>
          </a:xfrm>
          <a:prstGeom prst="roundRect">
            <a:avLst/>
          </a:prstGeom>
          <a:solidFill>
            <a:schemeClr val="bg1">
              <a:lumMod val="95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04775" marR="0" lvl="1" indent="-15875" algn="l" defTabSz="914377" rtl="0" eaLnBrk="1" fontAlgn="ctr" latinLnBrk="0" hangingPunct="1">
              <a:lnSpc>
                <a:spcPct val="100000"/>
              </a:lnSpc>
              <a:spcBef>
                <a:spcPts val="0"/>
              </a:spcBef>
              <a:spcAft>
                <a:spcPts val="0"/>
              </a:spcAft>
              <a:buClrTx/>
              <a:buSzTx/>
              <a:buFontTx/>
              <a:buNone/>
              <a:tabLst/>
              <a:defRPr/>
            </a:pPr>
            <a:r>
              <a:rPr lang="es-CO" sz="1400" b="0" u="none" strike="noStrike" kern="1200">
                <a:solidFill>
                  <a:schemeClr val="dk1"/>
                </a:solidFill>
                <a:effectLst/>
                <a:latin typeface="+mn-lt"/>
                <a:ea typeface="+mn-ea"/>
                <a:cs typeface="+mn-cs"/>
              </a:rPr>
              <a:t>CUIPO-Formulario de Ingresos</a:t>
            </a:r>
          </a:p>
          <a:p>
            <a:pPr algn="ctr" fontAlgn="ctr"/>
            <a:endParaRPr lang="es-CO" sz="1400" b="0" i="0" u="none" strike="noStrike">
              <a:solidFill>
                <a:schemeClr val="accent1"/>
              </a:solidFill>
              <a:effectLst/>
              <a:latin typeface="Calibri" panose="020F0502020204030204" pitchFamily="34" charset="0"/>
            </a:endParaRPr>
          </a:p>
        </p:txBody>
      </p:sp>
      <p:pic>
        <p:nvPicPr>
          <p:cNvPr id="20" name="Imagen 19">
            <a:extLst>
              <a:ext uri="{FF2B5EF4-FFF2-40B4-BE49-F238E27FC236}">
                <a16:creationId xmlns:a16="http://schemas.microsoft.com/office/drawing/2014/main" id="{8CA58DFD-C58F-6510-2353-37C7D878EF85}"/>
              </a:ext>
            </a:extLst>
          </p:cNvPr>
          <p:cNvPicPr>
            <a:picLocks noChangeAspect="1"/>
          </p:cNvPicPr>
          <p:nvPr/>
        </p:nvPicPr>
        <p:blipFill>
          <a:blip r:embed="rId3">
            <a:duotone>
              <a:schemeClr val="accent2">
                <a:shade val="45000"/>
                <a:satMod val="135000"/>
              </a:schemeClr>
              <a:prstClr val="white"/>
            </a:duotone>
          </a:blip>
          <a:stretch>
            <a:fillRect/>
          </a:stretch>
        </p:blipFill>
        <p:spPr>
          <a:xfrm>
            <a:off x="7263144" y="2353697"/>
            <a:ext cx="1713329" cy="1521471"/>
          </a:xfrm>
          <a:prstGeom prst="rect">
            <a:avLst/>
          </a:prstGeom>
        </p:spPr>
      </p:pic>
      <p:sp>
        <p:nvSpPr>
          <p:cNvPr id="22" name="Rectángulo: esquinas redondeadas 21">
            <a:extLst>
              <a:ext uri="{FF2B5EF4-FFF2-40B4-BE49-F238E27FC236}">
                <a16:creationId xmlns:a16="http://schemas.microsoft.com/office/drawing/2014/main" id="{7CB752FE-C394-5FCE-18D0-51AED8FAD6A3}"/>
              </a:ext>
            </a:extLst>
          </p:cNvPr>
          <p:cNvSpPr/>
          <p:nvPr/>
        </p:nvSpPr>
        <p:spPr>
          <a:xfrm>
            <a:off x="696602" y="4080901"/>
            <a:ext cx="1831265" cy="1770748"/>
          </a:xfrm>
          <a:prstGeom prst="roundRect">
            <a:avLst/>
          </a:prstGeom>
          <a:solidFill>
            <a:schemeClr val="accent2">
              <a:lumMod val="20000"/>
              <a:lumOff val="80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377" rtl="0" eaLnBrk="1" fontAlgn="ctr" latinLnBrk="0" hangingPunct="1"/>
            <a:r>
              <a:rPr lang="es-MX" sz="1400" b="0" u="none" strike="noStrike" kern="1200">
                <a:solidFill>
                  <a:schemeClr val="dk1"/>
                </a:solidFill>
                <a:effectLst/>
                <a:latin typeface="+mn-lt"/>
                <a:ea typeface="+mn-ea"/>
                <a:cs typeface="+mn-cs"/>
              </a:rPr>
              <a:t>Capacidad de ejecución del gasto de inversión</a:t>
            </a:r>
          </a:p>
        </p:txBody>
      </p:sp>
      <p:sp>
        <p:nvSpPr>
          <p:cNvPr id="23" name="Rectángulo: esquinas redondeadas 22">
            <a:extLst>
              <a:ext uri="{FF2B5EF4-FFF2-40B4-BE49-F238E27FC236}">
                <a16:creationId xmlns:a16="http://schemas.microsoft.com/office/drawing/2014/main" id="{EC1A28B5-1085-D0F6-1672-EE019F6A49D7}"/>
              </a:ext>
            </a:extLst>
          </p:cNvPr>
          <p:cNvSpPr/>
          <p:nvPr/>
        </p:nvSpPr>
        <p:spPr>
          <a:xfrm>
            <a:off x="2849539" y="4080901"/>
            <a:ext cx="3604942" cy="1770749"/>
          </a:xfrm>
          <a:prstGeom prst="roundRect">
            <a:avLst/>
          </a:prstGeom>
          <a:solidFill>
            <a:schemeClr val="bg1">
              <a:lumMod val="95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80975" lvl="1" algn="just" defTabSz="852488" fontAlgn="b"/>
            <a:r>
              <a:rPr lang="es-ES" sz="1400">
                <a:solidFill>
                  <a:schemeClr val="dk1"/>
                </a:solidFill>
              </a:rPr>
              <a:t>Mide la capacidad de la entidad territorial para ejecutar los recursos comprometidos para inversión.</a:t>
            </a:r>
            <a:endParaRPr lang="es-MX" sz="1400">
              <a:solidFill>
                <a:schemeClr val="dk1"/>
              </a:solidFill>
            </a:endParaRPr>
          </a:p>
        </p:txBody>
      </p:sp>
      <p:sp>
        <p:nvSpPr>
          <p:cNvPr id="25" name="Rectángulo: esquinas redondeadas 24">
            <a:extLst>
              <a:ext uri="{FF2B5EF4-FFF2-40B4-BE49-F238E27FC236}">
                <a16:creationId xmlns:a16="http://schemas.microsoft.com/office/drawing/2014/main" id="{89F1FDD6-078F-2226-07E7-A6DD9B3EFD32}"/>
              </a:ext>
            </a:extLst>
          </p:cNvPr>
          <p:cNvSpPr/>
          <p:nvPr/>
        </p:nvSpPr>
        <p:spPr>
          <a:xfrm>
            <a:off x="6701095" y="4080901"/>
            <a:ext cx="2927142" cy="2387276"/>
          </a:xfrm>
          <a:prstGeom prst="roundRect">
            <a:avLst/>
          </a:prstGeom>
          <a:solidFill>
            <a:schemeClr val="bg1">
              <a:lumMod val="95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ctr" latinLnBrk="0" hangingPunct="1">
              <a:lnSpc>
                <a:spcPct val="100000"/>
              </a:lnSpc>
              <a:spcBef>
                <a:spcPts val="0"/>
              </a:spcBef>
              <a:spcAft>
                <a:spcPts val="0"/>
              </a:spcAft>
              <a:buClrTx/>
              <a:buSzTx/>
              <a:buFontTx/>
              <a:buNone/>
              <a:tabLst/>
              <a:defRPr/>
            </a:pPr>
            <a:r>
              <a:rPr lang="es-CO" sz="1400" b="1" u="none" strike="noStrike" kern="1200" dirty="0">
                <a:solidFill>
                  <a:schemeClr val="dk1"/>
                </a:solidFill>
                <a:effectLst/>
                <a:latin typeface="+mn-lt"/>
                <a:ea typeface="+mn-ea"/>
                <a:cs typeface="+mn-cs"/>
              </a:rPr>
              <a:t>Para gastos de inversión: </a:t>
            </a:r>
            <a:r>
              <a:rPr lang="es-CO" sz="1400" b="1" dirty="0">
                <a:solidFill>
                  <a:schemeClr val="dk1"/>
                </a:solidFill>
              </a:rPr>
              <a:t>Pagos/Compromisos</a:t>
            </a:r>
            <a:endParaRPr lang="es-CO" sz="1400" b="1" u="none" strike="noStrike" kern="1200" dirty="0">
              <a:solidFill>
                <a:schemeClr val="dk1"/>
              </a:solidFill>
              <a:effectLst/>
              <a:latin typeface="+mn-lt"/>
              <a:ea typeface="+mn-ea"/>
              <a:cs typeface="+mn-cs"/>
            </a:endParaRPr>
          </a:p>
          <a:p>
            <a:pPr marL="0" algn="ctr" defTabSz="914400" rtl="0" eaLnBrk="1" fontAlgn="ctr" latinLnBrk="0" hangingPunct="1"/>
            <a:r>
              <a:rPr lang="es-CO" sz="1200" b="1" u="none" strike="noStrike" kern="1200" dirty="0">
                <a:solidFill>
                  <a:schemeClr val="accent2"/>
                </a:solidFill>
                <a:effectLst/>
                <a:latin typeface="+mn-lt"/>
                <a:ea typeface="+mn-ea"/>
                <a:cs typeface="+mn-cs"/>
              </a:rPr>
              <a:t>Calificación:</a:t>
            </a:r>
          </a:p>
          <a:p>
            <a:pPr marL="0" algn="ctr" defTabSz="914400" rtl="0" eaLnBrk="1" fontAlgn="ctr" latinLnBrk="0" hangingPunct="1"/>
            <a:endParaRPr lang="es-CO" sz="1200" b="1" dirty="0">
              <a:solidFill>
                <a:schemeClr val="accent2"/>
              </a:solidFill>
            </a:endParaRPr>
          </a:p>
          <a:p>
            <a:pPr marL="0" algn="ctr" defTabSz="914400" rtl="0" eaLnBrk="1" fontAlgn="ctr" latinLnBrk="0" hangingPunct="1"/>
            <a:endParaRPr lang="es-CO" sz="1200" b="1" u="none" strike="noStrike" kern="1200" dirty="0">
              <a:solidFill>
                <a:schemeClr val="accent2"/>
              </a:solidFill>
              <a:effectLst/>
              <a:latin typeface="+mn-lt"/>
              <a:ea typeface="+mn-ea"/>
              <a:cs typeface="+mn-cs"/>
            </a:endParaRPr>
          </a:p>
          <a:p>
            <a:pPr marL="0" algn="ctr" defTabSz="914400" rtl="0" eaLnBrk="1" fontAlgn="ctr" latinLnBrk="0" hangingPunct="1"/>
            <a:endParaRPr lang="es-CO" sz="1200" b="1" u="none" strike="noStrike" kern="1200" dirty="0">
              <a:solidFill>
                <a:schemeClr val="accent2"/>
              </a:solidFill>
              <a:effectLst/>
              <a:latin typeface="+mn-lt"/>
              <a:ea typeface="+mn-ea"/>
              <a:cs typeface="+mn-cs"/>
            </a:endParaRPr>
          </a:p>
          <a:p>
            <a:pPr marL="0" algn="ctr" defTabSz="914400" rtl="0" eaLnBrk="1" fontAlgn="ctr" latinLnBrk="0" hangingPunct="1"/>
            <a:endParaRPr lang="es-CO" sz="1200" b="1" dirty="0">
              <a:solidFill>
                <a:schemeClr val="accent2"/>
              </a:solidFill>
            </a:endParaRPr>
          </a:p>
          <a:p>
            <a:pPr marL="0" algn="ctr" defTabSz="914400" rtl="0" eaLnBrk="1" fontAlgn="ctr" latinLnBrk="0" hangingPunct="1"/>
            <a:endParaRPr lang="es-CO" sz="1200" b="1" u="none" strike="noStrike" kern="1200" dirty="0">
              <a:solidFill>
                <a:schemeClr val="accent2"/>
              </a:solidFill>
              <a:effectLst/>
              <a:latin typeface="+mn-lt"/>
              <a:ea typeface="+mn-ea"/>
              <a:cs typeface="+mn-cs"/>
            </a:endParaRPr>
          </a:p>
          <a:p>
            <a:pPr marL="0" algn="ctr" defTabSz="914400" rtl="0" eaLnBrk="1" fontAlgn="ctr" latinLnBrk="0" hangingPunct="1"/>
            <a:endParaRPr lang="es-CO" sz="1200" b="1" dirty="0">
              <a:solidFill>
                <a:schemeClr val="accent2"/>
              </a:solidFill>
            </a:endParaRPr>
          </a:p>
          <a:p>
            <a:pPr marL="0" algn="ctr" defTabSz="914400" rtl="0" eaLnBrk="1" fontAlgn="ctr" latinLnBrk="0" hangingPunct="1"/>
            <a:endParaRPr lang="es-CO" sz="1200" b="1" u="none" strike="noStrike" kern="1200" dirty="0">
              <a:solidFill>
                <a:schemeClr val="accent2"/>
              </a:solidFill>
              <a:effectLst/>
              <a:latin typeface="+mn-lt"/>
              <a:ea typeface="+mn-ea"/>
              <a:cs typeface="+mn-cs"/>
            </a:endParaRPr>
          </a:p>
          <a:p>
            <a:pPr marL="0" algn="ctr" defTabSz="914400" rtl="0" eaLnBrk="1" fontAlgn="ctr" latinLnBrk="0" hangingPunct="1"/>
            <a:endParaRPr lang="es-CO" sz="1200" b="1" dirty="0">
              <a:solidFill>
                <a:schemeClr val="accent2"/>
              </a:solidFill>
            </a:endParaRPr>
          </a:p>
        </p:txBody>
      </p:sp>
      <p:pic>
        <p:nvPicPr>
          <p:cNvPr id="26" name="Imagen 25">
            <a:extLst>
              <a:ext uri="{FF2B5EF4-FFF2-40B4-BE49-F238E27FC236}">
                <a16:creationId xmlns:a16="http://schemas.microsoft.com/office/drawing/2014/main" id="{EA390C5D-0298-E460-D45B-D89530B83A8C}"/>
              </a:ext>
            </a:extLst>
          </p:cNvPr>
          <p:cNvPicPr>
            <a:picLocks noChangeAspect="1"/>
          </p:cNvPicPr>
          <p:nvPr/>
        </p:nvPicPr>
        <p:blipFill>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0"/>
                    </a14:imgEffect>
                  </a14:imgLayer>
                </a14:imgProps>
              </a:ext>
            </a:extLst>
          </a:blip>
          <a:stretch>
            <a:fillRect/>
          </a:stretch>
        </p:blipFill>
        <p:spPr>
          <a:xfrm>
            <a:off x="7290915" y="4846262"/>
            <a:ext cx="1697555" cy="1527694"/>
          </a:xfrm>
          <a:prstGeom prst="rect">
            <a:avLst/>
          </a:prstGeom>
        </p:spPr>
      </p:pic>
      <p:sp>
        <p:nvSpPr>
          <p:cNvPr id="29" name="Rectángulo: esquinas redondeadas 28">
            <a:extLst>
              <a:ext uri="{FF2B5EF4-FFF2-40B4-BE49-F238E27FC236}">
                <a16:creationId xmlns:a16="http://schemas.microsoft.com/office/drawing/2014/main" id="{FB8CD908-8B81-824C-AA81-07D354637C05}"/>
              </a:ext>
            </a:extLst>
          </p:cNvPr>
          <p:cNvSpPr/>
          <p:nvPr/>
        </p:nvSpPr>
        <p:spPr>
          <a:xfrm>
            <a:off x="9785139" y="4080901"/>
            <a:ext cx="1752544" cy="2387276"/>
          </a:xfrm>
          <a:prstGeom prst="roundRect">
            <a:avLst/>
          </a:prstGeom>
          <a:solidFill>
            <a:schemeClr val="bg1">
              <a:lumMod val="95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88900" marR="0" lvl="1" indent="-15875" algn="l" defTabSz="914377" rtl="0" eaLnBrk="1" fontAlgn="ctr" latinLnBrk="0" hangingPunct="1">
              <a:lnSpc>
                <a:spcPct val="100000"/>
              </a:lnSpc>
              <a:spcBef>
                <a:spcPts val="0"/>
              </a:spcBef>
              <a:spcAft>
                <a:spcPts val="0"/>
              </a:spcAft>
              <a:buClrTx/>
              <a:buSzTx/>
              <a:buFontTx/>
              <a:buNone/>
              <a:tabLst/>
              <a:defRPr/>
            </a:pPr>
            <a:r>
              <a:rPr lang="es-CO" sz="1400" b="0" u="none" strike="noStrike" kern="1200">
                <a:solidFill>
                  <a:schemeClr val="dk1"/>
                </a:solidFill>
                <a:effectLst/>
                <a:latin typeface="+mn-lt"/>
                <a:ea typeface="+mn-ea"/>
                <a:cs typeface="+mn-cs"/>
              </a:rPr>
              <a:t>CUIPO-Formulario de Inversión</a:t>
            </a:r>
          </a:p>
          <a:p>
            <a:pPr algn="ctr" fontAlgn="ctr"/>
            <a:endParaRPr lang="es-CO" sz="1400" b="0" i="0" u="none" strike="noStrike">
              <a:solidFill>
                <a:schemeClr val="accent1"/>
              </a:solidFill>
              <a:effectLst/>
              <a:latin typeface="Calibri" panose="020F0502020204030204" pitchFamily="34" charset="0"/>
            </a:endParaRPr>
          </a:p>
        </p:txBody>
      </p:sp>
      <p:graphicFrame>
        <p:nvGraphicFramePr>
          <p:cNvPr id="2" name="Tabla 1">
            <a:extLst>
              <a:ext uri="{FF2B5EF4-FFF2-40B4-BE49-F238E27FC236}">
                <a16:creationId xmlns:a16="http://schemas.microsoft.com/office/drawing/2014/main" id="{711EAE60-435A-6815-B012-9F25BE0E182E}"/>
              </a:ext>
            </a:extLst>
          </p:cNvPr>
          <p:cNvGraphicFramePr>
            <a:graphicFrameLocks noGrp="1"/>
          </p:cNvGraphicFramePr>
          <p:nvPr>
            <p:extLst>
              <p:ext uri="{D42A27DB-BD31-4B8C-83A1-F6EECF244321}">
                <p14:modId xmlns:p14="http://schemas.microsoft.com/office/powerpoint/2010/main" val="736298496"/>
              </p:ext>
            </p:extLst>
          </p:nvPr>
        </p:nvGraphicFramePr>
        <p:xfrm>
          <a:off x="603042" y="1201626"/>
          <a:ext cx="10934641" cy="491440"/>
        </p:xfrm>
        <a:graphic>
          <a:graphicData uri="http://schemas.openxmlformats.org/drawingml/2006/table">
            <a:tbl>
              <a:tblPr firstRow="1">
                <a:tableStyleId>{073A0DAA-6AF3-43AB-8588-CEC1D06C72B9}</a:tableStyleId>
              </a:tblPr>
              <a:tblGrid>
                <a:gridCol w="2040897">
                  <a:extLst>
                    <a:ext uri="{9D8B030D-6E8A-4147-A177-3AD203B41FA5}">
                      <a16:colId xmlns:a16="http://schemas.microsoft.com/office/drawing/2014/main" val="1416541184"/>
                    </a:ext>
                  </a:extLst>
                </a:gridCol>
                <a:gridCol w="3898232">
                  <a:extLst>
                    <a:ext uri="{9D8B030D-6E8A-4147-A177-3AD203B41FA5}">
                      <a16:colId xmlns:a16="http://schemas.microsoft.com/office/drawing/2014/main" val="1451028956"/>
                    </a:ext>
                  </a:extLst>
                </a:gridCol>
                <a:gridCol w="2896725">
                  <a:extLst>
                    <a:ext uri="{9D8B030D-6E8A-4147-A177-3AD203B41FA5}">
                      <a16:colId xmlns:a16="http://schemas.microsoft.com/office/drawing/2014/main" val="44166422"/>
                    </a:ext>
                  </a:extLst>
                </a:gridCol>
                <a:gridCol w="2098787">
                  <a:extLst>
                    <a:ext uri="{9D8B030D-6E8A-4147-A177-3AD203B41FA5}">
                      <a16:colId xmlns:a16="http://schemas.microsoft.com/office/drawing/2014/main" val="3070571592"/>
                    </a:ext>
                  </a:extLst>
                </a:gridCol>
              </a:tblGrid>
              <a:tr h="391789">
                <a:tc>
                  <a:txBody>
                    <a:bodyPr/>
                    <a:lstStyle/>
                    <a:p>
                      <a:pPr algn="ctr" fontAlgn="b"/>
                      <a:r>
                        <a:rPr lang="es-CO" sz="1600" u="none" strike="noStrike">
                          <a:effectLst/>
                        </a:rPr>
                        <a:t>Indicador </a:t>
                      </a:r>
                      <a:endParaRPr lang="es-CO" sz="1600" b="1" i="0" u="none" strike="noStrike">
                        <a:solidFill>
                          <a:srgbClr val="000000"/>
                        </a:solidFill>
                        <a:effectLst/>
                        <a:latin typeface="Calibri" panose="020F0502020204030204" pitchFamily="34" charset="0"/>
                      </a:endParaRPr>
                    </a:p>
                  </a:txBody>
                  <a:tcPr marL="3760" marR="3760" marT="3760" marB="0" anchor="ctr"/>
                </a:tc>
                <a:tc>
                  <a:txBody>
                    <a:bodyPr/>
                    <a:lstStyle/>
                    <a:p>
                      <a:pPr algn="ctr" fontAlgn="b"/>
                      <a:r>
                        <a:rPr lang="es-CO" sz="1600" u="none" strike="noStrike">
                          <a:effectLst/>
                        </a:rPr>
                        <a:t>Objetivo del Indicador</a:t>
                      </a:r>
                      <a:endParaRPr lang="es-CO" sz="1600" b="1" i="0" u="none" strike="noStrike">
                        <a:solidFill>
                          <a:srgbClr val="000000"/>
                        </a:solidFill>
                        <a:effectLst/>
                        <a:latin typeface="Calibri" panose="020F0502020204030204" pitchFamily="34" charset="0"/>
                      </a:endParaRPr>
                    </a:p>
                  </a:txBody>
                  <a:tcPr marL="3760" marR="3760" marT="3760" marB="0" anchor="ctr"/>
                </a:tc>
                <a:tc>
                  <a:txBody>
                    <a:bodyPr/>
                    <a:lstStyle/>
                    <a:p>
                      <a:pPr algn="ctr" fontAlgn="b"/>
                      <a:r>
                        <a:rPr lang="es-CO" sz="1600" u="none" strike="noStrike" dirty="0">
                          <a:effectLst/>
                        </a:rPr>
                        <a:t>Fórmula*</a:t>
                      </a:r>
                      <a:endParaRPr lang="es-CO" sz="1600" b="1" i="0" u="none" strike="noStrike" dirty="0">
                        <a:solidFill>
                          <a:srgbClr val="000000"/>
                        </a:solidFill>
                        <a:effectLst/>
                        <a:latin typeface="Calibri" panose="020F0502020204030204" pitchFamily="34" charset="0"/>
                      </a:endParaRPr>
                    </a:p>
                  </a:txBody>
                  <a:tcPr marL="3760" marR="3760" marT="3760" marB="0" anchor="ctr"/>
                </a:tc>
                <a:tc>
                  <a:txBody>
                    <a:bodyPr/>
                    <a:lstStyle/>
                    <a:p>
                      <a:pPr marL="0" marR="0" lvl="0" indent="0" algn="ctr" defTabSz="914377" rtl="0" eaLnBrk="1" fontAlgn="b" latinLnBrk="0" hangingPunct="1">
                        <a:lnSpc>
                          <a:spcPct val="100000"/>
                        </a:lnSpc>
                        <a:spcBef>
                          <a:spcPts val="0"/>
                        </a:spcBef>
                        <a:spcAft>
                          <a:spcPts val="0"/>
                        </a:spcAft>
                        <a:buClrTx/>
                        <a:buSzTx/>
                        <a:buFontTx/>
                        <a:buNone/>
                        <a:tabLst/>
                        <a:defRPr/>
                      </a:pPr>
                      <a:r>
                        <a:rPr lang="es-CO" sz="1600" b="1" u="none" strike="noStrike" dirty="0">
                          <a:solidFill>
                            <a:schemeClr val="bg1"/>
                          </a:solidFill>
                          <a:effectLst/>
                        </a:rPr>
                        <a:t>Fuente de información</a:t>
                      </a:r>
                      <a:endParaRPr lang="es-CO" sz="1600" b="1" i="0" u="none" strike="noStrike" dirty="0">
                        <a:solidFill>
                          <a:schemeClr val="bg1"/>
                        </a:solidFill>
                        <a:effectLst/>
                        <a:latin typeface="Calibri" panose="020F0502020204030204" pitchFamily="34" charset="0"/>
                      </a:endParaRPr>
                    </a:p>
                  </a:txBody>
                  <a:tcPr marL="3760" marR="3760" marT="3760" marB="0" anchor="ctr"/>
                </a:tc>
                <a:extLst>
                  <a:ext uri="{0D108BD9-81ED-4DB2-BD59-A6C34878D82A}">
                    <a16:rowId xmlns:a16="http://schemas.microsoft.com/office/drawing/2014/main" val="564253459"/>
                  </a:ext>
                </a:extLst>
              </a:tr>
            </a:tbl>
          </a:graphicData>
        </a:graphic>
      </p:graphicFrame>
      <p:grpSp>
        <p:nvGrpSpPr>
          <p:cNvPr id="3" name="Grupo 2">
            <a:extLst>
              <a:ext uri="{FF2B5EF4-FFF2-40B4-BE49-F238E27FC236}">
                <a16:creationId xmlns:a16="http://schemas.microsoft.com/office/drawing/2014/main" id="{2F958D4B-4407-54C6-2B6F-E2A0F6DC4CAD}"/>
              </a:ext>
            </a:extLst>
          </p:cNvPr>
          <p:cNvGrpSpPr/>
          <p:nvPr/>
        </p:nvGrpSpPr>
        <p:grpSpPr>
          <a:xfrm>
            <a:off x="291530" y="1777697"/>
            <a:ext cx="576000" cy="576000"/>
            <a:chOff x="-176467" y="1904981"/>
            <a:chExt cx="576000" cy="576000"/>
          </a:xfrm>
        </p:grpSpPr>
        <p:sp>
          <p:nvSpPr>
            <p:cNvPr id="9" name="Elipse 8">
              <a:extLst>
                <a:ext uri="{FF2B5EF4-FFF2-40B4-BE49-F238E27FC236}">
                  <a16:creationId xmlns:a16="http://schemas.microsoft.com/office/drawing/2014/main" id="{2250460C-A875-10F0-4239-FF5D6F23BC0C}"/>
                </a:ext>
              </a:extLst>
            </p:cNvPr>
            <p:cNvSpPr/>
            <p:nvPr/>
          </p:nvSpPr>
          <p:spPr>
            <a:xfrm>
              <a:off x="-176467" y="1904981"/>
              <a:ext cx="576000" cy="576000"/>
            </a:xfrm>
            <a:prstGeom prst="ellipse">
              <a:avLst/>
            </a:prstGeom>
            <a:solidFill>
              <a:schemeClr val="bg1"/>
            </a:solidFill>
            <a:ln w="38100">
              <a:solidFill>
                <a:schemeClr val="accent6"/>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s-CO"/>
            </a:p>
          </p:txBody>
        </p:sp>
        <p:pic>
          <p:nvPicPr>
            <p:cNvPr id="8" name="Imagen 7">
              <a:extLst>
                <a:ext uri="{FF2B5EF4-FFF2-40B4-BE49-F238E27FC236}">
                  <a16:creationId xmlns:a16="http://schemas.microsoft.com/office/drawing/2014/main" id="{DDC5A4CB-FB34-DB08-186F-D5594B100C21}"/>
                </a:ext>
              </a:extLst>
            </p:cNvPr>
            <p:cNvPicPr>
              <a:picLocks noChangeAspect="1"/>
            </p:cNvPicPr>
            <p:nvPr/>
          </p:nvPicPr>
          <p:blipFill>
            <a:blip r:embed="rId6" cstate="print">
              <a:biLevel thresh="50000"/>
              <a:extLst>
                <a:ext uri="{28A0092B-C50C-407E-A947-70E740481C1C}">
                  <a14:useLocalDpi xmlns:a14="http://schemas.microsoft.com/office/drawing/2010/main" val="0"/>
                </a:ext>
              </a:extLst>
            </a:blip>
            <a:stretch>
              <a:fillRect/>
            </a:stretch>
          </p:blipFill>
          <p:spPr>
            <a:xfrm>
              <a:off x="-107432" y="1921181"/>
              <a:ext cx="443706" cy="443706"/>
            </a:xfrm>
            <a:prstGeom prst="rect">
              <a:avLst/>
            </a:prstGeom>
          </p:spPr>
        </p:pic>
      </p:grpSp>
    </p:spTree>
    <p:extLst>
      <p:ext uri="{BB962C8B-B14F-4D97-AF65-F5344CB8AC3E}">
        <p14:creationId xmlns:p14="http://schemas.microsoft.com/office/powerpoint/2010/main" val="974240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8C52398E-AAA2-5512-EE52-CDDCFB1FE2F5}"/>
              </a:ext>
            </a:extLst>
          </p:cNvPr>
          <p:cNvSpPr txBox="1"/>
          <p:nvPr/>
        </p:nvSpPr>
        <p:spPr>
          <a:xfrm>
            <a:off x="1283037" y="0"/>
            <a:ext cx="11152829" cy="1200329"/>
          </a:xfrm>
          <a:prstGeom prst="rect">
            <a:avLst/>
          </a:prstGeom>
          <a:solidFill>
            <a:schemeClr val="bg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defPPr>
              <a:defRPr lang="es-CO"/>
            </a:defPPr>
            <a:lvl1pPr defTabSz="493764">
              <a:spcAft>
                <a:spcPts val="600"/>
              </a:spcAft>
              <a:defRPr sz="2200" b="1">
                <a:solidFill>
                  <a:schemeClr val="tx1"/>
                </a:solidFill>
              </a:defRPr>
            </a:lvl1pPr>
          </a:lstStyle>
          <a:p>
            <a:r>
              <a:rPr lang="es-MX" sz="3600" dirty="0"/>
              <a:t>Indicadores: dimensión Gestión Financiera territorial (2/2)</a:t>
            </a:r>
          </a:p>
        </p:txBody>
      </p:sp>
      <p:graphicFrame>
        <p:nvGraphicFramePr>
          <p:cNvPr id="6" name="Tabla 5">
            <a:extLst>
              <a:ext uri="{FF2B5EF4-FFF2-40B4-BE49-F238E27FC236}">
                <a16:creationId xmlns:a16="http://schemas.microsoft.com/office/drawing/2014/main" id="{83998622-1328-BD9C-44CB-A4301BB9C64F}"/>
              </a:ext>
            </a:extLst>
          </p:cNvPr>
          <p:cNvGraphicFramePr>
            <a:graphicFrameLocks noGrp="1"/>
          </p:cNvGraphicFramePr>
          <p:nvPr>
            <p:extLst>
              <p:ext uri="{D42A27DB-BD31-4B8C-83A1-F6EECF244321}">
                <p14:modId xmlns:p14="http://schemas.microsoft.com/office/powerpoint/2010/main" val="3537302131"/>
              </p:ext>
            </p:extLst>
          </p:nvPr>
        </p:nvGraphicFramePr>
        <p:xfrm>
          <a:off x="614032" y="1147782"/>
          <a:ext cx="10705278" cy="491440"/>
        </p:xfrm>
        <a:graphic>
          <a:graphicData uri="http://schemas.openxmlformats.org/drawingml/2006/table">
            <a:tbl>
              <a:tblPr firstRow="1">
                <a:tableStyleId>{073A0DAA-6AF3-43AB-8588-CEC1D06C72B9}</a:tableStyleId>
              </a:tblPr>
              <a:tblGrid>
                <a:gridCol w="2063161">
                  <a:extLst>
                    <a:ext uri="{9D8B030D-6E8A-4147-A177-3AD203B41FA5}">
                      <a16:colId xmlns:a16="http://schemas.microsoft.com/office/drawing/2014/main" val="1416541184"/>
                    </a:ext>
                  </a:extLst>
                </a:gridCol>
                <a:gridCol w="3210531">
                  <a:extLst>
                    <a:ext uri="{9D8B030D-6E8A-4147-A177-3AD203B41FA5}">
                      <a16:colId xmlns:a16="http://schemas.microsoft.com/office/drawing/2014/main" val="1451028956"/>
                    </a:ext>
                  </a:extLst>
                </a:gridCol>
                <a:gridCol w="3364494">
                  <a:extLst>
                    <a:ext uri="{9D8B030D-6E8A-4147-A177-3AD203B41FA5}">
                      <a16:colId xmlns:a16="http://schemas.microsoft.com/office/drawing/2014/main" val="44166422"/>
                    </a:ext>
                  </a:extLst>
                </a:gridCol>
                <a:gridCol w="2067092">
                  <a:extLst>
                    <a:ext uri="{9D8B030D-6E8A-4147-A177-3AD203B41FA5}">
                      <a16:colId xmlns:a16="http://schemas.microsoft.com/office/drawing/2014/main" val="3070571592"/>
                    </a:ext>
                  </a:extLst>
                </a:gridCol>
              </a:tblGrid>
              <a:tr h="391789">
                <a:tc>
                  <a:txBody>
                    <a:bodyPr/>
                    <a:lstStyle/>
                    <a:p>
                      <a:pPr algn="ctr" fontAlgn="b"/>
                      <a:r>
                        <a:rPr lang="es-CO" sz="1600" u="none" strike="noStrike">
                          <a:effectLst/>
                        </a:rPr>
                        <a:t>Indicador </a:t>
                      </a:r>
                      <a:endParaRPr lang="es-CO" sz="1600" b="1" i="0" u="none" strike="noStrike">
                        <a:solidFill>
                          <a:srgbClr val="000000"/>
                        </a:solidFill>
                        <a:effectLst/>
                        <a:latin typeface="Calibri" panose="020F0502020204030204" pitchFamily="34" charset="0"/>
                      </a:endParaRPr>
                    </a:p>
                  </a:txBody>
                  <a:tcPr marL="3760" marR="3760" marT="3760" marB="0" anchor="ctr"/>
                </a:tc>
                <a:tc>
                  <a:txBody>
                    <a:bodyPr/>
                    <a:lstStyle/>
                    <a:p>
                      <a:pPr algn="ctr" fontAlgn="b"/>
                      <a:r>
                        <a:rPr lang="es-CO" sz="1600" u="none" strike="noStrike">
                          <a:effectLst/>
                        </a:rPr>
                        <a:t>Objetivo del Indicador</a:t>
                      </a:r>
                      <a:endParaRPr lang="es-CO" sz="1600" b="1" i="0" u="none" strike="noStrike">
                        <a:solidFill>
                          <a:srgbClr val="000000"/>
                        </a:solidFill>
                        <a:effectLst/>
                        <a:latin typeface="Calibri" panose="020F0502020204030204" pitchFamily="34" charset="0"/>
                      </a:endParaRPr>
                    </a:p>
                  </a:txBody>
                  <a:tcPr marL="3760" marR="3760" marT="3760" marB="0" anchor="ctr"/>
                </a:tc>
                <a:tc>
                  <a:txBody>
                    <a:bodyPr/>
                    <a:lstStyle/>
                    <a:p>
                      <a:pPr algn="ctr" fontAlgn="b"/>
                      <a:r>
                        <a:rPr lang="es-CO" sz="1600" u="none" strike="noStrike">
                          <a:effectLst/>
                        </a:rPr>
                        <a:t>Fórmula*</a:t>
                      </a:r>
                      <a:endParaRPr lang="es-CO" sz="1600" b="1" i="0" u="none" strike="noStrike">
                        <a:solidFill>
                          <a:srgbClr val="000000"/>
                        </a:solidFill>
                        <a:effectLst/>
                        <a:latin typeface="Calibri" panose="020F0502020204030204" pitchFamily="34" charset="0"/>
                      </a:endParaRPr>
                    </a:p>
                  </a:txBody>
                  <a:tcPr marL="3760" marR="3760" marT="3760" marB="0" anchor="ctr"/>
                </a:tc>
                <a:tc>
                  <a:txBody>
                    <a:bodyPr/>
                    <a:lstStyle/>
                    <a:p>
                      <a:pPr marL="0" marR="0" lvl="0" indent="0" algn="ctr" defTabSz="914377" rtl="0" eaLnBrk="1" fontAlgn="b" latinLnBrk="0" hangingPunct="1">
                        <a:lnSpc>
                          <a:spcPct val="100000"/>
                        </a:lnSpc>
                        <a:spcBef>
                          <a:spcPts val="0"/>
                        </a:spcBef>
                        <a:spcAft>
                          <a:spcPts val="0"/>
                        </a:spcAft>
                        <a:buClrTx/>
                        <a:buSzTx/>
                        <a:buFontTx/>
                        <a:buNone/>
                        <a:tabLst/>
                        <a:defRPr/>
                      </a:pPr>
                      <a:r>
                        <a:rPr lang="es-CO" sz="1600" b="1" u="none" strike="noStrike">
                          <a:solidFill>
                            <a:schemeClr val="bg1"/>
                          </a:solidFill>
                          <a:effectLst/>
                        </a:rPr>
                        <a:t>Fuente de información</a:t>
                      </a:r>
                      <a:endParaRPr lang="es-CO" sz="1600" b="1" i="0" u="none" strike="noStrike">
                        <a:solidFill>
                          <a:schemeClr val="bg1"/>
                        </a:solidFill>
                        <a:effectLst/>
                        <a:latin typeface="Calibri" panose="020F0502020204030204" pitchFamily="34" charset="0"/>
                      </a:endParaRPr>
                    </a:p>
                  </a:txBody>
                  <a:tcPr marL="3760" marR="3760" marT="3760" marB="0" anchor="ctr"/>
                </a:tc>
                <a:extLst>
                  <a:ext uri="{0D108BD9-81ED-4DB2-BD59-A6C34878D82A}">
                    <a16:rowId xmlns:a16="http://schemas.microsoft.com/office/drawing/2014/main" val="564253459"/>
                  </a:ext>
                </a:extLst>
              </a:tr>
            </a:tbl>
          </a:graphicData>
        </a:graphic>
      </p:graphicFrame>
      <p:sp>
        <p:nvSpPr>
          <p:cNvPr id="16" name="Rectángulo: esquinas redondeadas 15">
            <a:extLst>
              <a:ext uri="{FF2B5EF4-FFF2-40B4-BE49-F238E27FC236}">
                <a16:creationId xmlns:a16="http://schemas.microsoft.com/office/drawing/2014/main" id="{DC2A9ED0-CB08-9AC0-F32F-BF187425827A}"/>
              </a:ext>
            </a:extLst>
          </p:cNvPr>
          <p:cNvSpPr/>
          <p:nvPr/>
        </p:nvSpPr>
        <p:spPr>
          <a:xfrm>
            <a:off x="844558" y="1707918"/>
            <a:ext cx="1739108" cy="2134782"/>
          </a:xfrm>
          <a:prstGeom prst="roundRect">
            <a:avLst/>
          </a:prstGeom>
          <a:solidFill>
            <a:schemeClr val="accent2">
              <a:lumMod val="20000"/>
              <a:lumOff val="80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377" rtl="0" eaLnBrk="1" fontAlgn="ctr" latinLnBrk="0" hangingPunct="1"/>
            <a:r>
              <a:rPr lang="es-MX" sz="1400" b="0" u="none" strike="noStrike" kern="1200">
                <a:solidFill>
                  <a:schemeClr val="dk1"/>
                </a:solidFill>
                <a:effectLst/>
                <a:latin typeface="+mn-lt"/>
                <a:ea typeface="+mn-ea"/>
                <a:cs typeface="+mn-cs"/>
              </a:rPr>
              <a:t>Nivel de "Holgura" </a:t>
            </a:r>
          </a:p>
        </p:txBody>
      </p:sp>
      <p:sp>
        <p:nvSpPr>
          <p:cNvPr id="9" name="Elipse 8">
            <a:extLst>
              <a:ext uri="{FF2B5EF4-FFF2-40B4-BE49-F238E27FC236}">
                <a16:creationId xmlns:a16="http://schemas.microsoft.com/office/drawing/2014/main" id="{2250460C-A875-10F0-4239-FF5D6F23BC0C}"/>
              </a:ext>
            </a:extLst>
          </p:cNvPr>
          <p:cNvSpPr/>
          <p:nvPr/>
        </p:nvSpPr>
        <p:spPr>
          <a:xfrm>
            <a:off x="451563" y="1680530"/>
            <a:ext cx="576000" cy="576000"/>
          </a:xfrm>
          <a:prstGeom prst="ellipse">
            <a:avLst/>
          </a:prstGeom>
          <a:solidFill>
            <a:schemeClr val="bg1"/>
          </a:solidFill>
          <a:ln w="38100">
            <a:solidFill>
              <a:schemeClr val="accent6"/>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s-CO"/>
          </a:p>
        </p:txBody>
      </p:sp>
      <p:sp>
        <p:nvSpPr>
          <p:cNvPr id="17" name="Rectángulo: esquinas redondeadas 16">
            <a:extLst>
              <a:ext uri="{FF2B5EF4-FFF2-40B4-BE49-F238E27FC236}">
                <a16:creationId xmlns:a16="http://schemas.microsoft.com/office/drawing/2014/main" id="{5A5D5CAC-9650-3EA9-7A56-C819408187C6}"/>
              </a:ext>
            </a:extLst>
          </p:cNvPr>
          <p:cNvSpPr/>
          <p:nvPr/>
        </p:nvSpPr>
        <p:spPr>
          <a:xfrm>
            <a:off x="2737044" y="1707916"/>
            <a:ext cx="3128168" cy="2134783"/>
          </a:xfrm>
          <a:prstGeom prst="roundRect">
            <a:avLst/>
          </a:prstGeom>
          <a:solidFill>
            <a:schemeClr val="bg1">
              <a:lumMod val="95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88900" marR="0" lvl="0" indent="0" algn="l" defTabSz="914377" rtl="0" eaLnBrk="1" fontAlgn="ctr" latinLnBrk="0" hangingPunct="1">
              <a:lnSpc>
                <a:spcPct val="100000"/>
              </a:lnSpc>
              <a:spcBef>
                <a:spcPts val="0"/>
              </a:spcBef>
              <a:spcAft>
                <a:spcPts val="0"/>
              </a:spcAft>
              <a:buClrTx/>
              <a:buSzTx/>
              <a:buFontTx/>
              <a:buNone/>
              <a:tabLst/>
              <a:defRPr/>
            </a:pPr>
            <a:r>
              <a:rPr lang="es-MX" sz="1400" b="0" u="none" strike="noStrike" kern="1200">
                <a:solidFill>
                  <a:schemeClr val="dk1"/>
                </a:solidFill>
                <a:effectLst/>
                <a:latin typeface="+mn-lt"/>
                <a:ea typeface="+mn-ea"/>
                <a:cs typeface="+mn-cs"/>
              </a:rPr>
              <a:t>Medir el grado de suficiencia para cumplir con los límites impuestos por la Ley 617 de 2000 respecto de la participación de los gastos de funcionamiento sobre los Ingresos Corrientes de Libre Destinación. </a:t>
            </a:r>
            <a:endParaRPr lang="es-CO" sz="1400" b="1" u="none" strike="noStrike" kern="1200">
              <a:solidFill>
                <a:schemeClr val="dk1"/>
              </a:solidFill>
              <a:effectLst/>
              <a:latin typeface="+mn-lt"/>
              <a:ea typeface="+mn-ea"/>
              <a:cs typeface="+mn-cs"/>
            </a:endParaRPr>
          </a:p>
        </p:txBody>
      </p:sp>
      <mc:AlternateContent xmlns:mc="http://schemas.openxmlformats.org/markup-compatibility/2006" xmlns:a14="http://schemas.microsoft.com/office/drawing/2010/main">
        <mc:Choice Requires="a14">
          <p:sp>
            <p:nvSpPr>
              <p:cNvPr id="18" name="Rectángulo: esquinas redondeadas 17">
                <a:extLst>
                  <a:ext uri="{FF2B5EF4-FFF2-40B4-BE49-F238E27FC236}">
                    <a16:creationId xmlns:a16="http://schemas.microsoft.com/office/drawing/2014/main" id="{51737EE0-DD72-3FCD-49E4-A7DCEB00C53C}"/>
                  </a:ext>
                </a:extLst>
              </p:cNvPr>
              <p:cNvSpPr/>
              <p:nvPr/>
            </p:nvSpPr>
            <p:spPr>
              <a:xfrm>
                <a:off x="6057090" y="1658362"/>
                <a:ext cx="2993390" cy="2189556"/>
              </a:xfrm>
              <a:prstGeom prst="roundRect">
                <a:avLst/>
              </a:prstGeom>
              <a:solidFill>
                <a:schemeClr val="bg1">
                  <a:lumMod val="95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0" eaLnBrk="1" fontAlgn="ctr" latinLnBrk="0" hangingPunct="1"/>
                <a:r>
                  <a:rPr lang="es-CO" sz="1600" b="1" u="none" strike="noStrike" kern="1200" dirty="0">
                    <a:solidFill>
                      <a:schemeClr val="dk1"/>
                    </a:solidFill>
                    <a:effectLst/>
                    <a:latin typeface="+mn-lt"/>
                    <a:ea typeface="+mn-ea"/>
                    <a:cs typeface="+mn-cs"/>
                  </a:rPr>
                  <a:t>Límite Ley 617- GF/ICLD 1/</a:t>
                </a:r>
              </a:p>
              <a:p>
                <a:pPr marL="0" algn="ctr" defTabSz="914400" rtl="0" eaLnBrk="1" fontAlgn="ctr" latinLnBrk="0" hangingPunct="1"/>
                <a:endParaRPr lang="es-CO" sz="1400" b="1" u="none" strike="noStrike" kern="1200" dirty="0">
                  <a:solidFill>
                    <a:schemeClr val="accent2"/>
                  </a:solidFill>
                  <a:effectLst/>
                  <a:latin typeface="+mn-lt"/>
                  <a:ea typeface="+mn-ea"/>
                  <a:cs typeface="+mn-cs"/>
                </a:endParaRPr>
              </a:p>
              <a:p>
                <a:pPr marL="0" algn="ctr" defTabSz="914400" rtl="0" eaLnBrk="1" fontAlgn="ctr" latinLnBrk="0" hangingPunct="1"/>
                <a:r>
                  <a:rPr lang="es-CO" sz="1400" b="1" u="none" strike="noStrike" kern="1200" dirty="0">
                    <a:solidFill>
                      <a:schemeClr val="accent2"/>
                    </a:solidFill>
                    <a:effectLst/>
                    <a:latin typeface="+mn-lt"/>
                    <a:ea typeface="+mn-ea"/>
                    <a:cs typeface="+mn-cs"/>
                  </a:rPr>
                  <a:t>Calificación:</a:t>
                </a:r>
              </a:p>
              <a:p>
                <a:pPr marL="0" algn="ctr" defTabSz="914400" rtl="0" eaLnBrk="1" fontAlgn="ctr" latinLnBrk="0" hangingPunct="1"/>
                <a:r>
                  <a:rPr lang="es-CO" sz="1400" b="1" u="none" strike="noStrike" kern="1200" dirty="0">
                    <a:solidFill>
                      <a:schemeClr val="accent2"/>
                    </a:solidFill>
                    <a:effectLst/>
                    <a:latin typeface="+mn-lt"/>
                    <a:ea typeface="+mn-ea"/>
                    <a:cs typeface="+mn-cs"/>
                  </a:rPr>
                  <a:t>Si </a:t>
                </a:r>
                <a14:m>
                  <m:oMath xmlns:m="http://schemas.openxmlformats.org/officeDocument/2006/math">
                    <m:sSub>
                      <m:sSubPr>
                        <m:ctrlPr>
                          <a:rPr lang="es-CO" sz="1400" b="1" i="1" u="none" strike="noStrike" kern="1200" smtClean="0">
                            <a:solidFill>
                              <a:schemeClr val="accent2"/>
                            </a:solidFill>
                            <a:effectLst/>
                            <a:latin typeface="Cambria Math" panose="02040503050406030204" pitchFamily="18" charset="0"/>
                            <a:ea typeface="+mn-ea"/>
                            <a:cs typeface="+mn-cs"/>
                          </a:rPr>
                        </m:ctrlPr>
                      </m:sSubPr>
                      <m:e>
                        <m:r>
                          <a:rPr lang="es-CO" sz="1400" b="1" i="1" u="none" strike="noStrike" kern="1200" smtClean="0">
                            <a:solidFill>
                              <a:schemeClr val="accent2"/>
                            </a:solidFill>
                            <a:effectLst/>
                            <a:latin typeface="Cambria Math" panose="02040503050406030204" pitchFamily="18" charset="0"/>
                            <a:ea typeface="+mn-ea"/>
                            <a:cs typeface="+mn-cs"/>
                          </a:rPr>
                          <m:t>𝑯𝒐𝒍𝒈𝒖𝒓𝒂</m:t>
                        </m:r>
                      </m:e>
                      <m:sub>
                        <m:r>
                          <a:rPr lang="es-CO" sz="1400" b="1" i="1" u="none" strike="noStrike" kern="1200" smtClean="0">
                            <a:solidFill>
                              <a:schemeClr val="accent2"/>
                            </a:solidFill>
                            <a:effectLst/>
                            <a:latin typeface="Cambria Math" panose="02040503050406030204" pitchFamily="18" charset="0"/>
                            <a:ea typeface="+mn-ea"/>
                            <a:cs typeface="+mn-cs"/>
                          </a:rPr>
                          <m:t>𝒊</m:t>
                        </m:r>
                      </m:sub>
                    </m:sSub>
                    <m:r>
                      <a:rPr lang="es-CO" sz="1400" b="1" i="1" u="none" strike="noStrike" kern="1200" smtClean="0">
                        <a:solidFill>
                          <a:schemeClr val="accent2"/>
                        </a:solidFill>
                        <a:effectLst/>
                        <a:latin typeface="Cambria Math" panose="02040503050406030204" pitchFamily="18" charset="0"/>
                        <a:ea typeface="+mn-ea"/>
                        <a:cs typeface="+mn-cs"/>
                      </a:rPr>
                      <m:t>&gt;</m:t>
                    </m:r>
                    <m:sSub>
                      <m:sSubPr>
                        <m:ctrlPr>
                          <a:rPr lang="es-CO" sz="1400" b="1" i="1" u="none" strike="noStrike" kern="1200" smtClean="0">
                            <a:solidFill>
                              <a:schemeClr val="accent2"/>
                            </a:solidFill>
                            <a:effectLst/>
                            <a:latin typeface="Cambria Math" panose="02040503050406030204" pitchFamily="18" charset="0"/>
                            <a:ea typeface="+mn-ea"/>
                            <a:cs typeface="+mn-cs"/>
                          </a:rPr>
                        </m:ctrlPr>
                      </m:sSubPr>
                      <m:e>
                        <m:r>
                          <a:rPr lang="es-CO" sz="1400" b="1" i="1" u="none" strike="noStrike" kern="1200" smtClean="0">
                            <a:solidFill>
                              <a:schemeClr val="accent2"/>
                            </a:solidFill>
                            <a:effectLst/>
                            <a:latin typeface="Cambria Math" panose="02040503050406030204" pitchFamily="18" charset="0"/>
                            <a:ea typeface="+mn-ea"/>
                            <a:cs typeface="+mn-cs"/>
                          </a:rPr>
                          <m:t>𝒑𝒓𝒐𝒎</m:t>
                        </m:r>
                        <m:r>
                          <a:rPr lang="es-CO" sz="1400" b="1" i="1" u="none" strike="noStrike" kern="1200" smtClean="0">
                            <a:solidFill>
                              <a:schemeClr val="accent2"/>
                            </a:solidFill>
                            <a:effectLst/>
                            <a:latin typeface="Cambria Math" panose="02040503050406030204" pitchFamily="18" charset="0"/>
                            <a:ea typeface="+mn-ea"/>
                            <a:cs typeface="+mn-cs"/>
                          </a:rPr>
                          <m:t>(</m:t>
                        </m:r>
                        <m:r>
                          <a:rPr lang="es-CO" sz="1400" b="1" i="1" u="none" strike="noStrike" kern="1200" smtClean="0">
                            <a:solidFill>
                              <a:schemeClr val="accent2"/>
                            </a:solidFill>
                            <a:effectLst/>
                            <a:latin typeface="Cambria Math" panose="02040503050406030204" pitchFamily="18" charset="0"/>
                            <a:ea typeface="+mn-ea"/>
                            <a:cs typeface="+mn-cs"/>
                          </a:rPr>
                          <m:t>𝑯𝒐𝒍𝒈𝒖𝒓𝒂</m:t>
                        </m:r>
                      </m:e>
                      <m:sub>
                        <m:r>
                          <a:rPr lang="es-CO" sz="1400" b="1" i="1" u="none" strike="noStrike" kern="1200" smtClean="0">
                            <a:solidFill>
                              <a:schemeClr val="accent2"/>
                            </a:solidFill>
                            <a:effectLst/>
                            <a:latin typeface="Cambria Math" panose="02040503050406030204" pitchFamily="18" charset="0"/>
                            <a:ea typeface="+mn-ea"/>
                            <a:cs typeface="+mn-cs"/>
                          </a:rPr>
                          <m:t>𝒄𝒊</m:t>
                        </m:r>
                      </m:sub>
                    </m:sSub>
                    <m:r>
                      <a:rPr lang="es-CO" sz="1400" b="1" i="1" u="none" strike="noStrike" kern="1200" smtClean="0">
                        <a:solidFill>
                          <a:schemeClr val="accent2"/>
                        </a:solidFill>
                        <a:effectLst/>
                        <a:latin typeface="Cambria Math" panose="02040503050406030204" pitchFamily="18" charset="0"/>
                        <a:ea typeface="+mn-ea"/>
                        <a:cs typeface="+mn-cs"/>
                      </a:rPr>
                      <m:t>)</m:t>
                    </m:r>
                    <m:r>
                      <a:rPr lang="es-CO" sz="1400" b="1" i="0" u="none" strike="noStrike" kern="1200" smtClean="0">
                        <a:solidFill>
                          <a:schemeClr val="accent2"/>
                        </a:solidFill>
                        <a:effectLst/>
                        <a:latin typeface="Cambria Math" panose="02040503050406030204" pitchFamily="18" charset="0"/>
                        <a:ea typeface="+mn-ea"/>
                        <a:cs typeface="+mn-cs"/>
                      </a:rPr>
                      <m:t>=</m:t>
                    </m:r>
                    <m:r>
                      <a:rPr lang="es-CO" sz="1400" b="1" i="0" u="none" strike="noStrike" kern="1200" smtClean="0">
                        <a:solidFill>
                          <a:schemeClr val="accent2"/>
                        </a:solidFill>
                        <a:effectLst/>
                        <a:latin typeface="Cambria Math" panose="02040503050406030204" pitchFamily="18" charset="0"/>
                        <a:ea typeface="+mn-ea"/>
                        <a:cs typeface="+mn-cs"/>
                      </a:rPr>
                      <m:t>𝟏𝟎𝟎</m:t>
                    </m:r>
                  </m:oMath>
                </a14:m>
                <a:endParaRPr lang="es-CO" sz="1400" b="1" u="none" strike="noStrike" kern="1200" dirty="0">
                  <a:solidFill>
                    <a:schemeClr val="accent2"/>
                  </a:solidFill>
                  <a:effectLst/>
                  <a:latin typeface="+mn-lt"/>
                  <a:ea typeface="+mn-ea"/>
                  <a:cs typeface="+mn-cs"/>
                </a:endParaRPr>
              </a:p>
              <a:p>
                <a:pPr marL="0" algn="ctr" defTabSz="914400" rtl="0" eaLnBrk="1" fontAlgn="ctr" latinLnBrk="0" hangingPunct="1"/>
                <a:r>
                  <a:rPr lang="es-CO" sz="1400" b="1" i="0" u="none" strike="noStrike" kern="1200" cap="none" spc="0" baseline="0" dirty="0">
                    <a:solidFill>
                      <a:schemeClr val="accent2"/>
                    </a:solidFill>
                    <a:effectLst/>
                    <a:uFillTx/>
                    <a:latin typeface="+mn-lt"/>
                    <a:ea typeface="+mn-ea"/>
                    <a:cs typeface="+mn-cs"/>
                    <a:sym typeface="Montserrat Bold"/>
                  </a:rPr>
                  <a:t>Si </a:t>
                </a:r>
                <a14:m>
                  <m:oMath xmlns:m="http://schemas.openxmlformats.org/officeDocument/2006/math">
                    <m:sSub>
                      <m:sSubPr>
                        <m:ctrlPr>
                          <a:rPr lang="es-CO" sz="1400" b="1" i="1" u="none" strike="noStrike" kern="1200" smtClean="0">
                            <a:solidFill>
                              <a:schemeClr val="accent2"/>
                            </a:solidFill>
                            <a:effectLst/>
                            <a:latin typeface="Cambria Math" panose="02040503050406030204" pitchFamily="18" charset="0"/>
                            <a:ea typeface="+mn-ea"/>
                            <a:cs typeface="+mn-cs"/>
                          </a:rPr>
                        </m:ctrlPr>
                      </m:sSubPr>
                      <m:e>
                        <m:r>
                          <a:rPr lang="es-CO" sz="1400" b="1" i="1" u="none" strike="noStrike" kern="1200" smtClean="0">
                            <a:solidFill>
                              <a:schemeClr val="accent2"/>
                            </a:solidFill>
                            <a:effectLst/>
                            <a:latin typeface="Cambria Math" panose="02040503050406030204" pitchFamily="18" charset="0"/>
                            <a:ea typeface="+mn-ea"/>
                            <a:cs typeface="+mn-cs"/>
                          </a:rPr>
                          <m:t>𝑯𝒐𝒍𝒈𝒖𝒓𝒂</m:t>
                        </m:r>
                      </m:e>
                      <m:sub>
                        <m:r>
                          <a:rPr lang="es-CO" sz="1400" b="1" i="1" u="none" strike="noStrike" kern="1200" smtClean="0">
                            <a:solidFill>
                              <a:schemeClr val="accent2"/>
                            </a:solidFill>
                            <a:effectLst/>
                            <a:latin typeface="Cambria Math" panose="02040503050406030204" pitchFamily="18" charset="0"/>
                            <a:ea typeface="+mn-ea"/>
                            <a:cs typeface="+mn-cs"/>
                          </a:rPr>
                          <m:t>𝒊</m:t>
                        </m:r>
                      </m:sub>
                    </m:sSub>
                    <m:r>
                      <a:rPr lang="es-CO" sz="1400" b="1" i="1" u="none" strike="noStrike" kern="1200" smtClean="0">
                        <a:solidFill>
                          <a:schemeClr val="accent2"/>
                        </a:solidFill>
                        <a:effectLst/>
                        <a:latin typeface="Cambria Math" panose="02040503050406030204" pitchFamily="18" charset="0"/>
                        <a:ea typeface="+mn-ea"/>
                        <a:cs typeface="+mn-cs"/>
                      </a:rPr>
                      <m:t>&lt;</m:t>
                    </m:r>
                    <m:sSub>
                      <m:sSubPr>
                        <m:ctrlPr>
                          <a:rPr lang="es-CO" sz="1400" b="1" i="1" u="none" strike="noStrike" kern="1200" smtClean="0">
                            <a:solidFill>
                              <a:schemeClr val="accent2"/>
                            </a:solidFill>
                            <a:effectLst/>
                            <a:latin typeface="Cambria Math" panose="02040503050406030204" pitchFamily="18" charset="0"/>
                            <a:ea typeface="+mn-ea"/>
                            <a:cs typeface="+mn-cs"/>
                          </a:rPr>
                        </m:ctrlPr>
                      </m:sSubPr>
                      <m:e>
                        <m:r>
                          <a:rPr lang="es-CO" sz="1400" b="1" i="1" u="none" strike="noStrike" kern="1200" smtClean="0">
                            <a:solidFill>
                              <a:schemeClr val="accent2"/>
                            </a:solidFill>
                            <a:effectLst/>
                            <a:latin typeface="Cambria Math" panose="02040503050406030204" pitchFamily="18" charset="0"/>
                            <a:ea typeface="+mn-ea"/>
                            <a:cs typeface="+mn-cs"/>
                          </a:rPr>
                          <m:t>𝒑𝒓𝒐𝒎</m:t>
                        </m:r>
                        <m:r>
                          <a:rPr lang="es-CO" sz="1400" b="1" i="1" u="none" strike="noStrike" kern="1200" smtClean="0">
                            <a:solidFill>
                              <a:schemeClr val="accent2"/>
                            </a:solidFill>
                            <a:effectLst/>
                            <a:latin typeface="Cambria Math" panose="02040503050406030204" pitchFamily="18" charset="0"/>
                            <a:ea typeface="+mn-ea"/>
                            <a:cs typeface="+mn-cs"/>
                          </a:rPr>
                          <m:t>(</m:t>
                        </m:r>
                        <m:r>
                          <a:rPr lang="es-CO" sz="1400" b="1" i="1" u="none" strike="noStrike" kern="1200" smtClean="0">
                            <a:solidFill>
                              <a:schemeClr val="accent2"/>
                            </a:solidFill>
                            <a:effectLst/>
                            <a:latin typeface="Cambria Math" panose="02040503050406030204" pitchFamily="18" charset="0"/>
                            <a:ea typeface="+mn-ea"/>
                            <a:cs typeface="+mn-cs"/>
                          </a:rPr>
                          <m:t>𝑯𝒐𝒍𝒈𝒖𝒓𝒂</m:t>
                        </m:r>
                      </m:e>
                      <m:sub>
                        <m:r>
                          <a:rPr lang="es-CO" sz="1400" b="1" i="1" u="none" strike="noStrike" kern="1200" smtClean="0">
                            <a:solidFill>
                              <a:schemeClr val="accent2"/>
                            </a:solidFill>
                            <a:effectLst/>
                            <a:latin typeface="Cambria Math" panose="02040503050406030204" pitchFamily="18" charset="0"/>
                            <a:ea typeface="+mn-ea"/>
                            <a:cs typeface="+mn-cs"/>
                          </a:rPr>
                          <m:t>𝒄𝒊</m:t>
                        </m:r>
                      </m:sub>
                    </m:sSub>
                    <m:r>
                      <a:rPr lang="es-CO" sz="1400" b="1" i="1" u="none" strike="noStrike" kern="1200" smtClean="0">
                        <a:solidFill>
                          <a:schemeClr val="accent2"/>
                        </a:solidFill>
                        <a:effectLst/>
                        <a:latin typeface="Cambria Math" panose="02040503050406030204" pitchFamily="18" charset="0"/>
                        <a:ea typeface="+mn-ea"/>
                        <a:cs typeface="+mn-cs"/>
                      </a:rPr>
                      <m:t>)</m:t>
                    </m:r>
                    <m:r>
                      <a:rPr lang="es-CO" sz="1400" b="1" i="0" u="none" strike="noStrike" kern="1200" smtClean="0">
                        <a:solidFill>
                          <a:schemeClr val="accent2"/>
                        </a:solidFill>
                        <a:effectLst/>
                        <a:latin typeface="Cambria Math" panose="02040503050406030204" pitchFamily="18" charset="0"/>
                        <a:ea typeface="+mn-ea"/>
                        <a:cs typeface="+mn-cs"/>
                      </a:rPr>
                      <m:t>=</m:t>
                    </m:r>
                    <m:f>
                      <m:fPr>
                        <m:ctrlPr>
                          <a:rPr lang="es-CO" sz="1400" b="1" i="1" u="none" strike="noStrike" kern="1200" smtClean="0">
                            <a:solidFill>
                              <a:schemeClr val="accent2"/>
                            </a:solidFill>
                            <a:effectLst/>
                            <a:latin typeface="Cambria Math" panose="02040503050406030204" pitchFamily="18" charset="0"/>
                            <a:ea typeface="+mn-ea"/>
                            <a:cs typeface="+mn-cs"/>
                          </a:rPr>
                        </m:ctrlPr>
                      </m:fPr>
                      <m:num>
                        <m:sSub>
                          <m:sSubPr>
                            <m:ctrlPr>
                              <a:rPr lang="es-CO" sz="1400" b="1" i="1" u="none" strike="noStrike" kern="1200" smtClean="0">
                                <a:solidFill>
                                  <a:schemeClr val="accent2"/>
                                </a:solidFill>
                                <a:effectLst/>
                                <a:latin typeface="Cambria Math" panose="02040503050406030204" pitchFamily="18" charset="0"/>
                                <a:ea typeface="+mn-ea"/>
                                <a:cs typeface="+mn-cs"/>
                              </a:rPr>
                            </m:ctrlPr>
                          </m:sSubPr>
                          <m:e>
                            <m:r>
                              <a:rPr lang="es-CO" sz="1400" b="1" i="1" u="none" strike="noStrike" kern="1200" smtClean="0">
                                <a:solidFill>
                                  <a:schemeClr val="accent2"/>
                                </a:solidFill>
                                <a:effectLst/>
                                <a:latin typeface="Cambria Math" panose="02040503050406030204" pitchFamily="18" charset="0"/>
                                <a:ea typeface="+mn-ea"/>
                                <a:cs typeface="+mn-cs"/>
                              </a:rPr>
                              <m:t>𝑯𝒐𝒍𝒈𝒖𝒓𝒂</m:t>
                            </m:r>
                          </m:e>
                          <m:sub>
                            <m:r>
                              <a:rPr lang="es-CO" sz="1400" b="1" i="1" u="none" strike="noStrike" kern="1200" smtClean="0">
                                <a:solidFill>
                                  <a:schemeClr val="accent2"/>
                                </a:solidFill>
                                <a:effectLst/>
                                <a:latin typeface="Cambria Math" panose="02040503050406030204" pitchFamily="18" charset="0"/>
                                <a:ea typeface="+mn-ea"/>
                                <a:cs typeface="+mn-cs"/>
                              </a:rPr>
                              <m:t>𝒊</m:t>
                            </m:r>
                          </m:sub>
                        </m:sSub>
                      </m:num>
                      <m:den>
                        <m:sSub>
                          <m:sSubPr>
                            <m:ctrlPr>
                              <a:rPr lang="es-CO" sz="1400" b="1" i="1" u="none" strike="noStrike" kern="1200" smtClean="0">
                                <a:solidFill>
                                  <a:schemeClr val="accent2"/>
                                </a:solidFill>
                                <a:effectLst/>
                                <a:latin typeface="Cambria Math" panose="02040503050406030204" pitchFamily="18" charset="0"/>
                                <a:ea typeface="+mn-ea"/>
                                <a:cs typeface="+mn-cs"/>
                              </a:rPr>
                            </m:ctrlPr>
                          </m:sSubPr>
                          <m:e>
                            <m:r>
                              <a:rPr lang="es-CO" sz="1400" b="1" i="1" u="none" strike="noStrike" kern="1200" smtClean="0">
                                <a:solidFill>
                                  <a:schemeClr val="accent2"/>
                                </a:solidFill>
                                <a:effectLst/>
                                <a:latin typeface="Cambria Math" panose="02040503050406030204" pitchFamily="18" charset="0"/>
                                <a:ea typeface="+mn-ea"/>
                                <a:cs typeface="+mn-cs"/>
                              </a:rPr>
                              <m:t>𝒑𝒓𝒐𝒎</m:t>
                            </m:r>
                            <m:r>
                              <a:rPr lang="es-CO" sz="1400" b="1" i="1" u="none" strike="noStrike" kern="1200" smtClean="0">
                                <a:solidFill>
                                  <a:schemeClr val="accent2"/>
                                </a:solidFill>
                                <a:effectLst/>
                                <a:latin typeface="Cambria Math" panose="02040503050406030204" pitchFamily="18" charset="0"/>
                                <a:ea typeface="+mn-ea"/>
                                <a:cs typeface="+mn-cs"/>
                              </a:rPr>
                              <m:t>(</m:t>
                            </m:r>
                            <m:r>
                              <a:rPr lang="es-CO" sz="1400" b="1" i="1" u="none" strike="noStrike" kern="1200" smtClean="0">
                                <a:solidFill>
                                  <a:schemeClr val="accent2"/>
                                </a:solidFill>
                                <a:effectLst/>
                                <a:latin typeface="Cambria Math" panose="02040503050406030204" pitchFamily="18" charset="0"/>
                                <a:ea typeface="+mn-ea"/>
                                <a:cs typeface="+mn-cs"/>
                              </a:rPr>
                              <m:t>𝑯𝒐𝒍𝒈𝒖𝒓𝒂</m:t>
                            </m:r>
                          </m:e>
                          <m:sub>
                            <m:r>
                              <a:rPr lang="es-CO" sz="1400" b="1" i="1" u="none" strike="noStrike" kern="1200" smtClean="0">
                                <a:solidFill>
                                  <a:schemeClr val="accent2"/>
                                </a:solidFill>
                                <a:effectLst/>
                                <a:latin typeface="Cambria Math" panose="02040503050406030204" pitchFamily="18" charset="0"/>
                                <a:ea typeface="+mn-ea"/>
                                <a:cs typeface="+mn-cs"/>
                              </a:rPr>
                              <m:t>𝒄𝒊</m:t>
                            </m:r>
                          </m:sub>
                        </m:sSub>
                        <m:r>
                          <a:rPr lang="es-CO" sz="1400" b="1" i="1" u="none" strike="noStrike" kern="1200" smtClean="0">
                            <a:solidFill>
                              <a:schemeClr val="accent2"/>
                            </a:solidFill>
                            <a:effectLst/>
                            <a:latin typeface="Cambria Math" panose="02040503050406030204" pitchFamily="18" charset="0"/>
                            <a:ea typeface="+mn-ea"/>
                            <a:cs typeface="+mn-cs"/>
                          </a:rPr>
                          <m:t>)</m:t>
                        </m:r>
                      </m:den>
                    </m:f>
                  </m:oMath>
                </a14:m>
                <a:endParaRPr lang="es-CO" sz="1200" b="1" dirty="0">
                  <a:solidFill>
                    <a:schemeClr val="accent2"/>
                  </a:solidFill>
                </a:endParaRPr>
              </a:p>
              <a:p>
                <a:pPr marL="0" algn="ctr" defTabSz="914400" rtl="0" eaLnBrk="1" fontAlgn="ctr" latinLnBrk="0" hangingPunct="1"/>
                <a:endParaRPr lang="es-CO" sz="1200" b="1" u="none" strike="noStrike" kern="1200" dirty="0">
                  <a:solidFill>
                    <a:schemeClr val="accent2"/>
                  </a:solidFill>
                  <a:effectLst/>
                  <a:latin typeface="+mn-lt"/>
                  <a:ea typeface="+mn-ea"/>
                  <a:cs typeface="+mn-cs"/>
                </a:endParaRPr>
              </a:p>
              <a:p>
                <a:pPr marL="0" algn="ctr" defTabSz="914400" rtl="0" eaLnBrk="1" fontAlgn="ctr" latinLnBrk="0" hangingPunct="1"/>
                <a:endParaRPr lang="es-CO" sz="1200" b="1" dirty="0">
                  <a:solidFill>
                    <a:schemeClr val="accent2"/>
                  </a:solidFill>
                </a:endParaRPr>
              </a:p>
            </p:txBody>
          </p:sp>
        </mc:Choice>
        <mc:Fallback xmlns="">
          <p:sp>
            <p:nvSpPr>
              <p:cNvPr id="18" name="Rectángulo: esquinas redondeadas 17">
                <a:extLst>
                  <a:ext uri="{FF2B5EF4-FFF2-40B4-BE49-F238E27FC236}">
                    <a16:creationId xmlns:a16="http://schemas.microsoft.com/office/drawing/2014/main" id="{51737EE0-DD72-3FCD-49E4-A7DCEB00C53C}"/>
                  </a:ext>
                </a:extLst>
              </p:cNvPr>
              <p:cNvSpPr>
                <a:spLocks noRot="1" noChangeAspect="1" noMove="1" noResize="1" noEditPoints="1" noAdjustHandles="1" noChangeArrowheads="1" noChangeShapeType="1" noTextEdit="1"/>
              </p:cNvSpPr>
              <p:nvPr/>
            </p:nvSpPr>
            <p:spPr>
              <a:xfrm>
                <a:off x="6057090" y="1658362"/>
                <a:ext cx="2993390" cy="2189556"/>
              </a:xfrm>
              <a:prstGeom prst="roundRect">
                <a:avLst/>
              </a:prstGeom>
              <a:blipFill>
                <a:blip r:embed="rId3"/>
                <a:stretch>
                  <a:fillRect t="-3324"/>
                </a:stretch>
              </a:blipFill>
              <a:ln>
                <a:solidFill>
                  <a:schemeClr val="bg1">
                    <a:lumMod val="95000"/>
                  </a:schemeClr>
                </a:solidFill>
              </a:ln>
            </p:spPr>
            <p:txBody>
              <a:bodyPr/>
              <a:lstStyle/>
              <a:p>
                <a:r>
                  <a:rPr lang="es-CO">
                    <a:noFill/>
                  </a:rPr>
                  <a:t> </a:t>
                </a:r>
              </a:p>
            </p:txBody>
          </p:sp>
        </mc:Fallback>
      </mc:AlternateContent>
      <p:sp>
        <p:nvSpPr>
          <p:cNvPr id="19" name="Rectángulo: esquinas redondeadas 18">
            <a:extLst>
              <a:ext uri="{FF2B5EF4-FFF2-40B4-BE49-F238E27FC236}">
                <a16:creationId xmlns:a16="http://schemas.microsoft.com/office/drawing/2014/main" id="{E2689263-70E0-CF1A-6FE7-F2832B092403}"/>
              </a:ext>
            </a:extLst>
          </p:cNvPr>
          <p:cNvSpPr/>
          <p:nvPr/>
        </p:nvSpPr>
        <p:spPr>
          <a:xfrm>
            <a:off x="9232425" y="1641063"/>
            <a:ext cx="2154136" cy="2189554"/>
          </a:xfrm>
          <a:prstGeom prst="roundRect">
            <a:avLst/>
          </a:prstGeom>
          <a:solidFill>
            <a:schemeClr val="bg1">
              <a:lumMod val="95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88900" marR="0" lvl="1" indent="0" algn="l" defTabSz="914377" rtl="0" eaLnBrk="1" fontAlgn="ctr" latinLnBrk="0" hangingPunct="1">
              <a:lnSpc>
                <a:spcPct val="100000"/>
              </a:lnSpc>
              <a:spcBef>
                <a:spcPts val="0"/>
              </a:spcBef>
              <a:spcAft>
                <a:spcPts val="0"/>
              </a:spcAft>
              <a:buClrTx/>
              <a:buSzTx/>
              <a:buFontTx/>
              <a:buNone/>
              <a:tabLst/>
              <a:defRPr/>
            </a:pPr>
            <a:r>
              <a:rPr lang="es-MX" sz="1400" b="0" u="none" strike="noStrike" kern="1200">
                <a:solidFill>
                  <a:schemeClr val="dk1"/>
                </a:solidFill>
                <a:effectLst/>
                <a:latin typeface="+mn-lt"/>
                <a:ea typeface="+mn-ea"/>
                <a:cs typeface="+mn-cs"/>
              </a:rPr>
              <a:t>Informe de Viabilidad Fiscal-CUIPO, Secretarías de Planeación Departamentales</a:t>
            </a:r>
            <a:endParaRPr lang="es-CO" sz="1400" b="0" u="none" strike="noStrike" kern="1200">
              <a:solidFill>
                <a:schemeClr val="dk1"/>
              </a:solidFill>
              <a:effectLst/>
              <a:latin typeface="+mn-lt"/>
              <a:ea typeface="+mn-ea"/>
              <a:cs typeface="+mn-cs"/>
            </a:endParaRPr>
          </a:p>
          <a:p>
            <a:pPr algn="ctr" fontAlgn="ctr"/>
            <a:endParaRPr lang="es-CO" sz="1400" b="0" i="0" u="none" strike="noStrike">
              <a:solidFill>
                <a:schemeClr val="accent1"/>
              </a:solidFill>
              <a:effectLst/>
              <a:latin typeface="Calibri" panose="020F0502020204030204" pitchFamily="34" charset="0"/>
            </a:endParaRPr>
          </a:p>
        </p:txBody>
      </p:sp>
      <p:sp>
        <p:nvSpPr>
          <p:cNvPr id="3" name="CuadroTexto 2">
            <a:extLst>
              <a:ext uri="{FF2B5EF4-FFF2-40B4-BE49-F238E27FC236}">
                <a16:creationId xmlns:a16="http://schemas.microsoft.com/office/drawing/2014/main" id="{831090C5-9048-52B7-9B1A-81D86F4E41E3}"/>
              </a:ext>
            </a:extLst>
          </p:cNvPr>
          <p:cNvSpPr txBox="1"/>
          <p:nvPr/>
        </p:nvSpPr>
        <p:spPr>
          <a:xfrm>
            <a:off x="613766" y="3949686"/>
            <a:ext cx="12046432" cy="492443"/>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defPPr>
              <a:defRPr lang="es-CO"/>
            </a:defPPr>
            <a:lvl1pPr defTabSz="493764">
              <a:spcAft>
                <a:spcPts val="600"/>
              </a:spcAft>
              <a:defRPr sz="2200" b="1">
                <a:solidFill>
                  <a:schemeClr val="tx1"/>
                </a:solidFill>
              </a:defRPr>
            </a:lvl1pPr>
          </a:lstStyle>
          <a:p>
            <a:r>
              <a:rPr lang="es-MX" sz="2600"/>
              <a:t>Indicadores: dimensión gestión financiera territorial-bonificaciones</a:t>
            </a:r>
          </a:p>
        </p:txBody>
      </p:sp>
      <p:pic>
        <p:nvPicPr>
          <p:cNvPr id="2" name="Imagen 1">
            <a:extLst>
              <a:ext uri="{FF2B5EF4-FFF2-40B4-BE49-F238E27FC236}">
                <a16:creationId xmlns:a16="http://schemas.microsoft.com/office/drawing/2014/main" id="{AC2D75CE-7DFF-F121-5E73-B4D8BDD1164C}"/>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548184" y="1762166"/>
            <a:ext cx="365750" cy="396000"/>
          </a:xfrm>
          <a:prstGeom prst="rect">
            <a:avLst/>
          </a:prstGeom>
        </p:spPr>
      </p:pic>
      <p:sp>
        <p:nvSpPr>
          <p:cNvPr id="27" name="Rectángulo: esquinas redondeadas 26">
            <a:extLst>
              <a:ext uri="{FF2B5EF4-FFF2-40B4-BE49-F238E27FC236}">
                <a16:creationId xmlns:a16="http://schemas.microsoft.com/office/drawing/2014/main" id="{5C93448A-53E7-3F79-073B-5BA278730D62}"/>
              </a:ext>
            </a:extLst>
          </p:cNvPr>
          <p:cNvSpPr/>
          <p:nvPr/>
        </p:nvSpPr>
        <p:spPr>
          <a:xfrm>
            <a:off x="844558" y="4582268"/>
            <a:ext cx="1739108" cy="907090"/>
          </a:xfrm>
          <a:prstGeom prst="roundRect">
            <a:avLst/>
          </a:prstGeom>
          <a:solidFill>
            <a:schemeClr val="accent2">
              <a:lumMod val="20000"/>
              <a:lumOff val="80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377" rtl="0" eaLnBrk="1" fontAlgn="ctr" latinLnBrk="0" hangingPunct="1"/>
            <a:r>
              <a:rPr lang="es-MX" sz="1400" b="0" u="none" strike="noStrike" kern="1200">
                <a:solidFill>
                  <a:schemeClr val="dk1"/>
                </a:solidFill>
                <a:effectLst/>
                <a:latin typeface="+mn-lt"/>
                <a:ea typeface="+mn-ea"/>
                <a:cs typeface="+mn-cs"/>
              </a:rPr>
              <a:t>Crecimiento Recursos Esfuerzo Propio</a:t>
            </a:r>
          </a:p>
        </p:txBody>
      </p:sp>
      <p:sp>
        <p:nvSpPr>
          <p:cNvPr id="28" name="Rectángulo: esquinas redondeadas 27">
            <a:extLst>
              <a:ext uri="{FF2B5EF4-FFF2-40B4-BE49-F238E27FC236}">
                <a16:creationId xmlns:a16="http://schemas.microsoft.com/office/drawing/2014/main" id="{192A0362-ACD2-3932-7B88-1A5D0703607E}"/>
              </a:ext>
            </a:extLst>
          </p:cNvPr>
          <p:cNvSpPr/>
          <p:nvPr/>
        </p:nvSpPr>
        <p:spPr>
          <a:xfrm>
            <a:off x="2756294" y="4582268"/>
            <a:ext cx="3108918" cy="907090"/>
          </a:xfrm>
          <a:prstGeom prst="roundRect">
            <a:avLst/>
          </a:prstGeom>
          <a:solidFill>
            <a:schemeClr val="bg1">
              <a:lumMod val="95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lvl="1" indent="0" algn="l" defTabSz="914377" rtl="0" eaLnBrk="1" fontAlgn="ctr" latinLnBrk="0" hangingPunct="1"/>
            <a:r>
              <a:rPr lang="es-MX" sz="1400" b="0" u="none" strike="noStrike" kern="1200">
                <a:solidFill>
                  <a:schemeClr val="dk1"/>
                </a:solidFill>
                <a:effectLst/>
                <a:latin typeface="+mn-lt"/>
                <a:ea typeface="+mn-ea"/>
                <a:cs typeface="+mn-cs"/>
              </a:rPr>
              <a:t>Determinar la capacidad de las ET para aumentar sus recursos propios durante dos vigencias consecutivas. </a:t>
            </a:r>
          </a:p>
        </p:txBody>
      </p:sp>
      <p:sp>
        <p:nvSpPr>
          <p:cNvPr id="7" name="Elipse 6">
            <a:extLst>
              <a:ext uri="{FF2B5EF4-FFF2-40B4-BE49-F238E27FC236}">
                <a16:creationId xmlns:a16="http://schemas.microsoft.com/office/drawing/2014/main" id="{D8B80B37-F737-01B0-40E8-5165C6005621}"/>
              </a:ext>
            </a:extLst>
          </p:cNvPr>
          <p:cNvSpPr/>
          <p:nvPr/>
        </p:nvSpPr>
        <p:spPr>
          <a:xfrm>
            <a:off x="490182" y="4404330"/>
            <a:ext cx="576000" cy="576000"/>
          </a:xfrm>
          <a:prstGeom prst="ellipse">
            <a:avLst/>
          </a:prstGeom>
          <a:solidFill>
            <a:schemeClr val="bg1"/>
          </a:solidFill>
          <a:ln w="38100">
            <a:solidFill>
              <a:schemeClr val="accent6"/>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s-CO"/>
          </a:p>
        </p:txBody>
      </p:sp>
      <p:pic>
        <p:nvPicPr>
          <p:cNvPr id="5" name="Imagen 4">
            <a:extLst>
              <a:ext uri="{FF2B5EF4-FFF2-40B4-BE49-F238E27FC236}">
                <a16:creationId xmlns:a16="http://schemas.microsoft.com/office/drawing/2014/main" id="{13D1F962-57FD-D6F8-6E94-D61FF585DAA5}"/>
              </a:ext>
            </a:extLst>
          </p:cNvPr>
          <p:cNvPicPr>
            <a:picLocks noChangeAspect="1"/>
          </p:cNvPicPr>
          <p:nvPr/>
        </p:nvPicPr>
        <p:blipFill>
          <a:blip r:embed="rId6" cstate="print">
            <a:extLst>
              <a:ext uri="{BEBA8EAE-BF5A-486C-A8C5-ECC9F3942E4B}">
                <a14:imgProps xmlns:a14="http://schemas.microsoft.com/office/drawing/2010/main">
                  <a14:imgLayer r:embed="rId7">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556402" y="4468630"/>
            <a:ext cx="426490" cy="430887"/>
          </a:xfrm>
          <a:prstGeom prst="rect">
            <a:avLst/>
          </a:prstGeom>
        </p:spPr>
      </p:pic>
      <p:sp>
        <p:nvSpPr>
          <p:cNvPr id="30" name="Rectángulo: esquinas redondeadas 29">
            <a:extLst>
              <a:ext uri="{FF2B5EF4-FFF2-40B4-BE49-F238E27FC236}">
                <a16:creationId xmlns:a16="http://schemas.microsoft.com/office/drawing/2014/main" id="{762431A9-BB72-AB30-EF4B-219FED131322}"/>
              </a:ext>
            </a:extLst>
          </p:cNvPr>
          <p:cNvSpPr/>
          <p:nvPr/>
        </p:nvSpPr>
        <p:spPr>
          <a:xfrm>
            <a:off x="6055896" y="4573135"/>
            <a:ext cx="2993390" cy="907090"/>
          </a:xfrm>
          <a:prstGeom prst="roundRect">
            <a:avLst/>
          </a:prstGeom>
          <a:solidFill>
            <a:schemeClr val="bg1">
              <a:lumMod val="95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ctr" latinLnBrk="0" hangingPunct="1">
              <a:lnSpc>
                <a:spcPct val="100000"/>
              </a:lnSpc>
              <a:spcBef>
                <a:spcPts val="0"/>
              </a:spcBef>
              <a:spcAft>
                <a:spcPts val="0"/>
              </a:spcAft>
              <a:buClrTx/>
              <a:buSzTx/>
              <a:buFontTx/>
              <a:buNone/>
              <a:tabLst/>
              <a:defRPr/>
            </a:pPr>
            <a:r>
              <a:rPr lang="es-MX" sz="1500" b="1">
                <a:solidFill>
                  <a:schemeClr val="dk1"/>
                </a:solidFill>
              </a:rPr>
              <a:t>Promedio crecimiento real de recursos esfuerzo propio en dos vigencias</a:t>
            </a:r>
          </a:p>
        </p:txBody>
      </p:sp>
      <p:sp>
        <p:nvSpPr>
          <p:cNvPr id="31" name="Rectángulo: esquinas redondeadas 30">
            <a:extLst>
              <a:ext uri="{FF2B5EF4-FFF2-40B4-BE49-F238E27FC236}">
                <a16:creationId xmlns:a16="http://schemas.microsoft.com/office/drawing/2014/main" id="{552445E3-8C4A-3CE6-CD1B-25F7DE50802A}"/>
              </a:ext>
            </a:extLst>
          </p:cNvPr>
          <p:cNvSpPr/>
          <p:nvPr/>
        </p:nvSpPr>
        <p:spPr>
          <a:xfrm>
            <a:off x="9337442" y="4573134"/>
            <a:ext cx="1920707" cy="861451"/>
          </a:xfrm>
          <a:prstGeom prst="roundRect">
            <a:avLst/>
          </a:prstGeom>
          <a:solidFill>
            <a:schemeClr val="bg1">
              <a:lumMod val="95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1" indent="-15875" algn="l" defTabSz="914377" rtl="0" eaLnBrk="1" fontAlgn="ctr" latinLnBrk="0" hangingPunct="1">
              <a:lnSpc>
                <a:spcPct val="100000"/>
              </a:lnSpc>
              <a:spcBef>
                <a:spcPts val="0"/>
              </a:spcBef>
              <a:spcAft>
                <a:spcPts val="0"/>
              </a:spcAft>
              <a:buClrTx/>
              <a:buSzTx/>
              <a:buFontTx/>
              <a:buNone/>
              <a:tabLst/>
              <a:defRPr/>
            </a:pPr>
            <a:r>
              <a:rPr lang="es-CO" sz="1400" b="0" u="none" strike="noStrike" kern="1200">
                <a:solidFill>
                  <a:schemeClr val="dk1"/>
                </a:solidFill>
                <a:effectLst/>
                <a:latin typeface="+mn-lt"/>
                <a:ea typeface="+mn-ea"/>
                <a:cs typeface="+mn-cs"/>
              </a:rPr>
              <a:t>CUIPO-Operación Efectiva de Caja</a:t>
            </a:r>
          </a:p>
        </p:txBody>
      </p:sp>
      <p:sp>
        <p:nvSpPr>
          <p:cNvPr id="32" name="Rectángulo: esquinas redondeadas 31">
            <a:extLst>
              <a:ext uri="{FF2B5EF4-FFF2-40B4-BE49-F238E27FC236}">
                <a16:creationId xmlns:a16="http://schemas.microsoft.com/office/drawing/2014/main" id="{7A59056A-1420-B46B-B880-FA5273AB3F53}"/>
              </a:ext>
            </a:extLst>
          </p:cNvPr>
          <p:cNvSpPr/>
          <p:nvPr/>
        </p:nvSpPr>
        <p:spPr>
          <a:xfrm>
            <a:off x="844558" y="5695850"/>
            <a:ext cx="1739108" cy="624286"/>
          </a:xfrm>
          <a:prstGeom prst="roundRect">
            <a:avLst/>
          </a:prstGeom>
          <a:solidFill>
            <a:schemeClr val="accent2">
              <a:lumMod val="20000"/>
              <a:lumOff val="80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377" rtl="0" eaLnBrk="1" fontAlgn="ctr" latinLnBrk="0" hangingPunct="1"/>
            <a:r>
              <a:rPr lang="es-MX" sz="1400" b="0" u="none" strike="noStrike" kern="1200">
                <a:solidFill>
                  <a:schemeClr val="dk1"/>
                </a:solidFill>
                <a:effectLst/>
                <a:latin typeface="+mn-lt"/>
                <a:ea typeface="+mn-ea"/>
                <a:cs typeface="+mn-cs"/>
              </a:rPr>
              <a:t>Actualización Catastral</a:t>
            </a:r>
          </a:p>
        </p:txBody>
      </p:sp>
      <p:sp>
        <p:nvSpPr>
          <p:cNvPr id="33" name="Rectángulo: esquinas redondeadas 32">
            <a:extLst>
              <a:ext uri="{FF2B5EF4-FFF2-40B4-BE49-F238E27FC236}">
                <a16:creationId xmlns:a16="http://schemas.microsoft.com/office/drawing/2014/main" id="{F2618FCD-C17B-1658-1622-47070F67B64D}"/>
              </a:ext>
            </a:extLst>
          </p:cNvPr>
          <p:cNvSpPr/>
          <p:nvPr/>
        </p:nvSpPr>
        <p:spPr>
          <a:xfrm>
            <a:off x="2756294" y="5695850"/>
            <a:ext cx="3108918" cy="624286"/>
          </a:xfrm>
          <a:prstGeom prst="roundRect">
            <a:avLst/>
          </a:prstGeom>
          <a:solidFill>
            <a:schemeClr val="bg1">
              <a:lumMod val="95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80975" lvl="1" defTabSz="852488" fontAlgn="b"/>
            <a:r>
              <a:rPr lang="es-MX" sz="1400" b="0" u="none" strike="noStrike" kern="1200">
                <a:solidFill>
                  <a:schemeClr val="dk1"/>
                </a:solidFill>
                <a:effectLst/>
                <a:latin typeface="+mn-lt"/>
                <a:ea typeface="+mn-ea"/>
                <a:cs typeface="+mn-cs"/>
              </a:rPr>
              <a:t>Identificar si las ET tienen el catastro municipal en estado actualizado</a:t>
            </a:r>
          </a:p>
        </p:txBody>
      </p:sp>
      <p:sp>
        <p:nvSpPr>
          <p:cNvPr id="34" name="Rectángulo: esquinas redondeadas 33">
            <a:extLst>
              <a:ext uri="{FF2B5EF4-FFF2-40B4-BE49-F238E27FC236}">
                <a16:creationId xmlns:a16="http://schemas.microsoft.com/office/drawing/2014/main" id="{F2417CD5-544E-5297-3BBE-968953E9D1BB}"/>
              </a:ext>
            </a:extLst>
          </p:cNvPr>
          <p:cNvSpPr/>
          <p:nvPr/>
        </p:nvSpPr>
        <p:spPr>
          <a:xfrm>
            <a:off x="6031218" y="5641078"/>
            <a:ext cx="2993390" cy="640304"/>
          </a:xfrm>
          <a:prstGeom prst="roundRect">
            <a:avLst/>
          </a:prstGeom>
          <a:solidFill>
            <a:schemeClr val="bg1">
              <a:lumMod val="95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377" rtl="0" eaLnBrk="1" fontAlgn="ctr" latinLnBrk="0" hangingPunct="1"/>
            <a:r>
              <a:rPr lang="es-MX" sz="1600" b="1" u="none" strike="noStrike" kern="1200">
                <a:solidFill>
                  <a:schemeClr val="dk1"/>
                </a:solidFill>
                <a:effectLst/>
                <a:latin typeface="+mn-lt"/>
                <a:ea typeface="+mn-ea"/>
                <a:cs typeface="+mn-cs"/>
              </a:rPr>
              <a:t>2 puntos si el estado del catastro es actualizado en zona rural y urbana</a:t>
            </a:r>
          </a:p>
        </p:txBody>
      </p:sp>
      <p:sp>
        <p:nvSpPr>
          <p:cNvPr id="35" name="Rectángulo: esquinas redondeadas 34">
            <a:extLst>
              <a:ext uri="{FF2B5EF4-FFF2-40B4-BE49-F238E27FC236}">
                <a16:creationId xmlns:a16="http://schemas.microsoft.com/office/drawing/2014/main" id="{FE79DAA8-8E10-3A69-9AE3-DED34AC1EDF6}"/>
              </a:ext>
            </a:extLst>
          </p:cNvPr>
          <p:cNvSpPr/>
          <p:nvPr/>
        </p:nvSpPr>
        <p:spPr>
          <a:xfrm>
            <a:off x="9337442" y="5641078"/>
            <a:ext cx="1920707" cy="640303"/>
          </a:xfrm>
          <a:prstGeom prst="roundRect">
            <a:avLst/>
          </a:prstGeom>
          <a:solidFill>
            <a:schemeClr val="bg1">
              <a:lumMod val="95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1" indent="-15875" algn="l" defTabSz="914377" rtl="0" eaLnBrk="1" fontAlgn="ctr" latinLnBrk="0" hangingPunct="1">
              <a:lnSpc>
                <a:spcPct val="100000"/>
              </a:lnSpc>
              <a:spcBef>
                <a:spcPts val="0"/>
              </a:spcBef>
              <a:spcAft>
                <a:spcPts val="0"/>
              </a:spcAft>
              <a:buClrTx/>
              <a:buSzTx/>
              <a:buFontTx/>
              <a:buNone/>
              <a:tabLst/>
              <a:defRPr/>
            </a:pPr>
            <a:r>
              <a:rPr lang="es-CO" sz="1400" b="0" u="none" strike="noStrike" kern="1200">
                <a:solidFill>
                  <a:schemeClr val="dk1"/>
                </a:solidFill>
                <a:effectLst/>
                <a:latin typeface="+mn-lt"/>
                <a:ea typeface="+mn-ea"/>
                <a:cs typeface="+mn-cs"/>
              </a:rPr>
              <a:t>Estadísticas Catastrales-IGAC</a:t>
            </a:r>
          </a:p>
        </p:txBody>
      </p:sp>
    </p:spTree>
    <p:extLst>
      <p:ext uri="{BB962C8B-B14F-4D97-AF65-F5344CB8AC3E}">
        <p14:creationId xmlns:p14="http://schemas.microsoft.com/office/powerpoint/2010/main" val="2022830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592861" y="3504639"/>
            <a:ext cx="2184000" cy="569356"/>
            <a:chOff x="0" y="0"/>
            <a:chExt cx="1444996" cy="375456"/>
          </a:xfrm>
          <a:solidFill>
            <a:schemeClr val="accent2"/>
          </a:solidFill>
        </p:grpSpPr>
        <p:sp>
          <p:nvSpPr>
            <p:cNvPr id="3" name="Freeform 3"/>
            <p:cNvSpPr/>
            <p:nvPr/>
          </p:nvSpPr>
          <p:spPr>
            <a:xfrm>
              <a:off x="0" y="0"/>
              <a:ext cx="1444996" cy="375456"/>
            </a:xfrm>
            <a:custGeom>
              <a:avLst/>
              <a:gdLst/>
              <a:ahLst/>
              <a:cxnLst/>
              <a:rect l="l" t="t" r="r" b="b"/>
              <a:pathLst>
                <a:path w="1444996" h="375456">
                  <a:moveTo>
                    <a:pt x="0" y="0"/>
                  </a:moveTo>
                  <a:lnTo>
                    <a:pt x="1444996" y="0"/>
                  </a:lnTo>
                  <a:lnTo>
                    <a:pt x="1444996" y="375456"/>
                  </a:lnTo>
                  <a:lnTo>
                    <a:pt x="0" y="375456"/>
                  </a:lnTo>
                  <a:close/>
                </a:path>
              </a:pathLst>
            </a:custGeom>
            <a:grpFill/>
          </p:spPr>
          <p:txBody>
            <a:bodyPr/>
            <a:lstStyle/>
            <a:p>
              <a:endParaRPr lang="es-CO" sz="1200">
                <a:latin typeface="Montserrat" panose="00000500000000000000" pitchFamily="2" charset="0"/>
              </a:endParaRPr>
            </a:p>
          </p:txBody>
        </p:sp>
      </p:grpSp>
      <p:grpSp>
        <p:nvGrpSpPr>
          <p:cNvPr id="4" name="Group 4"/>
          <p:cNvGrpSpPr/>
          <p:nvPr/>
        </p:nvGrpSpPr>
        <p:grpSpPr>
          <a:xfrm>
            <a:off x="7249685" y="3510394"/>
            <a:ext cx="2191245" cy="569356"/>
            <a:chOff x="0" y="0"/>
            <a:chExt cx="1444996" cy="375456"/>
          </a:xfrm>
          <a:solidFill>
            <a:schemeClr val="tx2">
              <a:lumMod val="25000"/>
              <a:lumOff val="75000"/>
            </a:schemeClr>
          </a:solidFill>
        </p:grpSpPr>
        <p:sp>
          <p:nvSpPr>
            <p:cNvPr id="5" name="Freeform 5"/>
            <p:cNvSpPr/>
            <p:nvPr/>
          </p:nvSpPr>
          <p:spPr>
            <a:xfrm>
              <a:off x="0" y="0"/>
              <a:ext cx="1444996" cy="375456"/>
            </a:xfrm>
            <a:custGeom>
              <a:avLst/>
              <a:gdLst/>
              <a:ahLst/>
              <a:cxnLst/>
              <a:rect l="l" t="t" r="r" b="b"/>
              <a:pathLst>
                <a:path w="1444996" h="375456">
                  <a:moveTo>
                    <a:pt x="0" y="0"/>
                  </a:moveTo>
                  <a:lnTo>
                    <a:pt x="1444996" y="0"/>
                  </a:lnTo>
                  <a:lnTo>
                    <a:pt x="1444996" y="375456"/>
                  </a:lnTo>
                  <a:lnTo>
                    <a:pt x="0" y="375456"/>
                  </a:lnTo>
                  <a:close/>
                </a:path>
              </a:pathLst>
            </a:custGeom>
            <a:grpFill/>
          </p:spPr>
          <p:txBody>
            <a:bodyPr/>
            <a:lstStyle/>
            <a:p>
              <a:endParaRPr lang="es-CO" sz="1200">
                <a:latin typeface="Montserrat" panose="00000500000000000000" pitchFamily="2" charset="0"/>
              </a:endParaRPr>
            </a:p>
          </p:txBody>
        </p:sp>
      </p:grpSp>
      <p:grpSp>
        <p:nvGrpSpPr>
          <p:cNvPr id="6" name="Group 6"/>
          <p:cNvGrpSpPr/>
          <p:nvPr/>
        </p:nvGrpSpPr>
        <p:grpSpPr>
          <a:xfrm>
            <a:off x="4778467" y="3518756"/>
            <a:ext cx="2291901" cy="569356"/>
            <a:chOff x="0" y="0"/>
            <a:chExt cx="1444996" cy="375456"/>
          </a:xfrm>
          <a:solidFill>
            <a:schemeClr val="bg1">
              <a:lumMod val="95000"/>
            </a:schemeClr>
          </a:solidFill>
        </p:grpSpPr>
        <p:sp>
          <p:nvSpPr>
            <p:cNvPr id="7" name="Freeform 7"/>
            <p:cNvSpPr/>
            <p:nvPr/>
          </p:nvSpPr>
          <p:spPr>
            <a:xfrm>
              <a:off x="0" y="0"/>
              <a:ext cx="1444996" cy="375456"/>
            </a:xfrm>
            <a:custGeom>
              <a:avLst/>
              <a:gdLst/>
              <a:ahLst/>
              <a:cxnLst/>
              <a:rect l="l" t="t" r="r" b="b"/>
              <a:pathLst>
                <a:path w="1444996" h="375456">
                  <a:moveTo>
                    <a:pt x="0" y="0"/>
                  </a:moveTo>
                  <a:lnTo>
                    <a:pt x="1444996" y="0"/>
                  </a:lnTo>
                  <a:lnTo>
                    <a:pt x="1444996" y="375456"/>
                  </a:lnTo>
                  <a:lnTo>
                    <a:pt x="0" y="375456"/>
                  </a:lnTo>
                  <a:close/>
                </a:path>
              </a:pathLst>
            </a:custGeom>
            <a:grpFill/>
          </p:spPr>
          <p:txBody>
            <a:bodyPr/>
            <a:lstStyle/>
            <a:p>
              <a:endParaRPr lang="es-CO" sz="1200">
                <a:latin typeface="Montserrat" panose="00000500000000000000" pitchFamily="2" charset="0"/>
              </a:endParaRPr>
            </a:p>
          </p:txBody>
        </p:sp>
      </p:grpSp>
      <p:grpSp>
        <p:nvGrpSpPr>
          <p:cNvPr id="8" name="Group 8"/>
          <p:cNvGrpSpPr/>
          <p:nvPr/>
        </p:nvGrpSpPr>
        <p:grpSpPr>
          <a:xfrm>
            <a:off x="2449511" y="3504639"/>
            <a:ext cx="2191245" cy="569356"/>
            <a:chOff x="0" y="0"/>
            <a:chExt cx="1444996" cy="375456"/>
          </a:xfrm>
          <a:solidFill>
            <a:schemeClr val="accent6">
              <a:lumMod val="40000"/>
              <a:lumOff val="60000"/>
            </a:schemeClr>
          </a:solidFill>
        </p:grpSpPr>
        <p:sp>
          <p:nvSpPr>
            <p:cNvPr id="9" name="Freeform 9"/>
            <p:cNvSpPr/>
            <p:nvPr/>
          </p:nvSpPr>
          <p:spPr>
            <a:xfrm>
              <a:off x="0" y="0"/>
              <a:ext cx="1444996" cy="375456"/>
            </a:xfrm>
            <a:custGeom>
              <a:avLst/>
              <a:gdLst/>
              <a:ahLst/>
              <a:cxnLst/>
              <a:rect l="l" t="t" r="r" b="b"/>
              <a:pathLst>
                <a:path w="1444996" h="375456">
                  <a:moveTo>
                    <a:pt x="0" y="0"/>
                  </a:moveTo>
                  <a:lnTo>
                    <a:pt x="1444996" y="0"/>
                  </a:lnTo>
                  <a:lnTo>
                    <a:pt x="1444996" y="375456"/>
                  </a:lnTo>
                  <a:lnTo>
                    <a:pt x="0" y="375456"/>
                  </a:lnTo>
                  <a:close/>
                </a:path>
              </a:pathLst>
            </a:custGeom>
            <a:grpFill/>
          </p:spPr>
          <p:txBody>
            <a:bodyPr/>
            <a:lstStyle/>
            <a:p>
              <a:endParaRPr lang="es-CO" sz="1200">
                <a:latin typeface="Montserrat" panose="00000500000000000000" pitchFamily="2" charset="0"/>
              </a:endParaRPr>
            </a:p>
          </p:txBody>
        </p:sp>
      </p:grpSp>
      <p:grpSp>
        <p:nvGrpSpPr>
          <p:cNvPr id="10" name="Group 10"/>
          <p:cNvGrpSpPr/>
          <p:nvPr/>
        </p:nvGrpSpPr>
        <p:grpSpPr>
          <a:xfrm>
            <a:off x="145298" y="3504639"/>
            <a:ext cx="2191245" cy="569356"/>
            <a:chOff x="0" y="0"/>
            <a:chExt cx="1444996" cy="375456"/>
          </a:xfrm>
          <a:solidFill>
            <a:schemeClr val="accent6"/>
          </a:solidFill>
        </p:grpSpPr>
        <p:sp>
          <p:nvSpPr>
            <p:cNvPr id="11" name="Freeform 11"/>
            <p:cNvSpPr/>
            <p:nvPr/>
          </p:nvSpPr>
          <p:spPr>
            <a:xfrm>
              <a:off x="0" y="0"/>
              <a:ext cx="1444996" cy="375456"/>
            </a:xfrm>
            <a:custGeom>
              <a:avLst/>
              <a:gdLst/>
              <a:ahLst/>
              <a:cxnLst/>
              <a:rect l="l" t="t" r="r" b="b"/>
              <a:pathLst>
                <a:path w="1444996" h="375456">
                  <a:moveTo>
                    <a:pt x="0" y="0"/>
                  </a:moveTo>
                  <a:lnTo>
                    <a:pt x="1444996" y="0"/>
                  </a:lnTo>
                  <a:lnTo>
                    <a:pt x="1444996" y="375456"/>
                  </a:lnTo>
                  <a:lnTo>
                    <a:pt x="0" y="375456"/>
                  </a:lnTo>
                  <a:close/>
                </a:path>
              </a:pathLst>
            </a:custGeom>
            <a:grpFill/>
          </p:spPr>
          <p:txBody>
            <a:bodyPr/>
            <a:lstStyle/>
            <a:p>
              <a:endParaRPr lang="es-CO" sz="1200">
                <a:latin typeface="Montserrat" panose="00000500000000000000" pitchFamily="2" charset="0"/>
              </a:endParaRPr>
            </a:p>
          </p:txBody>
        </p:sp>
      </p:grpSp>
      <p:sp>
        <p:nvSpPr>
          <p:cNvPr id="12" name="TextBox 12"/>
          <p:cNvSpPr txBox="1"/>
          <p:nvPr/>
        </p:nvSpPr>
        <p:spPr>
          <a:xfrm>
            <a:off x="9723260" y="3613634"/>
            <a:ext cx="1990134" cy="354969"/>
          </a:xfrm>
          <a:prstGeom prst="rect">
            <a:avLst/>
          </a:prstGeom>
        </p:spPr>
        <p:txBody>
          <a:bodyPr wrap="square" lIns="0" tIns="0" rIns="0" bIns="0" rtlCol="0" anchor="t">
            <a:spAutoFit/>
          </a:bodyPr>
          <a:lstStyle/>
          <a:p>
            <a:pPr algn="ctr">
              <a:lnSpc>
                <a:spcPts val="2933"/>
              </a:lnSpc>
            </a:pPr>
            <a:r>
              <a:rPr lang="en-US" sz="2400">
                <a:solidFill>
                  <a:srgbClr val="000000"/>
                </a:solidFill>
                <a:latin typeface="Montserrat" panose="00000500000000000000" pitchFamily="2" charset="0"/>
              </a:rPr>
              <a:t>&gt;80 pts</a:t>
            </a:r>
          </a:p>
        </p:txBody>
      </p:sp>
      <p:sp>
        <p:nvSpPr>
          <p:cNvPr id="13" name="TextBox 13"/>
          <p:cNvSpPr txBox="1"/>
          <p:nvPr/>
        </p:nvSpPr>
        <p:spPr>
          <a:xfrm>
            <a:off x="7536926" y="3613633"/>
            <a:ext cx="1811743" cy="354969"/>
          </a:xfrm>
          <a:prstGeom prst="rect">
            <a:avLst/>
          </a:prstGeom>
        </p:spPr>
        <p:txBody>
          <a:bodyPr wrap="square" lIns="0" tIns="0" rIns="0" bIns="0" rtlCol="0" anchor="t">
            <a:spAutoFit/>
          </a:bodyPr>
          <a:lstStyle/>
          <a:p>
            <a:pPr algn="ctr">
              <a:lnSpc>
                <a:spcPts val="2933"/>
              </a:lnSpc>
            </a:pPr>
            <a:r>
              <a:rPr lang="en-US" sz="2400">
                <a:solidFill>
                  <a:srgbClr val="000000"/>
                </a:solidFill>
                <a:latin typeface="Montserrat" panose="00000500000000000000" pitchFamily="2" charset="0"/>
              </a:rPr>
              <a:t>70-80 pts</a:t>
            </a:r>
          </a:p>
        </p:txBody>
      </p:sp>
      <p:sp>
        <p:nvSpPr>
          <p:cNvPr id="16" name="TextBox 16"/>
          <p:cNvSpPr txBox="1"/>
          <p:nvPr/>
        </p:nvSpPr>
        <p:spPr>
          <a:xfrm>
            <a:off x="318389" y="3584133"/>
            <a:ext cx="1899304" cy="369332"/>
          </a:xfrm>
          <a:prstGeom prst="rect">
            <a:avLst/>
          </a:prstGeom>
        </p:spPr>
        <p:txBody>
          <a:bodyPr wrap="square" lIns="0" tIns="0" rIns="0" bIns="0" rtlCol="0" anchor="t">
            <a:spAutoFit/>
          </a:bodyPr>
          <a:lstStyle/>
          <a:p>
            <a:pPr algn="ctr" defTabSz="550361">
              <a:spcBef>
                <a:spcPts val="400"/>
              </a:spcBef>
              <a:spcAft>
                <a:spcPts val="400"/>
              </a:spcAft>
            </a:pPr>
            <a:r>
              <a:rPr lang="es-ES_tradnl" sz="2400">
                <a:solidFill>
                  <a:schemeClr val="bg1"/>
                </a:solidFill>
                <a:latin typeface="Montserrat" panose="00000500000000000000" pitchFamily="2" charset="0"/>
                <a:cs typeface="Calibri" panose="020F0502020204030204" pitchFamily="34" charset="0"/>
                <a:sym typeface="Montserrat Bold"/>
              </a:rPr>
              <a:t>&lt;40 </a:t>
            </a:r>
            <a:r>
              <a:rPr lang="es-ES_tradnl" sz="2400" err="1">
                <a:solidFill>
                  <a:schemeClr val="bg1"/>
                </a:solidFill>
                <a:latin typeface="Montserrat" panose="00000500000000000000" pitchFamily="2" charset="0"/>
                <a:cs typeface="Calibri" panose="020F0502020204030204" pitchFamily="34" charset="0"/>
                <a:sym typeface="Montserrat Bold"/>
              </a:rPr>
              <a:t>pts</a:t>
            </a:r>
            <a:endParaRPr lang="es-CO" sz="2400">
              <a:solidFill>
                <a:schemeClr val="bg1"/>
              </a:solidFill>
              <a:latin typeface="Montserrat" panose="00000500000000000000" pitchFamily="2" charset="0"/>
              <a:cs typeface="Calibri" panose="020F0502020204030204" pitchFamily="34" charset="0"/>
              <a:sym typeface="Montserrat Bold"/>
            </a:endParaRPr>
          </a:p>
        </p:txBody>
      </p:sp>
      <p:sp>
        <p:nvSpPr>
          <p:cNvPr id="17" name="AutoShape 17"/>
          <p:cNvSpPr/>
          <p:nvPr/>
        </p:nvSpPr>
        <p:spPr>
          <a:xfrm rot="-5400000">
            <a:off x="8685414" y="2522893"/>
            <a:ext cx="1865479" cy="4852"/>
          </a:xfrm>
          <a:prstGeom prst="line">
            <a:avLst/>
          </a:prstGeom>
          <a:ln w="28575">
            <a:headEnd type="none" w="sm" len="sm"/>
            <a:tailEnd type="none" w="sm" len="sm"/>
          </a:ln>
        </p:spPr>
        <p:style>
          <a:lnRef idx="1">
            <a:schemeClr val="accent2"/>
          </a:lnRef>
          <a:fillRef idx="0">
            <a:schemeClr val="accent2"/>
          </a:fillRef>
          <a:effectRef idx="0">
            <a:schemeClr val="accent2"/>
          </a:effectRef>
          <a:fontRef idx="minor">
            <a:schemeClr val="tx1"/>
          </a:fontRef>
        </p:style>
        <p:txBody>
          <a:bodyPr/>
          <a:lstStyle/>
          <a:p>
            <a:endParaRPr lang="es-CO" sz="1200">
              <a:latin typeface="Montserrat" panose="00000500000000000000" pitchFamily="2" charset="0"/>
            </a:endParaRPr>
          </a:p>
        </p:txBody>
      </p:sp>
      <p:sp>
        <p:nvSpPr>
          <p:cNvPr id="18" name="AutoShape 18"/>
          <p:cNvSpPr/>
          <p:nvPr/>
        </p:nvSpPr>
        <p:spPr>
          <a:xfrm rot="-5400000">
            <a:off x="6400551" y="4816544"/>
            <a:ext cx="1736293" cy="0"/>
          </a:xfrm>
          <a:prstGeom prst="line">
            <a:avLst/>
          </a:prstGeom>
          <a:ln w="47625" cap="flat">
            <a:solidFill>
              <a:schemeClr val="tx2">
                <a:lumMod val="25000"/>
                <a:lumOff val="75000"/>
              </a:schemeClr>
            </a:solidFill>
            <a:prstDash val="solid"/>
            <a:headEnd type="none" w="sm" len="sm"/>
            <a:tailEnd type="none" w="sm" len="sm"/>
          </a:ln>
        </p:spPr>
        <p:txBody>
          <a:bodyPr/>
          <a:lstStyle/>
          <a:p>
            <a:endParaRPr lang="es-CO" sz="1200">
              <a:latin typeface="Montserrat" panose="00000500000000000000" pitchFamily="2" charset="0"/>
            </a:endParaRPr>
          </a:p>
        </p:txBody>
      </p:sp>
      <p:sp>
        <p:nvSpPr>
          <p:cNvPr id="19" name="AutoShape 19"/>
          <p:cNvSpPr/>
          <p:nvPr/>
        </p:nvSpPr>
        <p:spPr>
          <a:xfrm rot="-5400000">
            <a:off x="1605706" y="4842672"/>
            <a:ext cx="1736293" cy="0"/>
          </a:xfrm>
          <a:prstGeom prst="line">
            <a:avLst/>
          </a:prstGeom>
          <a:ln w="47625" cap="flat">
            <a:solidFill>
              <a:schemeClr val="accent6">
                <a:lumMod val="40000"/>
                <a:lumOff val="60000"/>
              </a:schemeClr>
            </a:solidFill>
            <a:prstDash val="solid"/>
            <a:headEnd type="none" w="sm" len="sm"/>
            <a:tailEnd type="none" w="sm" len="sm"/>
          </a:ln>
        </p:spPr>
        <p:txBody>
          <a:bodyPr/>
          <a:lstStyle/>
          <a:p>
            <a:endParaRPr lang="es-CO" sz="1200">
              <a:latin typeface="Montserrat" panose="00000500000000000000" pitchFamily="2" charset="0"/>
            </a:endParaRPr>
          </a:p>
        </p:txBody>
      </p:sp>
      <p:sp>
        <p:nvSpPr>
          <p:cNvPr id="20" name="AutoShape 20"/>
          <p:cNvSpPr/>
          <p:nvPr/>
        </p:nvSpPr>
        <p:spPr>
          <a:xfrm rot="-5400000" flipV="1">
            <a:off x="3919352" y="2589956"/>
            <a:ext cx="1750339" cy="8660"/>
          </a:xfrm>
          <a:prstGeom prst="line">
            <a:avLst/>
          </a:prstGeom>
          <a:ln w="47625" cap="flat">
            <a:solidFill>
              <a:schemeClr val="bg1">
                <a:lumMod val="95000"/>
              </a:schemeClr>
            </a:solidFill>
            <a:prstDash val="solid"/>
            <a:headEnd type="none" w="sm" len="sm"/>
            <a:tailEnd type="none" w="sm" len="sm"/>
          </a:ln>
        </p:spPr>
        <p:txBody>
          <a:bodyPr/>
          <a:lstStyle/>
          <a:p>
            <a:endParaRPr lang="es-CO" sz="1200">
              <a:latin typeface="Montserrat" panose="00000500000000000000" pitchFamily="2" charset="0"/>
            </a:endParaRPr>
          </a:p>
        </p:txBody>
      </p:sp>
      <p:sp>
        <p:nvSpPr>
          <p:cNvPr id="21" name="AutoShape 21"/>
          <p:cNvSpPr/>
          <p:nvPr/>
        </p:nvSpPr>
        <p:spPr>
          <a:xfrm rot="-5400000" flipV="1">
            <a:off x="-768355" y="2597105"/>
            <a:ext cx="1833579" cy="2627"/>
          </a:xfrm>
          <a:prstGeom prst="line">
            <a:avLst/>
          </a:prstGeom>
          <a:ln w="19050">
            <a:headEnd type="none" w="sm" len="sm"/>
            <a:tailEnd type="none" w="sm" len="sm"/>
          </a:ln>
        </p:spPr>
        <p:style>
          <a:lnRef idx="1">
            <a:schemeClr val="accent6"/>
          </a:lnRef>
          <a:fillRef idx="0">
            <a:schemeClr val="accent6"/>
          </a:fillRef>
          <a:effectRef idx="0">
            <a:schemeClr val="accent6"/>
          </a:effectRef>
          <a:fontRef idx="minor">
            <a:schemeClr val="tx1"/>
          </a:fontRef>
        </p:style>
        <p:txBody>
          <a:bodyPr/>
          <a:lstStyle/>
          <a:p>
            <a:endParaRPr lang="es-CO" sz="1200">
              <a:latin typeface="Montserrat" panose="00000500000000000000" pitchFamily="2" charset="0"/>
            </a:endParaRPr>
          </a:p>
        </p:txBody>
      </p:sp>
      <p:sp>
        <p:nvSpPr>
          <p:cNvPr id="22" name="TextBox 22"/>
          <p:cNvSpPr txBox="1"/>
          <p:nvPr/>
        </p:nvSpPr>
        <p:spPr>
          <a:xfrm>
            <a:off x="9693497" y="1334820"/>
            <a:ext cx="2547759" cy="269304"/>
          </a:xfrm>
          <a:prstGeom prst="rect">
            <a:avLst/>
          </a:prstGeom>
        </p:spPr>
        <p:txBody>
          <a:bodyPr lIns="0" tIns="0" rIns="0" bIns="0" rtlCol="0" anchor="t">
            <a:spAutoFit/>
          </a:bodyPr>
          <a:lstStyle/>
          <a:p>
            <a:pPr>
              <a:lnSpc>
                <a:spcPts val="2128"/>
              </a:lnSpc>
            </a:pPr>
            <a:r>
              <a:rPr lang="en-US" b="1" dirty="0">
                <a:solidFill>
                  <a:srgbClr val="383635"/>
                </a:solidFill>
                <a:latin typeface="Montserrat" panose="00000500000000000000" pitchFamily="2" charset="0"/>
              </a:rPr>
              <a:t>5. Sostenible</a:t>
            </a:r>
          </a:p>
        </p:txBody>
      </p:sp>
      <p:sp>
        <p:nvSpPr>
          <p:cNvPr id="23" name="TextBox 23"/>
          <p:cNvSpPr txBox="1"/>
          <p:nvPr/>
        </p:nvSpPr>
        <p:spPr>
          <a:xfrm>
            <a:off x="7393386" y="4095546"/>
            <a:ext cx="4095087" cy="269304"/>
          </a:xfrm>
          <a:prstGeom prst="rect">
            <a:avLst/>
          </a:prstGeom>
        </p:spPr>
        <p:txBody>
          <a:bodyPr lIns="0" tIns="0" rIns="0" bIns="0" rtlCol="0" anchor="t">
            <a:spAutoFit/>
          </a:bodyPr>
          <a:lstStyle/>
          <a:p>
            <a:pPr>
              <a:lnSpc>
                <a:spcPts val="2128"/>
              </a:lnSpc>
            </a:pPr>
            <a:r>
              <a:rPr lang="en-US" b="1" dirty="0">
                <a:solidFill>
                  <a:srgbClr val="383635"/>
                </a:solidFill>
                <a:latin typeface="Montserrat" panose="00000500000000000000" pitchFamily="2" charset="0"/>
              </a:rPr>
              <a:t>4. Solvente</a:t>
            </a:r>
          </a:p>
        </p:txBody>
      </p:sp>
      <p:sp>
        <p:nvSpPr>
          <p:cNvPr id="24" name="TextBox 24"/>
          <p:cNvSpPr txBox="1"/>
          <p:nvPr/>
        </p:nvSpPr>
        <p:spPr>
          <a:xfrm>
            <a:off x="4808477" y="1316306"/>
            <a:ext cx="4095087" cy="269304"/>
          </a:xfrm>
          <a:prstGeom prst="rect">
            <a:avLst/>
          </a:prstGeom>
        </p:spPr>
        <p:txBody>
          <a:bodyPr lIns="0" tIns="0" rIns="0" bIns="0" rtlCol="0" anchor="t">
            <a:spAutoFit/>
          </a:bodyPr>
          <a:lstStyle/>
          <a:p>
            <a:pPr>
              <a:lnSpc>
                <a:spcPts val="2128"/>
              </a:lnSpc>
            </a:pPr>
            <a:r>
              <a:rPr lang="en-US" b="1">
                <a:solidFill>
                  <a:srgbClr val="383635"/>
                </a:solidFill>
                <a:latin typeface="Montserrat" panose="00000500000000000000" pitchFamily="2" charset="0"/>
              </a:rPr>
              <a:t>3. Vulnerable</a:t>
            </a:r>
          </a:p>
        </p:txBody>
      </p:sp>
      <p:sp>
        <p:nvSpPr>
          <p:cNvPr id="25" name="TextBox 25"/>
          <p:cNvSpPr txBox="1"/>
          <p:nvPr/>
        </p:nvSpPr>
        <p:spPr>
          <a:xfrm>
            <a:off x="289000" y="1334820"/>
            <a:ext cx="2047543" cy="269304"/>
          </a:xfrm>
          <a:prstGeom prst="rect">
            <a:avLst/>
          </a:prstGeom>
        </p:spPr>
        <p:txBody>
          <a:bodyPr lIns="0" tIns="0" rIns="0" bIns="0" rtlCol="0" anchor="t">
            <a:spAutoFit/>
          </a:bodyPr>
          <a:lstStyle/>
          <a:p>
            <a:pPr>
              <a:lnSpc>
                <a:spcPts val="2128"/>
              </a:lnSpc>
            </a:pPr>
            <a:r>
              <a:rPr lang="en-US" b="1" dirty="0">
                <a:solidFill>
                  <a:srgbClr val="383635"/>
                </a:solidFill>
                <a:latin typeface="Montserrat" panose="00000500000000000000" pitchFamily="2" charset="0"/>
              </a:rPr>
              <a:t>1. Deterioro</a:t>
            </a:r>
          </a:p>
        </p:txBody>
      </p:sp>
      <p:sp>
        <p:nvSpPr>
          <p:cNvPr id="26" name="TextBox 26"/>
          <p:cNvSpPr txBox="1"/>
          <p:nvPr/>
        </p:nvSpPr>
        <p:spPr>
          <a:xfrm>
            <a:off x="2643778" y="4192555"/>
            <a:ext cx="1922853" cy="269304"/>
          </a:xfrm>
          <a:prstGeom prst="rect">
            <a:avLst/>
          </a:prstGeom>
        </p:spPr>
        <p:txBody>
          <a:bodyPr lIns="0" tIns="0" rIns="0" bIns="0" rtlCol="0" anchor="t">
            <a:spAutoFit/>
          </a:bodyPr>
          <a:lstStyle/>
          <a:p>
            <a:pPr>
              <a:lnSpc>
                <a:spcPts val="2128"/>
              </a:lnSpc>
            </a:pPr>
            <a:r>
              <a:rPr lang="en-US" b="1" dirty="0">
                <a:solidFill>
                  <a:srgbClr val="383635"/>
                </a:solidFill>
                <a:latin typeface="Montserrat" panose="00000500000000000000" pitchFamily="2" charset="0"/>
              </a:rPr>
              <a:t>2. Riesgo</a:t>
            </a:r>
          </a:p>
        </p:txBody>
      </p:sp>
      <p:sp>
        <p:nvSpPr>
          <p:cNvPr id="27" name="TextBox 27"/>
          <p:cNvSpPr txBox="1"/>
          <p:nvPr/>
        </p:nvSpPr>
        <p:spPr>
          <a:xfrm>
            <a:off x="9847501" y="1686463"/>
            <a:ext cx="2162121" cy="1630831"/>
          </a:xfrm>
          <a:prstGeom prst="rect">
            <a:avLst/>
          </a:prstGeom>
        </p:spPr>
        <p:txBody>
          <a:bodyPr wrap="square" lIns="0" tIns="0" rIns="0" bIns="0" rtlCol="0" anchor="t">
            <a:spAutoFit/>
          </a:bodyPr>
          <a:lstStyle/>
          <a:p>
            <a:pPr marL="171450" indent="-171450">
              <a:lnSpc>
                <a:spcPts val="1631"/>
              </a:lnSpc>
              <a:buFont typeface="Arial" panose="020B0604020202020204" pitchFamily="34" charset="0"/>
              <a:buChar char="•"/>
            </a:pPr>
            <a:r>
              <a:rPr lang="es-ES_tradnl" sz="1200" dirty="0">
                <a:solidFill>
                  <a:srgbClr val="383635"/>
                </a:solidFill>
                <a:latin typeface="Montserrat" panose="00000500000000000000" pitchFamily="2" charset="0"/>
                <a:sym typeface="Montserrat Bold"/>
              </a:rPr>
              <a:t>Finanzas saludables, </a:t>
            </a:r>
          </a:p>
          <a:p>
            <a:pPr marL="171450" indent="-171450">
              <a:lnSpc>
                <a:spcPts val="1631"/>
              </a:lnSpc>
              <a:buFont typeface="Arial" panose="020B0604020202020204" pitchFamily="34" charset="0"/>
              <a:buChar char="•"/>
            </a:pPr>
            <a:r>
              <a:rPr lang="es-ES_tradnl" sz="1200" dirty="0">
                <a:solidFill>
                  <a:srgbClr val="383635"/>
                </a:solidFill>
                <a:latin typeface="Montserrat" panose="00000500000000000000" pitchFamily="2" charset="0"/>
                <a:sym typeface="Montserrat Bold"/>
              </a:rPr>
              <a:t>cumplen con límites legales de deuda y gasto, </a:t>
            </a:r>
          </a:p>
          <a:p>
            <a:pPr marL="171450" indent="-171450">
              <a:lnSpc>
                <a:spcPts val="1631"/>
              </a:lnSpc>
              <a:buFont typeface="Arial" panose="020B0604020202020204" pitchFamily="34" charset="0"/>
              <a:buChar char="•"/>
            </a:pPr>
            <a:r>
              <a:rPr lang="es-ES_tradnl" sz="1200" dirty="0">
                <a:solidFill>
                  <a:srgbClr val="383635"/>
                </a:solidFill>
                <a:latin typeface="Montserrat" panose="00000500000000000000" pitchFamily="2" charset="0"/>
                <a:sym typeface="Montserrat Bold"/>
              </a:rPr>
              <a:t>Generan recursos propios y alto gasto en FBKF. </a:t>
            </a:r>
          </a:p>
          <a:p>
            <a:pPr marL="171450" indent="-171450">
              <a:lnSpc>
                <a:spcPts val="1631"/>
              </a:lnSpc>
              <a:buFont typeface="Arial" panose="020B0604020202020204" pitchFamily="34" charset="0"/>
              <a:buChar char="•"/>
            </a:pPr>
            <a:r>
              <a:rPr lang="es-ES_tradnl" sz="1200" dirty="0">
                <a:solidFill>
                  <a:srgbClr val="383635"/>
                </a:solidFill>
                <a:latin typeface="Montserrat" panose="00000500000000000000" pitchFamily="2" charset="0"/>
                <a:sym typeface="Montserrat Bold"/>
              </a:rPr>
              <a:t>En el largo plazo tienen mayor capacidad de proveer bienes y servicios. </a:t>
            </a:r>
            <a:endParaRPr lang="en-US" sz="1200" dirty="0">
              <a:solidFill>
                <a:srgbClr val="383635"/>
              </a:solidFill>
              <a:latin typeface="Montserrat" panose="00000500000000000000" pitchFamily="2" charset="0"/>
            </a:endParaRPr>
          </a:p>
        </p:txBody>
      </p:sp>
      <p:sp>
        <p:nvSpPr>
          <p:cNvPr id="28" name="TextBox 28"/>
          <p:cNvSpPr txBox="1"/>
          <p:nvPr/>
        </p:nvSpPr>
        <p:spPr>
          <a:xfrm>
            <a:off x="7415185" y="4475998"/>
            <a:ext cx="2063419" cy="1012650"/>
          </a:xfrm>
          <a:prstGeom prst="rect">
            <a:avLst/>
          </a:prstGeom>
        </p:spPr>
        <p:txBody>
          <a:bodyPr lIns="0" tIns="0" rIns="0" bIns="0" rtlCol="0" anchor="t">
            <a:spAutoFit/>
          </a:bodyPr>
          <a:lstStyle/>
          <a:p>
            <a:pPr marL="171450" indent="-171450">
              <a:lnSpc>
                <a:spcPts val="1631"/>
              </a:lnSpc>
              <a:buFont typeface="Arial" panose="020B0604020202020204" pitchFamily="34" charset="0"/>
              <a:buChar char="•"/>
            </a:pPr>
            <a:r>
              <a:rPr lang="es-ES_tradnl" sz="1200" dirty="0">
                <a:solidFill>
                  <a:srgbClr val="383635"/>
                </a:solidFill>
                <a:latin typeface="Montserrat" panose="00000500000000000000" pitchFamily="2" charset="0"/>
                <a:sym typeface="Montserrat Bold"/>
              </a:rPr>
              <a:t>Tienen finanzas saludables,</a:t>
            </a:r>
          </a:p>
          <a:p>
            <a:pPr marL="171450" indent="-171450">
              <a:lnSpc>
                <a:spcPts val="1631"/>
              </a:lnSpc>
              <a:buFont typeface="Arial" panose="020B0604020202020204" pitchFamily="34" charset="0"/>
              <a:buChar char="•"/>
            </a:pPr>
            <a:r>
              <a:rPr lang="es-ES_tradnl" sz="1200" dirty="0">
                <a:solidFill>
                  <a:srgbClr val="383635"/>
                </a:solidFill>
                <a:latin typeface="Montserrat" panose="00000500000000000000" pitchFamily="2" charset="0"/>
                <a:sym typeface="Montserrat Bold"/>
              </a:rPr>
              <a:t>Existe oportunidades de mejora en algunos de sus indicadores</a:t>
            </a:r>
            <a:endParaRPr lang="en-US" sz="1200" dirty="0">
              <a:solidFill>
                <a:srgbClr val="383635"/>
              </a:solidFill>
              <a:latin typeface="Montserrat" panose="00000500000000000000" pitchFamily="2" charset="0"/>
            </a:endParaRPr>
          </a:p>
        </p:txBody>
      </p:sp>
      <p:sp>
        <p:nvSpPr>
          <p:cNvPr id="29" name="TextBox 29"/>
          <p:cNvSpPr txBox="1"/>
          <p:nvPr/>
        </p:nvSpPr>
        <p:spPr>
          <a:xfrm>
            <a:off x="4910838" y="1700580"/>
            <a:ext cx="2047543" cy="1628203"/>
          </a:xfrm>
          <a:prstGeom prst="rect">
            <a:avLst/>
          </a:prstGeom>
        </p:spPr>
        <p:txBody>
          <a:bodyPr lIns="0" tIns="0" rIns="0" bIns="0" rtlCol="0" anchor="t">
            <a:spAutoFit/>
          </a:bodyPr>
          <a:lstStyle/>
          <a:p>
            <a:pPr marL="171450" indent="-171450">
              <a:lnSpc>
                <a:spcPts val="1631"/>
              </a:lnSpc>
              <a:buFont typeface="Arial" panose="020B0604020202020204" pitchFamily="34" charset="0"/>
              <a:buChar char="•"/>
            </a:pPr>
            <a:r>
              <a:rPr lang="es-MX" sz="1200">
                <a:solidFill>
                  <a:srgbClr val="383635"/>
                </a:solidFill>
                <a:latin typeface="Montserrat" panose="00000500000000000000" pitchFamily="2" charset="0"/>
              </a:rPr>
              <a:t>Pueden </a:t>
            </a:r>
            <a:r>
              <a:rPr lang="es-ES_tradnl" sz="1200">
                <a:solidFill>
                  <a:srgbClr val="383635"/>
                </a:solidFill>
                <a:latin typeface="Montserrat" panose="00000500000000000000" pitchFamily="2" charset="0"/>
                <a:sym typeface="Montserrat Bold"/>
              </a:rPr>
              <a:t>cumplir límites legales de deuda y gasto, </a:t>
            </a:r>
          </a:p>
          <a:p>
            <a:pPr marL="171450" indent="-171450">
              <a:lnSpc>
                <a:spcPts val="1631"/>
              </a:lnSpc>
              <a:buFont typeface="Arial" panose="020B0604020202020204" pitchFamily="34" charset="0"/>
              <a:buChar char="•"/>
            </a:pPr>
            <a:r>
              <a:rPr lang="es-ES_tradnl" sz="1200">
                <a:solidFill>
                  <a:srgbClr val="383635"/>
                </a:solidFill>
                <a:latin typeface="Montserrat" panose="00000500000000000000" pitchFamily="2" charset="0"/>
                <a:sym typeface="Montserrat Bold"/>
              </a:rPr>
              <a:t>Aún tienen alta dependencia de las transferencias</a:t>
            </a:r>
          </a:p>
          <a:p>
            <a:pPr marL="171450" indent="-171450">
              <a:lnSpc>
                <a:spcPts val="1631"/>
              </a:lnSpc>
              <a:buFont typeface="Arial" panose="020B0604020202020204" pitchFamily="34" charset="0"/>
              <a:buChar char="•"/>
            </a:pPr>
            <a:r>
              <a:rPr lang="es-ES_tradnl" sz="1200">
                <a:solidFill>
                  <a:srgbClr val="383635"/>
                </a:solidFill>
                <a:latin typeface="Montserrat" panose="00000500000000000000" pitchFamily="2" charset="0"/>
                <a:sym typeface="Montserrat Bold"/>
              </a:rPr>
              <a:t>Bajos niveles de inversión en FBKF.</a:t>
            </a:r>
            <a:endParaRPr lang="en-US" sz="1200">
              <a:solidFill>
                <a:srgbClr val="383635"/>
              </a:solidFill>
              <a:latin typeface="Montserrat" panose="00000500000000000000" pitchFamily="2" charset="0"/>
            </a:endParaRPr>
          </a:p>
        </p:txBody>
      </p:sp>
      <p:sp>
        <p:nvSpPr>
          <p:cNvPr id="30" name="TextBox 30"/>
          <p:cNvSpPr txBox="1"/>
          <p:nvPr/>
        </p:nvSpPr>
        <p:spPr>
          <a:xfrm>
            <a:off x="363124" y="1686463"/>
            <a:ext cx="2047543" cy="1628203"/>
          </a:xfrm>
          <a:prstGeom prst="rect">
            <a:avLst/>
          </a:prstGeom>
        </p:spPr>
        <p:txBody>
          <a:bodyPr lIns="0" tIns="0" rIns="0" bIns="0" rtlCol="0" anchor="t">
            <a:spAutoFit/>
          </a:bodyPr>
          <a:lstStyle/>
          <a:p>
            <a:pPr marL="171450" indent="-171450">
              <a:lnSpc>
                <a:spcPts val="1631"/>
              </a:lnSpc>
              <a:buFont typeface="Arial" panose="020B0604020202020204" pitchFamily="34" charset="0"/>
              <a:buChar char="•"/>
            </a:pPr>
            <a:r>
              <a:rPr lang="es-ES_tradnl" sz="1200" dirty="0">
                <a:solidFill>
                  <a:srgbClr val="383635"/>
                </a:solidFill>
                <a:latin typeface="Montserrat" panose="00000500000000000000" pitchFamily="2" charset="0"/>
                <a:sym typeface="Montserrat Bold"/>
              </a:rPr>
              <a:t>Se encuentran en riesgos de déficit o presentan alto endeudamiento.  </a:t>
            </a:r>
          </a:p>
          <a:p>
            <a:pPr marL="171450" indent="-171450">
              <a:lnSpc>
                <a:spcPts val="1631"/>
              </a:lnSpc>
              <a:buFont typeface="Arial" panose="020B0604020202020204" pitchFamily="34" charset="0"/>
              <a:buChar char="•"/>
            </a:pPr>
            <a:r>
              <a:rPr lang="es-ES_tradnl" sz="1200" dirty="0">
                <a:solidFill>
                  <a:srgbClr val="383635"/>
                </a:solidFill>
                <a:latin typeface="Montserrat" panose="00000500000000000000" pitchFamily="2" charset="0"/>
                <a:sym typeface="Montserrat Bold"/>
              </a:rPr>
              <a:t>Tienen alta dependencia de las transferencias</a:t>
            </a:r>
          </a:p>
          <a:p>
            <a:pPr marL="171450" indent="-171450">
              <a:lnSpc>
                <a:spcPts val="1631"/>
              </a:lnSpc>
              <a:buFont typeface="Arial" panose="020B0604020202020204" pitchFamily="34" charset="0"/>
              <a:buChar char="•"/>
            </a:pPr>
            <a:r>
              <a:rPr lang="es-ES_tradnl" sz="1200" dirty="0">
                <a:solidFill>
                  <a:srgbClr val="383635"/>
                </a:solidFill>
                <a:latin typeface="Montserrat" panose="00000500000000000000" pitchFamily="2" charset="0"/>
                <a:sym typeface="Montserrat Bold"/>
              </a:rPr>
              <a:t>Bajos niveles de gasto de inversión en FBKF.</a:t>
            </a:r>
            <a:endParaRPr lang="en-US" sz="1200" dirty="0">
              <a:solidFill>
                <a:srgbClr val="383635"/>
              </a:solidFill>
              <a:latin typeface="Montserrat" panose="00000500000000000000" pitchFamily="2" charset="0"/>
            </a:endParaRPr>
          </a:p>
        </p:txBody>
      </p:sp>
      <p:sp>
        <p:nvSpPr>
          <p:cNvPr id="31" name="TextBox 31"/>
          <p:cNvSpPr txBox="1"/>
          <p:nvPr/>
        </p:nvSpPr>
        <p:spPr>
          <a:xfrm>
            <a:off x="2626081" y="4475998"/>
            <a:ext cx="2057675" cy="2038571"/>
          </a:xfrm>
          <a:prstGeom prst="rect">
            <a:avLst/>
          </a:prstGeom>
        </p:spPr>
        <p:txBody>
          <a:bodyPr wrap="square" lIns="0" tIns="0" rIns="0" bIns="0" rtlCol="0" anchor="t">
            <a:spAutoFit/>
          </a:bodyPr>
          <a:lstStyle/>
          <a:p>
            <a:pPr marL="171450" indent="-171450">
              <a:lnSpc>
                <a:spcPts val="1631"/>
              </a:lnSpc>
              <a:buFont typeface="Arial" panose="020B0604020202020204" pitchFamily="34" charset="0"/>
              <a:buChar char="•"/>
            </a:pPr>
            <a:r>
              <a:rPr lang="es-ES_tradnl" sz="1200">
                <a:solidFill>
                  <a:srgbClr val="383635"/>
                </a:solidFill>
                <a:latin typeface="Montserrat" panose="00000500000000000000" pitchFamily="2" charset="0"/>
                <a:sym typeface="Montserrat Bold"/>
              </a:rPr>
              <a:t>Se encuentran en riesgos de déficit o presentan alto endeudamiento o fallas en su reporte de deuda.</a:t>
            </a:r>
          </a:p>
          <a:p>
            <a:pPr marL="171450" indent="-171450">
              <a:lnSpc>
                <a:spcPts val="1631"/>
              </a:lnSpc>
              <a:buFont typeface="Arial" panose="020B0604020202020204" pitchFamily="34" charset="0"/>
              <a:buChar char="•"/>
            </a:pPr>
            <a:r>
              <a:rPr lang="es-ES_tradnl" sz="1200">
                <a:solidFill>
                  <a:srgbClr val="383635"/>
                </a:solidFill>
                <a:latin typeface="Montserrat" panose="00000500000000000000" pitchFamily="2" charset="0"/>
                <a:sym typeface="Montserrat Bold"/>
              </a:rPr>
              <a:t>Tienen alta dependencia de las transferencias</a:t>
            </a:r>
          </a:p>
          <a:p>
            <a:pPr marL="171450" indent="-171450">
              <a:lnSpc>
                <a:spcPts val="1631"/>
              </a:lnSpc>
              <a:buFont typeface="Arial" panose="020B0604020202020204" pitchFamily="34" charset="0"/>
              <a:buChar char="•"/>
            </a:pPr>
            <a:r>
              <a:rPr lang="es-ES_tradnl" sz="1200">
                <a:solidFill>
                  <a:srgbClr val="383635"/>
                </a:solidFill>
                <a:latin typeface="Montserrat" panose="00000500000000000000" pitchFamily="2" charset="0"/>
                <a:sym typeface="Montserrat Bold"/>
              </a:rPr>
              <a:t>Bajos niveles de inversión en FBKF. </a:t>
            </a:r>
            <a:endParaRPr lang="en-US" sz="1200">
              <a:solidFill>
                <a:srgbClr val="383635"/>
              </a:solidFill>
              <a:latin typeface="Montserrat" panose="00000500000000000000" pitchFamily="2" charset="0"/>
            </a:endParaRPr>
          </a:p>
        </p:txBody>
      </p:sp>
      <p:sp>
        <p:nvSpPr>
          <p:cNvPr id="35" name="TextBox 13">
            <a:extLst>
              <a:ext uri="{FF2B5EF4-FFF2-40B4-BE49-F238E27FC236}">
                <a16:creationId xmlns:a16="http://schemas.microsoft.com/office/drawing/2014/main" id="{692612A4-E5EA-C32C-8D9E-633F3C8E3BAC}"/>
              </a:ext>
            </a:extLst>
          </p:cNvPr>
          <p:cNvSpPr txBox="1"/>
          <p:nvPr/>
        </p:nvSpPr>
        <p:spPr>
          <a:xfrm>
            <a:off x="4980800" y="3599637"/>
            <a:ext cx="1811743" cy="354969"/>
          </a:xfrm>
          <a:prstGeom prst="rect">
            <a:avLst/>
          </a:prstGeom>
        </p:spPr>
        <p:txBody>
          <a:bodyPr wrap="square" lIns="0" tIns="0" rIns="0" bIns="0" rtlCol="0" anchor="t">
            <a:spAutoFit/>
          </a:bodyPr>
          <a:lstStyle/>
          <a:p>
            <a:pPr algn="ctr">
              <a:lnSpc>
                <a:spcPts val="2933"/>
              </a:lnSpc>
            </a:pPr>
            <a:r>
              <a:rPr lang="en-US" sz="2400">
                <a:solidFill>
                  <a:srgbClr val="000000"/>
                </a:solidFill>
                <a:latin typeface="Montserrat" panose="00000500000000000000" pitchFamily="2" charset="0"/>
              </a:rPr>
              <a:t>60-70 pts</a:t>
            </a:r>
          </a:p>
        </p:txBody>
      </p:sp>
      <p:sp>
        <p:nvSpPr>
          <p:cNvPr id="36" name="TextBox 13">
            <a:extLst>
              <a:ext uri="{FF2B5EF4-FFF2-40B4-BE49-F238E27FC236}">
                <a16:creationId xmlns:a16="http://schemas.microsoft.com/office/drawing/2014/main" id="{425E2354-58EF-3BD7-9B8B-2DCD1C03594D}"/>
              </a:ext>
            </a:extLst>
          </p:cNvPr>
          <p:cNvSpPr txBox="1"/>
          <p:nvPr/>
        </p:nvSpPr>
        <p:spPr>
          <a:xfrm>
            <a:off x="2587150" y="3597551"/>
            <a:ext cx="1811743" cy="354969"/>
          </a:xfrm>
          <a:prstGeom prst="rect">
            <a:avLst/>
          </a:prstGeom>
        </p:spPr>
        <p:txBody>
          <a:bodyPr wrap="square" lIns="0" tIns="0" rIns="0" bIns="0" rtlCol="0" anchor="t">
            <a:spAutoFit/>
          </a:bodyPr>
          <a:lstStyle/>
          <a:p>
            <a:pPr algn="ctr">
              <a:lnSpc>
                <a:spcPts val="2933"/>
              </a:lnSpc>
            </a:pPr>
            <a:r>
              <a:rPr lang="en-US" sz="2400">
                <a:solidFill>
                  <a:srgbClr val="000000"/>
                </a:solidFill>
                <a:latin typeface="Montserrat" panose="00000500000000000000" pitchFamily="2" charset="0"/>
              </a:rPr>
              <a:t>40-60 pts</a:t>
            </a:r>
          </a:p>
        </p:txBody>
      </p:sp>
      <p:sp>
        <p:nvSpPr>
          <p:cNvPr id="15" name="CuadroTexto 14">
            <a:extLst>
              <a:ext uri="{FF2B5EF4-FFF2-40B4-BE49-F238E27FC236}">
                <a16:creationId xmlns:a16="http://schemas.microsoft.com/office/drawing/2014/main" id="{52424B67-CF0B-A57D-5F2D-ACAF4E4C611D}"/>
              </a:ext>
            </a:extLst>
          </p:cNvPr>
          <p:cNvSpPr txBox="1"/>
          <p:nvPr/>
        </p:nvSpPr>
        <p:spPr>
          <a:xfrm>
            <a:off x="1368155" y="227103"/>
            <a:ext cx="10540780" cy="646331"/>
          </a:xfrm>
          <a:prstGeom prst="rect">
            <a:avLst/>
          </a:prstGeom>
          <a:solidFill>
            <a:schemeClr val="bg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defPPr>
              <a:defRPr lang="es-CO"/>
            </a:defPPr>
            <a:lvl1pPr defTabSz="493764">
              <a:spcAft>
                <a:spcPts val="600"/>
              </a:spcAft>
              <a:defRPr sz="2200" b="1">
                <a:solidFill>
                  <a:schemeClr val="tx1"/>
                </a:solidFill>
              </a:defRPr>
            </a:lvl1pPr>
          </a:lstStyle>
          <a:p>
            <a:r>
              <a:rPr lang="es-MX" sz="3600" dirty="0">
                <a:latin typeface="Montserrat" panose="00000500000000000000" pitchFamily="2" charset="0"/>
              </a:rPr>
              <a:t>Rangos de desempeño IDF</a:t>
            </a:r>
          </a:p>
        </p:txBody>
      </p:sp>
      <p:sp>
        <p:nvSpPr>
          <p:cNvPr id="32" name="Rectángulo 31">
            <a:extLst>
              <a:ext uri="{FF2B5EF4-FFF2-40B4-BE49-F238E27FC236}">
                <a16:creationId xmlns:a16="http://schemas.microsoft.com/office/drawing/2014/main" id="{6C8D1DED-A7F4-090C-249C-66BFB3ADD143}"/>
              </a:ext>
            </a:extLst>
          </p:cNvPr>
          <p:cNvSpPr/>
          <p:nvPr/>
        </p:nvSpPr>
        <p:spPr>
          <a:xfrm flipH="1">
            <a:off x="-1" y="1190576"/>
            <a:ext cx="12192000" cy="438508"/>
          </a:xfrm>
          <a:prstGeom prst="rect">
            <a:avLst/>
          </a:prstGeom>
          <a:gradFill>
            <a:gsLst>
              <a:gs pos="0">
                <a:srgbClr val="4D4D4D">
                  <a:alpha val="15000"/>
                </a:srgbClr>
              </a:gs>
              <a:gs pos="100000">
                <a:srgbClr val="4D4D4D">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schemeClr val="accent1"/>
              </a:solidFill>
              <a:effectLst/>
              <a:uLnTx/>
              <a:uFillTx/>
              <a:latin typeface="+mj-lt"/>
              <a:ea typeface="Verdana" panose="020B0604030504040204" pitchFamily="34" charset="0"/>
              <a:cs typeface="Verdana" panose="020B060403050404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Conector recto 7">
            <a:extLst>
              <a:ext uri="{FF2B5EF4-FFF2-40B4-BE49-F238E27FC236}">
                <a16:creationId xmlns:a16="http://schemas.microsoft.com/office/drawing/2014/main" id="{CD2E1813-4B2A-860C-7B24-AB8818861041}"/>
              </a:ext>
            </a:extLst>
          </p:cNvPr>
          <p:cNvCxnSpPr>
            <a:cxnSpLocks/>
          </p:cNvCxnSpPr>
          <p:nvPr/>
        </p:nvCxnSpPr>
        <p:spPr>
          <a:xfrm>
            <a:off x="6981824" y="3267075"/>
            <a:ext cx="4371975"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9" name="Conector recto 8">
            <a:extLst>
              <a:ext uri="{FF2B5EF4-FFF2-40B4-BE49-F238E27FC236}">
                <a16:creationId xmlns:a16="http://schemas.microsoft.com/office/drawing/2014/main" id="{B00A1053-CB44-CCDC-3BDA-6261D5F11A84}"/>
              </a:ext>
            </a:extLst>
          </p:cNvPr>
          <p:cNvCxnSpPr>
            <a:cxnSpLocks/>
          </p:cNvCxnSpPr>
          <p:nvPr/>
        </p:nvCxnSpPr>
        <p:spPr>
          <a:xfrm>
            <a:off x="6981824" y="4000470"/>
            <a:ext cx="4371975" cy="0"/>
          </a:xfrm>
          <a:prstGeom prst="line">
            <a:avLst/>
          </a:prstGeom>
          <a:ln w="38100"/>
        </p:spPr>
        <p:style>
          <a:lnRef idx="1">
            <a:schemeClr val="dk1"/>
          </a:lnRef>
          <a:fillRef idx="0">
            <a:schemeClr val="dk1"/>
          </a:fillRef>
          <a:effectRef idx="0">
            <a:schemeClr val="dk1"/>
          </a:effectRef>
          <a:fontRef idx="minor">
            <a:schemeClr val="tx1"/>
          </a:fontRef>
        </p:style>
      </p:cxnSp>
      <p:sp>
        <p:nvSpPr>
          <p:cNvPr id="12" name="CuadroTexto 11">
            <a:extLst>
              <a:ext uri="{FF2B5EF4-FFF2-40B4-BE49-F238E27FC236}">
                <a16:creationId xmlns:a16="http://schemas.microsoft.com/office/drawing/2014/main" id="{C1A54367-AEF1-D679-8FE6-E0A3E9697A4F}"/>
              </a:ext>
            </a:extLst>
          </p:cNvPr>
          <p:cNvSpPr txBox="1"/>
          <p:nvPr/>
        </p:nvSpPr>
        <p:spPr>
          <a:xfrm>
            <a:off x="6886574" y="2579251"/>
            <a:ext cx="4676776" cy="707886"/>
          </a:xfrm>
          <a:prstGeom prst="rect">
            <a:avLst/>
          </a:prstGeom>
          <a:noFill/>
        </p:spPr>
        <p:txBody>
          <a:bodyPr wrap="square" rtlCol="0">
            <a:spAutoFit/>
          </a:bodyPr>
          <a:lstStyle/>
          <a:p>
            <a:r>
              <a:rPr lang="es-MX" sz="2000"/>
              <a:t>Resultado de los indicadores municipales</a:t>
            </a:r>
            <a:endParaRPr lang="es-CO" sz="2000"/>
          </a:p>
        </p:txBody>
      </p:sp>
      <p:sp>
        <p:nvSpPr>
          <p:cNvPr id="14" name="CuadroTexto 13">
            <a:extLst>
              <a:ext uri="{FF2B5EF4-FFF2-40B4-BE49-F238E27FC236}">
                <a16:creationId xmlns:a16="http://schemas.microsoft.com/office/drawing/2014/main" id="{94674BAA-0DCC-CAF7-2EC3-F41552CD0811}"/>
              </a:ext>
            </a:extLst>
          </p:cNvPr>
          <p:cNvSpPr txBox="1"/>
          <p:nvPr/>
        </p:nvSpPr>
        <p:spPr>
          <a:xfrm>
            <a:off x="6886574" y="3581310"/>
            <a:ext cx="3838576" cy="400110"/>
          </a:xfrm>
          <a:prstGeom prst="rect">
            <a:avLst/>
          </a:prstGeom>
          <a:noFill/>
        </p:spPr>
        <p:txBody>
          <a:bodyPr wrap="square" rtlCol="0">
            <a:spAutoFit/>
          </a:bodyPr>
          <a:lstStyle/>
          <a:p>
            <a:r>
              <a:rPr lang="es-MX" sz="2000"/>
              <a:t>Ranking de los municipios</a:t>
            </a:r>
            <a:endParaRPr lang="es-CO" sz="2000"/>
          </a:p>
        </p:txBody>
      </p:sp>
      <p:sp>
        <p:nvSpPr>
          <p:cNvPr id="4" name="Rectángulo 3">
            <a:extLst>
              <a:ext uri="{FF2B5EF4-FFF2-40B4-BE49-F238E27FC236}">
                <a16:creationId xmlns:a16="http://schemas.microsoft.com/office/drawing/2014/main" id="{5ED17EF8-98FE-7261-76F3-96CFDB537526}"/>
              </a:ext>
            </a:extLst>
          </p:cNvPr>
          <p:cNvSpPr/>
          <p:nvPr/>
        </p:nvSpPr>
        <p:spPr>
          <a:xfrm>
            <a:off x="0" y="1819335"/>
            <a:ext cx="5743575" cy="3057525"/>
          </a:xfrm>
          <a:prstGeom prst="rect">
            <a:avLst/>
          </a:prstGeom>
          <a:solidFill>
            <a:schemeClr val="tx2"/>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solidFill>
                <a:schemeClr val="bg1"/>
              </a:solidFill>
            </a:endParaRPr>
          </a:p>
        </p:txBody>
      </p:sp>
      <p:sp>
        <p:nvSpPr>
          <p:cNvPr id="6" name="CuadroTexto 5">
            <a:extLst>
              <a:ext uri="{FF2B5EF4-FFF2-40B4-BE49-F238E27FC236}">
                <a16:creationId xmlns:a16="http://schemas.microsoft.com/office/drawing/2014/main" id="{29565593-C39B-4FC6-24B4-A0F81F906B9E}"/>
              </a:ext>
            </a:extLst>
          </p:cNvPr>
          <p:cNvSpPr txBox="1"/>
          <p:nvPr/>
        </p:nvSpPr>
        <p:spPr>
          <a:xfrm>
            <a:off x="200026" y="2604271"/>
            <a:ext cx="4772024" cy="1603003"/>
          </a:xfrm>
          <a:prstGeom prst="rect">
            <a:avLst/>
          </a:prstGeom>
          <a:solidFill>
            <a:schemeClr val="tx2"/>
          </a:solidFill>
          <a:ln>
            <a:solidFill>
              <a:schemeClr val="accent1"/>
            </a:solidFill>
          </a:ln>
        </p:spPr>
        <p:txBody>
          <a:bodyPr wrap="square">
            <a:spAutoFit/>
          </a:bodyPr>
          <a:lstStyle/>
          <a:p>
            <a:pPr>
              <a:lnSpc>
                <a:spcPct val="120000"/>
              </a:lnSpc>
            </a:pPr>
            <a:r>
              <a:rPr lang="en-US" sz="2800" b="1" spc="59">
                <a:solidFill>
                  <a:schemeClr val="bg1"/>
                </a:solidFill>
                <a:latin typeface="+mj-lt"/>
              </a:rPr>
              <a:t>RESULTADOS</a:t>
            </a:r>
            <a:r>
              <a:rPr lang="en-US" sz="2800" b="1" spc="59">
                <a:solidFill>
                  <a:schemeClr val="bg1"/>
                </a:solidFill>
                <a:latin typeface="Montserrat Regular"/>
              </a:rPr>
              <a:t> INDICE DE DESEMPEÑO FISCAL- IDF 2023</a:t>
            </a:r>
          </a:p>
        </p:txBody>
      </p:sp>
      <p:cxnSp>
        <p:nvCxnSpPr>
          <p:cNvPr id="2" name="Conector recto 1">
            <a:extLst>
              <a:ext uri="{FF2B5EF4-FFF2-40B4-BE49-F238E27FC236}">
                <a16:creationId xmlns:a16="http://schemas.microsoft.com/office/drawing/2014/main" id="{20DA3267-9BBF-8307-82DB-907DAE115EC3}"/>
              </a:ext>
            </a:extLst>
          </p:cNvPr>
          <p:cNvCxnSpPr>
            <a:cxnSpLocks/>
          </p:cNvCxnSpPr>
          <p:nvPr/>
        </p:nvCxnSpPr>
        <p:spPr>
          <a:xfrm>
            <a:off x="6981824" y="2514600"/>
            <a:ext cx="4371975" cy="0"/>
          </a:xfrm>
          <a:prstGeom prst="line">
            <a:avLst/>
          </a:prstGeom>
          <a:ln w="381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3315964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B64E4D5D-0766-FE43-93C3-A4B54DCFE7D3}"/>
              </a:ext>
            </a:extLst>
          </p:cNvPr>
          <p:cNvSpPr txBox="1"/>
          <p:nvPr/>
        </p:nvSpPr>
        <p:spPr>
          <a:xfrm>
            <a:off x="2064124" y="1185389"/>
            <a:ext cx="8421624" cy="400110"/>
          </a:xfrm>
          <a:prstGeom prst="rect">
            <a:avLst/>
          </a:prstGeom>
          <a:solidFill>
            <a:schemeClr val="tx2"/>
          </a:solidFill>
          <a:ln>
            <a:noFill/>
          </a:ln>
        </p:spPr>
        <p:style>
          <a:lnRef idx="0">
            <a:scrgbClr r="0" g="0" b="0"/>
          </a:lnRef>
          <a:fillRef idx="0">
            <a:scrgbClr r="0" g="0" b="0"/>
          </a:fillRef>
          <a:effectRef idx="0">
            <a:scrgbClr r="0" g="0" b="0"/>
          </a:effectRef>
          <a:fontRef idx="minor">
            <a:schemeClr val="accent4"/>
          </a:fontRef>
        </p:style>
        <p:txBody>
          <a:bodyPr wrap="square" rtlCol="0">
            <a:spAutoFit/>
          </a:bodyPr>
          <a:lstStyle/>
          <a:p>
            <a:pPr marL="0" marR="0" lvl="0" indent="0" algn="ctr" defTabSz="493764" rtl="0" eaLnBrk="1" fontAlgn="auto" latinLnBrk="0" hangingPunct="1">
              <a:lnSpc>
                <a:spcPct val="100000"/>
              </a:lnSpc>
              <a:spcBef>
                <a:spcPts val="0"/>
              </a:spcBef>
              <a:spcAft>
                <a:spcPts val="600"/>
              </a:spcAft>
              <a:buClrTx/>
              <a:buSzTx/>
              <a:buFontTx/>
              <a:buNone/>
              <a:tabLst/>
              <a:defRPr/>
            </a:pPr>
            <a:r>
              <a:rPr lang="es-MX" sz="2000" b="1" u="sng" dirty="0">
                <a:solidFill>
                  <a:schemeClr val="bg2">
                    <a:lumMod val="95000"/>
                  </a:schemeClr>
                </a:solidFill>
                <a:latin typeface="+mj-lt"/>
              </a:rPr>
              <a:t>Puntaje total por grupos de capacidades iniciales 2021 - 2023</a:t>
            </a:r>
          </a:p>
        </p:txBody>
      </p:sp>
      <p:sp>
        <p:nvSpPr>
          <p:cNvPr id="11" name="CuadroTexto 10">
            <a:extLst>
              <a:ext uri="{FF2B5EF4-FFF2-40B4-BE49-F238E27FC236}">
                <a16:creationId xmlns:a16="http://schemas.microsoft.com/office/drawing/2014/main" id="{A5028DDE-AA2E-7C2C-2739-6C595C8A6DFF}"/>
              </a:ext>
            </a:extLst>
          </p:cNvPr>
          <p:cNvSpPr txBox="1"/>
          <p:nvPr/>
        </p:nvSpPr>
        <p:spPr>
          <a:xfrm>
            <a:off x="1538397" y="4409534"/>
            <a:ext cx="9886361" cy="307777"/>
          </a:xfrm>
          <a:prstGeom prst="rect">
            <a:avLst/>
          </a:prstGeom>
          <a:noFill/>
        </p:spPr>
        <p:txBody>
          <a:bodyPr wrap="square">
            <a:spAutoFit/>
          </a:bodyPr>
          <a:lstStyle/>
          <a:p>
            <a:pPr marL="285750" indent="-285750" algn="just">
              <a:buFont typeface="Arial" panose="020B0604020202020204" pitchFamily="34" charset="0"/>
              <a:buChar char="•"/>
            </a:pPr>
            <a:r>
              <a:rPr lang="es-MX" sz="1400" dirty="0">
                <a:latin typeface="+mj-lt"/>
              </a:rPr>
              <a:t>Entre </a:t>
            </a:r>
            <a:r>
              <a:rPr lang="es-MX" sz="1400" b="1" dirty="0">
                <a:latin typeface="+mj-lt"/>
              </a:rPr>
              <a:t>2022</a:t>
            </a:r>
            <a:r>
              <a:rPr lang="es-MX" sz="1400" dirty="0">
                <a:latin typeface="+mj-lt"/>
              </a:rPr>
              <a:t> y </a:t>
            </a:r>
            <a:r>
              <a:rPr lang="es-MX" sz="1400" b="1" dirty="0">
                <a:latin typeface="+mj-lt"/>
              </a:rPr>
              <a:t>2023</a:t>
            </a:r>
            <a:r>
              <a:rPr lang="es-MX" sz="1400" dirty="0">
                <a:latin typeface="+mj-lt"/>
              </a:rPr>
              <a:t> el puntaje promedio nacional </a:t>
            </a:r>
            <a:r>
              <a:rPr lang="es-MX" sz="1400" b="1" dirty="0">
                <a:latin typeface="+mj-lt"/>
              </a:rPr>
              <a:t>pasó de 55,78 a 57,57 puntos</a:t>
            </a:r>
            <a:r>
              <a:rPr lang="es-MX" sz="1400" dirty="0">
                <a:latin typeface="+mj-lt"/>
              </a:rPr>
              <a:t>. </a:t>
            </a:r>
            <a:r>
              <a:rPr lang="es-MX" sz="1400" b="1" dirty="0">
                <a:latin typeface="+mj-lt"/>
              </a:rPr>
              <a:t>Una mejora de 1,79 </a:t>
            </a:r>
            <a:r>
              <a:rPr lang="es-MX" sz="1400" dirty="0">
                <a:latin typeface="+mj-lt"/>
              </a:rPr>
              <a:t>puntos.</a:t>
            </a:r>
            <a:endParaRPr lang="es-CO" sz="1400" dirty="0">
              <a:latin typeface="+mj-lt"/>
            </a:endParaRPr>
          </a:p>
        </p:txBody>
      </p:sp>
      <p:sp>
        <p:nvSpPr>
          <p:cNvPr id="12" name="CuadroTexto 11">
            <a:extLst>
              <a:ext uri="{FF2B5EF4-FFF2-40B4-BE49-F238E27FC236}">
                <a16:creationId xmlns:a16="http://schemas.microsoft.com/office/drawing/2014/main" id="{C2C2C0F0-45A7-0ECF-3DEF-587E462BE3BB}"/>
              </a:ext>
            </a:extLst>
          </p:cNvPr>
          <p:cNvSpPr txBox="1"/>
          <p:nvPr/>
        </p:nvSpPr>
        <p:spPr>
          <a:xfrm>
            <a:off x="1538397" y="4940579"/>
            <a:ext cx="9886361" cy="738664"/>
          </a:xfrm>
          <a:prstGeom prst="rect">
            <a:avLst/>
          </a:prstGeom>
          <a:noFill/>
        </p:spPr>
        <p:txBody>
          <a:bodyPr wrap="square">
            <a:spAutoFit/>
          </a:bodyPr>
          <a:lstStyle/>
          <a:p>
            <a:pPr marL="285750" indent="-285750" algn="just">
              <a:buFont typeface="Arial" panose="020B0604020202020204" pitchFamily="34" charset="0"/>
              <a:buChar char="•"/>
            </a:pPr>
            <a:r>
              <a:rPr lang="es-MX" sz="1400" dirty="0">
                <a:latin typeface="+mj-lt"/>
              </a:rPr>
              <a:t>Durante este periodo los promedios de </a:t>
            </a:r>
            <a:r>
              <a:rPr lang="es-MX" sz="1400" b="1" dirty="0">
                <a:latin typeface="+mj-lt"/>
              </a:rPr>
              <a:t>todos los grupos han presentado mejoras</a:t>
            </a:r>
            <a:r>
              <a:rPr lang="es-MX" sz="1400" dirty="0">
                <a:latin typeface="+mj-lt"/>
              </a:rPr>
              <a:t>. El Grupo G3 registró la </a:t>
            </a:r>
            <a:r>
              <a:rPr lang="es-MX" sz="1400" b="1" dirty="0">
                <a:latin typeface="+mj-lt"/>
              </a:rPr>
              <a:t>mayor variación, creció 11% </a:t>
            </a:r>
            <a:r>
              <a:rPr lang="es-MX" sz="1400" dirty="0">
                <a:latin typeface="+mj-lt"/>
              </a:rPr>
              <a:t>respecto al año 2021.</a:t>
            </a:r>
            <a:endParaRPr lang="es-CO" sz="1400" dirty="0"/>
          </a:p>
          <a:p>
            <a:pPr algn="just"/>
            <a:endParaRPr lang="es-CO" sz="1400" dirty="0"/>
          </a:p>
        </p:txBody>
      </p:sp>
      <p:sp>
        <p:nvSpPr>
          <p:cNvPr id="14" name="CuadroTexto 13">
            <a:extLst>
              <a:ext uri="{FF2B5EF4-FFF2-40B4-BE49-F238E27FC236}">
                <a16:creationId xmlns:a16="http://schemas.microsoft.com/office/drawing/2014/main" id="{8F643889-FE5F-9468-D76E-66312281F0F9}"/>
              </a:ext>
            </a:extLst>
          </p:cNvPr>
          <p:cNvSpPr txBox="1"/>
          <p:nvPr/>
        </p:nvSpPr>
        <p:spPr>
          <a:xfrm>
            <a:off x="1538397" y="5519850"/>
            <a:ext cx="9886361" cy="738664"/>
          </a:xfrm>
          <a:prstGeom prst="rect">
            <a:avLst/>
          </a:prstGeom>
          <a:noFill/>
        </p:spPr>
        <p:txBody>
          <a:bodyPr wrap="square">
            <a:spAutoFit/>
          </a:bodyPr>
          <a:lstStyle/>
          <a:p>
            <a:pPr marL="285750" indent="-285750" algn="just">
              <a:buFont typeface="Arial" panose="020B0604020202020204" pitchFamily="34" charset="0"/>
              <a:buChar char="•"/>
            </a:pPr>
            <a:r>
              <a:rPr lang="es-MX" sz="1400" b="1" dirty="0">
                <a:latin typeface="+mj-lt"/>
              </a:rPr>
              <a:t>Ha aumentado la diferencia respecto</a:t>
            </a:r>
            <a:r>
              <a:rPr lang="es-MX" sz="1400" dirty="0">
                <a:latin typeface="+mj-lt"/>
              </a:rPr>
              <a:t> </a:t>
            </a:r>
            <a:r>
              <a:rPr lang="es-MX" sz="1400" b="1" dirty="0">
                <a:latin typeface="+mj-lt"/>
              </a:rPr>
              <a:t>al</a:t>
            </a:r>
            <a:r>
              <a:rPr lang="es-MX" sz="1400" dirty="0">
                <a:latin typeface="+mj-lt"/>
              </a:rPr>
              <a:t> puntaje obtenido por el </a:t>
            </a:r>
            <a:r>
              <a:rPr lang="es-MX" sz="1400" b="1" dirty="0">
                <a:latin typeface="+mj-lt"/>
              </a:rPr>
              <a:t>grupo de ciudades</a:t>
            </a:r>
            <a:r>
              <a:rPr lang="es-MX" sz="1400" dirty="0">
                <a:latin typeface="+mj-lt"/>
              </a:rPr>
              <a:t>, con excepción del G3. Para 2023 la brecha entre </a:t>
            </a:r>
            <a:r>
              <a:rPr lang="es-MX" sz="1400" b="1" dirty="0">
                <a:latin typeface="+mj-lt"/>
              </a:rPr>
              <a:t>G5 y Grupo C </a:t>
            </a:r>
            <a:r>
              <a:rPr lang="es-MX" sz="1400" dirty="0">
                <a:latin typeface="+mj-lt"/>
              </a:rPr>
              <a:t>fue de </a:t>
            </a:r>
            <a:r>
              <a:rPr lang="es-CO" sz="1400" b="1" dirty="0">
                <a:latin typeface="+mj-lt"/>
              </a:rPr>
              <a:t>-15,59 </a:t>
            </a:r>
            <a:r>
              <a:rPr lang="es-CO" sz="1400" b="1" dirty="0" err="1">
                <a:latin typeface="+mj-lt"/>
              </a:rPr>
              <a:t>ptos</a:t>
            </a:r>
            <a:r>
              <a:rPr lang="es-CO" sz="1400" b="1" dirty="0">
                <a:latin typeface="+mj-lt"/>
              </a:rPr>
              <a:t>; </a:t>
            </a:r>
            <a:r>
              <a:rPr lang="es-CO" sz="1400" dirty="0">
                <a:latin typeface="+mj-lt"/>
              </a:rPr>
              <a:t>entre </a:t>
            </a:r>
            <a:r>
              <a:rPr lang="es-CO" sz="1400" b="1" dirty="0">
                <a:latin typeface="+mj-lt"/>
              </a:rPr>
              <a:t>G4 y Grupo C </a:t>
            </a:r>
            <a:r>
              <a:rPr lang="es-CO" sz="1400" dirty="0">
                <a:latin typeface="+mj-lt"/>
              </a:rPr>
              <a:t>fue </a:t>
            </a:r>
            <a:r>
              <a:rPr lang="es-CO" sz="1400" b="1" dirty="0">
                <a:latin typeface="+mj-lt"/>
              </a:rPr>
              <a:t>-15,75 </a:t>
            </a:r>
            <a:r>
              <a:rPr lang="es-CO" sz="1400" b="1" dirty="0" err="1">
                <a:latin typeface="+mj-lt"/>
              </a:rPr>
              <a:t>ptos</a:t>
            </a:r>
            <a:r>
              <a:rPr lang="es-CO" sz="1400" b="1" dirty="0">
                <a:latin typeface="+mj-lt"/>
              </a:rPr>
              <a:t>;</a:t>
            </a:r>
            <a:r>
              <a:rPr lang="es-CO" sz="1400" dirty="0">
                <a:latin typeface="+mj-lt"/>
              </a:rPr>
              <a:t> entre </a:t>
            </a:r>
            <a:r>
              <a:rPr lang="es-CO" sz="1400" b="1" dirty="0">
                <a:latin typeface="+mj-lt"/>
              </a:rPr>
              <a:t>G2 y Grupo C</a:t>
            </a:r>
            <a:r>
              <a:rPr lang="es-CO" sz="1400" dirty="0">
                <a:latin typeface="+mj-lt"/>
              </a:rPr>
              <a:t> fue de </a:t>
            </a:r>
            <a:r>
              <a:rPr lang="es-CO" sz="1400" b="1" dirty="0">
                <a:latin typeface="+mj-lt"/>
              </a:rPr>
              <a:t>-10,58 </a:t>
            </a:r>
            <a:r>
              <a:rPr lang="es-CO" sz="1400" dirty="0" err="1">
                <a:latin typeface="+mj-lt"/>
              </a:rPr>
              <a:t>ptos</a:t>
            </a:r>
            <a:r>
              <a:rPr lang="es-CO" sz="1400" dirty="0">
                <a:latin typeface="+mj-lt"/>
              </a:rPr>
              <a:t> y entre </a:t>
            </a:r>
            <a:r>
              <a:rPr lang="es-CO" sz="1400" b="1" dirty="0">
                <a:latin typeface="+mj-lt"/>
              </a:rPr>
              <a:t>G1 y Grupo C</a:t>
            </a:r>
            <a:r>
              <a:rPr lang="es-CO" sz="1400" dirty="0">
                <a:latin typeface="+mj-lt"/>
              </a:rPr>
              <a:t> de </a:t>
            </a:r>
            <a:r>
              <a:rPr lang="es-CO" sz="1400" b="1" dirty="0">
                <a:latin typeface="+mj-lt"/>
              </a:rPr>
              <a:t>-8,24 </a:t>
            </a:r>
            <a:r>
              <a:rPr lang="es-CO" sz="1400" b="1" dirty="0" err="1">
                <a:latin typeface="+mj-lt"/>
              </a:rPr>
              <a:t>ptos</a:t>
            </a:r>
            <a:r>
              <a:rPr lang="es-CO" sz="1400" b="1" dirty="0">
                <a:latin typeface="+mj-lt"/>
              </a:rPr>
              <a:t>.</a:t>
            </a:r>
            <a:r>
              <a:rPr lang="es-CO" sz="1400" dirty="0">
                <a:latin typeface="+mj-lt"/>
              </a:rPr>
              <a:t>  </a:t>
            </a:r>
          </a:p>
        </p:txBody>
      </p:sp>
      <p:sp>
        <p:nvSpPr>
          <p:cNvPr id="2" name="Título 4">
            <a:extLst>
              <a:ext uri="{FF2B5EF4-FFF2-40B4-BE49-F238E27FC236}">
                <a16:creationId xmlns:a16="http://schemas.microsoft.com/office/drawing/2014/main" id="{9857E3B3-66C3-1A74-5135-B55A7AC3A09E}"/>
              </a:ext>
            </a:extLst>
          </p:cNvPr>
          <p:cNvSpPr txBox="1">
            <a:spLocks/>
          </p:cNvSpPr>
          <p:nvPr/>
        </p:nvSpPr>
        <p:spPr>
          <a:xfrm>
            <a:off x="1829425" y="365706"/>
            <a:ext cx="9144000" cy="563231"/>
          </a:xfrm>
          <a:prstGeom prst="rect">
            <a:avLst/>
          </a:prstGeom>
          <a:solidFill>
            <a:schemeClr val="bg1"/>
          </a:solidFill>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Verdana" panose="020B0604030504040204" pitchFamily="34" charset="0"/>
                <a:ea typeface="+mj-ea"/>
                <a:cs typeface="+mj-cs"/>
              </a:defRPr>
            </a:lvl1pPr>
          </a:lstStyle>
          <a:p>
            <a:r>
              <a:rPr lang="es-MX" sz="3400" b="1" dirty="0">
                <a:latin typeface="+mj-lt"/>
              </a:rPr>
              <a:t>Resultados generales del </a:t>
            </a:r>
            <a:r>
              <a:rPr lang="es-MX" sz="3400" b="1" dirty="0">
                <a:highlight>
                  <a:srgbClr val="D4F3F4"/>
                </a:highlight>
                <a:latin typeface="+mj-lt"/>
              </a:rPr>
              <a:t>IDF 2021-2023 </a:t>
            </a:r>
            <a:endParaRPr lang="es-CO" sz="3400" b="1" dirty="0">
              <a:highlight>
                <a:srgbClr val="D4F3F4"/>
              </a:highlight>
              <a:latin typeface="+mj-lt"/>
            </a:endParaRPr>
          </a:p>
        </p:txBody>
      </p:sp>
      <p:sp>
        <p:nvSpPr>
          <p:cNvPr id="7" name="Rectángulo 6">
            <a:extLst>
              <a:ext uri="{FF2B5EF4-FFF2-40B4-BE49-F238E27FC236}">
                <a16:creationId xmlns:a16="http://schemas.microsoft.com/office/drawing/2014/main" id="{47598052-AFF9-4CF7-C437-6ECB3D907693}"/>
              </a:ext>
            </a:extLst>
          </p:cNvPr>
          <p:cNvSpPr/>
          <p:nvPr/>
        </p:nvSpPr>
        <p:spPr>
          <a:xfrm flipH="1">
            <a:off x="2056005" y="1516021"/>
            <a:ext cx="8421623" cy="854390"/>
          </a:xfrm>
          <a:prstGeom prst="rect">
            <a:avLst/>
          </a:prstGeom>
          <a:gradFill>
            <a:gsLst>
              <a:gs pos="0">
                <a:srgbClr val="4D4D4D">
                  <a:alpha val="15000"/>
                </a:srgbClr>
              </a:gs>
              <a:gs pos="100000">
                <a:srgbClr val="4D4D4D">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dirty="0">
              <a:ln>
                <a:noFill/>
              </a:ln>
              <a:solidFill>
                <a:srgbClr val="70AD47">
                  <a:lumMod val="20000"/>
                  <a:lumOff val="80000"/>
                </a:srgbClr>
              </a:solidFill>
              <a:effectLst/>
              <a:uLnTx/>
              <a:uFillTx/>
              <a:latin typeface="+mj-lt"/>
              <a:ea typeface="Verdana" panose="020B0604030504040204" pitchFamily="34" charset="0"/>
              <a:cs typeface="Verdana" panose="020B0604030504040204" pitchFamily="34" charset="0"/>
            </a:endParaRPr>
          </a:p>
        </p:txBody>
      </p:sp>
      <p:cxnSp>
        <p:nvCxnSpPr>
          <p:cNvPr id="8" name="Conector recto 7">
            <a:extLst>
              <a:ext uri="{FF2B5EF4-FFF2-40B4-BE49-F238E27FC236}">
                <a16:creationId xmlns:a16="http://schemas.microsoft.com/office/drawing/2014/main" id="{DCE950F1-F1C5-0583-1BA2-3B3FE23EE27F}"/>
              </a:ext>
            </a:extLst>
          </p:cNvPr>
          <p:cNvCxnSpPr>
            <a:cxnSpLocks/>
          </p:cNvCxnSpPr>
          <p:nvPr/>
        </p:nvCxnSpPr>
        <p:spPr>
          <a:xfrm>
            <a:off x="1511598" y="4422514"/>
            <a:ext cx="0" cy="1836000"/>
          </a:xfrm>
          <a:prstGeom prst="line">
            <a:avLst/>
          </a:prstGeom>
          <a:ln w="38100"/>
        </p:spPr>
        <p:style>
          <a:lnRef idx="1">
            <a:schemeClr val="accent1"/>
          </a:lnRef>
          <a:fillRef idx="0">
            <a:schemeClr val="accent1"/>
          </a:fillRef>
          <a:effectRef idx="0">
            <a:schemeClr val="accent1"/>
          </a:effectRef>
          <a:fontRef idx="minor">
            <a:schemeClr val="tx1"/>
          </a:fontRef>
        </p:style>
      </p:cxnSp>
      <p:graphicFrame>
        <p:nvGraphicFramePr>
          <p:cNvPr id="5" name="Gráfico 4">
            <a:extLst>
              <a:ext uri="{FF2B5EF4-FFF2-40B4-BE49-F238E27FC236}">
                <a16:creationId xmlns:a16="http://schemas.microsoft.com/office/drawing/2014/main" id="{395F0425-6907-E2E1-ACF3-459E15A93F47}"/>
              </a:ext>
            </a:extLst>
          </p:cNvPr>
          <p:cNvGraphicFramePr>
            <a:graphicFrameLocks/>
          </p:cNvGraphicFramePr>
          <p:nvPr>
            <p:extLst>
              <p:ext uri="{D42A27DB-BD31-4B8C-83A1-F6EECF244321}">
                <p14:modId xmlns:p14="http://schemas.microsoft.com/office/powerpoint/2010/main" val="629354799"/>
              </p:ext>
            </p:extLst>
          </p:nvPr>
        </p:nvGraphicFramePr>
        <p:xfrm>
          <a:off x="1972878" y="1603971"/>
          <a:ext cx="8429744" cy="244568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719986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B64E4D5D-0766-FE43-93C3-A4B54DCFE7D3}"/>
              </a:ext>
            </a:extLst>
          </p:cNvPr>
          <p:cNvSpPr txBox="1"/>
          <p:nvPr/>
        </p:nvSpPr>
        <p:spPr>
          <a:xfrm>
            <a:off x="1977994" y="939714"/>
            <a:ext cx="7807170" cy="400110"/>
          </a:xfrm>
          <a:prstGeom prst="rect">
            <a:avLst/>
          </a:prstGeom>
          <a:solidFill>
            <a:schemeClr val="tx2"/>
          </a:solidFill>
          <a:ln>
            <a:noFill/>
          </a:ln>
        </p:spPr>
        <p:style>
          <a:lnRef idx="0">
            <a:scrgbClr r="0" g="0" b="0"/>
          </a:lnRef>
          <a:fillRef idx="0">
            <a:scrgbClr r="0" g="0" b="0"/>
          </a:fillRef>
          <a:effectRef idx="0">
            <a:scrgbClr r="0" g="0" b="0"/>
          </a:effectRef>
          <a:fontRef idx="minor">
            <a:schemeClr val="accent4"/>
          </a:fontRef>
        </p:style>
        <p:txBody>
          <a:bodyPr wrap="square" rtlCol="0">
            <a:spAutoFit/>
          </a:bodyPr>
          <a:lstStyle/>
          <a:p>
            <a:pPr marL="0" marR="0" lvl="0" indent="0" algn="ctr" defTabSz="493764" rtl="0" eaLnBrk="1" fontAlgn="auto" latinLnBrk="0" hangingPunct="1">
              <a:lnSpc>
                <a:spcPct val="100000"/>
              </a:lnSpc>
              <a:spcBef>
                <a:spcPts val="0"/>
              </a:spcBef>
              <a:spcAft>
                <a:spcPts val="600"/>
              </a:spcAft>
              <a:buClrTx/>
              <a:buSzTx/>
              <a:buFontTx/>
              <a:buNone/>
              <a:tabLst/>
              <a:defRPr/>
            </a:pPr>
            <a:r>
              <a:rPr lang="es-MX" sz="2000" b="1" u="sng" dirty="0">
                <a:solidFill>
                  <a:schemeClr val="bg2">
                    <a:lumMod val="95000"/>
                  </a:schemeClr>
                </a:solidFill>
                <a:latin typeface="+mj-lt"/>
              </a:rPr>
              <a:t>Puntaje total por grupos de capacidades iniciales</a:t>
            </a:r>
          </a:p>
        </p:txBody>
      </p:sp>
      <p:sp>
        <p:nvSpPr>
          <p:cNvPr id="7" name="CuadroTexto 6">
            <a:extLst>
              <a:ext uri="{FF2B5EF4-FFF2-40B4-BE49-F238E27FC236}">
                <a16:creationId xmlns:a16="http://schemas.microsoft.com/office/drawing/2014/main" id="{27BBB6FA-C18E-5345-88AE-EF8DECF51C21}"/>
              </a:ext>
            </a:extLst>
          </p:cNvPr>
          <p:cNvSpPr txBox="1"/>
          <p:nvPr/>
        </p:nvSpPr>
        <p:spPr>
          <a:xfrm>
            <a:off x="1977994" y="4250952"/>
            <a:ext cx="7221670" cy="2462213"/>
          </a:xfrm>
          <a:prstGeom prst="rect">
            <a:avLst/>
          </a:prstGeom>
          <a:noFill/>
        </p:spPr>
        <p:txBody>
          <a:bodyPr wrap="square" rtlCol="0">
            <a:spAutoFit/>
          </a:bodyPr>
          <a:lstStyle/>
          <a:p>
            <a:pPr marL="285750" marR="0" lvl="0" indent="-2160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sz="1400" dirty="0"/>
              <a:t>En </a:t>
            </a:r>
            <a:r>
              <a:rPr lang="es-MX" sz="1400" b="1" dirty="0"/>
              <a:t>57,57 puntos </a:t>
            </a:r>
            <a:r>
              <a:rPr lang="es-MX" sz="1400" dirty="0"/>
              <a:t>se ubicó el desempeño fiscal promedio de los municipios del país.</a:t>
            </a:r>
          </a:p>
          <a:p>
            <a:pPr marL="69750" marR="0" lvl="0" algn="just" defTabSz="914400" rtl="0" eaLnBrk="1" fontAlgn="auto" latinLnBrk="0" hangingPunct="1">
              <a:lnSpc>
                <a:spcPct val="100000"/>
              </a:lnSpc>
              <a:spcBef>
                <a:spcPts val="0"/>
              </a:spcBef>
              <a:spcAft>
                <a:spcPts val="0"/>
              </a:spcAft>
              <a:buClrTx/>
              <a:buSzTx/>
              <a:tabLst/>
              <a:defRPr/>
            </a:pPr>
            <a:endParaRPr lang="es-MX" sz="1400" dirty="0"/>
          </a:p>
          <a:p>
            <a:pPr marL="285750" marR="0" lvl="0" indent="-2160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sz="1400" dirty="0"/>
              <a:t>En  los municipios con </a:t>
            </a:r>
            <a:r>
              <a:rPr lang="es-MX" sz="1400" b="1" dirty="0"/>
              <a:t>capacidades iniciales más altas</a:t>
            </a:r>
            <a:r>
              <a:rPr lang="es-MX" sz="1400" dirty="0"/>
              <a:t>, se evidencia un mejor </a:t>
            </a:r>
            <a:r>
              <a:rPr lang="es-MX" sz="1400" b="1" dirty="0"/>
              <a:t>desempeño fiscal </a:t>
            </a:r>
            <a:r>
              <a:rPr lang="es-MX" sz="1400" dirty="0"/>
              <a:t>en cuanto a los </a:t>
            </a:r>
            <a:r>
              <a:rPr lang="es-MX" sz="1400" b="1" u="sng" dirty="0"/>
              <a:t>resultados fiscales </a:t>
            </a:r>
            <a:r>
              <a:rPr lang="es-MX" sz="1400" dirty="0"/>
              <a:t>y de </a:t>
            </a:r>
            <a:r>
              <a:rPr lang="es-MX" sz="1400" b="1" u="sng" dirty="0"/>
              <a:t>gestión financiera.</a:t>
            </a:r>
          </a:p>
          <a:p>
            <a:pPr marL="69750" marR="0" lvl="0" algn="just" defTabSz="914400" rtl="0" eaLnBrk="1" fontAlgn="auto" latinLnBrk="0" hangingPunct="1">
              <a:lnSpc>
                <a:spcPct val="100000"/>
              </a:lnSpc>
              <a:spcBef>
                <a:spcPts val="0"/>
              </a:spcBef>
              <a:spcAft>
                <a:spcPts val="0"/>
              </a:spcAft>
              <a:buClrTx/>
              <a:buSzTx/>
              <a:tabLst/>
              <a:defRPr/>
            </a:pPr>
            <a:endParaRPr lang="es-MX" sz="1400" dirty="0"/>
          </a:p>
          <a:p>
            <a:pPr marL="285750" marR="0" lvl="0" indent="-2160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sz="1400" dirty="0"/>
              <a:t>La </a:t>
            </a:r>
            <a:r>
              <a:rPr lang="es-MX" sz="1400" b="1" dirty="0"/>
              <a:t>diferencia en el índice entre los municipios con mayores capacidades y aquellos con menores capacidades iniciales </a:t>
            </a:r>
            <a:r>
              <a:rPr lang="es-MX" sz="1400" dirty="0"/>
              <a:t>es </a:t>
            </a:r>
            <a:r>
              <a:rPr lang="es-MX" sz="1400" dirty="0">
                <a:latin typeface="+mj-lt"/>
              </a:rPr>
              <a:t>de </a:t>
            </a:r>
            <a:r>
              <a:rPr lang="es-MX" sz="1400" b="1" dirty="0">
                <a:latin typeface="+mj-lt"/>
              </a:rPr>
              <a:t>15,75 </a:t>
            </a:r>
            <a:r>
              <a:rPr lang="es-MX" sz="1400" b="1" dirty="0" err="1">
                <a:latin typeface="+mj-lt"/>
              </a:rPr>
              <a:t>ptos</a:t>
            </a:r>
            <a:r>
              <a:rPr lang="es-MX" sz="1400" b="1" dirty="0">
                <a:latin typeface="+mj-lt"/>
              </a:rPr>
              <a:t> </a:t>
            </a:r>
            <a:r>
              <a:rPr lang="es-MX" sz="1400" dirty="0">
                <a:latin typeface="+mj-lt"/>
              </a:rPr>
              <a:t>entre el</a:t>
            </a:r>
            <a:r>
              <a:rPr lang="es-MX" sz="1400" b="1" dirty="0">
                <a:latin typeface="+mj-lt"/>
              </a:rPr>
              <a:t> </a:t>
            </a:r>
            <a:r>
              <a:rPr lang="es-MX" sz="1400" dirty="0"/>
              <a:t>Grupo C (69,67 </a:t>
            </a:r>
            <a:r>
              <a:rPr lang="es-MX" sz="1400" dirty="0" err="1"/>
              <a:t>pts</a:t>
            </a:r>
            <a:r>
              <a:rPr lang="es-MX" sz="1400" dirty="0"/>
              <a:t>) y </a:t>
            </a:r>
            <a:r>
              <a:rPr lang="es-MX" sz="1400" dirty="0">
                <a:latin typeface="+mj-lt"/>
              </a:rPr>
              <a:t>Grupo G4 (53,92 </a:t>
            </a:r>
            <a:r>
              <a:rPr lang="es-MX" sz="1400" dirty="0" err="1">
                <a:latin typeface="+mj-lt"/>
              </a:rPr>
              <a:t>pts</a:t>
            </a:r>
            <a:r>
              <a:rPr lang="es-MX" sz="1400" dirty="0">
                <a:latin typeface="+mj-lt"/>
              </a:rPr>
              <a:t>) y de </a:t>
            </a:r>
            <a:r>
              <a:rPr lang="es-MX" sz="1400" b="1" dirty="0"/>
              <a:t>15,59 </a:t>
            </a:r>
            <a:r>
              <a:rPr lang="es-MX" sz="1400" b="1" dirty="0" err="1"/>
              <a:t>ptos</a:t>
            </a:r>
            <a:r>
              <a:rPr lang="es-MX" sz="1400" b="1" dirty="0"/>
              <a:t> </a:t>
            </a:r>
            <a:r>
              <a:rPr lang="es-MX" sz="1400" dirty="0"/>
              <a:t>entre el grupo C y el Grupo G5 (54,08 </a:t>
            </a:r>
            <a:r>
              <a:rPr lang="es-MX" sz="1400" dirty="0" err="1"/>
              <a:t>pts</a:t>
            </a:r>
            <a:r>
              <a:rPr lang="es-MX" sz="1400" dirty="0"/>
              <a:t>). </a:t>
            </a:r>
          </a:p>
        </p:txBody>
      </p:sp>
      <p:sp>
        <p:nvSpPr>
          <p:cNvPr id="2" name="Título 4">
            <a:extLst>
              <a:ext uri="{FF2B5EF4-FFF2-40B4-BE49-F238E27FC236}">
                <a16:creationId xmlns:a16="http://schemas.microsoft.com/office/drawing/2014/main" id="{EC1E454E-E708-13CF-4D65-DCB723A9B788}"/>
              </a:ext>
            </a:extLst>
          </p:cNvPr>
          <p:cNvSpPr txBox="1">
            <a:spLocks/>
          </p:cNvSpPr>
          <p:nvPr/>
        </p:nvSpPr>
        <p:spPr>
          <a:xfrm>
            <a:off x="1386132" y="212580"/>
            <a:ext cx="10115585" cy="590931"/>
          </a:xfrm>
          <a:prstGeom prst="rect">
            <a:avLst/>
          </a:prstGeom>
          <a:solidFill>
            <a:schemeClr val="bg1"/>
          </a:solidFill>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Verdana" panose="020B0604030504040204" pitchFamily="34" charset="0"/>
                <a:ea typeface="+mj-ea"/>
                <a:cs typeface="+mj-cs"/>
              </a:defRPr>
            </a:lvl1pPr>
          </a:lstStyle>
          <a:p>
            <a:r>
              <a:rPr lang="es-MX" sz="3500" b="1" dirty="0">
                <a:latin typeface="+mj-lt"/>
              </a:rPr>
              <a:t>Resultados generales del </a:t>
            </a:r>
            <a:r>
              <a:rPr lang="es-MX" sz="3500" b="1" dirty="0">
                <a:highlight>
                  <a:srgbClr val="D4F3F4"/>
                </a:highlight>
                <a:latin typeface="+mj-lt"/>
              </a:rPr>
              <a:t>IDF vigencia 2023</a:t>
            </a:r>
            <a:endParaRPr lang="es-CO" sz="3500" b="1" dirty="0">
              <a:highlight>
                <a:srgbClr val="D4F3F4"/>
              </a:highlight>
              <a:latin typeface="+mj-lt"/>
            </a:endParaRPr>
          </a:p>
        </p:txBody>
      </p:sp>
      <p:cxnSp>
        <p:nvCxnSpPr>
          <p:cNvPr id="3" name="Conector recto 2">
            <a:extLst>
              <a:ext uri="{FF2B5EF4-FFF2-40B4-BE49-F238E27FC236}">
                <a16:creationId xmlns:a16="http://schemas.microsoft.com/office/drawing/2014/main" id="{A6E6C40A-FE2C-7C9A-8E0A-1FA384B25880}"/>
              </a:ext>
            </a:extLst>
          </p:cNvPr>
          <p:cNvCxnSpPr>
            <a:cxnSpLocks/>
          </p:cNvCxnSpPr>
          <p:nvPr/>
        </p:nvCxnSpPr>
        <p:spPr>
          <a:xfrm flipH="1">
            <a:off x="1956719" y="4300769"/>
            <a:ext cx="21275" cy="21600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 name="Rectángulo 4">
            <a:extLst>
              <a:ext uri="{FF2B5EF4-FFF2-40B4-BE49-F238E27FC236}">
                <a16:creationId xmlns:a16="http://schemas.microsoft.com/office/drawing/2014/main" id="{15DF7933-F3D0-43AF-569D-19BEAC3EE8C8}"/>
              </a:ext>
            </a:extLst>
          </p:cNvPr>
          <p:cNvSpPr/>
          <p:nvPr/>
        </p:nvSpPr>
        <p:spPr>
          <a:xfrm flipH="1">
            <a:off x="2181659" y="1542916"/>
            <a:ext cx="7103623" cy="854390"/>
          </a:xfrm>
          <a:prstGeom prst="rect">
            <a:avLst/>
          </a:prstGeom>
          <a:gradFill>
            <a:gsLst>
              <a:gs pos="0">
                <a:srgbClr val="4D4D4D">
                  <a:alpha val="15000"/>
                </a:srgbClr>
              </a:gs>
              <a:gs pos="100000">
                <a:srgbClr val="4D4D4D">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dirty="0">
              <a:ln>
                <a:noFill/>
              </a:ln>
              <a:solidFill>
                <a:srgbClr val="70AD47">
                  <a:lumMod val="20000"/>
                  <a:lumOff val="80000"/>
                </a:srgbClr>
              </a:solidFill>
              <a:effectLst/>
              <a:uLnTx/>
              <a:uFillTx/>
              <a:latin typeface="+mj-lt"/>
              <a:ea typeface="Verdana" panose="020B0604030504040204" pitchFamily="34" charset="0"/>
              <a:cs typeface="Verdana" panose="020B0604030504040204" pitchFamily="34" charset="0"/>
            </a:endParaRPr>
          </a:p>
        </p:txBody>
      </p:sp>
      <p:graphicFrame>
        <p:nvGraphicFramePr>
          <p:cNvPr id="8" name="Gráfico 7">
            <a:extLst>
              <a:ext uri="{FF2B5EF4-FFF2-40B4-BE49-F238E27FC236}">
                <a16:creationId xmlns:a16="http://schemas.microsoft.com/office/drawing/2014/main" id="{578A36AF-1B19-467E-AE21-10D99934A533}"/>
              </a:ext>
            </a:extLst>
          </p:cNvPr>
          <p:cNvGraphicFramePr>
            <a:graphicFrameLocks/>
          </p:cNvGraphicFramePr>
          <p:nvPr>
            <p:extLst>
              <p:ext uri="{D42A27DB-BD31-4B8C-83A1-F6EECF244321}">
                <p14:modId xmlns:p14="http://schemas.microsoft.com/office/powerpoint/2010/main" val="3911496248"/>
              </p:ext>
            </p:extLst>
          </p:nvPr>
        </p:nvGraphicFramePr>
        <p:xfrm>
          <a:off x="2311436" y="1683179"/>
          <a:ext cx="6554786" cy="256777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846490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Mapa&#10;&#10;Descripción generada automáticamente">
            <a:extLst>
              <a:ext uri="{FF2B5EF4-FFF2-40B4-BE49-F238E27FC236}">
                <a16:creationId xmlns:a16="http://schemas.microsoft.com/office/drawing/2014/main" id="{7EFECF09-9FC1-930C-2DDA-732F8A28308F}"/>
              </a:ext>
            </a:extLst>
          </p:cNvPr>
          <p:cNvPicPr>
            <a:picLocks noChangeAspect="1"/>
          </p:cNvPicPr>
          <p:nvPr/>
        </p:nvPicPr>
        <p:blipFill>
          <a:blip r:embed="rId3">
            <a:extLst>
              <a:ext uri="{28A0092B-C50C-407E-A947-70E740481C1C}">
                <a14:useLocalDpi xmlns:a14="http://schemas.microsoft.com/office/drawing/2010/main" val="0"/>
              </a:ext>
            </a:extLst>
          </a:blip>
          <a:srcRect l="2813" t="7340" r="2548"/>
          <a:stretch/>
        </p:blipFill>
        <p:spPr>
          <a:xfrm>
            <a:off x="718444" y="1664874"/>
            <a:ext cx="4087332" cy="4753499"/>
          </a:xfrm>
          <a:prstGeom prst="rect">
            <a:avLst/>
          </a:prstGeom>
        </p:spPr>
      </p:pic>
      <p:sp>
        <p:nvSpPr>
          <p:cNvPr id="9" name="CuadroTexto 8">
            <a:extLst>
              <a:ext uri="{FF2B5EF4-FFF2-40B4-BE49-F238E27FC236}">
                <a16:creationId xmlns:a16="http://schemas.microsoft.com/office/drawing/2014/main" id="{E70F2704-C54D-76C4-ED2A-9A6AFE4435E4}"/>
              </a:ext>
            </a:extLst>
          </p:cNvPr>
          <p:cNvSpPr txBox="1"/>
          <p:nvPr/>
        </p:nvSpPr>
        <p:spPr>
          <a:xfrm>
            <a:off x="953098" y="941791"/>
            <a:ext cx="3879478" cy="523220"/>
          </a:xfrm>
          <a:prstGeom prst="rect">
            <a:avLst/>
          </a:prstGeom>
          <a:solidFill>
            <a:schemeClr val="tx1"/>
          </a:solidFill>
        </p:spPr>
        <p:txBody>
          <a:bodyPr wrap="square">
            <a:spAutoFit/>
          </a:bodyPr>
          <a:lstStyle/>
          <a:p>
            <a:pPr algn="just">
              <a:lnSpc>
                <a:spcPct val="100000"/>
              </a:lnSpc>
            </a:pPr>
            <a:r>
              <a:rPr lang="es-CO" sz="1400" dirty="0">
                <a:solidFill>
                  <a:schemeClr val="bg1"/>
                </a:solidFill>
                <a:latin typeface="+mj-lt"/>
                <a:ea typeface="Times New Roman" panose="02020603050405020304" pitchFamily="18" charset="0"/>
              </a:rPr>
              <a:t>Los municipios obtienen un promedio de 57,57 puntos en el IDF.</a:t>
            </a:r>
            <a:endParaRPr lang="es-CO" sz="1200" dirty="0">
              <a:solidFill>
                <a:schemeClr val="bg1"/>
              </a:solidFill>
              <a:latin typeface="+mj-lt"/>
            </a:endParaRPr>
          </a:p>
        </p:txBody>
      </p:sp>
      <p:sp>
        <p:nvSpPr>
          <p:cNvPr id="8" name="Estrella: 10 puntas 7">
            <a:extLst>
              <a:ext uri="{FF2B5EF4-FFF2-40B4-BE49-F238E27FC236}">
                <a16:creationId xmlns:a16="http://schemas.microsoft.com/office/drawing/2014/main" id="{1805568E-B6B6-F11B-9A44-358AFECFDE9D}"/>
              </a:ext>
            </a:extLst>
          </p:cNvPr>
          <p:cNvSpPr/>
          <p:nvPr/>
        </p:nvSpPr>
        <p:spPr>
          <a:xfrm>
            <a:off x="4655213" y="1011841"/>
            <a:ext cx="947948" cy="929258"/>
          </a:xfrm>
          <a:prstGeom prst="star10">
            <a:avLst/>
          </a:prstGeom>
          <a:ln w="28575"/>
        </p:spPr>
        <p:style>
          <a:lnRef idx="2">
            <a:schemeClr val="accent4"/>
          </a:lnRef>
          <a:fillRef idx="1">
            <a:schemeClr val="lt1"/>
          </a:fillRef>
          <a:effectRef idx="0">
            <a:schemeClr val="accent4"/>
          </a:effectRef>
          <a:fontRef idx="minor">
            <a:schemeClr val="dk1"/>
          </a:fontRef>
        </p:style>
        <p:txBody>
          <a:bodyPr rtlCol="0" anchor="ctr"/>
          <a:lstStyle/>
          <a:p>
            <a:pPr algn="ctr"/>
            <a:r>
              <a:rPr lang="es-CO" sz="2000" b="1" dirty="0">
                <a:latin typeface="+mj-lt"/>
              </a:rPr>
              <a:t>IDF</a:t>
            </a:r>
          </a:p>
          <a:p>
            <a:pPr algn="ctr"/>
            <a:r>
              <a:rPr lang="es-CO" sz="1400" b="1" dirty="0">
                <a:latin typeface="+mj-lt"/>
              </a:rPr>
              <a:t>57,57</a:t>
            </a:r>
          </a:p>
        </p:txBody>
      </p:sp>
      <p:sp>
        <p:nvSpPr>
          <p:cNvPr id="4" name="Título 4">
            <a:extLst>
              <a:ext uri="{FF2B5EF4-FFF2-40B4-BE49-F238E27FC236}">
                <a16:creationId xmlns:a16="http://schemas.microsoft.com/office/drawing/2014/main" id="{EC91A740-402A-8FB7-C0FF-0B3866EB6120}"/>
              </a:ext>
            </a:extLst>
          </p:cNvPr>
          <p:cNvSpPr txBox="1">
            <a:spLocks/>
          </p:cNvSpPr>
          <p:nvPr/>
        </p:nvSpPr>
        <p:spPr>
          <a:xfrm>
            <a:off x="1307252" y="214793"/>
            <a:ext cx="9817948" cy="590931"/>
          </a:xfrm>
          <a:prstGeom prst="rect">
            <a:avLst/>
          </a:prstGeom>
          <a:solidFill>
            <a:schemeClr val="bg1"/>
          </a:solidFill>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Verdana" panose="020B0604030504040204" pitchFamily="34" charset="0"/>
                <a:ea typeface="+mj-ea"/>
                <a:cs typeface="+mj-cs"/>
              </a:defRPr>
            </a:lvl1pPr>
          </a:lstStyle>
          <a:p>
            <a:r>
              <a:rPr lang="es-MX" sz="3600" b="1" dirty="0">
                <a:latin typeface="+mj-lt"/>
              </a:rPr>
              <a:t>Resultados IDF por municipios y regiones</a:t>
            </a:r>
            <a:endParaRPr lang="es-CO" sz="3600" b="1" dirty="0">
              <a:latin typeface="+mj-lt"/>
            </a:endParaRPr>
          </a:p>
        </p:txBody>
      </p:sp>
      <p:pic>
        <p:nvPicPr>
          <p:cNvPr id="19" name="Imagen 18">
            <a:extLst>
              <a:ext uri="{FF2B5EF4-FFF2-40B4-BE49-F238E27FC236}">
                <a16:creationId xmlns:a16="http://schemas.microsoft.com/office/drawing/2014/main" id="{7BE86874-782D-6ED8-23A7-1AE1EA19D22D}"/>
              </a:ext>
            </a:extLst>
          </p:cNvPr>
          <p:cNvPicPr>
            <a:picLocks noChangeAspect="1"/>
          </p:cNvPicPr>
          <p:nvPr/>
        </p:nvPicPr>
        <p:blipFill>
          <a:blip r:embed="rId4"/>
          <a:stretch>
            <a:fillRect/>
          </a:stretch>
        </p:blipFill>
        <p:spPr>
          <a:xfrm>
            <a:off x="1294308" y="1908239"/>
            <a:ext cx="179815" cy="377761"/>
          </a:xfrm>
          <a:prstGeom prst="rect">
            <a:avLst/>
          </a:prstGeom>
        </p:spPr>
      </p:pic>
      <p:pic>
        <p:nvPicPr>
          <p:cNvPr id="23" name="Imagen 22">
            <a:extLst>
              <a:ext uri="{FF2B5EF4-FFF2-40B4-BE49-F238E27FC236}">
                <a16:creationId xmlns:a16="http://schemas.microsoft.com/office/drawing/2014/main" id="{DBE0BCEB-CBEC-88D8-D878-B0B8BFE16015}"/>
              </a:ext>
            </a:extLst>
          </p:cNvPr>
          <p:cNvPicPr>
            <a:picLocks noChangeAspect="1"/>
          </p:cNvPicPr>
          <p:nvPr/>
        </p:nvPicPr>
        <p:blipFill>
          <a:blip r:embed="rId5"/>
          <a:stretch>
            <a:fillRect/>
          </a:stretch>
        </p:blipFill>
        <p:spPr>
          <a:xfrm>
            <a:off x="1460481" y="1724481"/>
            <a:ext cx="131432" cy="203348"/>
          </a:xfrm>
          <a:prstGeom prst="rect">
            <a:avLst/>
          </a:prstGeom>
        </p:spPr>
      </p:pic>
      <p:sp>
        <p:nvSpPr>
          <p:cNvPr id="30" name="CuadroTexto 29">
            <a:extLst>
              <a:ext uri="{FF2B5EF4-FFF2-40B4-BE49-F238E27FC236}">
                <a16:creationId xmlns:a16="http://schemas.microsoft.com/office/drawing/2014/main" id="{18A588C0-820F-9795-D99D-36A521ED9DE9}"/>
              </a:ext>
            </a:extLst>
          </p:cNvPr>
          <p:cNvSpPr txBox="1"/>
          <p:nvPr/>
        </p:nvSpPr>
        <p:spPr>
          <a:xfrm>
            <a:off x="5926408" y="2279693"/>
            <a:ext cx="5796474" cy="1277273"/>
          </a:xfrm>
          <a:prstGeom prst="rect">
            <a:avLst/>
          </a:prstGeom>
          <a:noFill/>
        </p:spPr>
        <p:txBody>
          <a:bodyPr wrap="square">
            <a:spAutoFit/>
          </a:bodyPr>
          <a:lstStyle/>
          <a:p>
            <a:pPr marL="285750" indent="-285750" algn="just">
              <a:buFont typeface="Arial" panose="020B0604020202020204" pitchFamily="34" charset="0"/>
              <a:buChar char="•"/>
            </a:pPr>
            <a:r>
              <a:rPr lang="es-MX" sz="1100" b="1" dirty="0"/>
              <a:t>La región Caribe (196 municipios)</a:t>
            </a:r>
            <a:r>
              <a:rPr lang="es-MX" sz="1100" dirty="0"/>
              <a:t> tiene una concentración de municipios en el rango de</a:t>
            </a:r>
            <a:r>
              <a:rPr lang="es-MX" sz="1100" b="1" dirty="0"/>
              <a:t> “Deterioro” </a:t>
            </a:r>
            <a:r>
              <a:rPr lang="es-MX" sz="1100" dirty="0"/>
              <a:t>(preponderancia del </a:t>
            </a:r>
            <a:r>
              <a:rPr lang="es-MX" sz="1100" b="1" dirty="0"/>
              <a:t>7,14%, </a:t>
            </a:r>
            <a:r>
              <a:rPr lang="es-MX" sz="1100" dirty="0"/>
              <a:t>mientras que el promedio nacional es </a:t>
            </a:r>
            <a:r>
              <a:rPr lang="es-MX" sz="1100" b="1" dirty="0"/>
              <a:t>3,90% </a:t>
            </a:r>
            <a:r>
              <a:rPr lang="es-MX" sz="1100" dirty="0"/>
              <a:t>y un porcentaje significativo en el rango de </a:t>
            </a:r>
            <a:r>
              <a:rPr lang="es-MX" sz="1100" b="1" dirty="0"/>
              <a:t>"Riesgo" </a:t>
            </a:r>
            <a:r>
              <a:rPr lang="es-MX" sz="1100" dirty="0"/>
              <a:t>(preponderancia del </a:t>
            </a:r>
            <a:r>
              <a:rPr lang="es-MX" sz="1100" b="1" dirty="0"/>
              <a:t>63,78%</a:t>
            </a:r>
            <a:r>
              <a:rPr lang="es-MX" sz="1100" dirty="0"/>
              <a:t>)</a:t>
            </a:r>
            <a:r>
              <a:rPr lang="es-MX" sz="1100" b="1" dirty="0"/>
              <a:t>. </a:t>
            </a:r>
          </a:p>
          <a:p>
            <a:pPr algn="just"/>
            <a:r>
              <a:rPr lang="es-MX" sz="1100" b="1" dirty="0"/>
              <a:t>       </a:t>
            </a:r>
            <a:endParaRPr lang="es-MX" sz="1100" dirty="0"/>
          </a:p>
          <a:p>
            <a:pPr marL="285750" indent="-285750" algn="just">
              <a:buFont typeface="Arial" panose="020B0604020202020204" pitchFamily="34" charset="0"/>
              <a:buChar char="•"/>
            </a:pPr>
            <a:r>
              <a:rPr lang="es-MX" sz="1100" b="1" dirty="0"/>
              <a:t>Magdalena (90,00%), Sucre (73,08%), Bolívar (84,78%) y Atlántico (69,57%)  </a:t>
            </a:r>
            <a:r>
              <a:rPr lang="es-MX" sz="1100" dirty="0"/>
              <a:t>tienen la mayor proporción de municipios en estos rangos.</a:t>
            </a:r>
          </a:p>
        </p:txBody>
      </p:sp>
      <p:cxnSp>
        <p:nvCxnSpPr>
          <p:cNvPr id="33" name="Conector recto 32">
            <a:extLst>
              <a:ext uri="{FF2B5EF4-FFF2-40B4-BE49-F238E27FC236}">
                <a16:creationId xmlns:a16="http://schemas.microsoft.com/office/drawing/2014/main" id="{CDB11BEC-9FA6-CD89-4380-BBD97E0ABDE0}"/>
              </a:ext>
            </a:extLst>
          </p:cNvPr>
          <p:cNvCxnSpPr>
            <a:cxnSpLocks/>
          </p:cNvCxnSpPr>
          <p:nvPr/>
        </p:nvCxnSpPr>
        <p:spPr>
          <a:xfrm>
            <a:off x="5913398" y="2375223"/>
            <a:ext cx="0" cy="120904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36" name="CuadroTexto 35">
            <a:extLst>
              <a:ext uri="{FF2B5EF4-FFF2-40B4-BE49-F238E27FC236}">
                <a16:creationId xmlns:a16="http://schemas.microsoft.com/office/drawing/2014/main" id="{8DCE6D64-EEBD-52BC-F447-18B90953F776}"/>
              </a:ext>
            </a:extLst>
          </p:cNvPr>
          <p:cNvSpPr txBox="1"/>
          <p:nvPr/>
        </p:nvSpPr>
        <p:spPr>
          <a:xfrm>
            <a:off x="5953303" y="3735911"/>
            <a:ext cx="5778545" cy="938719"/>
          </a:xfrm>
          <a:prstGeom prst="rect">
            <a:avLst/>
          </a:prstGeom>
          <a:noFill/>
        </p:spPr>
        <p:txBody>
          <a:bodyPr wrap="square">
            <a:spAutoFit/>
          </a:bodyPr>
          <a:lstStyle/>
          <a:p>
            <a:pPr marL="285750" indent="-285750" algn="just">
              <a:buFont typeface="Arial" panose="020B0604020202020204" pitchFamily="34" charset="0"/>
              <a:buChar char="•"/>
            </a:pPr>
            <a:r>
              <a:rPr lang="es-MX" sz="1100" b="1" dirty="0"/>
              <a:t>La región Centro Sur Amazonía (115 municipios) </a:t>
            </a:r>
            <a:r>
              <a:rPr lang="es-MX" sz="1100" dirty="0"/>
              <a:t>también muestra una alta concentración de municipios en el rango de </a:t>
            </a:r>
            <a:r>
              <a:rPr lang="es-MX" sz="1100" b="1" dirty="0"/>
              <a:t>"Riesgo" (61,74%).</a:t>
            </a:r>
          </a:p>
          <a:p>
            <a:pPr marL="285750" indent="-285750" algn="just">
              <a:buFont typeface="Arial" panose="020B0604020202020204" pitchFamily="34" charset="0"/>
              <a:buChar char="•"/>
            </a:pPr>
            <a:r>
              <a:rPr lang="es-MX" sz="1100" b="1" dirty="0"/>
              <a:t>Putumayo (61,54%), Caquetá (81,25%), y Tolima (63,83%) </a:t>
            </a:r>
            <a:r>
              <a:rPr lang="es-MX" sz="1100" dirty="0"/>
              <a:t>tienen la mayor proporción de municipios en este rango de “Riesgo”, respecto al promedio nacional </a:t>
            </a:r>
            <a:r>
              <a:rPr lang="es-MX" sz="1100" b="1" dirty="0"/>
              <a:t>(52,18%)</a:t>
            </a:r>
            <a:r>
              <a:rPr lang="es-MX" sz="1100" dirty="0"/>
              <a:t>.</a:t>
            </a:r>
            <a:endParaRPr lang="es-MX" sz="1100" b="1" dirty="0"/>
          </a:p>
        </p:txBody>
      </p:sp>
      <p:cxnSp>
        <p:nvCxnSpPr>
          <p:cNvPr id="37" name="Conector recto 36">
            <a:extLst>
              <a:ext uri="{FF2B5EF4-FFF2-40B4-BE49-F238E27FC236}">
                <a16:creationId xmlns:a16="http://schemas.microsoft.com/office/drawing/2014/main" id="{F8500DFA-E8FC-9A00-C0AC-1E4818B95CD4}"/>
              </a:ext>
            </a:extLst>
          </p:cNvPr>
          <p:cNvCxnSpPr>
            <a:cxnSpLocks/>
          </p:cNvCxnSpPr>
          <p:nvPr/>
        </p:nvCxnSpPr>
        <p:spPr>
          <a:xfrm>
            <a:off x="5922364" y="3735911"/>
            <a:ext cx="0" cy="972000"/>
          </a:xfrm>
          <a:prstGeom prst="line">
            <a:avLst/>
          </a:prstGeom>
          <a:ln w="38100">
            <a:solidFill>
              <a:schemeClr val="accent6">
                <a:lumMod val="20000"/>
                <a:lumOff val="80000"/>
              </a:schemeClr>
            </a:solidFill>
          </a:ln>
        </p:spPr>
        <p:style>
          <a:lnRef idx="1">
            <a:schemeClr val="accent1"/>
          </a:lnRef>
          <a:fillRef idx="0">
            <a:schemeClr val="accent1"/>
          </a:fillRef>
          <a:effectRef idx="0">
            <a:schemeClr val="accent1"/>
          </a:effectRef>
          <a:fontRef idx="minor">
            <a:schemeClr val="tx1"/>
          </a:fontRef>
        </p:style>
      </p:cxnSp>
      <p:graphicFrame>
        <p:nvGraphicFramePr>
          <p:cNvPr id="40" name="Tabla 39">
            <a:extLst>
              <a:ext uri="{FF2B5EF4-FFF2-40B4-BE49-F238E27FC236}">
                <a16:creationId xmlns:a16="http://schemas.microsoft.com/office/drawing/2014/main" id="{32780B85-5ACC-487C-B0E5-B3AC24594778}"/>
              </a:ext>
            </a:extLst>
          </p:cNvPr>
          <p:cNvGraphicFramePr>
            <a:graphicFrameLocks noGrp="1"/>
          </p:cNvGraphicFramePr>
          <p:nvPr>
            <p:extLst>
              <p:ext uri="{D42A27DB-BD31-4B8C-83A1-F6EECF244321}">
                <p14:modId xmlns:p14="http://schemas.microsoft.com/office/powerpoint/2010/main" val="721206310"/>
              </p:ext>
            </p:extLst>
          </p:nvPr>
        </p:nvGraphicFramePr>
        <p:xfrm>
          <a:off x="6148929" y="1294005"/>
          <a:ext cx="5150222" cy="728966"/>
        </p:xfrm>
        <a:graphic>
          <a:graphicData uri="http://schemas.openxmlformats.org/drawingml/2006/table">
            <a:tbl>
              <a:tblPr>
                <a:tableStyleId>{0E3FDE45-AF77-4B5C-9715-49D594BDF05E}</a:tableStyleId>
              </a:tblPr>
              <a:tblGrid>
                <a:gridCol w="788948">
                  <a:extLst>
                    <a:ext uri="{9D8B030D-6E8A-4147-A177-3AD203B41FA5}">
                      <a16:colId xmlns:a16="http://schemas.microsoft.com/office/drawing/2014/main" val="659592955"/>
                    </a:ext>
                  </a:extLst>
                </a:gridCol>
                <a:gridCol w="833052">
                  <a:extLst>
                    <a:ext uri="{9D8B030D-6E8A-4147-A177-3AD203B41FA5}">
                      <a16:colId xmlns:a16="http://schemas.microsoft.com/office/drawing/2014/main" val="453359433"/>
                    </a:ext>
                  </a:extLst>
                </a:gridCol>
                <a:gridCol w="950660">
                  <a:extLst>
                    <a:ext uri="{9D8B030D-6E8A-4147-A177-3AD203B41FA5}">
                      <a16:colId xmlns:a16="http://schemas.microsoft.com/office/drawing/2014/main" val="3373314829"/>
                    </a:ext>
                  </a:extLst>
                </a:gridCol>
                <a:gridCol w="813451">
                  <a:extLst>
                    <a:ext uri="{9D8B030D-6E8A-4147-A177-3AD203B41FA5}">
                      <a16:colId xmlns:a16="http://schemas.microsoft.com/office/drawing/2014/main" val="1283137241"/>
                    </a:ext>
                  </a:extLst>
                </a:gridCol>
                <a:gridCol w="862455">
                  <a:extLst>
                    <a:ext uri="{9D8B030D-6E8A-4147-A177-3AD203B41FA5}">
                      <a16:colId xmlns:a16="http://schemas.microsoft.com/office/drawing/2014/main" val="3842223074"/>
                    </a:ext>
                  </a:extLst>
                </a:gridCol>
                <a:gridCol w="901656">
                  <a:extLst>
                    <a:ext uri="{9D8B030D-6E8A-4147-A177-3AD203B41FA5}">
                      <a16:colId xmlns:a16="http://schemas.microsoft.com/office/drawing/2014/main" val="4141273302"/>
                    </a:ext>
                  </a:extLst>
                </a:gridCol>
              </a:tblGrid>
              <a:tr h="397425">
                <a:tc>
                  <a:txBody>
                    <a:bodyPr/>
                    <a:lstStyle/>
                    <a:p>
                      <a:pPr algn="ctr" fontAlgn="b"/>
                      <a:r>
                        <a:rPr lang="es-CO" sz="1050" b="1" u="none" strike="noStrike" dirty="0">
                          <a:effectLst/>
                        </a:rPr>
                        <a:t>1. Deterioro (&lt;40)</a:t>
                      </a:r>
                      <a:endParaRPr lang="es-CO" sz="1050" b="1" i="0" u="none" strike="noStrike" dirty="0">
                        <a:solidFill>
                          <a:srgbClr val="173557"/>
                        </a:solidFill>
                        <a:effectLst/>
                        <a:latin typeface="Franklin Gothic Book" panose="020B0503020102020204" pitchFamily="34" charset="0"/>
                      </a:endParaRPr>
                    </a:p>
                  </a:txBody>
                  <a:tcPr marL="0" marR="0" marT="0" marB="0" anchor="b">
                    <a:lnB w="3175" cap="flat" cmpd="sng" algn="ctr">
                      <a:solidFill>
                        <a:schemeClr val="tx1"/>
                      </a:solidFill>
                      <a:prstDash val="solid"/>
                      <a:round/>
                      <a:headEnd type="none" w="med" len="med"/>
                      <a:tailEnd type="none" w="med" len="med"/>
                    </a:lnB>
                  </a:tcPr>
                </a:tc>
                <a:tc>
                  <a:txBody>
                    <a:bodyPr/>
                    <a:lstStyle/>
                    <a:p>
                      <a:pPr algn="ctr" fontAlgn="b"/>
                      <a:r>
                        <a:rPr lang="es-MX" sz="1050" b="1" u="none" strike="noStrike" dirty="0">
                          <a:effectLst/>
                        </a:rPr>
                        <a:t>2. Riesgo (&gt;=40 y &lt;60)</a:t>
                      </a:r>
                      <a:endParaRPr lang="es-MX" sz="1050" b="1" i="0" u="none" strike="noStrike" dirty="0">
                        <a:solidFill>
                          <a:srgbClr val="173557"/>
                        </a:solidFill>
                        <a:effectLst/>
                        <a:latin typeface="Franklin Gothic Book" panose="020B0503020102020204" pitchFamily="34" charset="0"/>
                      </a:endParaRPr>
                    </a:p>
                  </a:txBody>
                  <a:tcPr marL="0" marR="0" marT="0" marB="0" anchor="b">
                    <a:lnB w="3175" cap="flat" cmpd="sng" algn="ctr">
                      <a:solidFill>
                        <a:schemeClr val="tx1"/>
                      </a:solidFill>
                      <a:prstDash val="solid"/>
                      <a:round/>
                      <a:headEnd type="none" w="med" len="med"/>
                      <a:tailEnd type="none" w="med" len="med"/>
                    </a:lnB>
                  </a:tcPr>
                </a:tc>
                <a:tc>
                  <a:txBody>
                    <a:bodyPr/>
                    <a:lstStyle/>
                    <a:p>
                      <a:pPr algn="ctr" fontAlgn="b"/>
                      <a:r>
                        <a:rPr lang="es-MX" sz="1050" b="1" u="none" strike="noStrike" dirty="0">
                          <a:effectLst/>
                        </a:rPr>
                        <a:t>3. Vulnerable (&gt;=60 y &lt;70)</a:t>
                      </a:r>
                      <a:endParaRPr lang="es-MX" sz="1050" b="1" i="0" u="none" strike="noStrike" dirty="0">
                        <a:solidFill>
                          <a:srgbClr val="173557"/>
                        </a:solidFill>
                        <a:effectLst/>
                        <a:latin typeface="Franklin Gothic Book" panose="020B0503020102020204" pitchFamily="34" charset="0"/>
                      </a:endParaRPr>
                    </a:p>
                  </a:txBody>
                  <a:tcPr marL="0" marR="0" marT="0" marB="0" anchor="b">
                    <a:lnB w="3175" cap="flat" cmpd="sng" algn="ctr">
                      <a:solidFill>
                        <a:schemeClr val="tx1"/>
                      </a:solidFill>
                      <a:prstDash val="solid"/>
                      <a:round/>
                      <a:headEnd type="none" w="med" len="med"/>
                      <a:tailEnd type="none" w="med" len="med"/>
                    </a:lnB>
                  </a:tcPr>
                </a:tc>
                <a:tc>
                  <a:txBody>
                    <a:bodyPr/>
                    <a:lstStyle/>
                    <a:p>
                      <a:pPr algn="ctr" fontAlgn="b"/>
                      <a:r>
                        <a:rPr lang="es-MX" sz="1050" b="1" u="none" strike="noStrike" dirty="0">
                          <a:effectLst/>
                        </a:rPr>
                        <a:t>4. Solvente (&gt;=70 y &lt;80)</a:t>
                      </a:r>
                      <a:endParaRPr lang="es-MX" sz="1050" b="1" i="0" u="none" strike="noStrike" dirty="0">
                        <a:solidFill>
                          <a:srgbClr val="173557"/>
                        </a:solidFill>
                        <a:effectLst/>
                        <a:latin typeface="Franklin Gothic Book" panose="020B0503020102020204" pitchFamily="34" charset="0"/>
                      </a:endParaRPr>
                    </a:p>
                  </a:txBody>
                  <a:tcPr marL="0" marR="0" marT="0" marB="0" anchor="b">
                    <a:lnB w="3175" cap="flat" cmpd="sng" algn="ctr">
                      <a:solidFill>
                        <a:schemeClr val="tx1"/>
                      </a:solidFill>
                      <a:prstDash val="solid"/>
                      <a:round/>
                      <a:headEnd type="none" w="med" len="med"/>
                      <a:tailEnd type="none" w="med" len="med"/>
                    </a:lnB>
                  </a:tcPr>
                </a:tc>
                <a:tc>
                  <a:txBody>
                    <a:bodyPr/>
                    <a:lstStyle/>
                    <a:p>
                      <a:pPr algn="ctr" fontAlgn="b"/>
                      <a:r>
                        <a:rPr lang="es-CO" sz="1050" b="1" u="none" strike="noStrike" dirty="0">
                          <a:effectLst/>
                        </a:rPr>
                        <a:t>5. Sostenible (&gt;=80)</a:t>
                      </a:r>
                      <a:endParaRPr lang="es-CO" sz="1050" b="1" i="0" u="none" strike="noStrike" dirty="0">
                        <a:solidFill>
                          <a:srgbClr val="173557"/>
                        </a:solidFill>
                        <a:effectLst/>
                        <a:latin typeface="Franklin Gothic Book" panose="020B0503020102020204" pitchFamily="34" charset="0"/>
                      </a:endParaRPr>
                    </a:p>
                  </a:txBody>
                  <a:tcPr marL="0" marR="0" marT="0" marB="0" anchor="b">
                    <a:lnB w="3175" cap="flat" cmpd="sng" algn="ctr">
                      <a:solidFill>
                        <a:schemeClr val="tx1"/>
                      </a:solidFill>
                      <a:prstDash val="solid"/>
                      <a:round/>
                      <a:headEnd type="none" w="med" len="med"/>
                      <a:tailEnd type="none" w="med" len="med"/>
                    </a:lnB>
                  </a:tcPr>
                </a:tc>
                <a:tc>
                  <a:txBody>
                    <a:bodyPr/>
                    <a:lstStyle/>
                    <a:p>
                      <a:pPr algn="ctr" fontAlgn="b"/>
                      <a:r>
                        <a:rPr lang="es-CO" sz="1050" b="1" u="none" strike="noStrike" dirty="0">
                          <a:effectLst/>
                        </a:rPr>
                        <a:t>Total general</a:t>
                      </a:r>
                      <a:endParaRPr lang="es-CO" sz="1050" b="1" i="0" u="none" strike="noStrike" dirty="0">
                        <a:solidFill>
                          <a:srgbClr val="173557"/>
                        </a:solidFill>
                        <a:effectLst/>
                        <a:latin typeface="Franklin Gothic Book" panose="020B0503020102020204" pitchFamily="34" charset="0"/>
                      </a:endParaRPr>
                    </a:p>
                  </a:txBody>
                  <a:tcPr marL="0" marR="0" marT="0" marB="0" anchor="b">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26925070"/>
                  </a:ext>
                </a:extLst>
              </a:tr>
              <a:tr h="248906">
                <a:tc>
                  <a:txBody>
                    <a:bodyPr/>
                    <a:lstStyle/>
                    <a:p>
                      <a:pPr algn="ctr" fontAlgn="b"/>
                      <a:r>
                        <a:rPr lang="es-CO" sz="1050" u="none" strike="noStrike" dirty="0">
                          <a:effectLst/>
                        </a:rPr>
                        <a:t>3,90%</a:t>
                      </a:r>
                      <a:endParaRPr lang="es-CO" sz="1050" b="1" i="0" u="none" strike="noStrike" dirty="0">
                        <a:solidFill>
                          <a:srgbClr val="173557"/>
                        </a:solidFill>
                        <a:effectLst/>
                        <a:latin typeface="Franklin Gothic Book" panose="020B0503020102020204" pitchFamily="34" charset="0"/>
                      </a:endParaRPr>
                    </a:p>
                  </a:txBody>
                  <a:tcPr marL="0" marR="0" marT="0" marB="0" anchor="b">
                    <a:lnT w="3175" cap="flat" cmpd="sng" algn="ctr">
                      <a:solidFill>
                        <a:schemeClr val="tx1"/>
                      </a:solidFill>
                      <a:prstDash val="solid"/>
                      <a:round/>
                      <a:headEnd type="none" w="med" len="med"/>
                      <a:tailEnd type="none" w="med" len="med"/>
                    </a:lnT>
                  </a:tcPr>
                </a:tc>
                <a:tc>
                  <a:txBody>
                    <a:bodyPr/>
                    <a:lstStyle/>
                    <a:p>
                      <a:pPr algn="ctr" fontAlgn="b"/>
                      <a:r>
                        <a:rPr lang="es-CO" sz="1050" u="none" strike="noStrike" dirty="0">
                          <a:effectLst/>
                        </a:rPr>
                        <a:t>52,18%</a:t>
                      </a:r>
                      <a:endParaRPr lang="es-CO" sz="1050" b="1" i="0" u="none" strike="noStrike" dirty="0">
                        <a:solidFill>
                          <a:srgbClr val="173557"/>
                        </a:solidFill>
                        <a:effectLst/>
                        <a:latin typeface="Franklin Gothic Book" panose="020B0503020102020204" pitchFamily="34" charset="0"/>
                      </a:endParaRPr>
                    </a:p>
                  </a:txBody>
                  <a:tcPr marL="0" marR="0" marT="0" marB="0" anchor="b">
                    <a:lnT w="3175" cap="flat" cmpd="sng" algn="ctr">
                      <a:solidFill>
                        <a:schemeClr val="tx1"/>
                      </a:solidFill>
                      <a:prstDash val="solid"/>
                      <a:round/>
                      <a:headEnd type="none" w="med" len="med"/>
                      <a:tailEnd type="none" w="med" len="med"/>
                    </a:lnT>
                  </a:tcPr>
                </a:tc>
                <a:tc>
                  <a:txBody>
                    <a:bodyPr/>
                    <a:lstStyle/>
                    <a:p>
                      <a:pPr algn="ctr" fontAlgn="b"/>
                      <a:r>
                        <a:rPr lang="es-CO" sz="1050" u="none" strike="noStrike" dirty="0">
                          <a:effectLst/>
                        </a:rPr>
                        <a:t>36,03%</a:t>
                      </a:r>
                      <a:endParaRPr lang="es-CO" sz="1050" b="1" i="0" u="none" strike="noStrike" dirty="0">
                        <a:solidFill>
                          <a:srgbClr val="173557"/>
                        </a:solidFill>
                        <a:effectLst/>
                        <a:latin typeface="Franklin Gothic Book" panose="020B0503020102020204" pitchFamily="34" charset="0"/>
                      </a:endParaRPr>
                    </a:p>
                  </a:txBody>
                  <a:tcPr marL="0" marR="0" marT="0" marB="0" anchor="b">
                    <a:lnT w="3175" cap="flat" cmpd="sng" algn="ctr">
                      <a:solidFill>
                        <a:schemeClr val="tx1"/>
                      </a:solidFill>
                      <a:prstDash val="solid"/>
                      <a:round/>
                      <a:headEnd type="none" w="med" len="med"/>
                      <a:tailEnd type="none" w="med" len="med"/>
                    </a:lnT>
                  </a:tcPr>
                </a:tc>
                <a:tc>
                  <a:txBody>
                    <a:bodyPr/>
                    <a:lstStyle/>
                    <a:p>
                      <a:pPr algn="ctr" fontAlgn="b"/>
                      <a:r>
                        <a:rPr lang="es-CO" sz="1050" u="none" strike="noStrike" dirty="0">
                          <a:effectLst/>
                        </a:rPr>
                        <a:t>7,26%</a:t>
                      </a:r>
                      <a:endParaRPr lang="es-CO" sz="1050" b="1" i="0" u="none" strike="noStrike" dirty="0">
                        <a:solidFill>
                          <a:srgbClr val="173557"/>
                        </a:solidFill>
                        <a:effectLst/>
                        <a:latin typeface="Franklin Gothic Book" panose="020B0503020102020204" pitchFamily="34" charset="0"/>
                      </a:endParaRPr>
                    </a:p>
                  </a:txBody>
                  <a:tcPr marL="0" marR="0" marT="0" marB="0" anchor="b">
                    <a:lnT w="3175" cap="flat" cmpd="sng" algn="ctr">
                      <a:solidFill>
                        <a:schemeClr val="tx1"/>
                      </a:solidFill>
                      <a:prstDash val="solid"/>
                      <a:round/>
                      <a:headEnd type="none" w="med" len="med"/>
                      <a:tailEnd type="none" w="med" len="med"/>
                    </a:lnT>
                  </a:tcPr>
                </a:tc>
                <a:tc>
                  <a:txBody>
                    <a:bodyPr/>
                    <a:lstStyle/>
                    <a:p>
                      <a:pPr algn="ctr" fontAlgn="b"/>
                      <a:r>
                        <a:rPr lang="es-CO" sz="1050" u="none" strike="noStrike" dirty="0">
                          <a:effectLst/>
                        </a:rPr>
                        <a:t>0,36%</a:t>
                      </a:r>
                      <a:endParaRPr lang="es-CO" sz="1050" b="1" i="0" u="none" strike="noStrike" dirty="0">
                        <a:solidFill>
                          <a:srgbClr val="173557"/>
                        </a:solidFill>
                        <a:effectLst/>
                        <a:latin typeface="Franklin Gothic Book" panose="020B0503020102020204" pitchFamily="34" charset="0"/>
                      </a:endParaRPr>
                    </a:p>
                  </a:txBody>
                  <a:tcPr marL="0" marR="0" marT="0" marB="0" anchor="b">
                    <a:lnT w="3175" cap="flat" cmpd="sng" algn="ctr">
                      <a:solidFill>
                        <a:schemeClr val="tx1"/>
                      </a:solidFill>
                      <a:prstDash val="solid"/>
                      <a:round/>
                      <a:headEnd type="none" w="med" len="med"/>
                      <a:tailEnd type="none" w="med" len="med"/>
                    </a:lnT>
                  </a:tcPr>
                </a:tc>
                <a:tc>
                  <a:txBody>
                    <a:bodyPr/>
                    <a:lstStyle/>
                    <a:p>
                      <a:pPr algn="ctr" fontAlgn="b"/>
                      <a:r>
                        <a:rPr lang="es-CO" sz="1050" u="none" strike="noStrike" dirty="0">
                          <a:effectLst/>
                        </a:rPr>
                        <a:t>100%</a:t>
                      </a:r>
                      <a:endParaRPr lang="es-CO" sz="1050" b="1" i="0" u="none" strike="noStrike" dirty="0">
                        <a:solidFill>
                          <a:srgbClr val="173557"/>
                        </a:solidFill>
                        <a:effectLst/>
                        <a:latin typeface="Franklin Gothic Book" panose="020B0503020102020204" pitchFamily="34" charset="0"/>
                      </a:endParaRPr>
                    </a:p>
                  </a:txBody>
                  <a:tcPr marL="0" marR="0" marT="0" marB="0" anchor="b">
                    <a:lnT w="3175"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710467871"/>
                  </a:ext>
                </a:extLst>
              </a:tr>
            </a:tbl>
          </a:graphicData>
        </a:graphic>
      </p:graphicFrame>
      <p:cxnSp>
        <p:nvCxnSpPr>
          <p:cNvPr id="46" name="Conector recto 45">
            <a:extLst>
              <a:ext uri="{FF2B5EF4-FFF2-40B4-BE49-F238E27FC236}">
                <a16:creationId xmlns:a16="http://schemas.microsoft.com/office/drawing/2014/main" id="{FFCD7E76-06D2-B55D-77F0-AE08DF259CDB}"/>
              </a:ext>
            </a:extLst>
          </p:cNvPr>
          <p:cNvCxnSpPr>
            <a:cxnSpLocks/>
          </p:cNvCxnSpPr>
          <p:nvPr/>
        </p:nvCxnSpPr>
        <p:spPr>
          <a:xfrm>
            <a:off x="5922363" y="4868530"/>
            <a:ext cx="0" cy="97200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
        <p:nvSpPr>
          <p:cNvPr id="48" name="CuadroTexto 47">
            <a:extLst>
              <a:ext uri="{FF2B5EF4-FFF2-40B4-BE49-F238E27FC236}">
                <a16:creationId xmlns:a16="http://schemas.microsoft.com/office/drawing/2014/main" id="{92F82FCC-187D-92CF-B2B8-FD4F01A52A37}"/>
              </a:ext>
            </a:extLst>
          </p:cNvPr>
          <p:cNvSpPr txBox="1"/>
          <p:nvPr/>
        </p:nvSpPr>
        <p:spPr>
          <a:xfrm>
            <a:off x="5953303" y="4868333"/>
            <a:ext cx="5611164" cy="938719"/>
          </a:xfrm>
          <a:prstGeom prst="rect">
            <a:avLst/>
          </a:prstGeom>
          <a:noFill/>
        </p:spPr>
        <p:txBody>
          <a:bodyPr wrap="square">
            <a:spAutoFit/>
          </a:bodyPr>
          <a:lstStyle/>
          <a:p>
            <a:pPr marL="285750" indent="-285750" algn="just">
              <a:buFont typeface="Arial" panose="020B0604020202020204" pitchFamily="34" charset="0"/>
              <a:buChar char="•"/>
            </a:pPr>
            <a:r>
              <a:rPr lang="es-MX" sz="1100" b="1" dirty="0"/>
              <a:t>La región Centro Oriente (367 municipios)</a:t>
            </a:r>
            <a:r>
              <a:rPr lang="es-MX" sz="1100" dirty="0"/>
              <a:t> muestra una alta concentración de municipios en el rango de </a:t>
            </a:r>
            <a:r>
              <a:rPr lang="es-MX" sz="1100" b="1" dirty="0"/>
              <a:t>“Vulnerable" (47,41%), </a:t>
            </a:r>
            <a:r>
              <a:rPr lang="es-MX" sz="1100" dirty="0"/>
              <a:t>y </a:t>
            </a:r>
            <a:r>
              <a:rPr lang="es-MX" sz="1100" b="1" dirty="0"/>
              <a:t>“Solvente” (9,54%).</a:t>
            </a:r>
          </a:p>
          <a:p>
            <a:pPr marL="285750" indent="-285750" algn="just">
              <a:buFont typeface="Arial" panose="020B0604020202020204" pitchFamily="34" charset="0"/>
              <a:buChar char="•"/>
            </a:pPr>
            <a:r>
              <a:rPr lang="es-MX" sz="1100" b="1" dirty="0"/>
              <a:t>Cundinamarca (75,86%) y Santander (51,72%), </a:t>
            </a:r>
            <a:r>
              <a:rPr lang="es-MX" sz="1100" dirty="0"/>
              <a:t>tienen la mayor proporción de municipios en estos rangos.</a:t>
            </a:r>
            <a:endParaRPr lang="es-MX" sz="1100" b="1" dirty="0"/>
          </a:p>
        </p:txBody>
      </p:sp>
      <p:sp>
        <p:nvSpPr>
          <p:cNvPr id="50" name="CuadroTexto 49">
            <a:extLst>
              <a:ext uri="{FF2B5EF4-FFF2-40B4-BE49-F238E27FC236}">
                <a16:creationId xmlns:a16="http://schemas.microsoft.com/office/drawing/2014/main" id="{CE8E13BD-4D61-EAF0-AFDE-2AF81E2BABAF}"/>
              </a:ext>
            </a:extLst>
          </p:cNvPr>
          <p:cNvSpPr txBox="1"/>
          <p:nvPr/>
        </p:nvSpPr>
        <p:spPr>
          <a:xfrm>
            <a:off x="6239432" y="5964005"/>
            <a:ext cx="5325035" cy="600164"/>
          </a:xfrm>
          <a:prstGeom prst="rect">
            <a:avLst/>
          </a:prstGeom>
          <a:noFill/>
        </p:spPr>
        <p:txBody>
          <a:bodyPr wrap="square">
            <a:spAutoFit/>
          </a:bodyPr>
          <a:lstStyle/>
          <a:p>
            <a:pPr algn="just"/>
            <a:r>
              <a:rPr lang="es-MX" sz="1100" dirty="0"/>
              <a:t>Los demás departamentos de éstas y </a:t>
            </a:r>
            <a:r>
              <a:rPr lang="es-MX" sz="1100" b="1" dirty="0"/>
              <a:t>demás regiones </a:t>
            </a:r>
            <a:r>
              <a:rPr lang="es-MX" sz="1100" dirty="0"/>
              <a:t>tienen un comportamiento similar a la </a:t>
            </a:r>
            <a:r>
              <a:rPr lang="es-MX" sz="1100" b="1" dirty="0"/>
              <a:t>distribución promedio </a:t>
            </a:r>
            <a:r>
              <a:rPr lang="es-MX" sz="1100" dirty="0"/>
              <a:t>de cada rango. </a:t>
            </a:r>
          </a:p>
          <a:p>
            <a:pPr algn="just"/>
            <a:endParaRPr lang="es-MX" sz="1100" b="1" dirty="0"/>
          </a:p>
        </p:txBody>
      </p:sp>
      <p:cxnSp>
        <p:nvCxnSpPr>
          <p:cNvPr id="51" name="Conector recto 50">
            <a:extLst>
              <a:ext uri="{FF2B5EF4-FFF2-40B4-BE49-F238E27FC236}">
                <a16:creationId xmlns:a16="http://schemas.microsoft.com/office/drawing/2014/main" id="{69E3F078-2BD1-9D7B-E90C-A3F26BAC3B50}"/>
              </a:ext>
            </a:extLst>
          </p:cNvPr>
          <p:cNvCxnSpPr>
            <a:cxnSpLocks/>
          </p:cNvCxnSpPr>
          <p:nvPr/>
        </p:nvCxnSpPr>
        <p:spPr>
          <a:xfrm>
            <a:off x="5922363" y="5983697"/>
            <a:ext cx="0" cy="37088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CuadroTexto 9">
            <a:extLst>
              <a:ext uri="{FF2B5EF4-FFF2-40B4-BE49-F238E27FC236}">
                <a16:creationId xmlns:a16="http://schemas.microsoft.com/office/drawing/2014/main" id="{B9E1259A-C285-487A-B425-D01D63F69BC3}"/>
              </a:ext>
            </a:extLst>
          </p:cNvPr>
          <p:cNvSpPr txBox="1"/>
          <p:nvPr/>
        </p:nvSpPr>
        <p:spPr>
          <a:xfrm>
            <a:off x="7242375" y="801382"/>
            <a:ext cx="3200400" cy="492443"/>
          </a:xfrm>
          <a:prstGeom prst="rect">
            <a:avLst/>
          </a:prstGeom>
          <a:noFill/>
        </p:spPr>
        <p:txBody>
          <a:bodyPr wrap="square">
            <a:spAutoFit/>
          </a:bodyPr>
          <a:lstStyle/>
          <a:p>
            <a:pPr algn="just"/>
            <a:endParaRPr lang="es-MX" sz="1300" b="1" dirty="0"/>
          </a:p>
          <a:p>
            <a:pPr algn="just"/>
            <a:r>
              <a:rPr lang="es-MX" sz="1300" b="1" dirty="0"/>
              <a:t>Tabla de distribución por rango</a:t>
            </a:r>
            <a:r>
              <a:rPr lang="es-MX" sz="1200" dirty="0"/>
              <a:t>.</a:t>
            </a:r>
            <a:endParaRPr lang="es-CO" sz="1200" dirty="0"/>
          </a:p>
        </p:txBody>
      </p:sp>
    </p:spTree>
    <p:extLst>
      <p:ext uri="{BB962C8B-B14F-4D97-AF65-F5344CB8AC3E}">
        <p14:creationId xmlns:p14="http://schemas.microsoft.com/office/powerpoint/2010/main" val="1108603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8">
            <a:extLst>
              <a:ext uri="{FF2B5EF4-FFF2-40B4-BE49-F238E27FC236}">
                <a16:creationId xmlns:a16="http://schemas.microsoft.com/office/drawing/2014/main" id="{E70F2704-C54D-76C4-ED2A-9A6AFE4435E4}"/>
              </a:ext>
            </a:extLst>
          </p:cNvPr>
          <p:cNvSpPr txBox="1"/>
          <p:nvPr/>
        </p:nvSpPr>
        <p:spPr>
          <a:xfrm>
            <a:off x="3015980" y="696141"/>
            <a:ext cx="6372827" cy="307777"/>
          </a:xfrm>
          <a:prstGeom prst="rect">
            <a:avLst/>
          </a:prstGeom>
          <a:solidFill>
            <a:schemeClr val="tx1"/>
          </a:solidFill>
        </p:spPr>
        <p:txBody>
          <a:bodyPr wrap="square">
            <a:spAutoFit/>
          </a:bodyPr>
          <a:lstStyle/>
          <a:p>
            <a:pPr algn="just">
              <a:lnSpc>
                <a:spcPct val="100000"/>
              </a:lnSpc>
            </a:pPr>
            <a:r>
              <a:rPr lang="es-CO" sz="1400" dirty="0">
                <a:solidFill>
                  <a:schemeClr val="bg1"/>
                </a:solidFill>
                <a:latin typeface="+mj-lt"/>
                <a:ea typeface="Times New Roman" panose="02020603050405020304" pitchFamily="18" charset="0"/>
              </a:rPr>
              <a:t>Los municipios obtienen un promedio de 57,57 puntos en el IDF.</a:t>
            </a:r>
            <a:endParaRPr lang="es-CO" sz="1200" dirty="0">
              <a:solidFill>
                <a:schemeClr val="bg1"/>
              </a:solidFill>
              <a:latin typeface="+mj-lt"/>
            </a:endParaRPr>
          </a:p>
        </p:txBody>
      </p:sp>
      <p:sp>
        <p:nvSpPr>
          <p:cNvPr id="6" name="Rectángulo 5">
            <a:extLst>
              <a:ext uri="{FF2B5EF4-FFF2-40B4-BE49-F238E27FC236}">
                <a16:creationId xmlns:a16="http://schemas.microsoft.com/office/drawing/2014/main" id="{D763D3F1-C268-93BE-0704-3632F9124B0D}"/>
              </a:ext>
            </a:extLst>
          </p:cNvPr>
          <p:cNvSpPr/>
          <p:nvPr/>
        </p:nvSpPr>
        <p:spPr>
          <a:xfrm flipH="1">
            <a:off x="2501203" y="1200199"/>
            <a:ext cx="6674817" cy="584775"/>
          </a:xfrm>
          <a:prstGeom prst="rect">
            <a:avLst/>
          </a:prstGeom>
          <a:gradFill>
            <a:gsLst>
              <a:gs pos="0">
                <a:srgbClr val="4D4D4D">
                  <a:alpha val="15000"/>
                </a:srgbClr>
              </a:gs>
              <a:gs pos="100000">
                <a:srgbClr val="4D4D4D">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defRPr sz="1440" b="1" i="0" u="none" strike="noStrike" kern="1200" cap="all" spc="120" normalizeH="0" baseline="0">
                <a:solidFill>
                  <a:srgbClr val="173557"/>
                </a:solidFill>
                <a:latin typeface="Montserrat" panose="00000500000000000000" pitchFamily="2" charset="0"/>
                <a:ea typeface="+mn-ea"/>
                <a:cs typeface="+mn-cs"/>
              </a:defRPr>
            </a:pPr>
            <a:r>
              <a:rPr lang="es-CO" dirty="0"/>
              <a:t>Rangos de desempeño por grupos de capacidades</a:t>
            </a:r>
            <a:endParaRPr lang="es-CO" sz="1800" dirty="0"/>
          </a:p>
        </p:txBody>
      </p:sp>
      <p:sp>
        <p:nvSpPr>
          <p:cNvPr id="3" name="AutoShape 2">
            <a:extLst>
              <a:ext uri="{FF2B5EF4-FFF2-40B4-BE49-F238E27FC236}">
                <a16:creationId xmlns:a16="http://schemas.microsoft.com/office/drawing/2014/main" id="{60432090-2B4C-6191-07E1-A564E9B66043}"/>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16" name="CuadroTexto 15">
            <a:extLst>
              <a:ext uri="{FF2B5EF4-FFF2-40B4-BE49-F238E27FC236}">
                <a16:creationId xmlns:a16="http://schemas.microsoft.com/office/drawing/2014/main" id="{7463198F-0226-0ED3-07FE-881316664A98}"/>
              </a:ext>
            </a:extLst>
          </p:cNvPr>
          <p:cNvSpPr txBox="1"/>
          <p:nvPr/>
        </p:nvSpPr>
        <p:spPr>
          <a:xfrm>
            <a:off x="1620821" y="1701721"/>
            <a:ext cx="791804" cy="276999"/>
          </a:xfrm>
          <a:prstGeom prst="rect">
            <a:avLst/>
          </a:prstGeom>
          <a:solidFill>
            <a:schemeClr val="accent3">
              <a:lumMod val="20000"/>
              <a:lumOff val="80000"/>
            </a:schemeClr>
          </a:solidFill>
          <a:ln>
            <a:solidFill>
              <a:schemeClr val="tx2"/>
            </a:solidFill>
          </a:ln>
        </p:spPr>
        <p:style>
          <a:lnRef idx="2">
            <a:schemeClr val="accent3"/>
          </a:lnRef>
          <a:fillRef idx="1">
            <a:schemeClr val="lt1"/>
          </a:fillRef>
          <a:effectRef idx="0">
            <a:schemeClr val="accent3"/>
          </a:effectRef>
          <a:fontRef idx="minor">
            <a:schemeClr val="dk1"/>
          </a:fontRef>
        </p:style>
        <p:txBody>
          <a:bodyPr wrap="square">
            <a:spAutoFit/>
          </a:bodyPr>
          <a:lstStyle/>
          <a:p>
            <a:pPr algn="ctr"/>
            <a:r>
              <a:rPr lang="es-CO" sz="1200" b="1" i="0" u="none" strike="noStrike" dirty="0">
                <a:solidFill>
                  <a:schemeClr val="tx2"/>
                </a:solidFill>
                <a:effectLst/>
                <a:latin typeface="Franklin Gothic Book" panose="020B0503020102020204" pitchFamily="34" charset="0"/>
              </a:rPr>
              <a:t>69,67</a:t>
            </a:r>
            <a:r>
              <a:rPr lang="es-CO" sz="1200" b="1" dirty="0">
                <a:solidFill>
                  <a:schemeClr val="tx2"/>
                </a:solidFill>
              </a:rPr>
              <a:t> </a:t>
            </a:r>
          </a:p>
        </p:txBody>
      </p:sp>
      <p:sp>
        <p:nvSpPr>
          <p:cNvPr id="18" name="CuadroTexto 17">
            <a:extLst>
              <a:ext uri="{FF2B5EF4-FFF2-40B4-BE49-F238E27FC236}">
                <a16:creationId xmlns:a16="http://schemas.microsoft.com/office/drawing/2014/main" id="{9E3DCF78-4C0E-A4B0-CB2C-457C108C24C6}"/>
              </a:ext>
            </a:extLst>
          </p:cNvPr>
          <p:cNvSpPr txBox="1"/>
          <p:nvPr/>
        </p:nvSpPr>
        <p:spPr>
          <a:xfrm>
            <a:off x="2898314" y="1701721"/>
            <a:ext cx="792000" cy="276999"/>
          </a:xfrm>
          <a:prstGeom prst="rect">
            <a:avLst/>
          </a:prstGeom>
          <a:solidFill>
            <a:schemeClr val="accent3">
              <a:lumMod val="20000"/>
              <a:lumOff val="80000"/>
            </a:schemeClr>
          </a:solidFill>
          <a:ln>
            <a:solidFill>
              <a:schemeClr val="tx2"/>
            </a:solidFill>
          </a:ln>
        </p:spPr>
        <p:style>
          <a:lnRef idx="2">
            <a:schemeClr val="accent3"/>
          </a:lnRef>
          <a:fillRef idx="1">
            <a:schemeClr val="lt1"/>
          </a:fillRef>
          <a:effectRef idx="0">
            <a:schemeClr val="accent3"/>
          </a:effectRef>
          <a:fontRef idx="minor">
            <a:schemeClr val="dk1"/>
          </a:fontRef>
        </p:style>
        <p:txBody>
          <a:bodyPr wrap="square">
            <a:spAutoFit/>
          </a:bodyPr>
          <a:lstStyle/>
          <a:p>
            <a:pPr algn="ctr"/>
            <a:r>
              <a:rPr lang="es-CO" sz="1200" b="1" i="0" u="none" strike="noStrike" dirty="0">
                <a:solidFill>
                  <a:schemeClr val="tx2"/>
                </a:solidFill>
                <a:effectLst/>
                <a:latin typeface="Franklin Gothic Book" panose="020B0503020102020204" pitchFamily="34" charset="0"/>
              </a:rPr>
              <a:t>61,43</a:t>
            </a:r>
            <a:r>
              <a:rPr lang="es-CO" sz="1200" b="1" dirty="0">
                <a:solidFill>
                  <a:schemeClr val="tx2"/>
                </a:solidFill>
              </a:rPr>
              <a:t> </a:t>
            </a:r>
          </a:p>
        </p:txBody>
      </p:sp>
      <p:sp>
        <p:nvSpPr>
          <p:cNvPr id="20" name="CuadroTexto 19">
            <a:extLst>
              <a:ext uri="{FF2B5EF4-FFF2-40B4-BE49-F238E27FC236}">
                <a16:creationId xmlns:a16="http://schemas.microsoft.com/office/drawing/2014/main" id="{B3FAAE4C-D83F-29A3-8687-48EAA67726EA}"/>
              </a:ext>
            </a:extLst>
          </p:cNvPr>
          <p:cNvSpPr txBox="1"/>
          <p:nvPr/>
        </p:nvSpPr>
        <p:spPr>
          <a:xfrm>
            <a:off x="4323322" y="1701721"/>
            <a:ext cx="792000" cy="276999"/>
          </a:xfrm>
          <a:prstGeom prst="rect">
            <a:avLst/>
          </a:prstGeom>
          <a:solidFill>
            <a:schemeClr val="accent5">
              <a:lumMod val="40000"/>
              <a:lumOff val="60000"/>
            </a:schemeClr>
          </a:solidFill>
          <a:ln>
            <a:solidFill>
              <a:schemeClr val="tx2"/>
            </a:solidFill>
          </a:ln>
        </p:spPr>
        <p:style>
          <a:lnRef idx="2">
            <a:schemeClr val="accent3"/>
          </a:lnRef>
          <a:fillRef idx="1">
            <a:schemeClr val="lt1"/>
          </a:fillRef>
          <a:effectRef idx="0">
            <a:schemeClr val="accent3"/>
          </a:effectRef>
          <a:fontRef idx="minor">
            <a:schemeClr val="dk1"/>
          </a:fontRef>
        </p:style>
        <p:txBody>
          <a:bodyPr wrap="square">
            <a:spAutoFit/>
          </a:bodyPr>
          <a:lstStyle/>
          <a:p>
            <a:pPr algn="ctr"/>
            <a:r>
              <a:rPr lang="es-CO" sz="1200" b="1" i="0" u="none" strike="noStrike" dirty="0">
                <a:solidFill>
                  <a:schemeClr val="tx2"/>
                </a:solidFill>
                <a:effectLst/>
                <a:latin typeface="Franklin Gothic Book" panose="020B0503020102020204" pitchFamily="34" charset="0"/>
              </a:rPr>
              <a:t>59,09</a:t>
            </a:r>
            <a:r>
              <a:rPr lang="es-CO" sz="1200" b="1" dirty="0">
                <a:solidFill>
                  <a:schemeClr val="tx2"/>
                </a:solidFill>
              </a:rPr>
              <a:t> </a:t>
            </a:r>
          </a:p>
        </p:txBody>
      </p:sp>
      <p:sp>
        <p:nvSpPr>
          <p:cNvPr id="22" name="CuadroTexto 21">
            <a:extLst>
              <a:ext uri="{FF2B5EF4-FFF2-40B4-BE49-F238E27FC236}">
                <a16:creationId xmlns:a16="http://schemas.microsoft.com/office/drawing/2014/main" id="{8555C18E-241E-5632-9A38-A05CA2728CF3}"/>
              </a:ext>
            </a:extLst>
          </p:cNvPr>
          <p:cNvSpPr txBox="1"/>
          <p:nvPr/>
        </p:nvSpPr>
        <p:spPr>
          <a:xfrm>
            <a:off x="5700000" y="1701721"/>
            <a:ext cx="792000" cy="276999"/>
          </a:xfrm>
          <a:prstGeom prst="rect">
            <a:avLst/>
          </a:prstGeom>
          <a:solidFill>
            <a:schemeClr val="accent5">
              <a:lumMod val="40000"/>
              <a:lumOff val="60000"/>
            </a:schemeClr>
          </a:solidFill>
          <a:ln>
            <a:solidFill>
              <a:schemeClr val="tx2"/>
            </a:solidFill>
          </a:ln>
        </p:spPr>
        <p:style>
          <a:lnRef idx="2">
            <a:schemeClr val="accent3"/>
          </a:lnRef>
          <a:fillRef idx="1">
            <a:schemeClr val="lt1"/>
          </a:fillRef>
          <a:effectRef idx="0">
            <a:schemeClr val="accent3"/>
          </a:effectRef>
          <a:fontRef idx="minor">
            <a:schemeClr val="dk1"/>
          </a:fontRef>
        </p:style>
        <p:txBody>
          <a:bodyPr wrap="square">
            <a:spAutoFit/>
          </a:bodyPr>
          <a:lstStyle/>
          <a:p>
            <a:pPr algn="ctr"/>
            <a:r>
              <a:rPr lang="es-CO" sz="1200" b="1" i="0" u="none" strike="noStrike" dirty="0">
                <a:solidFill>
                  <a:schemeClr val="tx2"/>
                </a:solidFill>
                <a:effectLst/>
                <a:latin typeface="Franklin Gothic Book" panose="020B0503020102020204" pitchFamily="34" charset="0"/>
              </a:rPr>
              <a:t>58,62</a:t>
            </a:r>
            <a:r>
              <a:rPr lang="es-CO" sz="1200" b="1" dirty="0">
                <a:solidFill>
                  <a:schemeClr val="tx2"/>
                </a:solidFill>
              </a:rPr>
              <a:t> </a:t>
            </a:r>
          </a:p>
        </p:txBody>
      </p:sp>
      <p:sp>
        <p:nvSpPr>
          <p:cNvPr id="24" name="CuadroTexto 23">
            <a:extLst>
              <a:ext uri="{FF2B5EF4-FFF2-40B4-BE49-F238E27FC236}">
                <a16:creationId xmlns:a16="http://schemas.microsoft.com/office/drawing/2014/main" id="{757F006F-0DA8-E57E-9971-C068896340BA}"/>
              </a:ext>
            </a:extLst>
          </p:cNvPr>
          <p:cNvSpPr txBox="1"/>
          <p:nvPr/>
        </p:nvSpPr>
        <p:spPr>
          <a:xfrm>
            <a:off x="6988941" y="1701721"/>
            <a:ext cx="792000" cy="276999"/>
          </a:xfrm>
          <a:prstGeom prst="rect">
            <a:avLst/>
          </a:prstGeom>
          <a:solidFill>
            <a:schemeClr val="accent6">
              <a:lumMod val="20000"/>
              <a:lumOff val="80000"/>
            </a:schemeClr>
          </a:solidFill>
          <a:ln>
            <a:solidFill>
              <a:schemeClr val="tx2"/>
            </a:solidFill>
          </a:ln>
        </p:spPr>
        <p:style>
          <a:lnRef idx="2">
            <a:schemeClr val="accent3"/>
          </a:lnRef>
          <a:fillRef idx="1">
            <a:schemeClr val="lt1"/>
          </a:fillRef>
          <a:effectRef idx="0">
            <a:schemeClr val="accent3"/>
          </a:effectRef>
          <a:fontRef idx="minor">
            <a:schemeClr val="dk1"/>
          </a:fontRef>
        </p:style>
        <p:txBody>
          <a:bodyPr wrap="square">
            <a:spAutoFit/>
          </a:bodyPr>
          <a:lstStyle/>
          <a:p>
            <a:pPr algn="ctr"/>
            <a:r>
              <a:rPr lang="es-CO" sz="1200" b="1" i="0" u="none" strike="noStrike" dirty="0">
                <a:solidFill>
                  <a:schemeClr val="tx2"/>
                </a:solidFill>
                <a:effectLst/>
                <a:latin typeface="Franklin Gothic Book" panose="020B0503020102020204" pitchFamily="34" charset="0"/>
              </a:rPr>
              <a:t>53,92</a:t>
            </a:r>
            <a:r>
              <a:rPr lang="es-CO" sz="1200" b="1" dirty="0">
                <a:solidFill>
                  <a:schemeClr val="tx2"/>
                </a:solidFill>
              </a:rPr>
              <a:t> </a:t>
            </a:r>
          </a:p>
        </p:txBody>
      </p:sp>
      <p:sp>
        <p:nvSpPr>
          <p:cNvPr id="26" name="CuadroTexto 25">
            <a:extLst>
              <a:ext uri="{FF2B5EF4-FFF2-40B4-BE49-F238E27FC236}">
                <a16:creationId xmlns:a16="http://schemas.microsoft.com/office/drawing/2014/main" id="{E73F291F-076D-4453-E87A-A500FED67FD3}"/>
              </a:ext>
            </a:extLst>
          </p:cNvPr>
          <p:cNvSpPr txBox="1"/>
          <p:nvPr/>
        </p:nvSpPr>
        <p:spPr>
          <a:xfrm>
            <a:off x="8369218" y="1701721"/>
            <a:ext cx="792000" cy="276999"/>
          </a:xfrm>
          <a:prstGeom prst="rect">
            <a:avLst/>
          </a:prstGeom>
          <a:solidFill>
            <a:schemeClr val="accent6">
              <a:lumMod val="20000"/>
              <a:lumOff val="80000"/>
            </a:schemeClr>
          </a:solidFill>
          <a:ln>
            <a:solidFill>
              <a:schemeClr val="tx2"/>
            </a:solidFill>
          </a:ln>
        </p:spPr>
        <p:style>
          <a:lnRef idx="2">
            <a:schemeClr val="accent3"/>
          </a:lnRef>
          <a:fillRef idx="1">
            <a:schemeClr val="lt1"/>
          </a:fillRef>
          <a:effectRef idx="0">
            <a:schemeClr val="accent3"/>
          </a:effectRef>
          <a:fontRef idx="minor">
            <a:schemeClr val="dk1"/>
          </a:fontRef>
        </p:style>
        <p:txBody>
          <a:bodyPr wrap="square">
            <a:spAutoFit/>
          </a:bodyPr>
          <a:lstStyle/>
          <a:p>
            <a:pPr algn="ctr"/>
            <a:r>
              <a:rPr lang="es-CO" sz="1200" b="1" i="0" u="none" strike="noStrike" dirty="0">
                <a:solidFill>
                  <a:schemeClr val="tx2"/>
                </a:solidFill>
                <a:effectLst/>
                <a:latin typeface="Franklin Gothic Book" panose="020B0503020102020204" pitchFamily="34" charset="0"/>
              </a:rPr>
              <a:t>54,08</a:t>
            </a:r>
            <a:r>
              <a:rPr lang="es-CO" sz="1200" b="1" dirty="0">
                <a:solidFill>
                  <a:schemeClr val="tx2"/>
                </a:solidFill>
              </a:rPr>
              <a:t> </a:t>
            </a:r>
          </a:p>
        </p:txBody>
      </p:sp>
      <p:sp>
        <p:nvSpPr>
          <p:cNvPr id="4" name="Título 4">
            <a:extLst>
              <a:ext uri="{FF2B5EF4-FFF2-40B4-BE49-F238E27FC236}">
                <a16:creationId xmlns:a16="http://schemas.microsoft.com/office/drawing/2014/main" id="{EC91A740-402A-8FB7-C0FF-0B3866EB6120}"/>
              </a:ext>
            </a:extLst>
          </p:cNvPr>
          <p:cNvSpPr txBox="1">
            <a:spLocks/>
          </p:cNvSpPr>
          <p:nvPr/>
        </p:nvSpPr>
        <p:spPr>
          <a:xfrm>
            <a:off x="1378372" y="163993"/>
            <a:ext cx="9144000" cy="590931"/>
          </a:xfrm>
          <a:prstGeom prst="rect">
            <a:avLst/>
          </a:prstGeom>
          <a:solidFill>
            <a:schemeClr val="bg1"/>
          </a:solidFill>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Verdana" panose="020B0604030504040204" pitchFamily="34" charset="0"/>
                <a:ea typeface="+mj-ea"/>
                <a:cs typeface="+mj-cs"/>
              </a:defRPr>
            </a:lvl1pPr>
          </a:lstStyle>
          <a:p>
            <a:r>
              <a:rPr lang="es-MX" sz="3600" b="1" dirty="0">
                <a:latin typeface="+mj-lt"/>
              </a:rPr>
              <a:t>Resultados por municipios</a:t>
            </a:r>
            <a:endParaRPr lang="es-CO" sz="3600" b="1" dirty="0">
              <a:latin typeface="+mj-lt"/>
            </a:endParaRPr>
          </a:p>
        </p:txBody>
      </p:sp>
      <p:cxnSp>
        <p:nvCxnSpPr>
          <p:cNvPr id="5" name="Conector recto 4">
            <a:extLst>
              <a:ext uri="{FF2B5EF4-FFF2-40B4-BE49-F238E27FC236}">
                <a16:creationId xmlns:a16="http://schemas.microsoft.com/office/drawing/2014/main" id="{AE8A2304-9CA4-3779-DE53-E5A659C6011C}"/>
              </a:ext>
            </a:extLst>
          </p:cNvPr>
          <p:cNvCxnSpPr>
            <a:cxnSpLocks/>
          </p:cNvCxnSpPr>
          <p:nvPr/>
        </p:nvCxnSpPr>
        <p:spPr>
          <a:xfrm>
            <a:off x="1552832" y="4713992"/>
            <a:ext cx="0" cy="180856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 name="Estrella: 10 puntas 1">
            <a:extLst>
              <a:ext uri="{FF2B5EF4-FFF2-40B4-BE49-F238E27FC236}">
                <a16:creationId xmlns:a16="http://schemas.microsoft.com/office/drawing/2014/main" id="{7FD8DFA9-DF56-8A49-8212-8EDFEFE6BB11}"/>
              </a:ext>
            </a:extLst>
          </p:cNvPr>
          <p:cNvSpPr/>
          <p:nvPr/>
        </p:nvSpPr>
        <p:spPr>
          <a:xfrm>
            <a:off x="8922599" y="457190"/>
            <a:ext cx="947948" cy="807229"/>
          </a:xfrm>
          <a:prstGeom prst="star10">
            <a:avLst/>
          </a:prstGeom>
          <a:ln w="28575"/>
        </p:spPr>
        <p:style>
          <a:lnRef idx="2">
            <a:schemeClr val="accent4"/>
          </a:lnRef>
          <a:fillRef idx="1">
            <a:schemeClr val="lt1"/>
          </a:fillRef>
          <a:effectRef idx="0">
            <a:schemeClr val="accent4"/>
          </a:effectRef>
          <a:fontRef idx="minor">
            <a:schemeClr val="dk1"/>
          </a:fontRef>
        </p:style>
        <p:txBody>
          <a:bodyPr rtlCol="0" anchor="ctr"/>
          <a:lstStyle/>
          <a:p>
            <a:pPr algn="ctr"/>
            <a:r>
              <a:rPr lang="es-CO" b="1" dirty="0">
                <a:latin typeface="+mj-lt"/>
              </a:rPr>
              <a:t>IDF</a:t>
            </a:r>
          </a:p>
          <a:p>
            <a:pPr algn="ctr"/>
            <a:r>
              <a:rPr lang="es-CO" sz="1200" b="1" dirty="0">
                <a:latin typeface="+mj-lt"/>
              </a:rPr>
              <a:t>57,57</a:t>
            </a:r>
          </a:p>
        </p:txBody>
      </p:sp>
      <p:sp>
        <p:nvSpPr>
          <p:cNvPr id="10" name="CuadroTexto 9">
            <a:extLst>
              <a:ext uri="{FF2B5EF4-FFF2-40B4-BE49-F238E27FC236}">
                <a16:creationId xmlns:a16="http://schemas.microsoft.com/office/drawing/2014/main" id="{A46ED28C-90FD-5DB8-90D5-419A6A82B9A3}"/>
              </a:ext>
            </a:extLst>
          </p:cNvPr>
          <p:cNvSpPr txBox="1"/>
          <p:nvPr/>
        </p:nvSpPr>
        <p:spPr>
          <a:xfrm>
            <a:off x="1552832" y="4600477"/>
            <a:ext cx="8426968" cy="523220"/>
          </a:xfrm>
          <a:prstGeom prst="rect">
            <a:avLst/>
          </a:prstGeom>
          <a:noFill/>
        </p:spPr>
        <p:txBody>
          <a:bodyPr wrap="square">
            <a:spAutoFit/>
          </a:bodyPr>
          <a:lstStyle/>
          <a:p>
            <a:pPr marL="171450" indent="-171450">
              <a:buFont typeface="Arial" panose="020B0604020202020204" pitchFamily="34" charset="0"/>
              <a:buChar char="•"/>
            </a:pPr>
            <a:r>
              <a:rPr lang="es-MX" sz="1400" b="1" dirty="0">
                <a:latin typeface="+mj-lt"/>
              </a:rPr>
              <a:t>4</a:t>
            </a:r>
            <a:r>
              <a:rPr lang="es-MX" sz="1400" dirty="0">
                <a:latin typeface="+mj-lt"/>
              </a:rPr>
              <a:t> ciudades están en el rango “</a:t>
            </a:r>
            <a:r>
              <a:rPr lang="es-MX" sz="1400" b="1" dirty="0">
                <a:latin typeface="+mj-lt"/>
              </a:rPr>
              <a:t>sostenible”</a:t>
            </a:r>
            <a:r>
              <a:rPr lang="es-MX" sz="1400" dirty="0">
                <a:latin typeface="+mj-lt"/>
              </a:rPr>
              <a:t>: Bogotá, Nobsa (Boyacá), Ricaurte (Cundinamarca) e </a:t>
            </a:r>
            <a:r>
              <a:rPr lang="es-MX" sz="1400" dirty="0" err="1">
                <a:latin typeface="+mj-lt"/>
              </a:rPr>
              <a:t>Itagüi</a:t>
            </a:r>
            <a:r>
              <a:rPr lang="es-MX" sz="1400" dirty="0">
                <a:latin typeface="+mj-lt"/>
              </a:rPr>
              <a:t> (Antioquia)</a:t>
            </a:r>
            <a:endParaRPr lang="es-CO" sz="1400" dirty="0">
              <a:latin typeface="+mj-lt"/>
            </a:endParaRPr>
          </a:p>
        </p:txBody>
      </p:sp>
      <p:sp>
        <p:nvSpPr>
          <p:cNvPr id="11" name="CuadroTexto 10">
            <a:extLst>
              <a:ext uri="{FF2B5EF4-FFF2-40B4-BE49-F238E27FC236}">
                <a16:creationId xmlns:a16="http://schemas.microsoft.com/office/drawing/2014/main" id="{6440F1A8-2F47-509A-02E0-3659D035A989}"/>
              </a:ext>
            </a:extLst>
          </p:cNvPr>
          <p:cNvSpPr txBox="1"/>
          <p:nvPr/>
        </p:nvSpPr>
        <p:spPr>
          <a:xfrm>
            <a:off x="1552831" y="6352745"/>
            <a:ext cx="9173849" cy="307777"/>
          </a:xfrm>
          <a:prstGeom prst="rect">
            <a:avLst/>
          </a:prstGeom>
          <a:noFill/>
        </p:spPr>
        <p:txBody>
          <a:bodyPr wrap="square">
            <a:spAutoFit/>
          </a:bodyPr>
          <a:lstStyle/>
          <a:p>
            <a:pPr marL="171450" indent="-171450">
              <a:buFont typeface="Arial" panose="020B0604020202020204" pitchFamily="34" charset="0"/>
              <a:buChar char="•"/>
            </a:pPr>
            <a:r>
              <a:rPr lang="es-CO" sz="1400" b="1" dirty="0">
                <a:latin typeface="+mj-lt"/>
              </a:rPr>
              <a:t>43</a:t>
            </a:r>
            <a:r>
              <a:rPr lang="es-CO" sz="1400" dirty="0">
                <a:latin typeface="+mj-lt"/>
              </a:rPr>
              <a:t> municipios están en el rango </a:t>
            </a:r>
            <a:r>
              <a:rPr lang="es-CO" sz="1400" b="1" dirty="0">
                <a:latin typeface="+mj-lt"/>
              </a:rPr>
              <a:t>“deterioro”</a:t>
            </a:r>
            <a:r>
              <a:rPr lang="es-CO" sz="1400" dirty="0">
                <a:latin typeface="+mj-lt"/>
              </a:rPr>
              <a:t> de los cuales 23 son del grupo G4 y del G5.</a:t>
            </a:r>
          </a:p>
        </p:txBody>
      </p:sp>
      <p:sp>
        <p:nvSpPr>
          <p:cNvPr id="13" name="CuadroTexto 12">
            <a:extLst>
              <a:ext uri="{FF2B5EF4-FFF2-40B4-BE49-F238E27FC236}">
                <a16:creationId xmlns:a16="http://schemas.microsoft.com/office/drawing/2014/main" id="{8282B0B9-C7A5-4CDD-D9A5-62266855799F}"/>
              </a:ext>
            </a:extLst>
          </p:cNvPr>
          <p:cNvSpPr txBox="1"/>
          <p:nvPr/>
        </p:nvSpPr>
        <p:spPr>
          <a:xfrm>
            <a:off x="1552832" y="5120313"/>
            <a:ext cx="10075253" cy="307777"/>
          </a:xfrm>
          <a:prstGeom prst="rect">
            <a:avLst/>
          </a:prstGeom>
          <a:noFill/>
        </p:spPr>
        <p:txBody>
          <a:bodyPr wrap="square">
            <a:spAutoFit/>
          </a:bodyPr>
          <a:lstStyle/>
          <a:p>
            <a:pPr marL="171450" indent="-171450">
              <a:buFont typeface="Arial" panose="020B0604020202020204" pitchFamily="34" charset="0"/>
              <a:buChar char="•"/>
            </a:pPr>
            <a:r>
              <a:rPr lang="es-CO" sz="1400" b="1" dirty="0">
                <a:latin typeface="+mj-lt"/>
              </a:rPr>
              <a:t>80</a:t>
            </a:r>
            <a:r>
              <a:rPr lang="es-CO" sz="1400" dirty="0">
                <a:latin typeface="+mj-lt"/>
              </a:rPr>
              <a:t> municipios están en el rango </a:t>
            </a:r>
            <a:r>
              <a:rPr lang="es-CO" sz="1400" b="1" dirty="0">
                <a:latin typeface="+mj-lt"/>
              </a:rPr>
              <a:t>“solvente”,</a:t>
            </a:r>
            <a:r>
              <a:rPr lang="es-CO" sz="1400" dirty="0">
                <a:latin typeface="+mj-lt"/>
              </a:rPr>
              <a:t> de las cuales </a:t>
            </a:r>
            <a:r>
              <a:rPr lang="es-CO" sz="1400" b="1" dirty="0">
                <a:latin typeface="+mj-lt"/>
              </a:rPr>
              <a:t>36</a:t>
            </a:r>
            <a:r>
              <a:rPr lang="es-CO" sz="1400" dirty="0">
                <a:latin typeface="+mj-lt"/>
              </a:rPr>
              <a:t> son del G1 y 19 del G2</a:t>
            </a:r>
          </a:p>
        </p:txBody>
      </p:sp>
      <p:sp>
        <p:nvSpPr>
          <p:cNvPr id="15" name="CuadroTexto 14">
            <a:extLst>
              <a:ext uri="{FF2B5EF4-FFF2-40B4-BE49-F238E27FC236}">
                <a16:creationId xmlns:a16="http://schemas.microsoft.com/office/drawing/2014/main" id="{F66B6120-466C-48F9-980C-E68DAC4EB0C0}"/>
              </a:ext>
            </a:extLst>
          </p:cNvPr>
          <p:cNvSpPr txBox="1"/>
          <p:nvPr/>
        </p:nvSpPr>
        <p:spPr>
          <a:xfrm>
            <a:off x="1550046" y="5827637"/>
            <a:ext cx="8757441" cy="523220"/>
          </a:xfrm>
          <a:prstGeom prst="rect">
            <a:avLst/>
          </a:prstGeom>
          <a:noFill/>
        </p:spPr>
        <p:txBody>
          <a:bodyPr wrap="square">
            <a:spAutoFit/>
          </a:bodyPr>
          <a:lstStyle/>
          <a:p>
            <a:pPr marL="171450" indent="-171450">
              <a:buFont typeface="Arial" panose="020B0604020202020204" pitchFamily="34" charset="0"/>
              <a:buChar char="•"/>
            </a:pPr>
            <a:r>
              <a:rPr lang="es-CO" sz="1400" b="1" dirty="0">
                <a:latin typeface="+mj-lt"/>
              </a:rPr>
              <a:t>575 </a:t>
            </a:r>
            <a:r>
              <a:rPr lang="es-CO" sz="1400" dirty="0">
                <a:latin typeface="+mj-lt"/>
              </a:rPr>
              <a:t>municipios están en el rango</a:t>
            </a:r>
            <a:r>
              <a:rPr lang="es-CO" sz="1400" b="1" dirty="0">
                <a:latin typeface="+mj-lt"/>
              </a:rPr>
              <a:t> “riesgo” </a:t>
            </a:r>
            <a:r>
              <a:rPr lang="es-CO" sz="1400" dirty="0">
                <a:latin typeface="+mj-lt"/>
              </a:rPr>
              <a:t>de los cuales </a:t>
            </a:r>
            <a:r>
              <a:rPr lang="es-CO" sz="1400" b="1" dirty="0">
                <a:latin typeface="+mj-lt"/>
              </a:rPr>
              <a:t>395</a:t>
            </a:r>
            <a:r>
              <a:rPr lang="es-CO" sz="1400" dirty="0">
                <a:latin typeface="+mj-lt"/>
              </a:rPr>
              <a:t>  se concentran en los grupos G3, G4 y G5.</a:t>
            </a:r>
          </a:p>
        </p:txBody>
      </p:sp>
      <p:sp>
        <p:nvSpPr>
          <p:cNvPr id="17" name="CuadroTexto 16">
            <a:extLst>
              <a:ext uri="{FF2B5EF4-FFF2-40B4-BE49-F238E27FC236}">
                <a16:creationId xmlns:a16="http://schemas.microsoft.com/office/drawing/2014/main" id="{E2B77C3F-4BC8-62DA-0F24-D655FE9CAD40}"/>
              </a:ext>
            </a:extLst>
          </p:cNvPr>
          <p:cNvSpPr txBox="1"/>
          <p:nvPr/>
        </p:nvSpPr>
        <p:spPr>
          <a:xfrm>
            <a:off x="1550046" y="5480623"/>
            <a:ext cx="9671842" cy="307777"/>
          </a:xfrm>
          <a:prstGeom prst="rect">
            <a:avLst/>
          </a:prstGeom>
          <a:noFill/>
        </p:spPr>
        <p:txBody>
          <a:bodyPr wrap="square">
            <a:spAutoFit/>
          </a:bodyPr>
          <a:lstStyle/>
          <a:p>
            <a:pPr marL="171450" indent="-171450">
              <a:buFont typeface="Arial" panose="020B0604020202020204" pitchFamily="34" charset="0"/>
              <a:buChar char="•"/>
            </a:pPr>
            <a:r>
              <a:rPr lang="es-CO" sz="1400" b="1" dirty="0">
                <a:latin typeface="+mj-lt"/>
              </a:rPr>
              <a:t>400</a:t>
            </a:r>
            <a:r>
              <a:rPr lang="es-CO" sz="1400" dirty="0">
                <a:latin typeface="+mj-lt"/>
              </a:rPr>
              <a:t> municipios están en el rango </a:t>
            </a:r>
            <a:r>
              <a:rPr lang="es-CO" sz="1400" b="1" dirty="0">
                <a:latin typeface="+mj-lt"/>
              </a:rPr>
              <a:t>“vulnerable”</a:t>
            </a:r>
            <a:r>
              <a:rPr lang="es-CO" sz="1400" dirty="0">
                <a:latin typeface="+mj-lt"/>
              </a:rPr>
              <a:t> de los cuales </a:t>
            </a:r>
            <a:r>
              <a:rPr lang="es-CO" sz="1400" b="1" dirty="0">
                <a:latin typeface="+mj-lt"/>
              </a:rPr>
              <a:t>278</a:t>
            </a:r>
            <a:r>
              <a:rPr lang="es-CO" sz="1400" dirty="0">
                <a:latin typeface="+mj-lt"/>
              </a:rPr>
              <a:t> son del grupo G1, G2 y G3</a:t>
            </a:r>
          </a:p>
        </p:txBody>
      </p:sp>
      <p:graphicFrame>
        <p:nvGraphicFramePr>
          <p:cNvPr id="7" name="Gráfico 6">
            <a:extLst>
              <a:ext uri="{FF2B5EF4-FFF2-40B4-BE49-F238E27FC236}">
                <a16:creationId xmlns:a16="http://schemas.microsoft.com/office/drawing/2014/main" id="{43A017BF-854E-E111-148D-5D9F3A73F837}"/>
              </a:ext>
            </a:extLst>
          </p:cNvPr>
          <p:cNvGraphicFramePr>
            <a:graphicFrameLocks/>
          </p:cNvGraphicFramePr>
          <p:nvPr>
            <p:extLst>
              <p:ext uri="{D42A27DB-BD31-4B8C-83A1-F6EECF244321}">
                <p14:modId xmlns:p14="http://schemas.microsoft.com/office/powerpoint/2010/main" val="1203957618"/>
              </p:ext>
            </p:extLst>
          </p:nvPr>
        </p:nvGraphicFramePr>
        <p:xfrm>
          <a:off x="873176" y="2090879"/>
          <a:ext cx="10754909" cy="216353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850850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Conector recto 7">
            <a:extLst>
              <a:ext uri="{FF2B5EF4-FFF2-40B4-BE49-F238E27FC236}">
                <a16:creationId xmlns:a16="http://schemas.microsoft.com/office/drawing/2014/main" id="{CD2E1813-4B2A-860C-7B24-AB8818861041}"/>
              </a:ext>
            </a:extLst>
          </p:cNvPr>
          <p:cNvCxnSpPr>
            <a:cxnSpLocks/>
          </p:cNvCxnSpPr>
          <p:nvPr/>
        </p:nvCxnSpPr>
        <p:spPr>
          <a:xfrm>
            <a:off x="6981825" y="2697882"/>
            <a:ext cx="4371975"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9" name="Conector recto 8">
            <a:extLst>
              <a:ext uri="{FF2B5EF4-FFF2-40B4-BE49-F238E27FC236}">
                <a16:creationId xmlns:a16="http://schemas.microsoft.com/office/drawing/2014/main" id="{B00A1053-CB44-CCDC-3BDA-6261D5F11A84}"/>
              </a:ext>
            </a:extLst>
          </p:cNvPr>
          <p:cNvCxnSpPr>
            <a:cxnSpLocks/>
          </p:cNvCxnSpPr>
          <p:nvPr/>
        </p:nvCxnSpPr>
        <p:spPr>
          <a:xfrm>
            <a:off x="6981825" y="3440832"/>
            <a:ext cx="4371975"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11" name="Conector recto 10">
            <a:extLst>
              <a:ext uri="{FF2B5EF4-FFF2-40B4-BE49-F238E27FC236}">
                <a16:creationId xmlns:a16="http://schemas.microsoft.com/office/drawing/2014/main" id="{A005359C-AEED-8F7D-71F5-975728DA4F3B}"/>
              </a:ext>
            </a:extLst>
          </p:cNvPr>
          <p:cNvCxnSpPr>
            <a:cxnSpLocks/>
          </p:cNvCxnSpPr>
          <p:nvPr/>
        </p:nvCxnSpPr>
        <p:spPr>
          <a:xfrm>
            <a:off x="6981825" y="4107381"/>
            <a:ext cx="4371975" cy="0"/>
          </a:xfrm>
          <a:prstGeom prst="line">
            <a:avLst/>
          </a:prstGeom>
          <a:ln w="38100"/>
        </p:spPr>
        <p:style>
          <a:lnRef idx="1">
            <a:schemeClr val="dk1"/>
          </a:lnRef>
          <a:fillRef idx="0">
            <a:schemeClr val="dk1"/>
          </a:fillRef>
          <a:effectRef idx="0">
            <a:schemeClr val="dk1"/>
          </a:effectRef>
          <a:fontRef idx="minor">
            <a:schemeClr val="tx1"/>
          </a:fontRef>
        </p:style>
      </p:cxnSp>
      <p:sp>
        <p:nvSpPr>
          <p:cNvPr id="12" name="CuadroTexto 11">
            <a:extLst>
              <a:ext uri="{FF2B5EF4-FFF2-40B4-BE49-F238E27FC236}">
                <a16:creationId xmlns:a16="http://schemas.microsoft.com/office/drawing/2014/main" id="{C1A54367-AEF1-D679-8FE6-E0A3E9697A4F}"/>
              </a:ext>
            </a:extLst>
          </p:cNvPr>
          <p:cNvSpPr txBox="1"/>
          <p:nvPr/>
        </p:nvSpPr>
        <p:spPr>
          <a:xfrm>
            <a:off x="6877050" y="2123563"/>
            <a:ext cx="3286125" cy="400110"/>
          </a:xfrm>
          <a:prstGeom prst="rect">
            <a:avLst/>
          </a:prstGeom>
          <a:noFill/>
        </p:spPr>
        <p:txBody>
          <a:bodyPr wrap="square" rtlCol="0">
            <a:spAutoFit/>
          </a:bodyPr>
          <a:lstStyle/>
          <a:p>
            <a:r>
              <a:rPr lang="es-MX" sz="2000">
                <a:latin typeface="Montserrat" panose="00000500000000000000" pitchFamily="2" charset="0"/>
              </a:rPr>
              <a:t>Ingresos territoriales</a:t>
            </a:r>
            <a:endParaRPr lang="es-CO" sz="2000">
              <a:latin typeface="Montserrat" panose="00000500000000000000" pitchFamily="2" charset="0"/>
            </a:endParaRPr>
          </a:p>
        </p:txBody>
      </p:sp>
      <p:sp>
        <p:nvSpPr>
          <p:cNvPr id="14" name="CuadroTexto 13">
            <a:extLst>
              <a:ext uri="{FF2B5EF4-FFF2-40B4-BE49-F238E27FC236}">
                <a16:creationId xmlns:a16="http://schemas.microsoft.com/office/drawing/2014/main" id="{94674BAA-0DCC-CAF7-2EC3-F41552CD0811}"/>
              </a:ext>
            </a:extLst>
          </p:cNvPr>
          <p:cNvSpPr txBox="1"/>
          <p:nvPr/>
        </p:nvSpPr>
        <p:spPr>
          <a:xfrm>
            <a:off x="6877050" y="2885563"/>
            <a:ext cx="3286125" cy="400110"/>
          </a:xfrm>
          <a:prstGeom prst="rect">
            <a:avLst/>
          </a:prstGeom>
          <a:noFill/>
        </p:spPr>
        <p:txBody>
          <a:bodyPr wrap="square" rtlCol="0">
            <a:spAutoFit/>
          </a:bodyPr>
          <a:lstStyle/>
          <a:p>
            <a:r>
              <a:rPr lang="es-MX" sz="2000">
                <a:latin typeface="Montserrat" panose="00000500000000000000" pitchFamily="2" charset="0"/>
              </a:rPr>
              <a:t>Gastos</a:t>
            </a:r>
            <a:endParaRPr lang="es-CO" sz="2000">
              <a:latin typeface="Montserrat" panose="00000500000000000000" pitchFamily="2" charset="0"/>
            </a:endParaRPr>
          </a:p>
        </p:txBody>
      </p:sp>
      <p:sp>
        <p:nvSpPr>
          <p:cNvPr id="18" name="CuadroTexto 17">
            <a:extLst>
              <a:ext uri="{FF2B5EF4-FFF2-40B4-BE49-F238E27FC236}">
                <a16:creationId xmlns:a16="http://schemas.microsoft.com/office/drawing/2014/main" id="{0A852205-140E-3095-30D1-5F8952923DF6}"/>
              </a:ext>
            </a:extLst>
          </p:cNvPr>
          <p:cNvSpPr txBox="1"/>
          <p:nvPr/>
        </p:nvSpPr>
        <p:spPr>
          <a:xfrm>
            <a:off x="6877050" y="3601855"/>
            <a:ext cx="3286125" cy="400110"/>
          </a:xfrm>
          <a:prstGeom prst="rect">
            <a:avLst/>
          </a:prstGeom>
          <a:noFill/>
        </p:spPr>
        <p:txBody>
          <a:bodyPr wrap="square" rtlCol="0">
            <a:spAutoFit/>
          </a:bodyPr>
          <a:lstStyle/>
          <a:p>
            <a:r>
              <a:rPr lang="es-MX" sz="2000" dirty="0">
                <a:latin typeface="Montserrat" panose="00000500000000000000" pitchFamily="2" charset="0"/>
              </a:rPr>
              <a:t>Deuda pública</a:t>
            </a:r>
            <a:endParaRPr lang="es-CO" sz="2000" dirty="0">
              <a:latin typeface="Montserrat" panose="00000500000000000000" pitchFamily="2" charset="0"/>
            </a:endParaRPr>
          </a:p>
        </p:txBody>
      </p:sp>
      <p:sp>
        <p:nvSpPr>
          <p:cNvPr id="4" name="Rectángulo 3">
            <a:extLst>
              <a:ext uri="{FF2B5EF4-FFF2-40B4-BE49-F238E27FC236}">
                <a16:creationId xmlns:a16="http://schemas.microsoft.com/office/drawing/2014/main" id="{5ED17EF8-98FE-7261-76F3-96CFDB537526}"/>
              </a:ext>
            </a:extLst>
          </p:cNvPr>
          <p:cNvSpPr/>
          <p:nvPr/>
        </p:nvSpPr>
        <p:spPr>
          <a:xfrm>
            <a:off x="-1905" y="1922587"/>
            <a:ext cx="5743575" cy="3057525"/>
          </a:xfrm>
          <a:prstGeom prst="rect">
            <a:avLst/>
          </a:prstGeom>
          <a:solidFill>
            <a:schemeClr val="accent1"/>
          </a:solidFill>
          <a:ln>
            <a:solidFill>
              <a:schemeClr val="accent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CO">
              <a:latin typeface="Montserrat" panose="00000500000000000000" pitchFamily="2" charset="0"/>
              <a:ea typeface="Verdana" panose="020B0604030504040204" pitchFamily="34" charset="0"/>
            </a:endParaRPr>
          </a:p>
        </p:txBody>
      </p:sp>
      <p:sp>
        <p:nvSpPr>
          <p:cNvPr id="6" name="CuadroTexto 5">
            <a:extLst>
              <a:ext uri="{FF2B5EF4-FFF2-40B4-BE49-F238E27FC236}">
                <a16:creationId xmlns:a16="http://schemas.microsoft.com/office/drawing/2014/main" id="{29565593-C39B-4FC6-24B4-A0F81F906B9E}"/>
              </a:ext>
            </a:extLst>
          </p:cNvPr>
          <p:cNvSpPr txBox="1"/>
          <p:nvPr/>
        </p:nvSpPr>
        <p:spPr>
          <a:xfrm>
            <a:off x="635318" y="2857412"/>
            <a:ext cx="4772024" cy="1603003"/>
          </a:xfrm>
          <a:prstGeom prst="rect">
            <a:avLst/>
          </a:prstGeom>
          <a:noFill/>
        </p:spPr>
        <p:txBody>
          <a:bodyPr wrap="square">
            <a:spAutoFit/>
          </a:bodyPr>
          <a:lstStyle/>
          <a:p>
            <a:pPr>
              <a:lnSpc>
                <a:spcPct val="120000"/>
              </a:lnSpc>
            </a:pPr>
            <a:r>
              <a:rPr lang="en-US" sz="2800" b="1" spc="59" dirty="0" err="1">
                <a:solidFill>
                  <a:schemeClr val="bg1"/>
                </a:solidFill>
                <a:latin typeface="Montserrat" panose="00000500000000000000" pitchFamily="2" charset="0"/>
                <a:ea typeface="Verdana" panose="020B0604030504040204" pitchFamily="34" charset="0"/>
              </a:rPr>
              <a:t>Comportamiento</a:t>
            </a:r>
            <a:r>
              <a:rPr lang="en-US" sz="2800" b="1" spc="59" dirty="0">
                <a:solidFill>
                  <a:schemeClr val="bg1"/>
                </a:solidFill>
                <a:latin typeface="Montserrat" panose="00000500000000000000" pitchFamily="2" charset="0"/>
                <a:ea typeface="Verdana" panose="020B0604030504040204" pitchFamily="34" charset="0"/>
              </a:rPr>
              <a:t> de las Finanzas </a:t>
            </a:r>
            <a:r>
              <a:rPr lang="en-US" sz="2800" b="1" spc="59" dirty="0" err="1">
                <a:solidFill>
                  <a:schemeClr val="bg1"/>
                </a:solidFill>
                <a:latin typeface="Montserrat" panose="00000500000000000000" pitchFamily="2" charset="0"/>
                <a:ea typeface="Verdana" panose="020B0604030504040204" pitchFamily="34" charset="0"/>
              </a:rPr>
              <a:t>públicas</a:t>
            </a:r>
            <a:r>
              <a:rPr lang="en-US" sz="2800" b="1" spc="59" dirty="0">
                <a:solidFill>
                  <a:schemeClr val="bg1"/>
                </a:solidFill>
                <a:latin typeface="Montserrat" panose="00000500000000000000" pitchFamily="2" charset="0"/>
                <a:ea typeface="Verdana" panose="020B0604030504040204" pitchFamily="34" charset="0"/>
              </a:rPr>
              <a:t> </a:t>
            </a:r>
            <a:r>
              <a:rPr lang="en-US" sz="2800" b="1" spc="59" dirty="0" err="1">
                <a:solidFill>
                  <a:schemeClr val="bg1"/>
                </a:solidFill>
                <a:latin typeface="Montserrat" panose="00000500000000000000" pitchFamily="2" charset="0"/>
                <a:ea typeface="Verdana" panose="020B0604030504040204" pitchFamily="34" charset="0"/>
              </a:rPr>
              <a:t>municipales</a:t>
            </a:r>
            <a:endParaRPr lang="en-US" sz="2800" b="1" spc="59" dirty="0">
              <a:solidFill>
                <a:schemeClr val="bg1"/>
              </a:solidFill>
              <a:latin typeface="Montserrat" panose="00000500000000000000" pitchFamily="2" charset="0"/>
              <a:ea typeface="Verdana" panose="020B0604030504040204" pitchFamily="34" charset="0"/>
            </a:endParaRPr>
          </a:p>
        </p:txBody>
      </p:sp>
      <p:sp>
        <p:nvSpPr>
          <p:cNvPr id="19" name="CuadroTexto 18">
            <a:extLst>
              <a:ext uri="{FF2B5EF4-FFF2-40B4-BE49-F238E27FC236}">
                <a16:creationId xmlns:a16="http://schemas.microsoft.com/office/drawing/2014/main" id="{2371EB22-BC0A-113A-5245-E9B3D1F4A88D}"/>
              </a:ext>
            </a:extLst>
          </p:cNvPr>
          <p:cNvSpPr txBox="1"/>
          <p:nvPr/>
        </p:nvSpPr>
        <p:spPr>
          <a:xfrm>
            <a:off x="1535430" y="2075123"/>
            <a:ext cx="2971800" cy="584775"/>
          </a:xfrm>
          <a:prstGeom prst="rect">
            <a:avLst/>
          </a:prstGeom>
          <a:noFill/>
        </p:spPr>
        <p:txBody>
          <a:bodyPr wrap="square" rtlCol="0">
            <a:spAutoFit/>
          </a:bodyPr>
          <a:lstStyle/>
          <a:p>
            <a:pPr algn="ctr"/>
            <a:r>
              <a:rPr lang="es-MX" sz="3200" b="1" dirty="0">
                <a:solidFill>
                  <a:schemeClr val="bg1"/>
                </a:solidFill>
                <a:latin typeface="Montserrat" panose="00000500000000000000" pitchFamily="2" charset="0"/>
                <a:ea typeface="Verdana" panose="020B0604030504040204" pitchFamily="34" charset="0"/>
              </a:rPr>
              <a:t>CONTEXTO</a:t>
            </a:r>
            <a:endParaRPr lang="es-CO" sz="3200" b="1" dirty="0">
              <a:solidFill>
                <a:schemeClr val="bg1"/>
              </a:solidFill>
              <a:latin typeface="Montserrat" panose="00000500000000000000" pitchFamily="2" charset="0"/>
              <a:ea typeface="Verdana" panose="020B0604030504040204" pitchFamily="34" charset="0"/>
            </a:endParaRPr>
          </a:p>
        </p:txBody>
      </p:sp>
    </p:spTree>
    <p:extLst>
      <p:ext uri="{BB962C8B-B14F-4D97-AF65-F5344CB8AC3E}">
        <p14:creationId xmlns:p14="http://schemas.microsoft.com/office/powerpoint/2010/main" val="25103205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uadroTexto 9">
            <a:extLst>
              <a:ext uri="{FF2B5EF4-FFF2-40B4-BE49-F238E27FC236}">
                <a16:creationId xmlns:a16="http://schemas.microsoft.com/office/drawing/2014/main" id="{5BB38FAF-6D92-8F6D-93F3-CD66301BCF4F}"/>
              </a:ext>
            </a:extLst>
          </p:cNvPr>
          <p:cNvSpPr txBox="1"/>
          <p:nvPr/>
        </p:nvSpPr>
        <p:spPr>
          <a:xfrm>
            <a:off x="10079698" y="6473960"/>
            <a:ext cx="2136530" cy="261610"/>
          </a:xfrm>
          <a:prstGeom prst="rect">
            <a:avLst/>
          </a:prstGeom>
          <a:noFill/>
          <a:ln>
            <a:noFill/>
          </a:ln>
        </p:spPr>
        <p:style>
          <a:lnRef idx="0">
            <a:scrgbClr r="0" g="0" b="0"/>
          </a:lnRef>
          <a:fillRef idx="0">
            <a:scrgbClr r="0" g="0" b="0"/>
          </a:fillRef>
          <a:effectRef idx="0">
            <a:scrgbClr r="0" g="0" b="0"/>
          </a:effectRef>
          <a:fontRef idx="minor">
            <a:schemeClr val="accent4"/>
          </a:fontRef>
        </p:style>
        <p:txBody>
          <a:bodyPr wrap="square" rtlCol="0">
            <a:spAutoFit/>
          </a:bodyPr>
          <a:lstStyle/>
          <a:p>
            <a:pPr algn="ctr" defTabSz="493764">
              <a:spcAft>
                <a:spcPts val="600"/>
              </a:spcAft>
            </a:pPr>
            <a:r>
              <a:rPr lang="es-MX" sz="1100" dirty="0">
                <a:solidFill>
                  <a:schemeClr val="tx1"/>
                </a:solidFill>
                <a:latin typeface="+mj-lt"/>
              </a:rPr>
              <a:t>*Sin ponderar por 0,8</a:t>
            </a:r>
            <a:endParaRPr lang="es-CO" sz="1100" dirty="0">
              <a:solidFill>
                <a:schemeClr val="tx1"/>
              </a:solidFill>
              <a:latin typeface="+mj-lt"/>
            </a:endParaRPr>
          </a:p>
        </p:txBody>
      </p:sp>
      <p:sp>
        <p:nvSpPr>
          <p:cNvPr id="8" name="Título 4">
            <a:extLst>
              <a:ext uri="{FF2B5EF4-FFF2-40B4-BE49-F238E27FC236}">
                <a16:creationId xmlns:a16="http://schemas.microsoft.com/office/drawing/2014/main" id="{D5D68636-127A-6DE7-9A05-5DA25A959230}"/>
              </a:ext>
            </a:extLst>
          </p:cNvPr>
          <p:cNvSpPr txBox="1">
            <a:spLocks/>
          </p:cNvSpPr>
          <p:nvPr/>
        </p:nvSpPr>
        <p:spPr>
          <a:xfrm>
            <a:off x="1266612" y="133513"/>
            <a:ext cx="9144000" cy="590931"/>
          </a:xfrm>
          <a:prstGeom prst="rect">
            <a:avLst/>
          </a:prstGeom>
          <a:solidFill>
            <a:schemeClr val="bg1"/>
          </a:solidFill>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Verdana" panose="020B0604030504040204" pitchFamily="34" charset="0"/>
                <a:ea typeface="+mj-ea"/>
                <a:cs typeface="+mj-cs"/>
              </a:defRPr>
            </a:lvl1pPr>
          </a:lstStyle>
          <a:p>
            <a:r>
              <a:rPr lang="es-MX" sz="3600" b="1" dirty="0">
                <a:latin typeface="+mj-lt"/>
              </a:rPr>
              <a:t>Indicadores por municipios</a:t>
            </a:r>
            <a:endParaRPr lang="es-CO" sz="3600" b="1" dirty="0">
              <a:latin typeface="+mj-lt"/>
            </a:endParaRPr>
          </a:p>
        </p:txBody>
      </p:sp>
      <p:sp>
        <p:nvSpPr>
          <p:cNvPr id="9" name="Rectángulo 8">
            <a:extLst>
              <a:ext uri="{FF2B5EF4-FFF2-40B4-BE49-F238E27FC236}">
                <a16:creationId xmlns:a16="http://schemas.microsoft.com/office/drawing/2014/main" id="{0624BE0C-B7EB-371F-B24E-368A3AF4DE99}"/>
              </a:ext>
            </a:extLst>
          </p:cNvPr>
          <p:cNvSpPr/>
          <p:nvPr/>
        </p:nvSpPr>
        <p:spPr>
          <a:xfrm flipH="1">
            <a:off x="2322278" y="1324296"/>
            <a:ext cx="8298312" cy="584775"/>
          </a:xfrm>
          <a:prstGeom prst="rect">
            <a:avLst/>
          </a:prstGeom>
          <a:gradFill>
            <a:gsLst>
              <a:gs pos="0">
                <a:srgbClr val="4D4D4D">
                  <a:alpha val="15000"/>
                </a:srgbClr>
              </a:gs>
              <a:gs pos="100000">
                <a:srgbClr val="4D4D4D">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srgbClr val="70AD47">
                  <a:lumMod val="20000"/>
                  <a:lumOff val="80000"/>
                </a:srgbClr>
              </a:solidFill>
              <a:effectLst/>
              <a:uLnTx/>
              <a:uFillTx/>
              <a:latin typeface="+mj-lt"/>
              <a:ea typeface="Verdana" panose="020B0604030504040204" pitchFamily="34" charset="0"/>
              <a:cs typeface="Verdana" panose="020B0604030504040204" pitchFamily="34" charset="0"/>
            </a:endParaRPr>
          </a:p>
        </p:txBody>
      </p:sp>
      <p:cxnSp>
        <p:nvCxnSpPr>
          <p:cNvPr id="11" name="Conector recto 10">
            <a:extLst>
              <a:ext uri="{FF2B5EF4-FFF2-40B4-BE49-F238E27FC236}">
                <a16:creationId xmlns:a16="http://schemas.microsoft.com/office/drawing/2014/main" id="{E547F3D6-E746-6C5F-9292-61BD4D7AC77E}"/>
              </a:ext>
            </a:extLst>
          </p:cNvPr>
          <p:cNvCxnSpPr>
            <a:cxnSpLocks/>
          </p:cNvCxnSpPr>
          <p:nvPr/>
        </p:nvCxnSpPr>
        <p:spPr>
          <a:xfrm flipH="1">
            <a:off x="1313056" y="4548160"/>
            <a:ext cx="19004" cy="176115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2" name="CuadroTexto 11">
            <a:extLst>
              <a:ext uri="{FF2B5EF4-FFF2-40B4-BE49-F238E27FC236}">
                <a16:creationId xmlns:a16="http://schemas.microsoft.com/office/drawing/2014/main" id="{CEBC5AD1-986A-4183-57D1-DD0CA1DC2D7D}"/>
              </a:ext>
            </a:extLst>
          </p:cNvPr>
          <p:cNvSpPr txBox="1"/>
          <p:nvPr/>
        </p:nvSpPr>
        <p:spPr>
          <a:xfrm>
            <a:off x="280990" y="795596"/>
            <a:ext cx="11371669" cy="707886"/>
          </a:xfrm>
          <a:prstGeom prst="rect">
            <a:avLst/>
          </a:prstGeom>
          <a:noFill/>
          <a:ln>
            <a:noFill/>
          </a:ln>
        </p:spPr>
        <p:style>
          <a:lnRef idx="0">
            <a:scrgbClr r="0" g="0" b="0"/>
          </a:lnRef>
          <a:fillRef idx="0">
            <a:scrgbClr r="0" g="0" b="0"/>
          </a:fillRef>
          <a:effectRef idx="0">
            <a:scrgbClr r="0" g="0" b="0"/>
          </a:effectRef>
          <a:fontRef idx="minor">
            <a:schemeClr val="accent4"/>
          </a:fontRef>
        </p:style>
        <p:txBody>
          <a:bodyPr wrap="square" rtlCol="0">
            <a:spAutoFit/>
          </a:bodyPr>
          <a:lstStyle/>
          <a:p>
            <a:pPr marR="0" lvl="0" indent="0" defTabSz="493764" fontAlgn="auto">
              <a:lnSpc>
                <a:spcPct val="100000"/>
              </a:lnSpc>
              <a:spcBef>
                <a:spcPts val="0"/>
              </a:spcBef>
              <a:spcAft>
                <a:spcPts val="600"/>
              </a:spcAft>
              <a:buClrTx/>
              <a:buSzTx/>
              <a:buFontTx/>
              <a:buNone/>
              <a:tabLst/>
              <a:defRPr/>
            </a:pPr>
            <a:r>
              <a:rPr lang="es-MX" sz="2000" b="1" u="sng" dirty="0">
                <a:solidFill>
                  <a:schemeClr val="tx1"/>
                </a:solidFill>
                <a:latin typeface="+mj-lt"/>
              </a:rPr>
              <a:t>Puntaje de la dimensión de resultados fiscales por grupos de capacidades iniciales*: </a:t>
            </a:r>
            <a:r>
              <a:rPr lang="es-MX" sz="2000" b="1" u="sng" dirty="0">
                <a:solidFill>
                  <a:schemeClr val="tx1"/>
                </a:solidFill>
                <a:highlight>
                  <a:srgbClr val="D4F3F4"/>
                </a:highlight>
                <a:latin typeface="+mj-lt"/>
              </a:rPr>
              <a:t>80% del IDF</a:t>
            </a:r>
            <a:endParaRPr kumimoji="0" lang="es-CO" sz="2400" b="1" i="0" u="none" strike="noStrike" kern="1200" cap="none" spc="0" normalizeH="0" baseline="0" noProof="0" dirty="0">
              <a:ln>
                <a:noFill/>
              </a:ln>
              <a:solidFill>
                <a:srgbClr val="FFC000"/>
              </a:solidFill>
              <a:effectLst/>
              <a:highlight>
                <a:srgbClr val="D4F3F4"/>
              </a:highlight>
              <a:uLnTx/>
              <a:uFillTx/>
              <a:latin typeface="+mj-lt"/>
            </a:endParaRPr>
          </a:p>
        </p:txBody>
      </p:sp>
      <p:sp>
        <p:nvSpPr>
          <p:cNvPr id="5" name="CuadroTexto 4">
            <a:extLst>
              <a:ext uri="{FF2B5EF4-FFF2-40B4-BE49-F238E27FC236}">
                <a16:creationId xmlns:a16="http://schemas.microsoft.com/office/drawing/2014/main" id="{CD7DFD0D-F12D-9F1B-1E4E-6B3496C86C07}"/>
              </a:ext>
            </a:extLst>
          </p:cNvPr>
          <p:cNvSpPr txBox="1"/>
          <p:nvPr/>
        </p:nvSpPr>
        <p:spPr>
          <a:xfrm>
            <a:off x="1464248" y="4559095"/>
            <a:ext cx="10014371" cy="1754326"/>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sz="1400" dirty="0">
                <a:latin typeface="+mj-lt"/>
              </a:rPr>
              <a:t>El promedio del puntaje obtenido en la dimensión de </a:t>
            </a:r>
            <a:r>
              <a:rPr lang="es-MX" sz="1400" b="1" dirty="0">
                <a:latin typeface="+mj-lt"/>
              </a:rPr>
              <a:t>resultados fiscales</a:t>
            </a:r>
            <a:r>
              <a:rPr lang="es-MX" sz="1400" dirty="0">
                <a:latin typeface="+mj-lt"/>
              </a:rPr>
              <a:t> es de </a:t>
            </a:r>
            <a:r>
              <a:rPr lang="es-MX" sz="1400" b="1" dirty="0">
                <a:latin typeface="+mj-lt"/>
              </a:rPr>
              <a:t>54,00 puntos</a:t>
            </a:r>
            <a:r>
              <a:rPr lang="es-MX" sz="1400" dirty="0">
                <a:latin typeface="+mj-lt"/>
              </a:rPr>
              <a:t> sobre 100.</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s-MX" sz="800" dirty="0">
              <a:latin typeface="+mj-lt"/>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sz="1400" dirty="0">
                <a:latin typeface="+mj-lt"/>
              </a:rPr>
              <a:t>Las </a:t>
            </a:r>
            <a:r>
              <a:rPr lang="es-MX" sz="1400" b="1" dirty="0">
                <a:latin typeface="+mj-lt"/>
              </a:rPr>
              <a:t>ciudades</a:t>
            </a:r>
            <a:r>
              <a:rPr lang="es-MX" sz="1400" dirty="0">
                <a:latin typeface="+mj-lt"/>
              </a:rPr>
              <a:t>, el grupo </a:t>
            </a:r>
            <a:r>
              <a:rPr lang="es-MX" sz="1400" b="1" dirty="0">
                <a:latin typeface="+mj-lt"/>
              </a:rPr>
              <a:t>G1, G2 y G3 </a:t>
            </a:r>
            <a:r>
              <a:rPr lang="es-MX" sz="1400" dirty="0">
                <a:latin typeface="+mj-lt"/>
              </a:rPr>
              <a:t>se encuentran </a:t>
            </a:r>
            <a:r>
              <a:rPr lang="es-MX" sz="1400" b="1" dirty="0">
                <a:latin typeface="+mj-lt"/>
              </a:rPr>
              <a:t>por encima del promedio nacional</a:t>
            </a:r>
            <a:r>
              <a:rPr lang="es-MX" sz="1400" dirty="0">
                <a:latin typeface="+mj-lt"/>
              </a:rPr>
              <a:t> con </a:t>
            </a:r>
            <a:r>
              <a:rPr lang="es-MX" sz="1400" b="1" dirty="0">
                <a:latin typeface="+mj-lt"/>
              </a:rPr>
              <a:t>64,15; 57,54; 55,27 y 55,19 puntos</a:t>
            </a:r>
            <a:r>
              <a:rPr lang="es-MX" sz="1400" dirty="0">
                <a:latin typeface="+mj-lt"/>
              </a:rPr>
              <a:t> respectivamente.</a:t>
            </a:r>
          </a:p>
          <a:p>
            <a:pPr marR="0" lvl="0" algn="l" defTabSz="914400" rtl="0" eaLnBrk="1" fontAlgn="auto" latinLnBrk="0" hangingPunct="1">
              <a:lnSpc>
                <a:spcPct val="100000"/>
              </a:lnSpc>
              <a:spcBef>
                <a:spcPts val="0"/>
              </a:spcBef>
              <a:spcAft>
                <a:spcPts val="0"/>
              </a:spcAft>
              <a:buClrTx/>
              <a:buSzTx/>
              <a:tabLst/>
              <a:defRPr/>
            </a:pPr>
            <a:endParaRPr lang="es-CO" sz="800" b="1" dirty="0">
              <a:latin typeface="+mj-lt"/>
              <a:cs typeface="Times New Roman" panose="02020603050405020304" pitchFamily="18" charset="0"/>
            </a:endParaRPr>
          </a:p>
          <a:p>
            <a:pPr marL="285750" indent="-285750">
              <a:buFont typeface="Arial" panose="020B0604020202020204" pitchFamily="34" charset="0"/>
              <a:buChar char="•"/>
            </a:pPr>
            <a:r>
              <a:rPr lang="es-CO" sz="1400" b="1" dirty="0">
                <a:latin typeface="+mj-lt"/>
                <a:cs typeface="Times New Roman" panose="02020603050405020304" pitchFamily="18" charset="0"/>
              </a:rPr>
              <a:t>En la dimensión fiscal, la calificación más alta sobre 100 (mayor a 70 puntos) la obtienen 62 municipios.  </a:t>
            </a:r>
          </a:p>
          <a:p>
            <a:pPr marL="285750" indent="-285750">
              <a:buFont typeface="Arial" panose="020B0604020202020204" pitchFamily="34" charset="0"/>
              <a:buChar char="•"/>
            </a:pPr>
            <a:endParaRPr lang="es-CO" sz="800" b="1" dirty="0">
              <a:latin typeface="+mj-lt"/>
              <a:cs typeface="Times New Roman" panose="02020603050405020304" pitchFamily="18" charset="0"/>
            </a:endParaRPr>
          </a:p>
          <a:p>
            <a:pPr marL="285750" indent="-285750">
              <a:buFont typeface="Arial" panose="020B0604020202020204" pitchFamily="34" charset="0"/>
              <a:buChar char="•"/>
            </a:pPr>
            <a:r>
              <a:rPr lang="es-CO" sz="1400" b="1" dirty="0">
                <a:latin typeface="+mj-lt"/>
                <a:cs typeface="Times New Roman" panose="02020603050405020304" pitchFamily="18" charset="0"/>
              </a:rPr>
              <a:t>Las ciudades del grupo C y municipios del G1 en tres de los cinco indicadores obtienen la mayor calificación, </a:t>
            </a:r>
            <a:r>
              <a:rPr lang="es-CO" sz="1400" dirty="0">
                <a:latin typeface="+mj-lt"/>
                <a:cs typeface="Times New Roman" panose="02020603050405020304" pitchFamily="18" charset="0"/>
              </a:rPr>
              <a:t>con excepción del indicador de endeudamiento y el indicador de Balance Fiscal  Primario.</a:t>
            </a:r>
            <a:endParaRPr lang="es-CO" sz="1400" dirty="0">
              <a:latin typeface="+mj-lt"/>
            </a:endParaRPr>
          </a:p>
        </p:txBody>
      </p:sp>
      <p:graphicFrame>
        <p:nvGraphicFramePr>
          <p:cNvPr id="2" name="Gráfico 1">
            <a:extLst>
              <a:ext uri="{FF2B5EF4-FFF2-40B4-BE49-F238E27FC236}">
                <a16:creationId xmlns:a16="http://schemas.microsoft.com/office/drawing/2014/main" id="{93522289-4674-4ADD-BA79-233E6C528206}"/>
              </a:ext>
            </a:extLst>
          </p:cNvPr>
          <p:cNvGraphicFramePr>
            <a:graphicFrameLocks/>
          </p:cNvGraphicFramePr>
          <p:nvPr>
            <p:extLst>
              <p:ext uri="{D42A27DB-BD31-4B8C-83A1-F6EECF244321}">
                <p14:modId xmlns:p14="http://schemas.microsoft.com/office/powerpoint/2010/main" val="1453278159"/>
              </p:ext>
            </p:extLst>
          </p:nvPr>
        </p:nvGraphicFramePr>
        <p:xfrm>
          <a:off x="2341280" y="1672386"/>
          <a:ext cx="8279310" cy="255012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216491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556260A3-A96A-40BA-D2F9-1581CF8E0E9C}"/>
              </a:ext>
            </a:extLst>
          </p:cNvPr>
          <p:cNvSpPr txBox="1"/>
          <p:nvPr/>
        </p:nvSpPr>
        <p:spPr>
          <a:xfrm>
            <a:off x="410165" y="852529"/>
            <a:ext cx="11371669" cy="707886"/>
          </a:xfrm>
          <a:prstGeom prst="rect">
            <a:avLst/>
          </a:prstGeom>
          <a:noFill/>
          <a:ln>
            <a:noFill/>
          </a:ln>
        </p:spPr>
        <p:style>
          <a:lnRef idx="0">
            <a:scrgbClr r="0" g="0" b="0"/>
          </a:lnRef>
          <a:fillRef idx="0">
            <a:scrgbClr r="0" g="0" b="0"/>
          </a:fillRef>
          <a:effectRef idx="0">
            <a:scrgbClr r="0" g="0" b="0"/>
          </a:effectRef>
          <a:fontRef idx="minor">
            <a:schemeClr val="accent4"/>
          </a:fontRef>
        </p:style>
        <p:txBody>
          <a:bodyPr wrap="square" rtlCol="0">
            <a:spAutoFit/>
          </a:bodyPr>
          <a:lstStyle/>
          <a:p>
            <a:pPr marR="0" lvl="0" indent="0" defTabSz="493764" fontAlgn="auto">
              <a:lnSpc>
                <a:spcPct val="100000"/>
              </a:lnSpc>
              <a:spcBef>
                <a:spcPts val="0"/>
              </a:spcBef>
              <a:spcAft>
                <a:spcPts val="600"/>
              </a:spcAft>
              <a:buClrTx/>
              <a:buSzTx/>
              <a:buFontTx/>
              <a:buNone/>
              <a:tabLst/>
              <a:defRPr/>
            </a:pPr>
            <a:r>
              <a:rPr lang="es-MX" sz="2000" b="1" u="sng" dirty="0">
                <a:solidFill>
                  <a:schemeClr val="tx1"/>
                </a:solidFill>
                <a:latin typeface="+mj-lt"/>
              </a:rPr>
              <a:t>Indicadores de la dimensión de resultados fiscales por grupos de capacidades iniciales: </a:t>
            </a:r>
            <a:r>
              <a:rPr lang="es-MX" sz="2000" b="1" u="sng" dirty="0">
                <a:solidFill>
                  <a:schemeClr val="tx1"/>
                </a:solidFill>
                <a:highlight>
                  <a:srgbClr val="D4F3F4"/>
                </a:highlight>
                <a:latin typeface="+mj-lt"/>
              </a:rPr>
              <a:t>80% del IDF</a:t>
            </a:r>
            <a:endParaRPr kumimoji="0" lang="es-CO" sz="2400" b="1" i="0" u="none" strike="noStrike" kern="1200" cap="none" spc="0" normalizeH="0" baseline="0" noProof="0" dirty="0">
              <a:ln>
                <a:noFill/>
              </a:ln>
              <a:solidFill>
                <a:srgbClr val="FFC000"/>
              </a:solidFill>
              <a:effectLst/>
              <a:highlight>
                <a:srgbClr val="D4F3F4"/>
              </a:highlight>
              <a:uLnTx/>
              <a:uFillTx/>
              <a:latin typeface="+mj-lt"/>
            </a:endParaRPr>
          </a:p>
        </p:txBody>
      </p:sp>
      <p:sp>
        <p:nvSpPr>
          <p:cNvPr id="12" name="Rectángulo 11">
            <a:extLst>
              <a:ext uri="{FF2B5EF4-FFF2-40B4-BE49-F238E27FC236}">
                <a16:creationId xmlns:a16="http://schemas.microsoft.com/office/drawing/2014/main" id="{D76665AB-2FA6-35EA-12B6-6D5F691EF239}"/>
              </a:ext>
            </a:extLst>
          </p:cNvPr>
          <p:cNvSpPr/>
          <p:nvPr/>
        </p:nvSpPr>
        <p:spPr>
          <a:xfrm flipH="1">
            <a:off x="302549" y="1658020"/>
            <a:ext cx="11700000" cy="584775"/>
          </a:xfrm>
          <a:prstGeom prst="rect">
            <a:avLst/>
          </a:prstGeom>
          <a:gradFill>
            <a:gsLst>
              <a:gs pos="0">
                <a:srgbClr val="4D4D4D">
                  <a:alpha val="15000"/>
                </a:srgbClr>
              </a:gs>
              <a:gs pos="100000">
                <a:srgbClr val="4D4D4D">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_tradnl" sz="1800" b="1" i="0" u="none" strike="noStrike" kern="1200" cap="none" spc="0" normalizeH="0" baseline="0" noProof="0">
              <a:ln>
                <a:noFill/>
              </a:ln>
              <a:solidFill>
                <a:srgbClr val="70AD47">
                  <a:lumMod val="20000"/>
                  <a:lumOff val="80000"/>
                </a:srgbClr>
              </a:solidFill>
              <a:effectLst/>
              <a:uLnTx/>
              <a:uFillTx/>
              <a:latin typeface="+mj-lt"/>
              <a:ea typeface="Verdana" panose="020B0604030504040204" pitchFamily="34" charset="0"/>
              <a:cs typeface="Verdana" panose="020B0604030504040204" pitchFamily="34" charset="0"/>
            </a:endParaRPr>
          </a:p>
        </p:txBody>
      </p:sp>
      <p:sp>
        <p:nvSpPr>
          <p:cNvPr id="2" name="Título 4">
            <a:extLst>
              <a:ext uri="{FF2B5EF4-FFF2-40B4-BE49-F238E27FC236}">
                <a16:creationId xmlns:a16="http://schemas.microsoft.com/office/drawing/2014/main" id="{14EBE01F-69EE-E21F-B1AF-49C22246F537}"/>
              </a:ext>
            </a:extLst>
          </p:cNvPr>
          <p:cNvSpPr txBox="1">
            <a:spLocks/>
          </p:cNvSpPr>
          <p:nvPr/>
        </p:nvSpPr>
        <p:spPr>
          <a:xfrm>
            <a:off x="1266612" y="163993"/>
            <a:ext cx="9144000" cy="590931"/>
          </a:xfrm>
          <a:prstGeom prst="rect">
            <a:avLst/>
          </a:prstGeom>
          <a:solidFill>
            <a:schemeClr val="bg1"/>
          </a:solidFill>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Verdana" panose="020B0604030504040204" pitchFamily="34" charset="0"/>
                <a:ea typeface="+mj-ea"/>
                <a:cs typeface="+mj-cs"/>
              </a:defRPr>
            </a:lvl1pPr>
          </a:lstStyle>
          <a:p>
            <a:r>
              <a:rPr lang="es-MX" sz="3600" b="1" dirty="0">
                <a:latin typeface="+mj-lt"/>
              </a:rPr>
              <a:t>Indicadores por municipios</a:t>
            </a:r>
            <a:endParaRPr lang="es-CO" sz="3600" b="1" dirty="0">
              <a:latin typeface="+mj-lt"/>
            </a:endParaRPr>
          </a:p>
        </p:txBody>
      </p:sp>
      <p:graphicFrame>
        <p:nvGraphicFramePr>
          <p:cNvPr id="14" name="Gráfico 13">
            <a:extLst>
              <a:ext uri="{FF2B5EF4-FFF2-40B4-BE49-F238E27FC236}">
                <a16:creationId xmlns:a16="http://schemas.microsoft.com/office/drawing/2014/main" id="{D20CAC99-D5E7-4028-BE4C-EEC8B5BD57A2}"/>
              </a:ext>
            </a:extLst>
          </p:cNvPr>
          <p:cNvGraphicFramePr>
            <a:graphicFrameLocks/>
          </p:cNvGraphicFramePr>
          <p:nvPr>
            <p:extLst>
              <p:ext uri="{D42A27DB-BD31-4B8C-83A1-F6EECF244321}">
                <p14:modId xmlns:p14="http://schemas.microsoft.com/office/powerpoint/2010/main" val="2620225824"/>
              </p:ext>
            </p:extLst>
          </p:nvPr>
        </p:nvGraphicFramePr>
        <p:xfrm>
          <a:off x="302549" y="1684949"/>
          <a:ext cx="3830400" cy="23364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Gráfico 14">
            <a:extLst>
              <a:ext uri="{FF2B5EF4-FFF2-40B4-BE49-F238E27FC236}">
                <a16:creationId xmlns:a16="http://schemas.microsoft.com/office/drawing/2014/main" id="{91B20783-ED08-451E-8985-6A30869B4BF7}"/>
              </a:ext>
            </a:extLst>
          </p:cNvPr>
          <p:cNvGraphicFramePr>
            <a:graphicFrameLocks/>
          </p:cNvGraphicFramePr>
          <p:nvPr>
            <p:extLst>
              <p:ext uri="{D42A27DB-BD31-4B8C-83A1-F6EECF244321}">
                <p14:modId xmlns:p14="http://schemas.microsoft.com/office/powerpoint/2010/main" val="495463206"/>
              </p:ext>
            </p:extLst>
          </p:nvPr>
        </p:nvGraphicFramePr>
        <p:xfrm>
          <a:off x="4180799" y="1696819"/>
          <a:ext cx="3830400" cy="2336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Gráfico 15">
            <a:extLst>
              <a:ext uri="{FF2B5EF4-FFF2-40B4-BE49-F238E27FC236}">
                <a16:creationId xmlns:a16="http://schemas.microsoft.com/office/drawing/2014/main" id="{96DC8F9C-419A-419D-B1EB-23A0C2687A95}"/>
              </a:ext>
            </a:extLst>
          </p:cNvPr>
          <p:cNvGraphicFramePr>
            <a:graphicFrameLocks/>
          </p:cNvGraphicFramePr>
          <p:nvPr>
            <p:extLst>
              <p:ext uri="{D42A27DB-BD31-4B8C-83A1-F6EECF244321}">
                <p14:modId xmlns:p14="http://schemas.microsoft.com/office/powerpoint/2010/main" val="178506920"/>
              </p:ext>
            </p:extLst>
          </p:nvPr>
        </p:nvGraphicFramePr>
        <p:xfrm>
          <a:off x="8091674" y="1684949"/>
          <a:ext cx="3830400" cy="23364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Gráfico 3">
            <a:extLst>
              <a:ext uri="{FF2B5EF4-FFF2-40B4-BE49-F238E27FC236}">
                <a16:creationId xmlns:a16="http://schemas.microsoft.com/office/drawing/2014/main" id="{A22433F8-ABE5-43FB-8990-3F75AC31ADB3}"/>
              </a:ext>
            </a:extLst>
          </p:cNvPr>
          <p:cNvGraphicFramePr>
            <a:graphicFrameLocks/>
          </p:cNvGraphicFramePr>
          <p:nvPr>
            <p:extLst>
              <p:ext uri="{D42A27DB-BD31-4B8C-83A1-F6EECF244321}">
                <p14:modId xmlns:p14="http://schemas.microsoft.com/office/powerpoint/2010/main" val="4202526076"/>
              </p:ext>
            </p:extLst>
          </p:nvPr>
        </p:nvGraphicFramePr>
        <p:xfrm>
          <a:off x="1749679" y="4113425"/>
          <a:ext cx="3822929" cy="236861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 name="Gráfico 4">
            <a:extLst>
              <a:ext uri="{FF2B5EF4-FFF2-40B4-BE49-F238E27FC236}">
                <a16:creationId xmlns:a16="http://schemas.microsoft.com/office/drawing/2014/main" id="{B0211AA3-30BA-4195-AF8B-38D19ADD9864}"/>
              </a:ext>
            </a:extLst>
          </p:cNvPr>
          <p:cNvGraphicFramePr>
            <a:graphicFrameLocks/>
          </p:cNvGraphicFramePr>
          <p:nvPr>
            <p:extLst>
              <p:ext uri="{D42A27DB-BD31-4B8C-83A1-F6EECF244321}">
                <p14:modId xmlns:p14="http://schemas.microsoft.com/office/powerpoint/2010/main" val="2169032427"/>
              </p:ext>
            </p:extLst>
          </p:nvPr>
        </p:nvGraphicFramePr>
        <p:xfrm>
          <a:off x="6619394" y="4100817"/>
          <a:ext cx="3823396" cy="2381224"/>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8385370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B64E4D5D-0766-FE43-93C3-A4B54DCFE7D3}"/>
              </a:ext>
            </a:extLst>
          </p:cNvPr>
          <p:cNvSpPr txBox="1"/>
          <p:nvPr/>
        </p:nvSpPr>
        <p:spPr>
          <a:xfrm>
            <a:off x="276044" y="1010226"/>
            <a:ext cx="11173833" cy="707886"/>
          </a:xfrm>
          <a:prstGeom prst="rect">
            <a:avLst/>
          </a:prstGeom>
          <a:noFill/>
          <a:ln>
            <a:noFill/>
          </a:ln>
        </p:spPr>
        <p:style>
          <a:lnRef idx="0">
            <a:scrgbClr r="0" g="0" b="0"/>
          </a:lnRef>
          <a:fillRef idx="0">
            <a:scrgbClr r="0" g="0" b="0"/>
          </a:fillRef>
          <a:effectRef idx="0">
            <a:scrgbClr r="0" g="0" b="0"/>
          </a:effectRef>
          <a:fontRef idx="minor">
            <a:schemeClr val="accent4"/>
          </a:fontRef>
        </p:style>
        <p:txBody>
          <a:bodyPr wrap="square" rtlCol="0">
            <a:spAutoFit/>
          </a:bodyPr>
          <a:lstStyle/>
          <a:p>
            <a:pPr defTabSz="493764">
              <a:spcAft>
                <a:spcPts val="600"/>
              </a:spcAft>
            </a:pPr>
            <a:r>
              <a:rPr lang="es-MX" sz="2000" b="1" u="sng" dirty="0">
                <a:solidFill>
                  <a:schemeClr val="tx1"/>
                </a:solidFill>
                <a:latin typeface="+mj-lt"/>
              </a:rPr>
              <a:t>Puntaje de la dimensión gestión financiera territorial por grupos de capacidades iniciales: </a:t>
            </a:r>
            <a:r>
              <a:rPr lang="es-MX" sz="2000" b="1" u="sng" dirty="0">
                <a:solidFill>
                  <a:schemeClr val="tx1"/>
                </a:solidFill>
                <a:highlight>
                  <a:srgbClr val="D4F3F4"/>
                </a:highlight>
                <a:latin typeface="+mj-lt"/>
              </a:rPr>
              <a:t>20% *</a:t>
            </a:r>
            <a:r>
              <a:rPr lang="es-MX" sz="2000" b="1" u="sng" dirty="0">
                <a:solidFill>
                  <a:schemeClr val="tx1"/>
                </a:solidFill>
                <a:latin typeface="+mj-lt"/>
              </a:rPr>
              <a:t>del IDF</a:t>
            </a:r>
            <a:endParaRPr lang="es-CO" sz="2000" b="1" u="sng" dirty="0">
              <a:solidFill>
                <a:schemeClr val="tx1"/>
              </a:solidFill>
              <a:latin typeface="+mj-lt"/>
            </a:endParaRPr>
          </a:p>
        </p:txBody>
      </p:sp>
      <p:sp>
        <p:nvSpPr>
          <p:cNvPr id="7" name="CuadroTexto 6">
            <a:extLst>
              <a:ext uri="{FF2B5EF4-FFF2-40B4-BE49-F238E27FC236}">
                <a16:creationId xmlns:a16="http://schemas.microsoft.com/office/drawing/2014/main" id="{27BBB6FA-C18E-5345-88AE-EF8DECF51C21}"/>
              </a:ext>
            </a:extLst>
          </p:cNvPr>
          <p:cNvSpPr txBox="1"/>
          <p:nvPr/>
        </p:nvSpPr>
        <p:spPr>
          <a:xfrm>
            <a:off x="1697149" y="4726808"/>
            <a:ext cx="8532951" cy="1815882"/>
          </a:xfrm>
          <a:prstGeom prst="rect">
            <a:avLst/>
          </a:prstGeom>
          <a:noFill/>
        </p:spPr>
        <p:txBody>
          <a:bodyPr wrap="square" rtlCol="0">
            <a:spAutoFit/>
          </a:bodyPr>
          <a:lstStyle/>
          <a:p>
            <a:endParaRPr lang="es-MX" sz="1400" dirty="0">
              <a:latin typeface="+mj-lt"/>
            </a:endParaRPr>
          </a:p>
          <a:p>
            <a:pPr marL="285750" indent="-285750">
              <a:buFont typeface="Arial" panose="020B0604020202020204" pitchFamily="34" charset="0"/>
              <a:buChar char="•"/>
            </a:pPr>
            <a:r>
              <a:rPr lang="es-MX" sz="1400" dirty="0">
                <a:latin typeface="+mj-lt"/>
              </a:rPr>
              <a:t>El promedio del puntaje obtenido en la dimensión de </a:t>
            </a:r>
            <a:r>
              <a:rPr lang="es-MX" sz="1400" b="1" dirty="0">
                <a:latin typeface="+mj-lt"/>
              </a:rPr>
              <a:t>gestión financiera</a:t>
            </a:r>
            <a:r>
              <a:rPr lang="es-MX" sz="1400" dirty="0">
                <a:latin typeface="+mj-lt"/>
              </a:rPr>
              <a:t> es de </a:t>
            </a:r>
            <a:r>
              <a:rPr lang="es-MX" sz="1400" b="1" dirty="0">
                <a:latin typeface="+mj-lt"/>
              </a:rPr>
              <a:t>72 puntos </a:t>
            </a:r>
            <a:r>
              <a:rPr lang="es-MX" sz="1400" dirty="0">
                <a:latin typeface="+mj-lt"/>
              </a:rPr>
              <a:t>sobre 100.</a:t>
            </a:r>
          </a:p>
          <a:p>
            <a:pPr marL="285750" indent="-285750">
              <a:buFont typeface="Arial" panose="020B0604020202020204" pitchFamily="34" charset="0"/>
              <a:buChar char="•"/>
            </a:pPr>
            <a:endParaRPr lang="es-MX" sz="1400" dirty="0">
              <a:latin typeface="+mj-lt"/>
            </a:endParaRPr>
          </a:p>
          <a:p>
            <a:pPr marL="285750" indent="-285750">
              <a:buFont typeface="Arial" panose="020B0604020202020204" pitchFamily="34" charset="0"/>
              <a:buChar char="•"/>
            </a:pPr>
            <a:r>
              <a:rPr lang="es-MX" sz="1400" dirty="0">
                <a:latin typeface="+mj-lt"/>
              </a:rPr>
              <a:t>Las </a:t>
            </a:r>
            <a:r>
              <a:rPr lang="es-MX" sz="1400" b="1" dirty="0">
                <a:latin typeface="+mj-lt"/>
              </a:rPr>
              <a:t>ciudades</a:t>
            </a:r>
            <a:r>
              <a:rPr lang="es-MX" sz="1400" dirty="0">
                <a:latin typeface="+mj-lt"/>
              </a:rPr>
              <a:t> y los grupos </a:t>
            </a:r>
            <a:r>
              <a:rPr lang="es-MX" sz="1400" b="1" dirty="0">
                <a:latin typeface="+mj-lt"/>
              </a:rPr>
              <a:t>G1, G2 y G3</a:t>
            </a:r>
            <a:r>
              <a:rPr lang="es-MX" sz="1400" dirty="0">
                <a:latin typeface="+mj-lt"/>
              </a:rPr>
              <a:t> obtiene un puntaje </a:t>
            </a:r>
            <a:r>
              <a:rPr lang="es-MX" sz="1400" b="1" dirty="0">
                <a:latin typeface="+mj-lt"/>
              </a:rPr>
              <a:t>superior</a:t>
            </a:r>
            <a:r>
              <a:rPr lang="es-MX" sz="1400" dirty="0">
                <a:latin typeface="+mj-lt"/>
              </a:rPr>
              <a:t> al promedio nacional.</a:t>
            </a:r>
          </a:p>
          <a:p>
            <a:endParaRPr lang="es-MX" sz="1400" dirty="0">
              <a:latin typeface="+mj-lt"/>
            </a:endParaRPr>
          </a:p>
          <a:p>
            <a:pPr marL="285750" indent="-285750">
              <a:buFont typeface="Arial" panose="020B0604020202020204" pitchFamily="34" charset="0"/>
              <a:buChar char="•"/>
            </a:pPr>
            <a:r>
              <a:rPr lang="es-CO" sz="1400" dirty="0">
                <a:latin typeface="+mj-lt"/>
              </a:rPr>
              <a:t>En la dimensión de </a:t>
            </a:r>
            <a:r>
              <a:rPr lang="es-CO" sz="1400" b="1" dirty="0">
                <a:latin typeface="+mj-lt"/>
              </a:rPr>
              <a:t>gestión financiera</a:t>
            </a:r>
            <a:r>
              <a:rPr lang="es-CO" sz="1400" dirty="0">
                <a:latin typeface="+mj-lt"/>
              </a:rPr>
              <a:t>, 299 municipios, obtienen calificaciones de 70 puntos.</a:t>
            </a:r>
          </a:p>
        </p:txBody>
      </p:sp>
      <p:sp>
        <p:nvSpPr>
          <p:cNvPr id="13" name="CuadroTexto 12">
            <a:extLst>
              <a:ext uri="{FF2B5EF4-FFF2-40B4-BE49-F238E27FC236}">
                <a16:creationId xmlns:a16="http://schemas.microsoft.com/office/drawing/2014/main" id="{EC9210B6-B951-4045-9905-C152E8224338}"/>
              </a:ext>
            </a:extLst>
          </p:cNvPr>
          <p:cNvSpPr txBox="1"/>
          <p:nvPr/>
        </p:nvSpPr>
        <p:spPr>
          <a:xfrm>
            <a:off x="9149441" y="2377233"/>
            <a:ext cx="2161319" cy="2139047"/>
          </a:xfrm>
          <a:prstGeom prst="rect">
            <a:avLst/>
          </a:prstGeom>
          <a:noFill/>
        </p:spPr>
        <p:txBody>
          <a:bodyPr wrap="square" rtlCol="0">
            <a:spAutoFit/>
          </a:bodyPr>
          <a:lstStyle/>
          <a:p>
            <a:r>
              <a:rPr lang="es-MX" sz="1300" dirty="0">
                <a:latin typeface="+mj-lt"/>
              </a:rPr>
              <a:t>El bono por </a:t>
            </a:r>
            <a:r>
              <a:rPr lang="es-MX" sz="1300" b="1" dirty="0">
                <a:latin typeface="+mj-lt"/>
              </a:rPr>
              <a:t>esfuerzo propio</a:t>
            </a:r>
            <a:r>
              <a:rPr lang="es-MX" sz="1300" dirty="0">
                <a:latin typeface="+mj-lt"/>
              </a:rPr>
              <a:t> lo obtienen </a:t>
            </a:r>
            <a:r>
              <a:rPr lang="es-MX" sz="1300" b="1" dirty="0">
                <a:latin typeface="+mj-lt"/>
              </a:rPr>
              <a:t>510</a:t>
            </a:r>
            <a:r>
              <a:rPr lang="es-MX" sz="1300" dirty="0">
                <a:latin typeface="+mj-lt"/>
              </a:rPr>
              <a:t> entidades territoriales, el </a:t>
            </a:r>
            <a:r>
              <a:rPr lang="es-MX" sz="1300" b="1" dirty="0">
                <a:latin typeface="+mj-lt"/>
              </a:rPr>
              <a:t>46% </a:t>
            </a:r>
            <a:r>
              <a:rPr lang="es-MX" sz="1300" dirty="0">
                <a:latin typeface="+mj-lt"/>
              </a:rPr>
              <a:t>de los municipios, y </a:t>
            </a:r>
            <a:r>
              <a:rPr lang="es-MX" sz="1300" b="1" dirty="0">
                <a:latin typeface="+mj-lt"/>
              </a:rPr>
              <a:t>99 municipios </a:t>
            </a:r>
            <a:r>
              <a:rPr lang="es-MX" sz="1300" dirty="0">
                <a:latin typeface="+mj-lt"/>
              </a:rPr>
              <a:t>cuentan con bonificación por su</a:t>
            </a:r>
            <a:r>
              <a:rPr lang="es-MX" sz="1300" b="1" dirty="0">
                <a:latin typeface="+mj-lt"/>
              </a:rPr>
              <a:t> catastro actualizado (9% </a:t>
            </a:r>
            <a:r>
              <a:rPr lang="es-MX" sz="1300" dirty="0">
                <a:latin typeface="+mj-lt"/>
              </a:rPr>
              <a:t>del total</a:t>
            </a:r>
            <a:r>
              <a:rPr lang="es-MX" sz="1300" b="1" dirty="0">
                <a:latin typeface="+mj-lt"/>
              </a:rPr>
              <a:t>)</a:t>
            </a:r>
            <a:r>
              <a:rPr lang="es-MX" sz="1300" dirty="0">
                <a:latin typeface="+mj-lt"/>
              </a:rPr>
              <a:t>. </a:t>
            </a:r>
          </a:p>
          <a:p>
            <a:endParaRPr lang="es-CO" sz="1600" dirty="0"/>
          </a:p>
        </p:txBody>
      </p:sp>
      <p:sp>
        <p:nvSpPr>
          <p:cNvPr id="10" name="CuadroTexto 9">
            <a:extLst>
              <a:ext uri="{FF2B5EF4-FFF2-40B4-BE49-F238E27FC236}">
                <a16:creationId xmlns:a16="http://schemas.microsoft.com/office/drawing/2014/main" id="{56C94DFE-1A3F-4890-DD1E-93A3FFB55E19}"/>
              </a:ext>
            </a:extLst>
          </p:cNvPr>
          <p:cNvSpPr txBox="1"/>
          <p:nvPr/>
        </p:nvSpPr>
        <p:spPr>
          <a:xfrm>
            <a:off x="9224798" y="1878293"/>
            <a:ext cx="2035394" cy="36933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s-MX" sz="1800" b="1" dirty="0">
                <a:latin typeface="+mj-lt"/>
              </a:rPr>
              <a:t>Bonificación</a:t>
            </a:r>
            <a:endParaRPr lang="es-CO" dirty="0">
              <a:highlight>
                <a:srgbClr val="FF0000"/>
              </a:highlight>
            </a:endParaRPr>
          </a:p>
        </p:txBody>
      </p:sp>
      <p:sp>
        <p:nvSpPr>
          <p:cNvPr id="2" name="Título 4">
            <a:extLst>
              <a:ext uri="{FF2B5EF4-FFF2-40B4-BE49-F238E27FC236}">
                <a16:creationId xmlns:a16="http://schemas.microsoft.com/office/drawing/2014/main" id="{9B614CE5-E447-486A-A01E-2FC0F6FE575E}"/>
              </a:ext>
            </a:extLst>
          </p:cNvPr>
          <p:cNvSpPr txBox="1">
            <a:spLocks/>
          </p:cNvSpPr>
          <p:nvPr/>
        </p:nvSpPr>
        <p:spPr>
          <a:xfrm>
            <a:off x="1266612" y="163993"/>
            <a:ext cx="9144000" cy="590931"/>
          </a:xfrm>
          <a:prstGeom prst="rect">
            <a:avLst/>
          </a:prstGeom>
          <a:solidFill>
            <a:schemeClr val="bg1"/>
          </a:solidFill>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Verdana" panose="020B0604030504040204" pitchFamily="34" charset="0"/>
                <a:ea typeface="+mj-ea"/>
                <a:cs typeface="+mj-cs"/>
              </a:defRPr>
            </a:lvl1pPr>
          </a:lstStyle>
          <a:p>
            <a:r>
              <a:rPr lang="es-MX" sz="3600" b="1" dirty="0">
                <a:latin typeface="+mj-lt"/>
              </a:rPr>
              <a:t>Indicadores por municipios</a:t>
            </a:r>
            <a:endParaRPr lang="es-CO" sz="3600" b="1" dirty="0">
              <a:latin typeface="+mj-lt"/>
            </a:endParaRPr>
          </a:p>
        </p:txBody>
      </p:sp>
      <p:sp>
        <p:nvSpPr>
          <p:cNvPr id="5" name="Rectángulo 4">
            <a:extLst>
              <a:ext uri="{FF2B5EF4-FFF2-40B4-BE49-F238E27FC236}">
                <a16:creationId xmlns:a16="http://schemas.microsoft.com/office/drawing/2014/main" id="{D0EC5769-A519-E548-6E29-6DA77AB7FF4A}"/>
              </a:ext>
            </a:extLst>
          </p:cNvPr>
          <p:cNvSpPr/>
          <p:nvPr/>
        </p:nvSpPr>
        <p:spPr>
          <a:xfrm flipH="1">
            <a:off x="2532207" y="1731941"/>
            <a:ext cx="6289063" cy="584775"/>
          </a:xfrm>
          <a:prstGeom prst="rect">
            <a:avLst/>
          </a:prstGeom>
          <a:gradFill>
            <a:gsLst>
              <a:gs pos="0">
                <a:srgbClr val="4D4D4D">
                  <a:alpha val="15000"/>
                </a:srgbClr>
              </a:gs>
              <a:gs pos="100000">
                <a:srgbClr val="4D4D4D">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_tradnl" sz="1800" b="1" i="0" u="none" strike="noStrike" kern="1200" cap="none" spc="0" normalizeH="0" baseline="0" noProof="0">
              <a:ln>
                <a:noFill/>
              </a:ln>
              <a:solidFill>
                <a:srgbClr val="70AD47">
                  <a:lumMod val="20000"/>
                  <a:lumOff val="80000"/>
                </a:srgbClr>
              </a:solidFill>
              <a:effectLst/>
              <a:uLnTx/>
              <a:uFillTx/>
              <a:latin typeface="+mj-lt"/>
              <a:ea typeface="Verdana" panose="020B0604030504040204" pitchFamily="34" charset="0"/>
              <a:cs typeface="Verdana" panose="020B0604030504040204" pitchFamily="34" charset="0"/>
            </a:endParaRPr>
          </a:p>
        </p:txBody>
      </p:sp>
      <p:sp>
        <p:nvSpPr>
          <p:cNvPr id="8" name="CuadroTexto 7">
            <a:extLst>
              <a:ext uri="{FF2B5EF4-FFF2-40B4-BE49-F238E27FC236}">
                <a16:creationId xmlns:a16="http://schemas.microsoft.com/office/drawing/2014/main" id="{B1050737-B4D8-3FC1-24AC-99F99D829B24}"/>
              </a:ext>
            </a:extLst>
          </p:cNvPr>
          <p:cNvSpPr txBox="1"/>
          <p:nvPr/>
        </p:nvSpPr>
        <p:spPr>
          <a:xfrm>
            <a:off x="10242495" y="6501613"/>
            <a:ext cx="2136530" cy="261610"/>
          </a:xfrm>
          <a:prstGeom prst="rect">
            <a:avLst/>
          </a:prstGeom>
          <a:noFill/>
          <a:ln>
            <a:noFill/>
          </a:ln>
        </p:spPr>
        <p:style>
          <a:lnRef idx="0">
            <a:scrgbClr r="0" g="0" b="0"/>
          </a:lnRef>
          <a:fillRef idx="0">
            <a:scrgbClr r="0" g="0" b="0"/>
          </a:fillRef>
          <a:effectRef idx="0">
            <a:scrgbClr r="0" g="0" b="0"/>
          </a:effectRef>
          <a:fontRef idx="minor">
            <a:schemeClr val="accent4"/>
          </a:fontRef>
        </p:style>
        <p:txBody>
          <a:bodyPr wrap="square" rtlCol="0">
            <a:spAutoFit/>
          </a:bodyPr>
          <a:lstStyle/>
          <a:p>
            <a:pPr algn="ctr" defTabSz="493764">
              <a:spcAft>
                <a:spcPts val="600"/>
              </a:spcAft>
            </a:pPr>
            <a:r>
              <a:rPr lang="es-MX" sz="1100" dirty="0">
                <a:solidFill>
                  <a:schemeClr val="tx1"/>
                </a:solidFill>
                <a:latin typeface="+mj-lt"/>
              </a:rPr>
              <a:t>*Sin ponderar por 0,8</a:t>
            </a:r>
            <a:endParaRPr lang="es-CO" sz="1100" dirty="0">
              <a:solidFill>
                <a:schemeClr val="tx1"/>
              </a:solidFill>
              <a:latin typeface="+mj-lt"/>
            </a:endParaRPr>
          </a:p>
        </p:txBody>
      </p:sp>
      <p:cxnSp>
        <p:nvCxnSpPr>
          <p:cNvPr id="9" name="Conector recto 8">
            <a:extLst>
              <a:ext uri="{FF2B5EF4-FFF2-40B4-BE49-F238E27FC236}">
                <a16:creationId xmlns:a16="http://schemas.microsoft.com/office/drawing/2014/main" id="{86132FA6-4A2D-E770-D611-359D49D90E9F}"/>
              </a:ext>
            </a:extLst>
          </p:cNvPr>
          <p:cNvCxnSpPr>
            <a:cxnSpLocks/>
          </p:cNvCxnSpPr>
          <p:nvPr/>
        </p:nvCxnSpPr>
        <p:spPr>
          <a:xfrm>
            <a:off x="1597166" y="4863620"/>
            <a:ext cx="0" cy="1542258"/>
          </a:xfrm>
          <a:prstGeom prst="line">
            <a:avLst/>
          </a:prstGeom>
          <a:ln w="38100"/>
        </p:spPr>
        <p:style>
          <a:lnRef idx="1">
            <a:schemeClr val="accent1"/>
          </a:lnRef>
          <a:fillRef idx="0">
            <a:schemeClr val="accent1"/>
          </a:fillRef>
          <a:effectRef idx="0">
            <a:schemeClr val="accent1"/>
          </a:effectRef>
          <a:fontRef idx="minor">
            <a:schemeClr val="tx1"/>
          </a:fontRef>
        </p:style>
      </p:cxnSp>
      <p:graphicFrame>
        <p:nvGraphicFramePr>
          <p:cNvPr id="6" name="Gráfico 5">
            <a:extLst>
              <a:ext uri="{FF2B5EF4-FFF2-40B4-BE49-F238E27FC236}">
                <a16:creationId xmlns:a16="http://schemas.microsoft.com/office/drawing/2014/main" id="{A3F9A956-803A-42C4-8414-A4354EB16DEF}"/>
              </a:ext>
            </a:extLst>
          </p:cNvPr>
          <p:cNvGraphicFramePr>
            <a:graphicFrameLocks/>
          </p:cNvGraphicFramePr>
          <p:nvPr>
            <p:extLst>
              <p:ext uri="{D42A27DB-BD31-4B8C-83A1-F6EECF244321}">
                <p14:modId xmlns:p14="http://schemas.microsoft.com/office/powerpoint/2010/main" val="2858783443"/>
              </p:ext>
            </p:extLst>
          </p:nvPr>
        </p:nvGraphicFramePr>
        <p:xfrm>
          <a:off x="2532207" y="1731941"/>
          <a:ext cx="6289063" cy="286525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90999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2F911D7-F3D7-4BF4-B1FA-650A57016266}"/>
              </a:ext>
            </a:extLst>
          </p:cNvPr>
          <p:cNvSpPr txBox="1"/>
          <p:nvPr/>
        </p:nvSpPr>
        <p:spPr>
          <a:xfrm>
            <a:off x="165952" y="847230"/>
            <a:ext cx="10908945" cy="646331"/>
          </a:xfrm>
          <a:prstGeom prst="rect">
            <a:avLst/>
          </a:prstGeom>
          <a:noFill/>
          <a:ln>
            <a:noFill/>
          </a:ln>
        </p:spPr>
        <p:style>
          <a:lnRef idx="0">
            <a:scrgbClr r="0" g="0" b="0"/>
          </a:lnRef>
          <a:fillRef idx="0">
            <a:scrgbClr r="0" g="0" b="0"/>
          </a:fillRef>
          <a:effectRef idx="0">
            <a:scrgbClr r="0" g="0" b="0"/>
          </a:effectRef>
          <a:fontRef idx="minor">
            <a:schemeClr val="accent4"/>
          </a:fontRef>
        </p:style>
        <p:txBody>
          <a:bodyPr wrap="square" rtlCol="0">
            <a:spAutoFit/>
          </a:bodyPr>
          <a:lstStyle/>
          <a:p>
            <a:pPr defTabSz="493764">
              <a:spcAft>
                <a:spcPts val="600"/>
              </a:spcAft>
            </a:pPr>
            <a:r>
              <a:rPr lang="es-MX" b="1" u="sng" dirty="0">
                <a:solidFill>
                  <a:schemeClr val="tx1"/>
                </a:solidFill>
                <a:latin typeface="+mj-lt"/>
              </a:rPr>
              <a:t>Indicadores de la dimensión gestión financiera territorial por grupos de capacidades iniciales: </a:t>
            </a:r>
            <a:r>
              <a:rPr lang="es-MX" b="1" u="sng" dirty="0">
                <a:solidFill>
                  <a:schemeClr val="tx1"/>
                </a:solidFill>
                <a:highlight>
                  <a:srgbClr val="D4F3F4"/>
                </a:highlight>
                <a:latin typeface="+mj-lt"/>
              </a:rPr>
              <a:t>20% </a:t>
            </a:r>
            <a:r>
              <a:rPr lang="es-MX" b="1" u="sng" dirty="0">
                <a:solidFill>
                  <a:schemeClr val="tx1"/>
                </a:solidFill>
                <a:latin typeface="+mj-lt"/>
              </a:rPr>
              <a:t>del IDF</a:t>
            </a:r>
            <a:endParaRPr lang="es-CO" b="1" u="sng" dirty="0">
              <a:solidFill>
                <a:schemeClr val="tx1"/>
              </a:solidFill>
              <a:latin typeface="+mj-lt"/>
            </a:endParaRPr>
          </a:p>
        </p:txBody>
      </p:sp>
      <p:sp>
        <p:nvSpPr>
          <p:cNvPr id="3" name="Título 4">
            <a:extLst>
              <a:ext uri="{FF2B5EF4-FFF2-40B4-BE49-F238E27FC236}">
                <a16:creationId xmlns:a16="http://schemas.microsoft.com/office/drawing/2014/main" id="{10D508FB-82DD-364C-BD4D-49220E0639A8}"/>
              </a:ext>
            </a:extLst>
          </p:cNvPr>
          <p:cNvSpPr txBox="1">
            <a:spLocks/>
          </p:cNvSpPr>
          <p:nvPr/>
        </p:nvSpPr>
        <p:spPr>
          <a:xfrm>
            <a:off x="1266612" y="163993"/>
            <a:ext cx="9144000" cy="590931"/>
          </a:xfrm>
          <a:prstGeom prst="rect">
            <a:avLst/>
          </a:prstGeom>
          <a:solidFill>
            <a:schemeClr val="bg1"/>
          </a:solidFill>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Verdana" panose="020B0604030504040204" pitchFamily="34" charset="0"/>
                <a:ea typeface="+mj-ea"/>
                <a:cs typeface="+mj-cs"/>
              </a:defRPr>
            </a:lvl1pPr>
          </a:lstStyle>
          <a:p>
            <a:r>
              <a:rPr lang="es-MX" sz="3600" b="1" dirty="0">
                <a:latin typeface="+mj-lt"/>
              </a:rPr>
              <a:t>Indicadores por municipios</a:t>
            </a:r>
            <a:endParaRPr lang="es-CO" sz="3600" b="1" dirty="0">
              <a:latin typeface="+mj-lt"/>
            </a:endParaRPr>
          </a:p>
        </p:txBody>
      </p:sp>
      <p:sp>
        <p:nvSpPr>
          <p:cNvPr id="2" name="Rectángulo 1">
            <a:extLst>
              <a:ext uri="{FF2B5EF4-FFF2-40B4-BE49-F238E27FC236}">
                <a16:creationId xmlns:a16="http://schemas.microsoft.com/office/drawing/2014/main" id="{EFCDDB95-0A74-4E8B-B47B-EE9C0F4F4654}"/>
              </a:ext>
            </a:extLst>
          </p:cNvPr>
          <p:cNvSpPr/>
          <p:nvPr/>
        </p:nvSpPr>
        <p:spPr>
          <a:xfrm flipH="1">
            <a:off x="168706" y="1413953"/>
            <a:ext cx="11778741" cy="584775"/>
          </a:xfrm>
          <a:prstGeom prst="rect">
            <a:avLst/>
          </a:prstGeom>
          <a:gradFill>
            <a:gsLst>
              <a:gs pos="0">
                <a:srgbClr val="4D4D4D">
                  <a:alpha val="15000"/>
                </a:srgbClr>
              </a:gs>
              <a:gs pos="100000">
                <a:srgbClr val="4D4D4D">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_tradnl" sz="1800" b="1" i="0" u="none" strike="noStrike" kern="1200" cap="none" spc="0" normalizeH="0" baseline="0" noProof="0">
              <a:ln>
                <a:noFill/>
              </a:ln>
              <a:solidFill>
                <a:srgbClr val="70AD47">
                  <a:lumMod val="20000"/>
                  <a:lumOff val="80000"/>
                </a:srgbClr>
              </a:solidFill>
              <a:effectLst/>
              <a:uLnTx/>
              <a:uFillTx/>
              <a:latin typeface="+mj-lt"/>
              <a:ea typeface="Verdana" panose="020B0604030504040204" pitchFamily="34" charset="0"/>
              <a:cs typeface="Verdana" panose="020B0604030504040204" pitchFamily="34" charset="0"/>
            </a:endParaRPr>
          </a:p>
        </p:txBody>
      </p:sp>
      <p:graphicFrame>
        <p:nvGraphicFramePr>
          <p:cNvPr id="12" name="Gráfico 11">
            <a:extLst>
              <a:ext uri="{FF2B5EF4-FFF2-40B4-BE49-F238E27FC236}">
                <a16:creationId xmlns:a16="http://schemas.microsoft.com/office/drawing/2014/main" id="{6C38F7C9-E986-4BCF-867F-69B672292D23}"/>
              </a:ext>
            </a:extLst>
          </p:cNvPr>
          <p:cNvGraphicFramePr>
            <a:graphicFrameLocks/>
          </p:cNvGraphicFramePr>
          <p:nvPr>
            <p:extLst>
              <p:ext uri="{D42A27DB-BD31-4B8C-83A1-F6EECF244321}">
                <p14:modId xmlns:p14="http://schemas.microsoft.com/office/powerpoint/2010/main" val="537887688"/>
              </p:ext>
            </p:extLst>
          </p:nvPr>
        </p:nvGraphicFramePr>
        <p:xfrm>
          <a:off x="291975" y="4200591"/>
          <a:ext cx="3830400" cy="2336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Gráfico 4">
            <a:extLst>
              <a:ext uri="{FF2B5EF4-FFF2-40B4-BE49-F238E27FC236}">
                <a16:creationId xmlns:a16="http://schemas.microsoft.com/office/drawing/2014/main" id="{53027411-39BF-4E0A-901B-D6D195A7DC07}"/>
              </a:ext>
            </a:extLst>
          </p:cNvPr>
          <p:cNvGraphicFramePr>
            <a:graphicFrameLocks/>
          </p:cNvGraphicFramePr>
          <p:nvPr>
            <p:extLst>
              <p:ext uri="{D42A27DB-BD31-4B8C-83A1-F6EECF244321}">
                <p14:modId xmlns:p14="http://schemas.microsoft.com/office/powerpoint/2010/main" val="2901419737"/>
              </p:ext>
            </p:extLst>
          </p:nvPr>
        </p:nvGraphicFramePr>
        <p:xfrm>
          <a:off x="298979" y="1656961"/>
          <a:ext cx="3823396" cy="235881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Gráfico 5">
            <a:extLst>
              <a:ext uri="{FF2B5EF4-FFF2-40B4-BE49-F238E27FC236}">
                <a16:creationId xmlns:a16="http://schemas.microsoft.com/office/drawing/2014/main" id="{38C77260-53CB-466A-B051-760CD83708D0}"/>
              </a:ext>
            </a:extLst>
          </p:cNvPr>
          <p:cNvGraphicFramePr>
            <a:graphicFrameLocks/>
          </p:cNvGraphicFramePr>
          <p:nvPr>
            <p:extLst>
              <p:ext uri="{D42A27DB-BD31-4B8C-83A1-F6EECF244321}">
                <p14:modId xmlns:p14="http://schemas.microsoft.com/office/powerpoint/2010/main" val="1995222318"/>
              </p:ext>
            </p:extLst>
          </p:nvPr>
        </p:nvGraphicFramePr>
        <p:xfrm>
          <a:off x="3927147" y="2765704"/>
          <a:ext cx="3822929" cy="235881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7" name="Gráfico 6">
            <a:extLst>
              <a:ext uri="{FF2B5EF4-FFF2-40B4-BE49-F238E27FC236}">
                <a16:creationId xmlns:a16="http://schemas.microsoft.com/office/drawing/2014/main" id="{DF439112-242F-41F8-9396-EC84EDE6E47E}"/>
              </a:ext>
            </a:extLst>
          </p:cNvPr>
          <p:cNvGraphicFramePr>
            <a:graphicFrameLocks/>
          </p:cNvGraphicFramePr>
          <p:nvPr>
            <p:extLst>
              <p:ext uri="{D42A27DB-BD31-4B8C-83A1-F6EECF244321}">
                <p14:modId xmlns:p14="http://schemas.microsoft.com/office/powerpoint/2010/main" val="1042634676"/>
              </p:ext>
            </p:extLst>
          </p:nvPr>
        </p:nvGraphicFramePr>
        <p:xfrm>
          <a:off x="8104675" y="1701268"/>
          <a:ext cx="3822929" cy="2366283"/>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9" name="Gráfico 8">
            <a:extLst>
              <a:ext uri="{FF2B5EF4-FFF2-40B4-BE49-F238E27FC236}">
                <a16:creationId xmlns:a16="http://schemas.microsoft.com/office/drawing/2014/main" id="{D7C5A570-63D4-4B62-80A2-546F31D45675}"/>
              </a:ext>
            </a:extLst>
          </p:cNvPr>
          <p:cNvGraphicFramePr>
            <a:graphicFrameLocks/>
          </p:cNvGraphicFramePr>
          <p:nvPr>
            <p:extLst>
              <p:ext uri="{D42A27DB-BD31-4B8C-83A1-F6EECF244321}">
                <p14:modId xmlns:p14="http://schemas.microsoft.com/office/powerpoint/2010/main" val="859503226"/>
              </p:ext>
            </p:extLst>
          </p:nvPr>
        </p:nvGraphicFramePr>
        <p:xfrm>
          <a:off x="8124051" y="4167086"/>
          <a:ext cx="3823396" cy="2355076"/>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35768922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áfico 4">
            <a:extLst>
              <a:ext uri="{FF2B5EF4-FFF2-40B4-BE49-F238E27FC236}">
                <a16:creationId xmlns:a16="http://schemas.microsoft.com/office/drawing/2014/main" id="{C407BE98-F8AE-3BD7-5BCD-E55B4977A476}"/>
              </a:ext>
            </a:extLst>
          </p:cNvPr>
          <p:cNvGraphicFramePr>
            <a:graphicFrameLocks/>
          </p:cNvGraphicFramePr>
          <p:nvPr>
            <p:extLst>
              <p:ext uri="{D42A27DB-BD31-4B8C-83A1-F6EECF244321}">
                <p14:modId xmlns:p14="http://schemas.microsoft.com/office/powerpoint/2010/main" val="4238753962"/>
              </p:ext>
            </p:extLst>
          </p:nvPr>
        </p:nvGraphicFramePr>
        <p:xfrm>
          <a:off x="365261" y="1836228"/>
          <a:ext cx="6494616" cy="4241101"/>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a:extLst>
              <a:ext uri="{FF2B5EF4-FFF2-40B4-BE49-F238E27FC236}">
                <a16:creationId xmlns:a16="http://schemas.microsoft.com/office/drawing/2014/main" id="{4DFF3317-914D-8045-D841-E586CCCEA3AE}"/>
              </a:ext>
            </a:extLst>
          </p:cNvPr>
          <p:cNvSpPr/>
          <p:nvPr/>
        </p:nvSpPr>
        <p:spPr>
          <a:xfrm>
            <a:off x="8223415" y="1515082"/>
            <a:ext cx="3679867" cy="5178925"/>
          </a:xfrm>
          <a:prstGeom prst="rect">
            <a:avLst/>
          </a:prstGeom>
          <a:solidFill>
            <a:srgbClr val="F1F1F1"/>
          </a:solidFill>
          <a:ln w="12700">
            <a:miter lim="400000"/>
          </a:ln>
        </p:spPr>
        <p:txBody>
          <a:bodyPr lIns="50800" tIns="50800" rIns="50800" bIns="50800" anchor="ctr"/>
          <a:lstStyle/>
          <a:p>
            <a:pPr algn="r">
              <a:lnSpc>
                <a:spcPct val="100000"/>
              </a:lnSpc>
              <a:defRPr sz="3200" spc="0">
                <a:solidFill>
                  <a:srgbClr val="FFFFFF"/>
                </a:solidFill>
                <a:latin typeface="Helvetica Neue Medium"/>
                <a:ea typeface="Helvetica Neue Medium"/>
                <a:cs typeface="Helvetica Neue Medium"/>
                <a:sym typeface="Helvetica Neue Medium"/>
              </a:defRPr>
            </a:pPr>
            <a:endParaRPr lang="es-CO" sz="2000" spc="0">
              <a:solidFill>
                <a:schemeClr val="tx1"/>
              </a:solidFill>
              <a:latin typeface="+mj-lt"/>
            </a:endParaRPr>
          </a:p>
          <a:p>
            <a:pPr algn="r">
              <a:lnSpc>
                <a:spcPct val="100000"/>
              </a:lnSpc>
              <a:defRPr sz="3200" spc="0">
                <a:solidFill>
                  <a:srgbClr val="FFFFFF"/>
                </a:solidFill>
                <a:latin typeface="Helvetica Neue Medium"/>
                <a:ea typeface="Helvetica Neue Medium"/>
                <a:cs typeface="Helvetica Neue Medium"/>
                <a:sym typeface="Helvetica Neue Medium"/>
              </a:defRPr>
            </a:pPr>
            <a:r>
              <a:rPr lang="es-CO" sz="2000" spc="0">
                <a:solidFill>
                  <a:schemeClr val="tx1"/>
                </a:solidFill>
                <a:latin typeface="+mj-lt"/>
              </a:rPr>
              <a:t> </a:t>
            </a:r>
          </a:p>
        </p:txBody>
      </p:sp>
      <p:sp>
        <p:nvSpPr>
          <p:cNvPr id="10" name="CuadroTexto 9">
            <a:extLst>
              <a:ext uri="{FF2B5EF4-FFF2-40B4-BE49-F238E27FC236}">
                <a16:creationId xmlns:a16="http://schemas.microsoft.com/office/drawing/2014/main" id="{94B9513D-8460-7DFD-DA3E-521FF88266C0}"/>
              </a:ext>
            </a:extLst>
          </p:cNvPr>
          <p:cNvSpPr txBox="1"/>
          <p:nvPr/>
        </p:nvSpPr>
        <p:spPr>
          <a:xfrm>
            <a:off x="0" y="998234"/>
            <a:ext cx="11353794" cy="461665"/>
          </a:xfrm>
          <a:prstGeom prst="rect">
            <a:avLst/>
          </a:prstGeom>
          <a:noFill/>
          <a:ln>
            <a:noFill/>
          </a:ln>
        </p:spPr>
        <p:style>
          <a:lnRef idx="0">
            <a:scrgbClr r="0" g="0" b="0"/>
          </a:lnRef>
          <a:fillRef idx="0">
            <a:scrgbClr r="0" g="0" b="0"/>
          </a:fillRef>
          <a:effectRef idx="0">
            <a:scrgbClr r="0" g="0" b="0"/>
          </a:effectRef>
          <a:fontRef idx="minor">
            <a:schemeClr val="accent4"/>
          </a:fontRef>
        </p:style>
        <p:txBody>
          <a:bodyPr wrap="square" rtlCol="0">
            <a:spAutoFit/>
          </a:bodyPr>
          <a:lstStyle/>
          <a:p>
            <a:pPr algn="ctr" defTabSz="493764">
              <a:spcAft>
                <a:spcPts val="600"/>
              </a:spcAft>
            </a:pPr>
            <a:r>
              <a:rPr lang="es-MX" sz="2400" dirty="0">
                <a:solidFill>
                  <a:schemeClr val="accent1"/>
                </a:solidFill>
                <a:latin typeface="+mj-lt"/>
              </a:rPr>
              <a:t>Ranking </a:t>
            </a:r>
            <a:r>
              <a:rPr lang="es-MX" sz="2400" b="1" dirty="0">
                <a:solidFill>
                  <a:schemeClr val="accent1"/>
                </a:solidFill>
                <a:latin typeface="+mj-lt"/>
                <a:ea typeface="Calibri" panose="020F0502020204030204" pitchFamily="34" charset="0"/>
                <a:cs typeface="Times New Roman" panose="02020603050405020304" pitchFamily="18" charset="0"/>
              </a:rPr>
              <a:t>Top 5 de las 13 principales ciudades</a:t>
            </a:r>
            <a:r>
              <a:rPr lang="es-MX" sz="2400" dirty="0">
                <a:solidFill>
                  <a:schemeClr val="accent1"/>
                </a:solidFill>
                <a:latin typeface="+mj-lt"/>
              </a:rPr>
              <a:t>- 2023</a:t>
            </a:r>
          </a:p>
        </p:txBody>
      </p:sp>
      <p:sp>
        <p:nvSpPr>
          <p:cNvPr id="6" name="Elipse 5">
            <a:extLst>
              <a:ext uri="{FF2B5EF4-FFF2-40B4-BE49-F238E27FC236}">
                <a16:creationId xmlns:a16="http://schemas.microsoft.com/office/drawing/2014/main" id="{1412FF64-1FB5-8DB5-F2BD-5C6F4EFE8723}"/>
              </a:ext>
            </a:extLst>
          </p:cNvPr>
          <p:cNvSpPr/>
          <p:nvPr/>
        </p:nvSpPr>
        <p:spPr>
          <a:xfrm>
            <a:off x="3423224" y="2311847"/>
            <a:ext cx="216000" cy="216000"/>
          </a:xfrm>
          <a:prstGeom prst="ellipse">
            <a:avLst/>
          </a:prstGeom>
          <a:solidFill>
            <a:schemeClr val="accent5"/>
          </a:solidFill>
          <a:ln>
            <a:solidFill>
              <a:schemeClr val="accent5"/>
            </a:solid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s-MX" dirty="0">
                <a:latin typeface="+mj-lt"/>
              </a:rPr>
              <a:t>1</a:t>
            </a:r>
            <a:endParaRPr lang="es-CO" dirty="0">
              <a:latin typeface="+mj-lt"/>
            </a:endParaRPr>
          </a:p>
        </p:txBody>
      </p:sp>
      <p:sp>
        <p:nvSpPr>
          <p:cNvPr id="12" name="Elipse 11">
            <a:extLst>
              <a:ext uri="{FF2B5EF4-FFF2-40B4-BE49-F238E27FC236}">
                <a16:creationId xmlns:a16="http://schemas.microsoft.com/office/drawing/2014/main" id="{F6D056E8-5BCB-8B86-2E1D-D7FB3EABCD33}"/>
              </a:ext>
            </a:extLst>
          </p:cNvPr>
          <p:cNvSpPr/>
          <p:nvPr/>
        </p:nvSpPr>
        <p:spPr>
          <a:xfrm>
            <a:off x="3429104" y="2600473"/>
            <a:ext cx="216000" cy="216000"/>
          </a:xfrm>
          <a:prstGeom prst="ellipse">
            <a:avLst/>
          </a:prstGeom>
          <a:solidFill>
            <a:schemeClr val="accent5"/>
          </a:solidFill>
          <a:ln>
            <a:solidFill>
              <a:schemeClr val="accent5"/>
            </a:solid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s-MX" sz="1700">
                <a:latin typeface="+mj-lt"/>
              </a:rPr>
              <a:t>2</a:t>
            </a:r>
            <a:endParaRPr lang="es-CO" sz="1700">
              <a:latin typeface="+mj-lt"/>
            </a:endParaRPr>
          </a:p>
        </p:txBody>
      </p:sp>
      <p:sp>
        <p:nvSpPr>
          <p:cNvPr id="15" name="Elipse 14">
            <a:extLst>
              <a:ext uri="{FF2B5EF4-FFF2-40B4-BE49-F238E27FC236}">
                <a16:creationId xmlns:a16="http://schemas.microsoft.com/office/drawing/2014/main" id="{C0370C36-F9FD-93D4-078F-EACEA4EE3246}"/>
              </a:ext>
            </a:extLst>
          </p:cNvPr>
          <p:cNvSpPr/>
          <p:nvPr/>
        </p:nvSpPr>
        <p:spPr>
          <a:xfrm>
            <a:off x="3429104" y="2862114"/>
            <a:ext cx="216000" cy="216000"/>
          </a:xfrm>
          <a:prstGeom prst="ellipse">
            <a:avLst/>
          </a:prstGeom>
          <a:solidFill>
            <a:schemeClr val="accent5"/>
          </a:solidFill>
          <a:ln>
            <a:solidFill>
              <a:schemeClr val="accent5"/>
            </a:solid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s-MX" sz="1700" dirty="0">
                <a:latin typeface="+mj-lt"/>
              </a:rPr>
              <a:t>3</a:t>
            </a:r>
            <a:endParaRPr lang="es-CO" sz="1700" dirty="0">
              <a:latin typeface="+mj-lt"/>
            </a:endParaRPr>
          </a:p>
        </p:txBody>
      </p:sp>
      <p:sp>
        <p:nvSpPr>
          <p:cNvPr id="16" name="Elipse 15">
            <a:extLst>
              <a:ext uri="{FF2B5EF4-FFF2-40B4-BE49-F238E27FC236}">
                <a16:creationId xmlns:a16="http://schemas.microsoft.com/office/drawing/2014/main" id="{2234D2EA-E21D-6662-E1E9-EB117044BBA0}"/>
              </a:ext>
            </a:extLst>
          </p:cNvPr>
          <p:cNvSpPr/>
          <p:nvPr/>
        </p:nvSpPr>
        <p:spPr>
          <a:xfrm>
            <a:off x="3418471" y="3144571"/>
            <a:ext cx="216000" cy="216000"/>
          </a:xfrm>
          <a:prstGeom prst="ellipse">
            <a:avLst/>
          </a:prstGeom>
          <a:solidFill>
            <a:schemeClr val="accent5"/>
          </a:solidFill>
          <a:ln>
            <a:solidFill>
              <a:schemeClr val="accent5"/>
            </a:solid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s-MX" sz="1700" dirty="0">
                <a:latin typeface="+mj-lt"/>
              </a:rPr>
              <a:t>4</a:t>
            </a:r>
            <a:endParaRPr lang="es-CO" sz="1700" dirty="0">
              <a:latin typeface="+mj-lt"/>
            </a:endParaRPr>
          </a:p>
        </p:txBody>
      </p:sp>
      <p:sp>
        <p:nvSpPr>
          <p:cNvPr id="17" name="Elipse 16">
            <a:extLst>
              <a:ext uri="{FF2B5EF4-FFF2-40B4-BE49-F238E27FC236}">
                <a16:creationId xmlns:a16="http://schemas.microsoft.com/office/drawing/2014/main" id="{962A67A9-4A4B-0982-6948-395C1D88CA41}"/>
              </a:ext>
            </a:extLst>
          </p:cNvPr>
          <p:cNvSpPr/>
          <p:nvPr/>
        </p:nvSpPr>
        <p:spPr>
          <a:xfrm>
            <a:off x="3418471" y="3411076"/>
            <a:ext cx="216000" cy="216000"/>
          </a:xfrm>
          <a:prstGeom prst="ellipse">
            <a:avLst/>
          </a:prstGeom>
          <a:solidFill>
            <a:schemeClr val="accent5"/>
          </a:solidFill>
          <a:ln>
            <a:solidFill>
              <a:schemeClr val="accent5"/>
            </a:solid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s-MX" sz="1700" dirty="0">
                <a:latin typeface="+mj-lt"/>
              </a:rPr>
              <a:t>5</a:t>
            </a:r>
            <a:endParaRPr lang="es-CO" sz="1700" dirty="0">
              <a:latin typeface="+mj-lt"/>
            </a:endParaRPr>
          </a:p>
        </p:txBody>
      </p:sp>
      <p:sp>
        <p:nvSpPr>
          <p:cNvPr id="27" name="CuadroTexto 26">
            <a:extLst>
              <a:ext uri="{FF2B5EF4-FFF2-40B4-BE49-F238E27FC236}">
                <a16:creationId xmlns:a16="http://schemas.microsoft.com/office/drawing/2014/main" id="{A2FE4BE6-FDA5-D209-B533-93E576567AC8}"/>
              </a:ext>
            </a:extLst>
          </p:cNvPr>
          <p:cNvSpPr txBox="1"/>
          <p:nvPr/>
        </p:nvSpPr>
        <p:spPr>
          <a:xfrm>
            <a:off x="8299960" y="1867271"/>
            <a:ext cx="3686267" cy="1292662"/>
          </a:xfrm>
          <a:prstGeom prst="rect">
            <a:avLst/>
          </a:prstGeom>
          <a:noFill/>
        </p:spPr>
        <p:txBody>
          <a:bodyPr wrap="square">
            <a:spAutoFit/>
          </a:bodyPr>
          <a:lstStyle/>
          <a:p>
            <a:r>
              <a:rPr lang="es-CO" sz="1300" b="1" dirty="0"/>
              <a:t>Bogotá</a:t>
            </a:r>
            <a:r>
              <a:rPr lang="es-CO" sz="1300" dirty="0"/>
              <a:t> D.C. lidera el ranking en desempeño fiscal con </a:t>
            </a:r>
            <a:r>
              <a:rPr lang="es-CO" sz="1300" b="1" dirty="0"/>
              <a:t>90,1 puntos </a:t>
            </a:r>
            <a:r>
              <a:rPr lang="es-CO" sz="1300" dirty="0"/>
              <a:t>obtenidos en la medición del IDF y se ubica en la categoría “</a:t>
            </a:r>
            <a:r>
              <a:rPr lang="es-CO" sz="1300" b="1" dirty="0"/>
              <a:t>Sostenible”. </a:t>
            </a:r>
          </a:p>
          <a:p>
            <a:r>
              <a:rPr lang="es-CO" sz="1300" b="1" dirty="0"/>
              <a:t>Tiene finanzas saludables y cumple con los indicadores fiscales.</a:t>
            </a:r>
          </a:p>
        </p:txBody>
      </p:sp>
      <p:pic>
        <p:nvPicPr>
          <p:cNvPr id="28" name="Imagen 27">
            <a:extLst>
              <a:ext uri="{FF2B5EF4-FFF2-40B4-BE49-F238E27FC236}">
                <a16:creationId xmlns:a16="http://schemas.microsoft.com/office/drawing/2014/main" id="{CE064501-D942-1026-96CB-96301080617C}"/>
              </a:ext>
            </a:extLst>
          </p:cNvPr>
          <p:cNvPicPr>
            <a:picLocks noChangeAspect="1"/>
          </p:cNvPicPr>
          <p:nvPr/>
        </p:nvPicPr>
        <p:blipFill>
          <a:blip r:embed="rId4" cstate="print">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7973743" y="1836228"/>
            <a:ext cx="426490" cy="430887"/>
          </a:xfrm>
          <a:prstGeom prst="rect">
            <a:avLst/>
          </a:prstGeom>
        </p:spPr>
      </p:pic>
      <p:sp>
        <p:nvSpPr>
          <p:cNvPr id="30" name="CuadroTexto 29">
            <a:extLst>
              <a:ext uri="{FF2B5EF4-FFF2-40B4-BE49-F238E27FC236}">
                <a16:creationId xmlns:a16="http://schemas.microsoft.com/office/drawing/2014/main" id="{40E46E90-7768-080E-B3C0-095907D7ACCC}"/>
              </a:ext>
            </a:extLst>
          </p:cNvPr>
          <p:cNvSpPr txBox="1"/>
          <p:nvPr/>
        </p:nvSpPr>
        <p:spPr>
          <a:xfrm>
            <a:off x="8306045" y="3231102"/>
            <a:ext cx="3686267" cy="692497"/>
          </a:xfrm>
          <a:prstGeom prst="rect">
            <a:avLst/>
          </a:prstGeom>
          <a:noFill/>
        </p:spPr>
        <p:txBody>
          <a:bodyPr wrap="square">
            <a:spAutoFit/>
          </a:bodyPr>
          <a:lstStyle/>
          <a:p>
            <a:r>
              <a:rPr lang="es-CO" sz="1300" b="1" dirty="0"/>
              <a:t>Bucaramanga, Pereira y Barranquilla </a:t>
            </a:r>
            <a:r>
              <a:rPr lang="es-CO" sz="1300" dirty="0"/>
              <a:t>obtienen más de 70 puntos y se ubican en la categoría “</a:t>
            </a:r>
            <a:r>
              <a:rPr lang="es-CO" sz="1300" b="1" dirty="0"/>
              <a:t>solvente”.</a:t>
            </a:r>
          </a:p>
        </p:txBody>
      </p:sp>
      <p:sp>
        <p:nvSpPr>
          <p:cNvPr id="31" name="CuadroTexto 30">
            <a:extLst>
              <a:ext uri="{FF2B5EF4-FFF2-40B4-BE49-F238E27FC236}">
                <a16:creationId xmlns:a16="http://schemas.microsoft.com/office/drawing/2014/main" id="{AC2699B7-4082-9342-44BC-A6B1AE879ED0}"/>
              </a:ext>
            </a:extLst>
          </p:cNvPr>
          <p:cNvSpPr txBox="1"/>
          <p:nvPr/>
        </p:nvSpPr>
        <p:spPr>
          <a:xfrm>
            <a:off x="8299958" y="4023214"/>
            <a:ext cx="3686267" cy="492443"/>
          </a:xfrm>
          <a:prstGeom prst="rect">
            <a:avLst/>
          </a:prstGeom>
          <a:noFill/>
        </p:spPr>
        <p:txBody>
          <a:bodyPr wrap="square">
            <a:spAutoFit/>
          </a:bodyPr>
          <a:lstStyle/>
          <a:p>
            <a:r>
              <a:rPr lang="es-CO" sz="1300" dirty="0"/>
              <a:t>Medellín figura en el puesto 5 de ciudades y se clasifica en la categoría </a:t>
            </a:r>
            <a:r>
              <a:rPr lang="es-CO" sz="1300" b="1" dirty="0"/>
              <a:t>“vulnerable”</a:t>
            </a:r>
          </a:p>
        </p:txBody>
      </p:sp>
      <p:sp>
        <p:nvSpPr>
          <p:cNvPr id="33" name="CuadroTexto 32">
            <a:extLst>
              <a:ext uri="{FF2B5EF4-FFF2-40B4-BE49-F238E27FC236}">
                <a16:creationId xmlns:a16="http://schemas.microsoft.com/office/drawing/2014/main" id="{DE1F1372-1639-BBC2-9AAA-8826CE1591CC}"/>
              </a:ext>
            </a:extLst>
          </p:cNvPr>
          <p:cNvSpPr txBox="1"/>
          <p:nvPr/>
        </p:nvSpPr>
        <p:spPr>
          <a:xfrm>
            <a:off x="8299959" y="4711815"/>
            <a:ext cx="3526781" cy="1292662"/>
          </a:xfrm>
          <a:prstGeom prst="rect">
            <a:avLst/>
          </a:prstGeom>
          <a:noFill/>
        </p:spPr>
        <p:txBody>
          <a:bodyPr wrap="square">
            <a:spAutoFit/>
          </a:bodyPr>
          <a:lstStyle/>
          <a:p>
            <a:r>
              <a:rPr lang="es-CO" sz="1300" b="1" dirty="0"/>
              <a:t>Ibagué y Cartagena </a:t>
            </a:r>
            <a:r>
              <a:rPr lang="es-CO" sz="1300" dirty="0"/>
              <a:t>obtienen un puntaje cercano al promedio nacional de 57.57, pero </a:t>
            </a:r>
            <a:r>
              <a:rPr lang="es-CO" sz="1300" b="1" dirty="0"/>
              <a:t>el más bajo</a:t>
            </a:r>
            <a:r>
              <a:rPr lang="es-CO" sz="1300" dirty="0"/>
              <a:t> y los ubica en la categoría </a:t>
            </a:r>
            <a:r>
              <a:rPr lang="es-CO" sz="1300" b="1" dirty="0"/>
              <a:t>“riesgo”, </a:t>
            </a:r>
            <a:r>
              <a:rPr lang="es-CO" sz="1300" dirty="0"/>
              <a:t>por lo que deben mejorar sus indicadores.</a:t>
            </a:r>
          </a:p>
          <a:p>
            <a:endParaRPr lang="es-CO" sz="1300" b="1" dirty="0"/>
          </a:p>
        </p:txBody>
      </p:sp>
      <p:sp>
        <p:nvSpPr>
          <p:cNvPr id="34" name="CuadroTexto 33">
            <a:extLst>
              <a:ext uri="{FF2B5EF4-FFF2-40B4-BE49-F238E27FC236}">
                <a16:creationId xmlns:a16="http://schemas.microsoft.com/office/drawing/2014/main" id="{DF07743C-8540-40D2-EBF8-ED59354ED57E}"/>
              </a:ext>
            </a:extLst>
          </p:cNvPr>
          <p:cNvSpPr txBox="1"/>
          <p:nvPr/>
        </p:nvSpPr>
        <p:spPr>
          <a:xfrm>
            <a:off x="8299958" y="5758285"/>
            <a:ext cx="3686267" cy="492443"/>
          </a:xfrm>
          <a:prstGeom prst="rect">
            <a:avLst/>
          </a:prstGeom>
          <a:noFill/>
        </p:spPr>
        <p:txBody>
          <a:bodyPr wrap="square">
            <a:spAutoFit/>
          </a:bodyPr>
          <a:lstStyle/>
          <a:p>
            <a:r>
              <a:rPr lang="es-CO" sz="1300" dirty="0"/>
              <a:t>En el grupo de </a:t>
            </a:r>
            <a:r>
              <a:rPr lang="es-CO" sz="1300" b="1" dirty="0"/>
              <a:t>ciudades</a:t>
            </a:r>
            <a:r>
              <a:rPr lang="es-CO" sz="1300" dirty="0"/>
              <a:t> la </a:t>
            </a:r>
            <a:r>
              <a:rPr lang="es-CO" sz="1300" b="1" dirty="0"/>
              <a:t>brecha</a:t>
            </a:r>
            <a:r>
              <a:rPr lang="es-CO" sz="1300" dirty="0"/>
              <a:t> entre el mejor y el peor es de 31 </a:t>
            </a:r>
            <a:r>
              <a:rPr lang="es-CO" sz="1300" b="1" dirty="0"/>
              <a:t>puntos.</a:t>
            </a:r>
          </a:p>
        </p:txBody>
      </p:sp>
      <p:sp>
        <p:nvSpPr>
          <p:cNvPr id="2" name="Título 4">
            <a:extLst>
              <a:ext uri="{FF2B5EF4-FFF2-40B4-BE49-F238E27FC236}">
                <a16:creationId xmlns:a16="http://schemas.microsoft.com/office/drawing/2014/main" id="{BB40E903-0527-E6AB-C2FB-FA1EABBA73B0}"/>
              </a:ext>
            </a:extLst>
          </p:cNvPr>
          <p:cNvSpPr txBox="1">
            <a:spLocks/>
          </p:cNvSpPr>
          <p:nvPr/>
        </p:nvSpPr>
        <p:spPr>
          <a:xfrm>
            <a:off x="1266612" y="163993"/>
            <a:ext cx="9144000" cy="590931"/>
          </a:xfrm>
          <a:prstGeom prst="rect">
            <a:avLst/>
          </a:prstGeom>
          <a:solidFill>
            <a:schemeClr val="bg1"/>
          </a:solidFill>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Verdana" panose="020B0604030504040204" pitchFamily="34" charset="0"/>
                <a:ea typeface="+mj-ea"/>
                <a:cs typeface="+mj-cs"/>
              </a:defRPr>
            </a:lvl1pPr>
          </a:lstStyle>
          <a:p>
            <a:r>
              <a:rPr lang="es-MX" sz="3600" b="1" dirty="0">
                <a:latin typeface="+mj-lt"/>
              </a:rPr>
              <a:t>Resultados por municipios</a:t>
            </a:r>
            <a:endParaRPr lang="es-CO" sz="3600" b="1" dirty="0">
              <a:latin typeface="+mj-lt"/>
            </a:endParaRPr>
          </a:p>
        </p:txBody>
      </p:sp>
      <p:sp>
        <p:nvSpPr>
          <p:cNvPr id="4" name="Rectángulo 3">
            <a:extLst>
              <a:ext uri="{FF2B5EF4-FFF2-40B4-BE49-F238E27FC236}">
                <a16:creationId xmlns:a16="http://schemas.microsoft.com/office/drawing/2014/main" id="{99DC99C2-3359-474E-3938-59D1DA922332}"/>
              </a:ext>
            </a:extLst>
          </p:cNvPr>
          <p:cNvSpPr/>
          <p:nvPr/>
        </p:nvSpPr>
        <p:spPr>
          <a:xfrm flipH="1">
            <a:off x="756578" y="1634787"/>
            <a:ext cx="6113929" cy="584775"/>
          </a:xfrm>
          <a:prstGeom prst="rect">
            <a:avLst/>
          </a:prstGeom>
          <a:gradFill>
            <a:gsLst>
              <a:gs pos="0">
                <a:srgbClr val="4D4D4D">
                  <a:alpha val="15000"/>
                </a:srgbClr>
              </a:gs>
              <a:gs pos="100000">
                <a:srgbClr val="4D4D4D">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_tradnl" sz="1800" b="1" i="0" u="none" strike="noStrike" kern="1200" cap="none" spc="0" normalizeH="0" baseline="0" noProof="0" dirty="0">
              <a:ln>
                <a:noFill/>
              </a:ln>
              <a:solidFill>
                <a:srgbClr val="70AD47">
                  <a:lumMod val="20000"/>
                  <a:lumOff val="80000"/>
                </a:srgbClr>
              </a:solidFill>
              <a:effectLst/>
              <a:uLnTx/>
              <a:uFillTx/>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0979942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Gráfico 5">
            <a:extLst>
              <a:ext uri="{FF2B5EF4-FFF2-40B4-BE49-F238E27FC236}">
                <a16:creationId xmlns:a16="http://schemas.microsoft.com/office/drawing/2014/main" id="{BC7219A1-40E8-93B7-044E-A572A8CAE4D8}"/>
              </a:ext>
            </a:extLst>
          </p:cNvPr>
          <p:cNvGraphicFramePr>
            <a:graphicFrameLocks/>
          </p:cNvGraphicFramePr>
          <p:nvPr>
            <p:extLst>
              <p:ext uri="{D42A27DB-BD31-4B8C-83A1-F6EECF244321}">
                <p14:modId xmlns:p14="http://schemas.microsoft.com/office/powerpoint/2010/main" val="3272925943"/>
              </p:ext>
            </p:extLst>
          </p:nvPr>
        </p:nvGraphicFramePr>
        <p:xfrm>
          <a:off x="767916" y="3822351"/>
          <a:ext cx="4832538" cy="235729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Gráfico 3">
            <a:extLst>
              <a:ext uri="{FF2B5EF4-FFF2-40B4-BE49-F238E27FC236}">
                <a16:creationId xmlns:a16="http://schemas.microsoft.com/office/drawing/2014/main" id="{66ABE67E-B764-3020-7987-96F5CD756F14}"/>
              </a:ext>
            </a:extLst>
          </p:cNvPr>
          <p:cNvGraphicFramePr>
            <a:graphicFrameLocks/>
          </p:cNvGraphicFramePr>
          <p:nvPr>
            <p:extLst>
              <p:ext uri="{D42A27DB-BD31-4B8C-83A1-F6EECF244321}">
                <p14:modId xmlns:p14="http://schemas.microsoft.com/office/powerpoint/2010/main" val="1163416451"/>
              </p:ext>
            </p:extLst>
          </p:nvPr>
        </p:nvGraphicFramePr>
        <p:xfrm>
          <a:off x="767916" y="1298367"/>
          <a:ext cx="4843656" cy="2297047"/>
        </p:xfrm>
        <a:graphic>
          <a:graphicData uri="http://schemas.openxmlformats.org/drawingml/2006/chart">
            <c:chart xmlns:c="http://schemas.openxmlformats.org/drawingml/2006/chart" xmlns:r="http://schemas.openxmlformats.org/officeDocument/2006/relationships" r:id="rId4"/>
          </a:graphicData>
        </a:graphic>
      </p:graphicFrame>
      <p:sp>
        <p:nvSpPr>
          <p:cNvPr id="2" name="Título 4">
            <a:extLst>
              <a:ext uri="{FF2B5EF4-FFF2-40B4-BE49-F238E27FC236}">
                <a16:creationId xmlns:a16="http://schemas.microsoft.com/office/drawing/2014/main" id="{08391876-5480-B080-956B-228A0C1B51A5}"/>
              </a:ext>
            </a:extLst>
          </p:cNvPr>
          <p:cNvSpPr txBox="1">
            <a:spLocks/>
          </p:cNvSpPr>
          <p:nvPr/>
        </p:nvSpPr>
        <p:spPr>
          <a:xfrm>
            <a:off x="1266612" y="163993"/>
            <a:ext cx="9144000" cy="590931"/>
          </a:xfrm>
          <a:prstGeom prst="rect">
            <a:avLst/>
          </a:prstGeom>
          <a:solidFill>
            <a:schemeClr val="bg1"/>
          </a:solidFill>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Verdana" panose="020B0604030504040204" pitchFamily="34" charset="0"/>
                <a:ea typeface="+mj-ea"/>
                <a:cs typeface="+mj-cs"/>
              </a:defRPr>
            </a:lvl1pPr>
          </a:lstStyle>
          <a:p>
            <a:r>
              <a:rPr lang="es-MX" sz="3500" b="1" dirty="0">
                <a:latin typeface="+mj-lt"/>
              </a:rPr>
              <a:t>Resultados por municipios</a:t>
            </a:r>
            <a:endParaRPr lang="es-CO" sz="3500" b="1" dirty="0">
              <a:latin typeface="+mj-lt"/>
            </a:endParaRPr>
          </a:p>
        </p:txBody>
      </p:sp>
      <p:sp>
        <p:nvSpPr>
          <p:cNvPr id="10" name="CuadroTexto 9">
            <a:extLst>
              <a:ext uri="{FF2B5EF4-FFF2-40B4-BE49-F238E27FC236}">
                <a16:creationId xmlns:a16="http://schemas.microsoft.com/office/drawing/2014/main" id="{94B9513D-8460-7DFD-DA3E-521FF88266C0}"/>
              </a:ext>
            </a:extLst>
          </p:cNvPr>
          <p:cNvSpPr txBox="1"/>
          <p:nvPr/>
        </p:nvSpPr>
        <p:spPr>
          <a:xfrm>
            <a:off x="-244623" y="630656"/>
            <a:ext cx="11353794" cy="461665"/>
          </a:xfrm>
          <a:prstGeom prst="rect">
            <a:avLst/>
          </a:prstGeom>
          <a:noFill/>
          <a:ln>
            <a:noFill/>
          </a:ln>
        </p:spPr>
        <p:style>
          <a:lnRef idx="0">
            <a:scrgbClr r="0" g="0" b="0"/>
          </a:lnRef>
          <a:fillRef idx="0">
            <a:scrgbClr r="0" g="0" b="0"/>
          </a:fillRef>
          <a:effectRef idx="0">
            <a:scrgbClr r="0" g="0" b="0"/>
          </a:effectRef>
          <a:fontRef idx="minor">
            <a:schemeClr val="accent4"/>
          </a:fontRef>
        </p:style>
        <p:txBody>
          <a:bodyPr wrap="square" rtlCol="0">
            <a:spAutoFit/>
          </a:bodyPr>
          <a:lstStyle/>
          <a:p>
            <a:pPr algn="ctr" defTabSz="493764">
              <a:spcAft>
                <a:spcPts val="600"/>
              </a:spcAft>
            </a:pPr>
            <a:r>
              <a:rPr lang="es-MX" sz="2400">
                <a:solidFill>
                  <a:schemeClr val="accent1"/>
                </a:solidFill>
                <a:latin typeface="+mj-lt"/>
              </a:rPr>
              <a:t>Ranking </a:t>
            </a:r>
            <a:r>
              <a:rPr lang="es-MX" sz="2400" b="1">
                <a:solidFill>
                  <a:schemeClr val="accent1"/>
                </a:solidFill>
                <a:highlight>
                  <a:srgbClr val="D3F2F3"/>
                </a:highlight>
                <a:latin typeface="+mj-lt"/>
                <a:ea typeface="Calibri" panose="020F0502020204030204" pitchFamily="34" charset="0"/>
                <a:cs typeface="Times New Roman" panose="02020603050405020304" pitchFamily="18" charset="0"/>
              </a:rPr>
              <a:t>Top 5 municipal </a:t>
            </a:r>
            <a:r>
              <a:rPr lang="es-MX" sz="2400">
                <a:solidFill>
                  <a:schemeClr val="accent1"/>
                </a:solidFill>
                <a:latin typeface="+mj-lt"/>
              </a:rPr>
              <a:t>por grupos de capacidades</a:t>
            </a:r>
          </a:p>
        </p:txBody>
      </p:sp>
      <p:cxnSp>
        <p:nvCxnSpPr>
          <p:cNvPr id="3" name="Conector recto 2">
            <a:extLst>
              <a:ext uri="{FF2B5EF4-FFF2-40B4-BE49-F238E27FC236}">
                <a16:creationId xmlns:a16="http://schemas.microsoft.com/office/drawing/2014/main" id="{5A9B929C-100E-F3FB-8CEA-EF26D7788C44}"/>
              </a:ext>
            </a:extLst>
          </p:cNvPr>
          <p:cNvCxnSpPr>
            <a:cxnSpLocks/>
          </p:cNvCxnSpPr>
          <p:nvPr/>
        </p:nvCxnSpPr>
        <p:spPr>
          <a:xfrm>
            <a:off x="145864" y="3724452"/>
            <a:ext cx="11844000" cy="0"/>
          </a:xfrm>
          <a:prstGeom prst="line">
            <a:avLst/>
          </a:prstGeom>
          <a:ln w="9525">
            <a:solidFill>
              <a:schemeClr val="accent3">
                <a:lumMod val="60000"/>
                <a:lumOff val="40000"/>
              </a:schemeClr>
            </a:solidFill>
            <a:prstDash val="dash"/>
          </a:ln>
        </p:spPr>
        <p:style>
          <a:lnRef idx="2">
            <a:schemeClr val="accent3"/>
          </a:lnRef>
          <a:fillRef idx="0">
            <a:schemeClr val="accent3"/>
          </a:fillRef>
          <a:effectRef idx="1">
            <a:schemeClr val="accent3"/>
          </a:effectRef>
          <a:fontRef idx="minor">
            <a:schemeClr val="tx1"/>
          </a:fontRef>
        </p:style>
      </p:cxnSp>
      <p:grpSp>
        <p:nvGrpSpPr>
          <p:cNvPr id="7" name="Grupo 6">
            <a:extLst>
              <a:ext uri="{FF2B5EF4-FFF2-40B4-BE49-F238E27FC236}">
                <a16:creationId xmlns:a16="http://schemas.microsoft.com/office/drawing/2014/main" id="{2ED2BA70-4930-55F2-6C86-3183CE1C4B34}"/>
              </a:ext>
            </a:extLst>
          </p:cNvPr>
          <p:cNvGrpSpPr/>
          <p:nvPr/>
        </p:nvGrpSpPr>
        <p:grpSpPr>
          <a:xfrm>
            <a:off x="1550828" y="1820447"/>
            <a:ext cx="242184" cy="1566607"/>
            <a:chOff x="2966476" y="1833170"/>
            <a:chExt cx="187970" cy="1470495"/>
          </a:xfrm>
        </p:grpSpPr>
        <p:sp>
          <p:nvSpPr>
            <p:cNvPr id="45" name="Elipse 44">
              <a:extLst>
                <a:ext uri="{FF2B5EF4-FFF2-40B4-BE49-F238E27FC236}">
                  <a16:creationId xmlns:a16="http://schemas.microsoft.com/office/drawing/2014/main" id="{3D4D762B-692E-C23F-2D94-9581207176C1}"/>
                </a:ext>
              </a:extLst>
            </p:cNvPr>
            <p:cNvSpPr/>
            <p:nvPr/>
          </p:nvSpPr>
          <p:spPr>
            <a:xfrm>
              <a:off x="2970213" y="1833170"/>
              <a:ext cx="180000" cy="183930"/>
            </a:xfrm>
            <a:prstGeom prst="ellipse">
              <a:avLst/>
            </a:prstGeom>
            <a:solidFill>
              <a:schemeClr val="accent5"/>
            </a:solidFill>
            <a:ln>
              <a:solidFill>
                <a:schemeClr val="accent5"/>
              </a:solid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s-MX">
                  <a:latin typeface="+mj-lt"/>
                </a:rPr>
                <a:t>1</a:t>
              </a:r>
              <a:endParaRPr lang="es-CO">
                <a:latin typeface="+mj-lt"/>
              </a:endParaRPr>
            </a:p>
          </p:txBody>
        </p:sp>
        <p:sp>
          <p:nvSpPr>
            <p:cNvPr id="46" name="Elipse 45">
              <a:extLst>
                <a:ext uri="{FF2B5EF4-FFF2-40B4-BE49-F238E27FC236}">
                  <a16:creationId xmlns:a16="http://schemas.microsoft.com/office/drawing/2014/main" id="{7114C9BC-444A-0D69-6210-B047340B2DB8}"/>
                </a:ext>
              </a:extLst>
            </p:cNvPr>
            <p:cNvSpPr/>
            <p:nvPr/>
          </p:nvSpPr>
          <p:spPr>
            <a:xfrm>
              <a:off x="2966477" y="2164014"/>
              <a:ext cx="180000" cy="183930"/>
            </a:xfrm>
            <a:prstGeom prst="ellipse">
              <a:avLst/>
            </a:prstGeom>
            <a:solidFill>
              <a:schemeClr val="accent5"/>
            </a:solidFill>
            <a:ln>
              <a:solidFill>
                <a:schemeClr val="accent5"/>
              </a:solid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s-MX" sz="1700">
                  <a:latin typeface="+mj-lt"/>
                </a:rPr>
                <a:t>2</a:t>
              </a:r>
              <a:endParaRPr lang="es-CO" sz="1700">
                <a:latin typeface="+mj-lt"/>
              </a:endParaRPr>
            </a:p>
          </p:txBody>
        </p:sp>
        <p:sp>
          <p:nvSpPr>
            <p:cNvPr id="47" name="Elipse 46">
              <a:extLst>
                <a:ext uri="{FF2B5EF4-FFF2-40B4-BE49-F238E27FC236}">
                  <a16:creationId xmlns:a16="http://schemas.microsoft.com/office/drawing/2014/main" id="{C9D1177E-A06A-AF44-79C5-514702098F7B}"/>
                </a:ext>
              </a:extLst>
            </p:cNvPr>
            <p:cNvSpPr/>
            <p:nvPr/>
          </p:nvSpPr>
          <p:spPr>
            <a:xfrm>
              <a:off x="2974446" y="2463639"/>
              <a:ext cx="180000" cy="183930"/>
            </a:xfrm>
            <a:prstGeom prst="ellipse">
              <a:avLst/>
            </a:prstGeom>
            <a:solidFill>
              <a:schemeClr val="accent5"/>
            </a:solidFill>
            <a:ln>
              <a:solidFill>
                <a:schemeClr val="accent5"/>
              </a:solid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s-MX" sz="1700" dirty="0">
                  <a:latin typeface="+mj-lt"/>
                </a:rPr>
                <a:t>3</a:t>
              </a:r>
              <a:endParaRPr lang="es-CO" sz="1700" dirty="0">
                <a:latin typeface="+mj-lt"/>
              </a:endParaRPr>
            </a:p>
          </p:txBody>
        </p:sp>
        <p:sp>
          <p:nvSpPr>
            <p:cNvPr id="48" name="Elipse 47">
              <a:extLst>
                <a:ext uri="{FF2B5EF4-FFF2-40B4-BE49-F238E27FC236}">
                  <a16:creationId xmlns:a16="http://schemas.microsoft.com/office/drawing/2014/main" id="{21B75E58-A721-EBDD-9B92-285BAD9EC3EE}"/>
                </a:ext>
              </a:extLst>
            </p:cNvPr>
            <p:cNvSpPr/>
            <p:nvPr/>
          </p:nvSpPr>
          <p:spPr>
            <a:xfrm>
              <a:off x="2966476" y="2812295"/>
              <a:ext cx="180000" cy="183930"/>
            </a:xfrm>
            <a:prstGeom prst="ellipse">
              <a:avLst/>
            </a:prstGeom>
            <a:solidFill>
              <a:schemeClr val="accent5"/>
            </a:solidFill>
            <a:ln>
              <a:solidFill>
                <a:schemeClr val="accent5"/>
              </a:solid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s-MX" sz="1700">
                  <a:latin typeface="+mj-lt"/>
                </a:rPr>
                <a:t>4</a:t>
              </a:r>
              <a:endParaRPr lang="es-CO" sz="1700">
                <a:latin typeface="+mj-lt"/>
              </a:endParaRPr>
            </a:p>
          </p:txBody>
        </p:sp>
        <p:sp>
          <p:nvSpPr>
            <p:cNvPr id="49" name="Elipse 48">
              <a:extLst>
                <a:ext uri="{FF2B5EF4-FFF2-40B4-BE49-F238E27FC236}">
                  <a16:creationId xmlns:a16="http://schemas.microsoft.com/office/drawing/2014/main" id="{3D4E4A65-EB7C-555B-A5D0-121C91E7CFC0}"/>
                </a:ext>
              </a:extLst>
            </p:cNvPr>
            <p:cNvSpPr/>
            <p:nvPr/>
          </p:nvSpPr>
          <p:spPr>
            <a:xfrm>
              <a:off x="2967029" y="3119735"/>
              <a:ext cx="180000" cy="183930"/>
            </a:xfrm>
            <a:prstGeom prst="ellipse">
              <a:avLst/>
            </a:prstGeom>
            <a:solidFill>
              <a:schemeClr val="accent5"/>
            </a:solidFill>
            <a:ln>
              <a:solidFill>
                <a:schemeClr val="accent5"/>
              </a:solid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s-MX" sz="1700" dirty="0">
                  <a:latin typeface="+mj-lt"/>
                </a:rPr>
                <a:t>5</a:t>
              </a:r>
              <a:endParaRPr lang="es-CO" sz="1700" dirty="0">
                <a:latin typeface="+mj-lt"/>
              </a:endParaRPr>
            </a:p>
          </p:txBody>
        </p:sp>
      </p:grpSp>
      <p:grpSp>
        <p:nvGrpSpPr>
          <p:cNvPr id="12" name="Grupo 11">
            <a:extLst>
              <a:ext uri="{FF2B5EF4-FFF2-40B4-BE49-F238E27FC236}">
                <a16:creationId xmlns:a16="http://schemas.microsoft.com/office/drawing/2014/main" id="{E6D25F42-EA6B-62C1-2BD3-4F7A5D3E4E43}"/>
              </a:ext>
            </a:extLst>
          </p:cNvPr>
          <p:cNvGrpSpPr/>
          <p:nvPr/>
        </p:nvGrpSpPr>
        <p:grpSpPr>
          <a:xfrm>
            <a:off x="1560181" y="4299878"/>
            <a:ext cx="241910" cy="1656979"/>
            <a:chOff x="2970213" y="1690217"/>
            <a:chExt cx="187758" cy="1555323"/>
          </a:xfrm>
        </p:grpSpPr>
        <p:sp>
          <p:nvSpPr>
            <p:cNvPr id="13" name="Elipse 12">
              <a:extLst>
                <a:ext uri="{FF2B5EF4-FFF2-40B4-BE49-F238E27FC236}">
                  <a16:creationId xmlns:a16="http://schemas.microsoft.com/office/drawing/2014/main" id="{D3307671-952A-CC4E-29F4-DD8D5E58A3AF}"/>
                </a:ext>
              </a:extLst>
            </p:cNvPr>
            <p:cNvSpPr/>
            <p:nvPr/>
          </p:nvSpPr>
          <p:spPr>
            <a:xfrm>
              <a:off x="2970213" y="1690217"/>
              <a:ext cx="180000" cy="183930"/>
            </a:xfrm>
            <a:prstGeom prst="ellipse">
              <a:avLst/>
            </a:prstGeom>
            <a:solidFill>
              <a:schemeClr val="accent5"/>
            </a:solidFill>
            <a:ln>
              <a:solidFill>
                <a:schemeClr val="accent5"/>
              </a:solid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s-MX">
                  <a:latin typeface="+mj-lt"/>
                </a:rPr>
                <a:t>1</a:t>
              </a:r>
              <a:endParaRPr lang="es-CO">
                <a:latin typeface="+mj-lt"/>
              </a:endParaRPr>
            </a:p>
          </p:txBody>
        </p:sp>
        <p:sp>
          <p:nvSpPr>
            <p:cNvPr id="14" name="Elipse 13">
              <a:extLst>
                <a:ext uri="{FF2B5EF4-FFF2-40B4-BE49-F238E27FC236}">
                  <a16:creationId xmlns:a16="http://schemas.microsoft.com/office/drawing/2014/main" id="{4D5B3EE2-9060-B8C0-5033-A3DCA3E6C997}"/>
                </a:ext>
              </a:extLst>
            </p:cNvPr>
            <p:cNvSpPr/>
            <p:nvPr/>
          </p:nvSpPr>
          <p:spPr>
            <a:xfrm>
              <a:off x="2977971" y="2054934"/>
              <a:ext cx="180000" cy="183930"/>
            </a:xfrm>
            <a:prstGeom prst="ellipse">
              <a:avLst/>
            </a:prstGeom>
            <a:solidFill>
              <a:schemeClr val="accent5"/>
            </a:solidFill>
            <a:ln>
              <a:solidFill>
                <a:schemeClr val="accent5"/>
              </a:solid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s-MX" sz="1700" dirty="0">
                  <a:latin typeface="+mj-lt"/>
                </a:rPr>
                <a:t>2</a:t>
              </a:r>
              <a:endParaRPr lang="es-CO" sz="1700" dirty="0">
                <a:latin typeface="+mj-lt"/>
              </a:endParaRPr>
            </a:p>
          </p:txBody>
        </p:sp>
        <p:sp>
          <p:nvSpPr>
            <p:cNvPr id="15" name="Elipse 14">
              <a:extLst>
                <a:ext uri="{FF2B5EF4-FFF2-40B4-BE49-F238E27FC236}">
                  <a16:creationId xmlns:a16="http://schemas.microsoft.com/office/drawing/2014/main" id="{DE394D10-3926-E153-3DFF-FB48C15B1085}"/>
                </a:ext>
              </a:extLst>
            </p:cNvPr>
            <p:cNvSpPr/>
            <p:nvPr/>
          </p:nvSpPr>
          <p:spPr>
            <a:xfrm>
              <a:off x="2977971" y="2359694"/>
              <a:ext cx="180000" cy="183930"/>
            </a:xfrm>
            <a:prstGeom prst="ellipse">
              <a:avLst/>
            </a:prstGeom>
            <a:solidFill>
              <a:schemeClr val="accent5"/>
            </a:solidFill>
            <a:ln>
              <a:solidFill>
                <a:schemeClr val="accent5"/>
              </a:solid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s-MX" sz="1700" dirty="0">
                  <a:latin typeface="+mj-lt"/>
                </a:rPr>
                <a:t>3</a:t>
              </a:r>
              <a:endParaRPr lang="es-CO" sz="1700" dirty="0">
                <a:latin typeface="+mj-lt"/>
              </a:endParaRPr>
            </a:p>
          </p:txBody>
        </p:sp>
        <p:sp>
          <p:nvSpPr>
            <p:cNvPr id="16" name="Elipse 15">
              <a:extLst>
                <a:ext uri="{FF2B5EF4-FFF2-40B4-BE49-F238E27FC236}">
                  <a16:creationId xmlns:a16="http://schemas.microsoft.com/office/drawing/2014/main" id="{0EA03167-8477-EF04-5E56-0771D76AB585}"/>
                </a:ext>
              </a:extLst>
            </p:cNvPr>
            <p:cNvSpPr/>
            <p:nvPr/>
          </p:nvSpPr>
          <p:spPr>
            <a:xfrm>
              <a:off x="2977971" y="2696941"/>
              <a:ext cx="180000" cy="183930"/>
            </a:xfrm>
            <a:prstGeom prst="ellipse">
              <a:avLst/>
            </a:prstGeom>
            <a:solidFill>
              <a:schemeClr val="accent5"/>
            </a:solidFill>
            <a:ln>
              <a:solidFill>
                <a:schemeClr val="accent5"/>
              </a:solid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s-MX" sz="1700" dirty="0">
                  <a:latin typeface="+mj-lt"/>
                </a:rPr>
                <a:t>4</a:t>
              </a:r>
              <a:endParaRPr lang="es-CO" sz="1700" dirty="0">
                <a:latin typeface="+mj-lt"/>
              </a:endParaRPr>
            </a:p>
          </p:txBody>
        </p:sp>
        <p:sp>
          <p:nvSpPr>
            <p:cNvPr id="17" name="Elipse 16">
              <a:extLst>
                <a:ext uri="{FF2B5EF4-FFF2-40B4-BE49-F238E27FC236}">
                  <a16:creationId xmlns:a16="http://schemas.microsoft.com/office/drawing/2014/main" id="{AB54A95F-34D5-8763-8413-C8CA52C4BFE9}"/>
                </a:ext>
              </a:extLst>
            </p:cNvPr>
            <p:cNvSpPr/>
            <p:nvPr/>
          </p:nvSpPr>
          <p:spPr>
            <a:xfrm>
              <a:off x="2970213" y="3061610"/>
              <a:ext cx="180000" cy="183930"/>
            </a:xfrm>
            <a:prstGeom prst="ellipse">
              <a:avLst/>
            </a:prstGeom>
            <a:solidFill>
              <a:schemeClr val="accent5"/>
            </a:solidFill>
            <a:ln>
              <a:solidFill>
                <a:schemeClr val="accent5"/>
              </a:solid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s-MX" sz="1700" dirty="0">
                  <a:latin typeface="+mj-lt"/>
                </a:rPr>
                <a:t>5</a:t>
              </a:r>
              <a:endParaRPr lang="es-CO" sz="1700" dirty="0">
                <a:latin typeface="+mj-lt"/>
              </a:endParaRPr>
            </a:p>
          </p:txBody>
        </p:sp>
      </p:grpSp>
      <p:sp>
        <p:nvSpPr>
          <p:cNvPr id="18" name="Rectangle">
            <a:extLst>
              <a:ext uri="{FF2B5EF4-FFF2-40B4-BE49-F238E27FC236}">
                <a16:creationId xmlns:a16="http://schemas.microsoft.com/office/drawing/2014/main" id="{B870E2A4-3CB0-7693-536B-5BDA84E423BD}"/>
              </a:ext>
            </a:extLst>
          </p:cNvPr>
          <p:cNvSpPr/>
          <p:nvPr/>
        </p:nvSpPr>
        <p:spPr>
          <a:xfrm>
            <a:off x="6698695" y="1511848"/>
            <a:ext cx="3927680" cy="2003723"/>
          </a:xfrm>
          <a:prstGeom prst="rect">
            <a:avLst/>
          </a:prstGeom>
          <a:solidFill>
            <a:srgbClr val="F1F1F1"/>
          </a:solidFill>
          <a:ln w="12700">
            <a:miter lim="400000"/>
          </a:ln>
        </p:spPr>
        <p:txBody>
          <a:bodyPr lIns="50800" tIns="50800" rIns="50800" bIns="50800" anchor="ctr"/>
          <a:lstStyle/>
          <a:p>
            <a:pPr algn="r">
              <a:lnSpc>
                <a:spcPct val="100000"/>
              </a:lnSpc>
              <a:defRPr sz="3200" spc="0">
                <a:solidFill>
                  <a:srgbClr val="FFFFFF"/>
                </a:solidFill>
                <a:latin typeface="Helvetica Neue Medium"/>
                <a:ea typeface="Helvetica Neue Medium"/>
                <a:cs typeface="Helvetica Neue Medium"/>
                <a:sym typeface="Helvetica Neue Medium"/>
              </a:defRPr>
            </a:pPr>
            <a:endParaRPr lang="es-CO" sz="2000" spc="0">
              <a:solidFill>
                <a:schemeClr val="tx1"/>
              </a:solidFill>
              <a:latin typeface="+mj-lt"/>
            </a:endParaRPr>
          </a:p>
          <a:p>
            <a:pPr algn="r">
              <a:lnSpc>
                <a:spcPct val="100000"/>
              </a:lnSpc>
              <a:defRPr sz="3200" spc="0">
                <a:solidFill>
                  <a:srgbClr val="FFFFFF"/>
                </a:solidFill>
                <a:latin typeface="Helvetica Neue Medium"/>
                <a:ea typeface="Helvetica Neue Medium"/>
                <a:cs typeface="Helvetica Neue Medium"/>
                <a:sym typeface="Helvetica Neue Medium"/>
              </a:defRPr>
            </a:pPr>
            <a:r>
              <a:rPr lang="es-CO" sz="2000" spc="0">
                <a:solidFill>
                  <a:schemeClr val="tx1"/>
                </a:solidFill>
                <a:latin typeface="+mj-lt"/>
              </a:rPr>
              <a:t> </a:t>
            </a:r>
          </a:p>
        </p:txBody>
      </p:sp>
      <p:sp>
        <p:nvSpPr>
          <p:cNvPr id="19" name="CuadroTexto 18">
            <a:extLst>
              <a:ext uri="{FF2B5EF4-FFF2-40B4-BE49-F238E27FC236}">
                <a16:creationId xmlns:a16="http://schemas.microsoft.com/office/drawing/2014/main" id="{69A20784-86B9-DE64-99C4-EB7E7CD8C371}"/>
              </a:ext>
            </a:extLst>
          </p:cNvPr>
          <p:cNvSpPr txBox="1"/>
          <p:nvPr/>
        </p:nvSpPr>
        <p:spPr>
          <a:xfrm>
            <a:off x="6814849" y="1584087"/>
            <a:ext cx="3686267" cy="1892826"/>
          </a:xfrm>
          <a:prstGeom prst="rect">
            <a:avLst/>
          </a:prstGeom>
          <a:noFill/>
        </p:spPr>
        <p:txBody>
          <a:bodyPr wrap="square">
            <a:spAutoFit/>
          </a:bodyPr>
          <a:lstStyle/>
          <a:p>
            <a:r>
              <a:rPr lang="es-CO" sz="1300" b="1" dirty="0"/>
              <a:t>Nobsa, Boyacá </a:t>
            </a:r>
            <a:r>
              <a:rPr lang="es-CO" sz="1300" dirty="0"/>
              <a:t> lidera el ranking en desempeño fiscal con </a:t>
            </a:r>
            <a:r>
              <a:rPr lang="es-CO" sz="1300" b="1" dirty="0"/>
              <a:t>86,5 puntos </a:t>
            </a:r>
            <a:r>
              <a:rPr lang="es-CO" sz="1300" dirty="0"/>
              <a:t>para el</a:t>
            </a:r>
            <a:r>
              <a:rPr lang="es-CO" sz="1300" b="1" dirty="0"/>
              <a:t> grupo G1 .Tiene finanzas saludables.</a:t>
            </a:r>
          </a:p>
          <a:p>
            <a:endParaRPr lang="es-CO" sz="1300" b="1" dirty="0"/>
          </a:p>
          <a:p>
            <a:r>
              <a:rPr lang="es-CO" sz="1300" dirty="0"/>
              <a:t>Itagüí y Ricaurte </a:t>
            </a:r>
            <a:r>
              <a:rPr lang="es-CO" sz="1300" b="1" dirty="0"/>
              <a:t>se encuentran en el rango “sostenible”.</a:t>
            </a:r>
          </a:p>
          <a:p>
            <a:endParaRPr lang="es-CO" sz="1300" b="1" dirty="0"/>
          </a:p>
          <a:p>
            <a:r>
              <a:rPr lang="es-CO" sz="1300" dirty="0"/>
              <a:t>Las posiciones </a:t>
            </a:r>
            <a:r>
              <a:rPr lang="es-CO" sz="1300" b="1" dirty="0"/>
              <a:t>4 y 5 </a:t>
            </a:r>
            <a:r>
              <a:rPr lang="es-CO" sz="1300" dirty="0"/>
              <a:t>se sitúan en el rango “</a:t>
            </a:r>
            <a:r>
              <a:rPr lang="es-CO" sz="1300" b="1" dirty="0"/>
              <a:t>solvente”.</a:t>
            </a:r>
          </a:p>
        </p:txBody>
      </p:sp>
      <p:pic>
        <p:nvPicPr>
          <p:cNvPr id="20" name="Imagen 19">
            <a:extLst>
              <a:ext uri="{FF2B5EF4-FFF2-40B4-BE49-F238E27FC236}">
                <a16:creationId xmlns:a16="http://schemas.microsoft.com/office/drawing/2014/main" id="{16618CDF-9D7B-EDA7-7CDC-0BE5046BFE53}"/>
              </a:ext>
            </a:extLst>
          </p:cNvPr>
          <p:cNvPicPr>
            <a:picLocks noChangeAspect="1"/>
          </p:cNvPicPr>
          <p:nvPr/>
        </p:nvPicPr>
        <p:blipFill>
          <a:blip r:embed="rId5" cstate="print">
            <a:extLst>
              <a:ext uri="{BEBA8EAE-BF5A-486C-A8C5-ECC9F3942E4B}">
                <a14:imgProps xmlns:a14="http://schemas.microsoft.com/office/drawing/2010/main">
                  <a14:imgLayer r:embed="rId6">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6464274" y="1511849"/>
            <a:ext cx="426490" cy="430887"/>
          </a:xfrm>
          <a:prstGeom prst="rect">
            <a:avLst/>
          </a:prstGeom>
        </p:spPr>
      </p:pic>
      <p:sp>
        <p:nvSpPr>
          <p:cNvPr id="21" name="Rectangle">
            <a:extLst>
              <a:ext uri="{FF2B5EF4-FFF2-40B4-BE49-F238E27FC236}">
                <a16:creationId xmlns:a16="http://schemas.microsoft.com/office/drawing/2014/main" id="{6968AACE-EF9E-E703-F16E-146FABD1DCCE}"/>
              </a:ext>
            </a:extLst>
          </p:cNvPr>
          <p:cNvSpPr/>
          <p:nvPr/>
        </p:nvSpPr>
        <p:spPr>
          <a:xfrm>
            <a:off x="6694143" y="4127145"/>
            <a:ext cx="3927680" cy="2100195"/>
          </a:xfrm>
          <a:prstGeom prst="rect">
            <a:avLst/>
          </a:prstGeom>
          <a:solidFill>
            <a:srgbClr val="F1F1F1"/>
          </a:solidFill>
          <a:ln w="12700">
            <a:miter lim="400000"/>
          </a:ln>
        </p:spPr>
        <p:txBody>
          <a:bodyPr lIns="50800" tIns="50800" rIns="50800" bIns="50800" anchor="ctr"/>
          <a:lstStyle/>
          <a:p>
            <a:pPr algn="r">
              <a:lnSpc>
                <a:spcPct val="100000"/>
              </a:lnSpc>
              <a:defRPr sz="3200" spc="0">
                <a:solidFill>
                  <a:srgbClr val="FFFFFF"/>
                </a:solidFill>
                <a:latin typeface="Helvetica Neue Medium"/>
                <a:ea typeface="Helvetica Neue Medium"/>
                <a:cs typeface="Helvetica Neue Medium"/>
                <a:sym typeface="Helvetica Neue Medium"/>
              </a:defRPr>
            </a:pPr>
            <a:endParaRPr lang="es-CO" sz="2000" spc="0">
              <a:solidFill>
                <a:schemeClr val="tx1"/>
              </a:solidFill>
              <a:latin typeface="+mj-lt"/>
            </a:endParaRPr>
          </a:p>
          <a:p>
            <a:pPr algn="r">
              <a:lnSpc>
                <a:spcPct val="100000"/>
              </a:lnSpc>
              <a:defRPr sz="3200" spc="0">
                <a:solidFill>
                  <a:srgbClr val="FFFFFF"/>
                </a:solidFill>
                <a:latin typeface="Helvetica Neue Medium"/>
                <a:ea typeface="Helvetica Neue Medium"/>
                <a:cs typeface="Helvetica Neue Medium"/>
                <a:sym typeface="Helvetica Neue Medium"/>
              </a:defRPr>
            </a:pPr>
            <a:r>
              <a:rPr lang="es-CO" sz="2000" spc="0">
                <a:solidFill>
                  <a:schemeClr val="tx1"/>
                </a:solidFill>
                <a:latin typeface="+mj-lt"/>
              </a:rPr>
              <a:t> </a:t>
            </a:r>
          </a:p>
        </p:txBody>
      </p:sp>
      <p:sp>
        <p:nvSpPr>
          <p:cNvPr id="22" name="CuadroTexto 21">
            <a:extLst>
              <a:ext uri="{FF2B5EF4-FFF2-40B4-BE49-F238E27FC236}">
                <a16:creationId xmlns:a16="http://schemas.microsoft.com/office/drawing/2014/main" id="{FCD917DA-FF96-20E2-51EA-3101D8B04A40}"/>
              </a:ext>
            </a:extLst>
          </p:cNvPr>
          <p:cNvSpPr txBox="1"/>
          <p:nvPr/>
        </p:nvSpPr>
        <p:spPr>
          <a:xfrm>
            <a:off x="6852066" y="4232909"/>
            <a:ext cx="3686267" cy="1892826"/>
          </a:xfrm>
          <a:prstGeom prst="rect">
            <a:avLst/>
          </a:prstGeom>
          <a:noFill/>
        </p:spPr>
        <p:txBody>
          <a:bodyPr wrap="square">
            <a:spAutoFit/>
          </a:bodyPr>
          <a:lstStyle/>
          <a:p>
            <a:r>
              <a:rPr lang="es-CO" sz="1300" b="1" dirty="0"/>
              <a:t>Chipaque, Cundinamarca</a:t>
            </a:r>
            <a:r>
              <a:rPr lang="es-CO" sz="1300" dirty="0"/>
              <a:t> lidera el ranking en desempeño fiscal con </a:t>
            </a:r>
            <a:r>
              <a:rPr lang="es-CO" sz="1300" b="1" dirty="0"/>
              <a:t>79,43 puntos </a:t>
            </a:r>
            <a:r>
              <a:rPr lang="es-CO" sz="1300" dirty="0"/>
              <a:t>para el</a:t>
            </a:r>
            <a:r>
              <a:rPr lang="es-CO" sz="1300" b="1" dirty="0"/>
              <a:t> grupo G2 </a:t>
            </a:r>
            <a:r>
              <a:rPr lang="es-CO" sz="1300" dirty="0"/>
              <a:t> y se ubica en la categoría </a:t>
            </a:r>
            <a:r>
              <a:rPr lang="es-CO" sz="1300" b="1" dirty="0"/>
              <a:t>solvente. </a:t>
            </a:r>
            <a:r>
              <a:rPr lang="es-CO" sz="1300" dirty="0"/>
              <a:t> </a:t>
            </a:r>
            <a:r>
              <a:rPr lang="es-ES_tradnl" sz="1300" dirty="0">
                <a:sym typeface="Montserrat Bold"/>
              </a:rPr>
              <a:t>Tienen finanzas saludables, aunque debe mejorar algunos indicadores.</a:t>
            </a:r>
          </a:p>
          <a:p>
            <a:endParaRPr lang="es-CO" sz="1300" b="1" dirty="0"/>
          </a:p>
          <a:p>
            <a:r>
              <a:rPr lang="es-MX" sz="1300" b="1" dirty="0"/>
              <a:t>Todos</a:t>
            </a:r>
            <a:r>
              <a:rPr lang="es-MX" sz="1300" dirty="0"/>
              <a:t> los municipios de este grupo se encuentran</a:t>
            </a:r>
            <a:r>
              <a:rPr lang="es-CO" sz="1300" dirty="0"/>
              <a:t> en el rango “</a:t>
            </a:r>
            <a:r>
              <a:rPr lang="es-CO" sz="1300" b="1" dirty="0"/>
              <a:t>solvente”.</a:t>
            </a:r>
          </a:p>
          <a:p>
            <a:endParaRPr lang="es-CO" sz="1300" b="1" dirty="0"/>
          </a:p>
        </p:txBody>
      </p:sp>
      <p:pic>
        <p:nvPicPr>
          <p:cNvPr id="23" name="Imagen 22">
            <a:extLst>
              <a:ext uri="{FF2B5EF4-FFF2-40B4-BE49-F238E27FC236}">
                <a16:creationId xmlns:a16="http://schemas.microsoft.com/office/drawing/2014/main" id="{1C8FD361-530F-DBD9-A03E-F38B8B434EFC}"/>
              </a:ext>
            </a:extLst>
          </p:cNvPr>
          <p:cNvPicPr>
            <a:picLocks noChangeAspect="1"/>
          </p:cNvPicPr>
          <p:nvPr/>
        </p:nvPicPr>
        <p:blipFill>
          <a:blip r:embed="rId5" cstate="print">
            <a:extLst>
              <a:ext uri="{BEBA8EAE-BF5A-486C-A8C5-ECC9F3942E4B}">
                <a14:imgProps xmlns:a14="http://schemas.microsoft.com/office/drawing/2010/main">
                  <a14:imgLayer r:embed="rId6">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6525849" y="4201866"/>
            <a:ext cx="426490" cy="430887"/>
          </a:xfrm>
          <a:prstGeom prst="rect">
            <a:avLst/>
          </a:prstGeom>
        </p:spPr>
      </p:pic>
      <p:sp>
        <p:nvSpPr>
          <p:cNvPr id="9" name="CuadroTexto 8">
            <a:extLst>
              <a:ext uri="{FF2B5EF4-FFF2-40B4-BE49-F238E27FC236}">
                <a16:creationId xmlns:a16="http://schemas.microsoft.com/office/drawing/2014/main" id="{051723F3-AD2D-B213-4C21-F380DC8BD09D}"/>
              </a:ext>
            </a:extLst>
          </p:cNvPr>
          <p:cNvSpPr txBox="1"/>
          <p:nvPr/>
        </p:nvSpPr>
        <p:spPr>
          <a:xfrm>
            <a:off x="1300264" y="1389511"/>
            <a:ext cx="781240" cy="261610"/>
          </a:xfrm>
          <a:prstGeom prst="rect">
            <a:avLst/>
          </a:prstGeom>
          <a:noFill/>
        </p:spPr>
        <p:txBody>
          <a:bodyPr wrap="square">
            <a:spAutoFit/>
          </a:bodyPr>
          <a:lstStyle/>
          <a:p>
            <a:r>
              <a:rPr lang="es-CO" sz="1100" dirty="0">
                <a:highlight>
                  <a:srgbClr val="D4F3F4"/>
                </a:highlight>
              </a:rPr>
              <a:t>Posición</a:t>
            </a:r>
          </a:p>
        </p:txBody>
      </p:sp>
    </p:spTree>
    <p:extLst>
      <p:ext uri="{BB962C8B-B14F-4D97-AF65-F5344CB8AC3E}">
        <p14:creationId xmlns:p14="http://schemas.microsoft.com/office/powerpoint/2010/main" val="38605104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Gráfico 15">
            <a:extLst>
              <a:ext uri="{FF2B5EF4-FFF2-40B4-BE49-F238E27FC236}">
                <a16:creationId xmlns:a16="http://schemas.microsoft.com/office/drawing/2014/main" id="{95BD012C-A2B7-D161-6BBF-AD7679EF494B}"/>
              </a:ext>
            </a:extLst>
          </p:cNvPr>
          <p:cNvGraphicFramePr>
            <a:graphicFrameLocks/>
          </p:cNvGraphicFramePr>
          <p:nvPr>
            <p:extLst>
              <p:ext uri="{D42A27DB-BD31-4B8C-83A1-F6EECF244321}">
                <p14:modId xmlns:p14="http://schemas.microsoft.com/office/powerpoint/2010/main" val="2633281564"/>
              </p:ext>
            </p:extLst>
          </p:nvPr>
        </p:nvGraphicFramePr>
        <p:xfrm>
          <a:off x="7927140" y="1527493"/>
          <a:ext cx="3745017" cy="269951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Gráfico 14">
            <a:extLst>
              <a:ext uri="{FF2B5EF4-FFF2-40B4-BE49-F238E27FC236}">
                <a16:creationId xmlns:a16="http://schemas.microsoft.com/office/drawing/2014/main" id="{05A2B5C2-E452-3215-16AB-EBEB19E22CE4}"/>
              </a:ext>
            </a:extLst>
          </p:cNvPr>
          <p:cNvGraphicFramePr>
            <a:graphicFrameLocks/>
          </p:cNvGraphicFramePr>
          <p:nvPr>
            <p:extLst>
              <p:ext uri="{D42A27DB-BD31-4B8C-83A1-F6EECF244321}">
                <p14:modId xmlns:p14="http://schemas.microsoft.com/office/powerpoint/2010/main" val="783800095"/>
              </p:ext>
            </p:extLst>
          </p:nvPr>
        </p:nvGraphicFramePr>
        <p:xfrm>
          <a:off x="3897928" y="1531629"/>
          <a:ext cx="4107431" cy="269951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ráfico 13">
            <a:extLst>
              <a:ext uri="{FF2B5EF4-FFF2-40B4-BE49-F238E27FC236}">
                <a16:creationId xmlns:a16="http://schemas.microsoft.com/office/drawing/2014/main" id="{77A40577-1152-C5A7-1FB8-98EEA56C4319}"/>
              </a:ext>
            </a:extLst>
          </p:cNvPr>
          <p:cNvGraphicFramePr>
            <a:graphicFrameLocks/>
          </p:cNvGraphicFramePr>
          <p:nvPr>
            <p:extLst>
              <p:ext uri="{D42A27DB-BD31-4B8C-83A1-F6EECF244321}">
                <p14:modId xmlns:p14="http://schemas.microsoft.com/office/powerpoint/2010/main" val="1596593465"/>
              </p:ext>
            </p:extLst>
          </p:nvPr>
        </p:nvGraphicFramePr>
        <p:xfrm>
          <a:off x="29155" y="1579307"/>
          <a:ext cx="3649013" cy="2560150"/>
        </p:xfrm>
        <a:graphic>
          <a:graphicData uri="http://schemas.openxmlformats.org/drawingml/2006/chart">
            <c:chart xmlns:c="http://schemas.openxmlformats.org/drawingml/2006/chart" xmlns:r="http://schemas.openxmlformats.org/officeDocument/2006/relationships" r:id="rId5"/>
          </a:graphicData>
        </a:graphic>
      </p:graphicFrame>
      <p:sp>
        <p:nvSpPr>
          <p:cNvPr id="10" name="CuadroTexto 9">
            <a:extLst>
              <a:ext uri="{FF2B5EF4-FFF2-40B4-BE49-F238E27FC236}">
                <a16:creationId xmlns:a16="http://schemas.microsoft.com/office/drawing/2014/main" id="{94B9513D-8460-7DFD-DA3E-521FF88266C0}"/>
              </a:ext>
            </a:extLst>
          </p:cNvPr>
          <p:cNvSpPr txBox="1"/>
          <p:nvPr/>
        </p:nvSpPr>
        <p:spPr>
          <a:xfrm>
            <a:off x="-233246" y="749104"/>
            <a:ext cx="11353794" cy="461665"/>
          </a:xfrm>
          <a:prstGeom prst="rect">
            <a:avLst/>
          </a:prstGeom>
          <a:noFill/>
          <a:ln>
            <a:noFill/>
          </a:ln>
        </p:spPr>
        <p:style>
          <a:lnRef idx="0">
            <a:scrgbClr r="0" g="0" b="0"/>
          </a:lnRef>
          <a:fillRef idx="0">
            <a:scrgbClr r="0" g="0" b="0"/>
          </a:fillRef>
          <a:effectRef idx="0">
            <a:scrgbClr r="0" g="0" b="0"/>
          </a:effectRef>
          <a:fontRef idx="minor">
            <a:schemeClr val="accent4"/>
          </a:fontRef>
        </p:style>
        <p:txBody>
          <a:bodyPr wrap="square" rtlCol="0">
            <a:spAutoFit/>
          </a:bodyPr>
          <a:lstStyle/>
          <a:p>
            <a:pPr algn="ctr" defTabSz="493764">
              <a:spcAft>
                <a:spcPts val="600"/>
              </a:spcAft>
            </a:pPr>
            <a:r>
              <a:rPr lang="es-MX" sz="2400" dirty="0">
                <a:solidFill>
                  <a:schemeClr val="accent1"/>
                </a:solidFill>
                <a:latin typeface="+mj-lt"/>
              </a:rPr>
              <a:t>Ranking </a:t>
            </a:r>
            <a:r>
              <a:rPr lang="es-MX" sz="2400" b="1" dirty="0">
                <a:solidFill>
                  <a:schemeClr val="accent1"/>
                </a:solidFill>
                <a:highlight>
                  <a:srgbClr val="D3F2F3"/>
                </a:highlight>
                <a:latin typeface="+mj-lt"/>
                <a:ea typeface="Calibri" panose="020F0502020204030204" pitchFamily="34" charset="0"/>
                <a:cs typeface="Times New Roman" panose="02020603050405020304" pitchFamily="18" charset="0"/>
              </a:rPr>
              <a:t>Top 5 municipal </a:t>
            </a:r>
            <a:r>
              <a:rPr lang="es-MX" sz="2400" dirty="0">
                <a:solidFill>
                  <a:schemeClr val="accent1"/>
                </a:solidFill>
                <a:latin typeface="+mj-lt"/>
              </a:rPr>
              <a:t>por grupos de capacidades</a:t>
            </a:r>
          </a:p>
        </p:txBody>
      </p:sp>
      <p:cxnSp>
        <p:nvCxnSpPr>
          <p:cNvPr id="3" name="Conector recto 2">
            <a:extLst>
              <a:ext uri="{FF2B5EF4-FFF2-40B4-BE49-F238E27FC236}">
                <a16:creationId xmlns:a16="http://schemas.microsoft.com/office/drawing/2014/main" id="{5A9B929C-100E-F3FB-8CEA-EF26D7788C44}"/>
              </a:ext>
            </a:extLst>
          </p:cNvPr>
          <p:cNvCxnSpPr>
            <a:cxnSpLocks/>
          </p:cNvCxnSpPr>
          <p:nvPr/>
        </p:nvCxnSpPr>
        <p:spPr>
          <a:xfrm>
            <a:off x="44919" y="1512699"/>
            <a:ext cx="11844000" cy="0"/>
          </a:xfrm>
          <a:prstGeom prst="line">
            <a:avLst/>
          </a:prstGeom>
          <a:ln w="9525">
            <a:solidFill>
              <a:schemeClr val="accent3">
                <a:lumMod val="60000"/>
                <a:lumOff val="40000"/>
              </a:schemeClr>
            </a:solidFill>
            <a:prstDash val="dash"/>
          </a:ln>
        </p:spPr>
        <p:style>
          <a:lnRef idx="2">
            <a:schemeClr val="accent3"/>
          </a:lnRef>
          <a:fillRef idx="0">
            <a:schemeClr val="accent3"/>
          </a:fillRef>
          <a:effectRef idx="1">
            <a:schemeClr val="accent3"/>
          </a:effectRef>
          <a:fontRef idx="minor">
            <a:schemeClr val="tx1"/>
          </a:fontRef>
        </p:style>
      </p:cxnSp>
      <p:cxnSp>
        <p:nvCxnSpPr>
          <p:cNvPr id="29" name="Conector recto 28">
            <a:extLst>
              <a:ext uri="{FF2B5EF4-FFF2-40B4-BE49-F238E27FC236}">
                <a16:creationId xmlns:a16="http://schemas.microsoft.com/office/drawing/2014/main" id="{CB227BA1-59CE-FFA1-8A8C-83533366B86C}"/>
              </a:ext>
            </a:extLst>
          </p:cNvPr>
          <p:cNvCxnSpPr>
            <a:cxnSpLocks/>
          </p:cNvCxnSpPr>
          <p:nvPr/>
        </p:nvCxnSpPr>
        <p:spPr>
          <a:xfrm>
            <a:off x="3854558" y="1512699"/>
            <a:ext cx="0" cy="2661139"/>
          </a:xfrm>
          <a:prstGeom prst="line">
            <a:avLst/>
          </a:prstGeom>
          <a:ln w="9525">
            <a:solidFill>
              <a:schemeClr val="accent3">
                <a:lumMod val="60000"/>
                <a:lumOff val="40000"/>
              </a:schemeClr>
            </a:solidFill>
            <a:prstDash val="dash"/>
          </a:ln>
        </p:spPr>
        <p:style>
          <a:lnRef idx="2">
            <a:schemeClr val="accent3"/>
          </a:lnRef>
          <a:fillRef idx="0">
            <a:schemeClr val="accent3"/>
          </a:fillRef>
          <a:effectRef idx="1">
            <a:schemeClr val="accent3"/>
          </a:effectRef>
          <a:fontRef idx="minor">
            <a:schemeClr val="tx1"/>
          </a:fontRef>
        </p:style>
      </p:cxnSp>
      <p:cxnSp>
        <p:nvCxnSpPr>
          <p:cNvPr id="38" name="Conector recto 37">
            <a:extLst>
              <a:ext uri="{FF2B5EF4-FFF2-40B4-BE49-F238E27FC236}">
                <a16:creationId xmlns:a16="http://schemas.microsoft.com/office/drawing/2014/main" id="{103A69A1-E5D9-4549-3C96-EAECAC12747E}"/>
              </a:ext>
            </a:extLst>
          </p:cNvPr>
          <p:cNvCxnSpPr>
            <a:cxnSpLocks/>
          </p:cNvCxnSpPr>
          <p:nvPr/>
        </p:nvCxnSpPr>
        <p:spPr>
          <a:xfrm>
            <a:off x="7981722" y="1512699"/>
            <a:ext cx="0" cy="2661139"/>
          </a:xfrm>
          <a:prstGeom prst="line">
            <a:avLst/>
          </a:prstGeom>
          <a:ln w="9525">
            <a:solidFill>
              <a:schemeClr val="accent3">
                <a:lumMod val="60000"/>
                <a:lumOff val="40000"/>
              </a:schemeClr>
            </a:solidFill>
            <a:prstDash val="dash"/>
          </a:ln>
        </p:spPr>
        <p:style>
          <a:lnRef idx="2">
            <a:schemeClr val="accent3"/>
          </a:lnRef>
          <a:fillRef idx="0">
            <a:schemeClr val="accent3"/>
          </a:fillRef>
          <a:effectRef idx="1">
            <a:schemeClr val="accent3"/>
          </a:effectRef>
          <a:fontRef idx="minor">
            <a:schemeClr val="tx1"/>
          </a:fontRef>
        </p:style>
      </p:cxnSp>
      <p:cxnSp>
        <p:nvCxnSpPr>
          <p:cNvPr id="18" name="Conector recto 17">
            <a:extLst>
              <a:ext uri="{FF2B5EF4-FFF2-40B4-BE49-F238E27FC236}">
                <a16:creationId xmlns:a16="http://schemas.microsoft.com/office/drawing/2014/main" id="{404A4961-4915-2E6E-9302-B81E52674BC9}"/>
              </a:ext>
            </a:extLst>
          </p:cNvPr>
          <p:cNvCxnSpPr>
            <a:cxnSpLocks/>
          </p:cNvCxnSpPr>
          <p:nvPr/>
        </p:nvCxnSpPr>
        <p:spPr>
          <a:xfrm>
            <a:off x="111350" y="4173838"/>
            <a:ext cx="11844000" cy="0"/>
          </a:xfrm>
          <a:prstGeom prst="line">
            <a:avLst/>
          </a:prstGeom>
          <a:ln w="9525">
            <a:solidFill>
              <a:schemeClr val="accent3">
                <a:lumMod val="60000"/>
                <a:lumOff val="40000"/>
              </a:schemeClr>
            </a:solidFill>
            <a:prstDash val="dash"/>
          </a:ln>
        </p:spPr>
        <p:style>
          <a:lnRef idx="2">
            <a:schemeClr val="accent3"/>
          </a:lnRef>
          <a:fillRef idx="0">
            <a:schemeClr val="accent3"/>
          </a:fillRef>
          <a:effectRef idx="1">
            <a:schemeClr val="accent3"/>
          </a:effectRef>
          <a:fontRef idx="minor">
            <a:schemeClr val="tx1"/>
          </a:fontRef>
        </p:style>
      </p:cxnSp>
      <p:grpSp>
        <p:nvGrpSpPr>
          <p:cNvPr id="2" name="Grupo 1">
            <a:extLst>
              <a:ext uri="{FF2B5EF4-FFF2-40B4-BE49-F238E27FC236}">
                <a16:creationId xmlns:a16="http://schemas.microsoft.com/office/drawing/2014/main" id="{0AAD1E24-0962-C23C-34C5-8B71D1608658}"/>
              </a:ext>
            </a:extLst>
          </p:cNvPr>
          <p:cNvGrpSpPr/>
          <p:nvPr/>
        </p:nvGrpSpPr>
        <p:grpSpPr>
          <a:xfrm>
            <a:off x="960649" y="2108347"/>
            <a:ext cx="241910" cy="1807162"/>
            <a:chOff x="2970213" y="1690217"/>
            <a:chExt cx="187758" cy="1555441"/>
          </a:xfrm>
        </p:grpSpPr>
        <p:sp>
          <p:nvSpPr>
            <p:cNvPr id="5" name="Elipse 4">
              <a:extLst>
                <a:ext uri="{FF2B5EF4-FFF2-40B4-BE49-F238E27FC236}">
                  <a16:creationId xmlns:a16="http://schemas.microsoft.com/office/drawing/2014/main" id="{C5DB2796-86D4-FA57-9D3D-119B7673B871}"/>
                </a:ext>
              </a:extLst>
            </p:cNvPr>
            <p:cNvSpPr/>
            <p:nvPr/>
          </p:nvSpPr>
          <p:spPr>
            <a:xfrm>
              <a:off x="2970213" y="1690217"/>
              <a:ext cx="180000" cy="183930"/>
            </a:xfrm>
            <a:prstGeom prst="ellipse">
              <a:avLst/>
            </a:prstGeom>
            <a:solidFill>
              <a:schemeClr val="accent5"/>
            </a:solidFill>
            <a:ln>
              <a:solidFill>
                <a:schemeClr val="accent5"/>
              </a:solid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s-MX" dirty="0">
                  <a:latin typeface="+mj-lt"/>
                </a:rPr>
                <a:t>1</a:t>
              </a:r>
              <a:endParaRPr lang="es-CO" dirty="0">
                <a:latin typeface="+mj-lt"/>
              </a:endParaRPr>
            </a:p>
          </p:txBody>
        </p:sp>
        <p:sp>
          <p:nvSpPr>
            <p:cNvPr id="6" name="Elipse 5">
              <a:extLst>
                <a:ext uri="{FF2B5EF4-FFF2-40B4-BE49-F238E27FC236}">
                  <a16:creationId xmlns:a16="http://schemas.microsoft.com/office/drawing/2014/main" id="{63BB1012-9710-25DF-0419-A2190FF635A7}"/>
                </a:ext>
              </a:extLst>
            </p:cNvPr>
            <p:cNvSpPr/>
            <p:nvPr/>
          </p:nvSpPr>
          <p:spPr>
            <a:xfrm>
              <a:off x="2977625" y="2046257"/>
              <a:ext cx="180000" cy="183930"/>
            </a:xfrm>
            <a:prstGeom prst="ellipse">
              <a:avLst/>
            </a:prstGeom>
            <a:solidFill>
              <a:schemeClr val="accent5"/>
            </a:solidFill>
            <a:ln>
              <a:solidFill>
                <a:schemeClr val="accent5"/>
              </a:solid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s-MX" sz="1700">
                  <a:latin typeface="+mj-lt"/>
                </a:rPr>
                <a:t>2</a:t>
              </a:r>
              <a:endParaRPr lang="es-CO" sz="1700">
                <a:latin typeface="+mj-lt"/>
              </a:endParaRPr>
            </a:p>
          </p:txBody>
        </p:sp>
        <p:sp>
          <p:nvSpPr>
            <p:cNvPr id="7" name="Elipse 6">
              <a:extLst>
                <a:ext uri="{FF2B5EF4-FFF2-40B4-BE49-F238E27FC236}">
                  <a16:creationId xmlns:a16="http://schemas.microsoft.com/office/drawing/2014/main" id="{AAD08172-7E15-D2E6-FA9B-EA6F1A012F3E}"/>
                </a:ext>
              </a:extLst>
            </p:cNvPr>
            <p:cNvSpPr/>
            <p:nvPr/>
          </p:nvSpPr>
          <p:spPr>
            <a:xfrm>
              <a:off x="2970213" y="2387655"/>
              <a:ext cx="180000" cy="183930"/>
            </a:xfrm>
            <a:prstGeom prst="ellipse">
              <a:avLst/>
            </a:prstGeom>
            <a:solidFill>
              <a:schemeClr val="accent5"/>
            </a:solidFill>
            <a:ln>
              <a:solidFill>
                <a:schemeClr val="accent5"/>
              </a:solid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s-MX" sz="1700">
                  <a:latin typeface="+mj-lt"/>
                </a:rPr>
                <a:t>3</a:t>
              </a:r>
              <a:endParaRPr lang="es-CO" sz="1700">
                <a:latin typeface="+mj-lt"/>
              </a:endParaRPr>
            </a:p>
          </p:txBody>
        </p:sp>
        <p:sp>
          <p:nvSpPr>
            <p:cNvPr id="8" name="Elipse 7">
              <a:extLst>
                <a:ext uri="{FF2B5EF4-FFF2-40B4-BE49-F238E27FC236}">
                  <a16:creationId xmlns:a16="http://schemas.microsoft.com/office/drawing/2014/main" id="{7C5AB97F-E481-C5E0-5052-55570F956653}"/>
                </a:ext>
              </a:extLst>
            </p:cNvPr>
            <p:cNvSpPr/>
            <p:nvPr/>
          </p:nvSpPr>
          <p:spPr>
            <a:xfrm>
              <a:off x="2977971" y="2720330"/>
              <a:ext cx="180000" cy="183930"/>
            </a:xfrm>
            <a:prstGeom prst="ellipse">
              <a:avLst/>
            </a:prstGeom>
            <a:solidFill>
              <a:schemeClr val="accent5"/>
            </a:solidFill>
            <a:ln>
              <a:solidFill>
                <a:schemeClr val="accent5"/>
              </a:solid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s-MX" sz="1700">
                  <a:latin typeface="+mj-lt"/>
                </a:rPr>
                <a:t>4</a:t>
              </a:r>
              <a:endParaRPr lang="es-CO" sz="1700">
                <a:latin typeface="+mj-lt"/>
              </a:endParaRPr>
            </a:p>
          </p:txBody>
        </p:sp>
        <p:sp>
          <p:nvSpPr>
            <p:cNvPr id="9" name="Elipse 8">
              <a:extLst>
                <a:ext uri="{FF2B5EF4-FFF2-40B4-BE49-F238E27FC236}">
                  <a16:creationId xmlns:a16="http://schemas.microsoft.com/office/drawing/2014/main" id="{4D4A1F2D-6AAB-F6F5-01F4-D3A7C21BA1EE}"/>
                </a:ext>
              </a:extLst>
            </p:cNvPr>
            <p:cNvSpPr/>
            <p:nvPr/>
          </p:nvSpPr>
          <p:spPr>
            <a:xfrm>
              <a:off x="2970213" y="3061728"/>
              <a:ext cx="180000" cy="183930"/>
            </a:xfrm>
            <a:prstGeom prst="ellipse">
              <a:avLst/>
            </a:prstGeom>
            <a:solidFill>
              <a:schemeClr val="accent5"/>
            </a:solidFill>
            <a:ln>
              <a:solidFill>
                <a:schemeClr val="accent5"/>
              </a:solid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s-MX" sz="1700" dirty="0">
                  <a:latin typeface="+mj-lt"/>
                </a:rPr>
                <a:t>5</a:t>
              </a:r>
              <a:endParaRPr lang="es-CO" sz="1700" dirty="0">
                <a:latin typeface="+mj-lt"/>
              </a:endParaRPr>
            </a:p>
          </p:txBody>
        </p:sp>
      </p:grpSp>
      <p:grpSp>
        <p:nvGrpSpPr>
          <p:cNvPr id="37" name="Grupo 36">
            <a:extLst>
              <a:ext uri="{FF2B5EF4-FFF2-40B4-BE49-F238E27FC236}">
                <a16:creationId xmlns:a16="http://schemas.microsoft.com/office/drawing/2014/main" id="{DFDB0C62-6CCE-60B6-7F36-A66CF4C464A9}"/>
              </a:ext>
            </a:extLst>
          </p:cNvPr>
          <p:cNvGrpSpPr/>
          <p:nvPr/>
        </p:nvGrpSpPr>
        <p:grpSpPr>
          <a:xfrm>
            <a:off x="5104395" y="2047523"/>
            <a:ext cx="252549" cy="1934672"/>
            <a:chOff x="2961960" y="1690217"/>
            <a:chExt cx="196016" cy="1555441"/>
          </a:xfrm>
        </p:grpSpPr>
        <p:sp>
          <p:nvSpPr>
            <p:cNvPr id="39" name="Elipse 38">
              <a:extLst>
                <a:ext uri="{FF2B5EF4-FFF2-40B4-BE49-F238E27FC236}">
                  <a16:creationId xmlns:a16="http://schemas.microsoft.com/office/drawing/2014/main" id="{3167BA0F-ABBD-520C-E6CD-3FAFC7B40707}"/>
                </a:ext>
              </a:extLst>
            </p:cNvPr>
            <p:cNvSpPr/>
            <p:nvPr/>
          </p:nvSpPr>
          <p:spPr>
            <a:xfrm>
              <a:off x="2970213" y="1690217"/>
              <a:ext cx="180000" cy="183930"/>
            </a:xfrm>
            <a:prstGeom prst="ellipse">
              <a:avLst/>
            </a:prstGeom>
            <a:solidFill>
              <a:schemeClr val="accent5"/>
            </a:solidFill>
            <a:ln>
              <a:solidFill>
                <a:schemeClr val="accent5"/>
              </a:solid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s-MX" dirty="0">
                  <a:latin typeface="+mj-lt"/>
                </a:rPr>
                <a:t>1</a:t>
              </a:r>
              <a:endParaRPr lang="es-CO" dirty="0">
                <a:latin typeface="+mj-lt"/>
              </a:endParaRPr>
            </a:p>
          </p:txBody>
        </p:sp>
        <p:sp>
          <p:nvSpPr>
            <p:cNvPr id="40" name="Elipse 39">
              <a:extLst>
                <a:ext uri="{FF2B5EF4-FFF2-40B4-BE49-F238E27FC236}">
                  <a16:creationId xmlns:a16="http://schemas.microsoft.com/office/drawing/2014/main" id="{72632ECF-F6DD-CBA7-BC5B-547594030C4B}"/>
                </a:ext>
              </a:extLst>
            </p:cNvPr>
            <p:cNvSpPr/>
            <p:nvPr/>
          </p:nvSpPr>
          <p:spPr>
            <a:xfrm>
              <a:off x="2977625" y="2046257"/>
              <a:ext cx="180000" cy="183930"/>
            </a:xfrm>
            <a:prstGeom prst="ellipse">
              <a:avLst/>
            </a:prstGeom>
            <a:solidFill>
              <a:schemeClr val="accent5"/>
            </a:solidFill>
            <a:ln>
              <a:solidFill>
                <a:schemeClr val="accent5"/>
              </a:solid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s-MX" sz="1700" dirty="0">
                  <a:latin typeface="+mj-lt"/>
                </a:rPr>
                <a:t>2</a:t>
              </a:r>
              <a:endParaRPr lang="es-CO" sz="1700" dirty="0">
                <a:latin typeface="+mj-lt"/>
              </a:endParaRPr>
            </a:p>
          </p:txBody>
        </p:sp>
        <p:sp>
          <p:nvSpPr>
            <p:cNvPr id="41" name="Elipse 40">
              <a:extLst>
                <a:ext uri="{FF2B5EF4-FFF2-40B4-BE49-F238E27FC236}">
                  <a16:creationId xmlns:a16="http://schemas.microsoft.com/office/drawing/2014/main" id="{0908D173-5E62-893C-8640-CE832197BE5A}"/>
                </a:ext>
              </a:extLst>
            </p:cNvPr>
            <p:cNvSpPr/>
            <p:nvPr/>
          </p:nvSpPr>
          <p:spPr>
            <a:xfrm>
              <a:off x="2970213" y="2387655"/>
              <a:ext cx="180000" cy="183930"/>
            </a:xfrm>
            <a:prstGeom prst="ellipse">
              <a:avLst/>
            </a:prstGeom>
            <a:solidFill>
              <a:schemeClr val="accent5"/>
            </a:solidFill>
            <a:ln>
              <a:solidFill>
                <a:schemeClr val="accent5"/>
              </a:solid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s-MX" sz="1700">
                  <a:latin typeface="+mj-lt"/>
                </a:rPr>
                <a:t>3</a:t>
              </a:r>
              <a:endParaRPr lang="es-CO" sz="1700">
                <a:latin typeface="+mj-lt"/>
              </a:endParaRPr>
            </a:p>
          </p:txBody>
        </p:sp>
        <p:sp>
          <p:nvSpPr>
            <p:cNvPr id="42" name="Elipse 41">
              <a:extLst>
                <a:ext uri="{FF2B5EF4-FFF2-40B4-BE49-F238E27FC236}">
                  <a16:creationId xmlns:a16="http://schemas.microsoft.com/office/drawing/2014/main" id="{E3BA0361-FDB9-EAA8-8CAD-C44D0A8EA053}"/>
                </a:ext>
              </a:extLst>
            </p:cNvPr>
            <p:cNvSpPr/>
            <p:nvPr/>
          </p:nvSpPr>
          <p:spPr>
            <a:xfrm>
              <a:off x="2977976" y="2720330"/>
              <a:ext cx="180000" cy="183930"/>
            </a:xfrm>
            <a:prstGeom prst="ellipse">
              <a:avLst/>
            </a:prstGeom>
            <a:solidFill>
              <a:schemeClr val="accent5"/>
            </a:solidFill>
            <a:ln>
              <a:solidFill>
                <a:schemeClr val="accent5"/>
              </a:solid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s-MX" sz="1700" dirty="0">
                  <a:latin typeface="+mj-lt"/>
                </a:rPr>
                <a:t>4</a:t>
              </a:r>
              <a:endParaRPr lang="es-CO" sz="1700" dirty="0">
                <a:latin typeface="+mj-lt"/>
              </a:endParaRPr>
            </a:p>
          </p:txBody>
        </p:sp>
        <p:sp>
          <p:nvSpPr>
            <p:cNvPr id="43" name="Elipse 42">
              <a:extLst>
                <a:ext uri="{FF2B5EF4-FFF2-40B4-BE49-F238E27FC236}">
                  <a16:creationId xmlns:a16="http://schemas.microsoft.com/office/drawing/2014/main" id="{E857E848-E35E-8765-1604-D16B25279AEB}"/>
                </a:ext>
              </a:extLst>
            </p:cNvPr>
            <p:cNvSpPr/>
            <p:nvPr/>
          </p:nvSpPr>
          <p:spPr>
            <a:xfrm>
              <a:off x="2961960" y="3061728"/>
              <a:ext cx="180000" cy="183930"/>
            </a:xfrm>
            <a:prstGeom prst="ellipse">
              <a:avLst/>
            </a:prstGeom>
            <a:solidFill>
              <a:schemeClr val="accent5"/>
            </a:solidFill>
            <a:ln>
              <a:solidFill>
                <a:schemeClr val="accent5"/>
              </a:solid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s-MX" sz="1700" dirty="0">
                  <a:latin typeface="+mj-lt"/>
                </a:rPr>
                <a:t>5</a:t>
              </a:r>
              <a:endParaRPr lang="es-CO" sz="1700" dirty="0">
                <a:latin typeface="+mj-lt"/>
              </a:endParaRPr>
            </a:p>
          </p:txBody>
        </p:sp>
      </p:grpSp>
      <p:grpSp>
        <p:nvGrpSpPr>
          <p:cNvPr id="44" name="Grupo 43">
            <a:extLst>
              <a:ext uri="{FF2B5EF4-FFF2-40B4-BE49-F238E27FC236}">
                <a16:creationId xmlns:a16="http://schemas.microsoft.com/office/drawing/2014/main" id="{5C5BAE19-91A9-E597-1E36-1CAC07CD11EC}"/>
              </a:ext>
            </a:extLst>
          </p:cNvPr>
          <p:cNvGrpSpPr/>
          <p:nvPr/>
        </p:nvGrpSpPr>
        <p:grpSpPr>
          <a:xfrm>
            <a:off x="9373408" y="2058159"/>
            <a:ext cx="266866" cy="1905978"/>
            <a:chOff x="2970213" y="1690217"/>
            <a:chExt cx="187758" cy="1555441"/>
          </a:xfrm>
        </p:grpSpPr>
        <p:sp>
          <p:nvSpPr>
            <p:cNvPr id="58" name="Elipse 57">
              <a:extLst>
                <a:ext uri="{FF2B5EF4-FFF2-40B4-BE49-F238E27FC236}">
                  <a16:creationId xmlns:a16="http://schemas.microsoft.com/office/drawing/2014/main" id="{5259914B-8B19-E33A-24FD-01EC49728FC2}"/>
                </a:ext>
              </a:extLst>
            </p:cNvPr>
            <p:cNvSpPr/>
            <p:nvPr/>
          </p:nvSpPr>
          <p:spPr>
            <a:xfrm>
              <a:off x="2970213" y="1690217"/>
              <a:ext cx="180000" cy="183930"/>
            </a:xfrm>
            <a:prstGeom prst="ellipse">
              <a:avLst/>
            </a:prstGeom>
            <a:solidFill>
              <a:schemeClr val="accent5"/>
            </a:solidFill>
            <a:ln>
              <a:solidFill>
                <a:schemeClr val="accent5"/>
              </a:solid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s-MX">
                  <a:latin typeface="+mj-lt"/>
                </a:rPr>
                <a:t>1</a:t>
              </a:r>
              <a:endParaRPr lang="es-CO">
                <a:latin typeface="+mj-lt"/>
              </a:endParaRPr>
            </a:p>
          </p:txBody>
        </p:sp>
        <p:sp>
          <p:nvSpPr>
            <p:cNvPr id="59" name="Elipse 58">
              <a:extLst>
                <a:ext uri="{FF2B5EF4-FFF2-40B4-BE49-F238E27FC236}">
                  <a16:creationId xmlns:a16="http://schemas.microsoft.com/office/drawing/2014/main" id="{79D0D74B-BFF2-FF73-FABD-F8FC9E2C062D}"/>
                </a:ext>
              </a:extLst>
            </p:cNvPr>
            <p:cNvSpPr/>
            <p:nvPr/>
          </p:nvSpPr>
          <p:spPr>
            <a:xfrm>
              <a:off x="2977625" y="2046257"/>
              <a:ext cx="180000" cy="183930"/>
            </a:xfrm>
            <a:prstGeom prst="ellipse">
              <a:avLst/>
            </a:prstGeom>
            <a:solidFill>
              <a:schemeClr val="accent5"/>
            </a:solidFill>
            <a:ln>
              <a:solidFill>
                <a:schemeClr val="accent5"/>
              </a:solid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s-MX" sz="1700">
                  <a:latin typeface="+mj-lt"/>
                </a:rPr>
                <a:t>2</a:t>
              </a:r>
              <a:endParaRPr lang="es-CO" sz="1700">
                <a:latin typeface="+mj-lt"/>
              </a:endParaRPr>
            </a:p>
          </p:txBody>
        </p:sp>
        <p:sp>
          <p:nvSpPr>
            <p:cNvPr id="60" name="Elipse 59">
              <a:extLst>
                <a:ext uri="{FF2B5EF4-FFF2-40B4-BE49-F238E27FC236}">
                  <a16:creationId xmlns:a16="http://schemas.microsoft.com/office/drawing/2014/main" id="{30B86DDE-B515-B388-5520-A5411DECAFAD}"/>
                </a:ext>
              </a:extLst>
            </p:cNvPr>
            <p:cNvSpPr/>
            <p:nvPr/>
          </p:nvSpPr>
          <p:spPr>
            <a:xfrm>
              <a:off x="2970213" y="2387655"/>
              <a:ext cx="180000" cy="183930"/>
            </a:xfrm>
            <a:prstGeom prst="ellipse">
              <a:avLst/>
            </a:prstGeom>
            <a:solidFill>
              <a:schemeClr val="accent5"/>
            </a:solidFill>
            <a:ln>
              <a:solidFill>
                <a:schemeClr val="accent5"/>
              </a:solid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s-MX" sz="1700">
                  <a:latin typeface="+mj-lt"/>
                </a:rPr>
                <a:t>3</a:t>
              </a:r>
              <a:endParaRPr lang="es-CO" sz="1700">
                <a:latin typeface="+mj-lt"/>
              </a:endParaRPr>
            </a:p>
          </p:txBody>
        </p:sp>
        <p:sp>
          <p:nvSpPr>
            <p:cNvPr id="61" name="Elipse 60">
              <a:extLst>
                <a:ext uri="{FF2B5EF4-FFF2-40B4-BE49-F238E27FC236}">
                  <a16:creationId xmlns:a16="http://schemas.microsoft.com/office/drawing/2014/main" id="{2E3F0631-FDF2-ADE4-8127-203151B1D694}"/>
                </a:ext>
              </a:extLst>
            </p:cNvPr>
            <p:cNvSpPr/>
            <p:nvPr/>
          </p:nvSpPr>
          <p:spPr>
            <a:xfrm>
              <a:off x="2977971" y="2720330"/>
              <a:ext cx="180000" cy="183930"/>
            </a:xfrm>
            <a:prstGeom prst="ellipse">
              <a:avLst/>
            </a:prstGeom>
            <a:solidFill>
              <a:schemeClr val="accent5"/>
            </a:solidFill>
            <a:ln>
              <a:solidFill>
                <a:schemeClr val="accent5"/>
              </a:solid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s-MX" sz="1700">
                  <a:latin typeface="+mj-lt"/>
                </a:rPr>
                <a:t>4</a:t>
              </a:r>
              <a:endParaRPr lang="es-CO" sz="1700">
                <a:latin typeface="+mj-lt"/>
              </a:endParaRPr>
            </a:p>
          </p:txBody>
        </p:sp>
        <p:sp>
          <p:nvSpPr>
            <p:cNvPr id="62" name="Elipse 61">
              <a:extLst>
                <a:ext uri="{FF2B5EF4-FFF2-40B4-BE49-F238E27FC236}">
                  <a16:creationId xmlns:a16="http://schemas.microsoft.com/office/drawing/2014/main" id="{22B64172-775B-FB78-1FFF-6397CA74D811}"/>
                </a:ext>
              </a:extLst>
            </p:cNvPr>
            <p:cNvSpPr/>
            <p:nvPr/>
          </p:nvSpPr>
          <p:spPr>
            <a:xfrm>
              <a:off x="2970213" y="3061728"/>
              <a:ext cx="180000" cy="183930"/>
            </a:xfrm>
            <a:prstGeom prst="ellipse">
              <a:avLst/>
            </a:prstGeom>
            <a:solidFill>
              <a:schemeClr val="accent5"/>
            </a:solidFill>
            <a:ln>
              <a:solidFill>
                <a:schemeClr val="accent5"/>
              </a:solid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s-MX" sz="1700">
                  <a:latin typeface="+mj-lt"/>
                </a:rPr>
                <a:t>5</a:t>
              </a:r>
              <a:endParaRPr lang="es-CO" sz="1700">
                <a:latin typeface="+mj-lt"/>
              </a:endParaRPr>
            </a:p>
          </p:txBody>
        </p:sp>
      </p:grpSp>
      <p:sp>
        <p:nvSpPr>
          <p:cNvPr id="63" name="Rectangle">
            <a:extLst>
              <a:ext uri="{FF2B5EF4-FFF2-40B4-BE49-F238E27FC236}">
                <a16:creationId xmlns:a16="http://schemas.microsoft.com/office/drawing/2014/main" id="{EAF25F1B-723F-2B21-05CD-EB1EA7B82D6E}"/>
              </a:ext>
            </a:extLst>
          </p:cNvPr>
          <p:cNvSpPr/>
          <p:nvPr/>
        </p:nvSpPr>
        <p:spPr>
          <a:xfrm>
            <a:off x="524542" y="4309460"/>
            <a:ext cx="3133058" cy="2003723"/>
          </a:xfrm>
          <a:prstGeom prst="rect">
            <a:avLst/>
          </a:prstGeom>
          <a:solidFill>
            <a:srgbClr val="F1F1F1"/>
          </a:solidFill>
          <a:ln w="12700">
            <a:miter lim="400000"/>
          </a:ln>
        </p:spPr>
        <p:txBody>
          <a:bodyPr lIns="50800" tIns="50800" rIns="50800" bIns="50800" anchor="ctr"/>
          <a:lstStyle/>
          <a:p>
            <a:pPr algn="r">
              <a:lnSpc>
                <a:spcPct val="100000"/>
              </a:lnSpc>
              <a:defRPr sz="3200" spc="0">
                <a:solidFill>
                  <a:srgbClr val="FFFFFF"/>
                </a:solidFill>
                <a:latin typeface="Helvetica Neue Medium"/>
                <a:ea typeface="Helvetica Neue Medium"/>
                <a:cs typeface="Helvetica Neue Medium"/>
                <a:sym typeface="Helvetica Neue Medium"/>
              </a:defRPr>
            </a:pPr>
            <a:endParaRPr lang="es-CO" sz="2000" spc="0">
              <a:solidFill>
                <a:schemeClr val="tx1"/>
              </a:solidFill>
              <a:latin typeface="+mj-lt"/>
            </a:endParaRPr>
          </a:p>
          <a:p>
            <a:pPr algn="r">
              <a:lnSpc>
                <a:spcPct val="100000"/>
              </a:lnSpc>
              <a:defRPr sz="3200" spc="0">
                <a:solidFill>
                  <a:srgbClr val="FFFFFF"/>
                </a:solidFill>
                <a:latin typeface="Helvetica Neue Medium"/>
                <a:ea typeface="Helvetica Neue Medium"/>
                <a:cs typeface="Helvetica Neue Medium"/>
                <a:sym typeface="Helvetica Neue Medium"/>
              </a:defRPr>
            </a:pPr>
            <a:r>
              <a:rPr lang="es-CO" sz="2000" spc="0">
                <a:solidFill>
                  <a:schemeClr val="tx1"/>
                </a:solidFill>
                <a:latin typeface="+mj-lt"/>
              </a:rPr>
              <a:t> </a:t>
            </a:r>
          </a:p>
        </p:txBody>
      </p:sp>
      <p:sp>
        <p:nvSpPr>
          <p:cNvPr id="64" name="CuadroTexto 63">
            <a:extLst>
              <a:ext uri="{FF2B5EF4-FFF2-40B4-BE49-F238E27FC236}">
                <a16:creationId xmlns:a16="http://schemas.microsoft.com/office/drawing/2014/main" id="{D47E5A72-8384-E794-91BD-B2D616D6D8CA}"/>
              </a:ext>
            </a:extLst>
          </p:cNvPr>
          <p:cNvSpPr txBox="1"/>
          <p:nvPr/>
        </p:nvSpPr>
        <p:spPr>
          <a:xfrm>
            <a:off x="640697" y="4381699"/>
            <a:ext cx="2940486" cy="1892826"/>
          </a:xfrm>
          <a:prstGeom prst="rect">
            <a:avLst/>
          </a:prstGeom>
          <a:noFill/>
        </p:spPr>
        <p:txBody>
          <a:bodyPr wrap="square">
            <a:spAutoFit/>
          </a:bodyPr>
          <a:lstStyle/>
          <a:p>
            <a:r>
              <a:rPr lang="es-CO" sz="1300" b="1" dirty="0"/>
              <a:t>Nimaima, Cundinamarca</a:t>
            </a:r>
            <a:r>
              <a:rPr lang="es-CO" sz="1300" dirty="0"/>
              <a:t> lidera el ranking en desempeño fiscal con </a:t>
            </a:r>
            <a:r>
              <a:rPr lang="es-CO" sz="1300" b="1" dirty="0"/>
              <a:t>79,47 puntos </a:t>
            </a:r>
            <a:r>
              <a:rPr lang="es-CO" sz="1300" dirty="0"/>
              <a:t>para el</a:t>
            </a:r>
            <a:r>
              <a:rPr lang="es-CO" sz="1300" b="1" dirty="0"/>
              <a:t> grupo G3 </a:t>
            </a:r>
            <a:r>
              <a:rPr lang="es-MX" sz="1300" dirty="0"/>
              <a:t>y se ubica en la categoría “</a:t>
            </a:r>
            <a:r>
              <a:rPr lang="es-MX" sz="1300" b="1" dirty="0"/>
              <a:t>solvente”.</a:t>
            </a:r>
          </a:p>
          <a:p>
            <a:endParaRPr lang="es-MX" sz="1300" dirty="0"/>
          </a:p>
          <a:p>
            <a:r>
              <a:rPr lang="es-MX" sz="1300" b="1" dirty="0"/>
              <a:t>Todos</a:t>
            </a:r>
            <a:r>
              <a:rPr lang="es-MX" sz="1300" dirty="0"/>
              <a:t> los municipios en este Top 5 se encuentran en el rango “</a:t>
            </a:r>
            <a:r>
              <a:rPr lang="es-MX" sz="1300" b="1" dirty="0"/>
              <a:t>solvente”.</a:t>
            </a:r>
          </a:p>
        </p:txBody>
      </p:sp>
      <p:pic>
        <p:nvPicPr>
          <p:cNvPr id="65" name="Imagen 64">
            <a:extLst>
              <a:ext uri="{FF2B5EF4-FFF2-40B4-BE49-F238E27FC236}">
                <a16:creationId xmlns:a16="http://schemas.microsoft.com/office/drawing/2014/main" id="{763F31E7-31D4-2906-8B48-CFF4582B7B72}"/>
              </a:ext>
            </a:extLst>
          </p:cNvPr>
          <p:cNvPicPr>
            <a:picLocks noChangeAspect="1"/>
          </p:cNvPicPr>
          <p:nvPr/>
        </p:nvPicPr>
        <p:blipFill>
          <a:blip r:embed="rId6" cstate="print">
            <a:extLst>
              <a:ext uri="{BEBA8EAE-BF5A-486C-A8C5-ECC9F3942E4B}">
                <a14:imgProps xmlns:a14="http://schemas.microsoft.com/office/drawing/2010/main">
                  <a14:imgLayer r:embed="rId7">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345788" y="4309462"/>
            <a:ext cx="380234" cy="372700"/>
          </a:xfrm>
          <a:prstGeom prst="rect">
            <a:avLst/>
          </a:prstGeom>
        </p:spPr>
      </p:pic>
      <p:sp>
        <p:nvSpPr>
          <p:cNvPr id="66" name="Rectangle">
            <a:extLst>
              <a:ext uri="{FF2B5EF4-FFF2-40B4-BE49-F238E27FC236}">
                <a16:creationId xmlns:a16="http://schemas.microsoft.com/office/drawing/2014/main" id="{0CE13482-A8DF-0C29-77D2-42CE24143814}"/>
              </a:ext>
            </a:extLst>
          </p:cNvPr>
          <p:cNvSpPr/>
          <p:nvPr/>
        </p:nvSpPr>
        <p:spPr>
          <a:xfrm>
            <a:off x="4365803" y="4273458"/>
            <a:ext cx="3133058" cy="2003723"/>
          </a:xfrm>
          <a:prstGeom prst="rect">
            <a:avLst/>
          </a:prstGeom>
          <a:solidFill>
            <a:srgbClr val="F1F1F1"/>
          </a:solidFill>
          <a:ln w="12700">
            <a:miter lim="400000"/>
          </a:ln>
        </p:spPr>
        <p:txBody>
          <a:bodyPr lIns="50800" tIns="50800" rIns="50800" bIns="50800" anchor="ctr"/>
          <a:lstStyle/>
          <a:p>
            <a:pPr algn="r">
              <a:lnSpc>
                <a:spcPct val="100000"/>
              </a:lnSpc>
              <a:defRPr sz="3200" spc="0">
                <a:solidFill>
                  <a:srgbClr val="FFFFFF"/>
                </a:solidFill>
                <a:latin typeface="Helvetica Neue Medium"/>
                <a:ea typeface="Helvetica Neue Medium"/>
                <a:cs typeface="Helvetica Neue Medium"/>
                <a:sym typeface="Helvetica Neue Medium"/>
              </a:defRPr>
            </a:pPr>
            <a:endParaRPr lang="es-CO" sz="2000" spc="0">
              <a:solidFill>
                <a:schemeClr val="tx1"/>
              </a:solidFill>
              <a:latin typeface="+mj-lt"/>
            </a:endParaRPr>
          </a:p>
          <a:p>
            <a:pPr algn="r">
              <a:lnSpc>
                <a:spcPct val="100000"/>
              </a:lnSpc>
              <a:defRPr sz="3200" spc="0">
                <a:solidFill>
                  <a:srgbClr val="FFFFFF"/>
                </a:solidFill>
                <a:latin typeface="Helvetica Neue Medium"/>
                <a:ea typeface="Helvetica Neue Medium"/>
                <a:cs typeface="Helvetica Neue Medium"/>
                <a:sym typeface="Helvetica Neue Medium"/>
              </a:defRPr>
            </a:pPr>
            <a:r>
              <a:rPr lang="es-CO" sz="2000" spc="0">
                <a:solidFill>
                  <a:schemeClr val="tx1"/>
                </a:solidFill>
                <a:latin typeface="+mj-lt"/>
              </a:rPr>
              <a:t> </a:t>
            </a:r>
          </a:p>
        </p:txBody>
      </p:sp>
      <p:sp>
        <p:nvSpPr>
          <p:cNvPr id="67" name="CuadroTexto 66">
            <a:extLst>
              <a:ext uri="{FF2B5EF4-FFF2-40B4-BE49-F238E27FC236}">
                <a16:creationId xmlns:a16="http://schemas.microsoft.com/office/drawing/2014/main" id="{51BA65BB-D7E2-C114-2BB9-C33B0A8ECA0C}"/>
              </a:ext>
            </a:extLst>
          </p:cNvPr>
          <p:cNvSpPr txBox="1"/>
          <p:nvPr/>
        </p:nvSpPr>
        <p:spPr>
          <a:xfrm>
            <a:off x="4481958" y="4345697"/>
            <a:ext cx="2940486" cy="1492716"/>
          </a:xfrm>
          <a:prstGeom prst="rect">
            <a:avLst/>
          </a:prstGeom>
          <a:noFill/>
        </p:spPr>
        <p:txBody>
          <a:bodyPr wrap="square">
            <a:spAutoFit/>
          </a:bodyPr>
          <a:lstStyle/>
          <a:p>
            <a:r>
              <a:rPr lang="es-CO" sz="1300" b="1" dirty="0"/>
              <a:t>Buriticá, Antioquia </a:t>
            </a:r>
            <a:r>
              <a:rPr lang="es-CO" sz="1300" dirty="0"/>
              <a:t> lidera el ranking en desempeño fiscal con </a:t>
            </a:r>
            <a:r>
              <a:rPr lang="es-CO" sz="1300" b="1" dirty="0"/>
              <a:t>72,07 puntos </a:t>
            </a:r>
            <a:r>
              <a:rPr lang="es-CO" sz="1300" dirty="0"/>
              <a:t>para el</a:t>
            </a:r>
            <a:r>
              <a:rPr lang="es-CO" sz="1300" b="1" dirty="0"/>
              <a:t> grupo G4</a:t>
            </a:r>
          </a:p>
          <a:p>
            <a:endParaRPr lang="es-CO" sz="1300" b="1" dirty="0"/>
          </a:p>
          <a:p>
            <a:r>
              <a:rPr lang="es-MX" sz="1300" b="1" dirty="0"/>
              <a:t>Todos</a:t>
            </a:r>
            <a:r>
              <a:rPr lang="es-MX" sz="1300" dirty="0"/>
              <a:t> los municipios en este Top 5 se encuentran en el rango “</a:t>
            </a:r>
            <a:r>
              <a:rPr lang="es-MX" sz="1300" b="1" dirty="0"/>
              <a:t>solvente”.</a:t>
            </a:r>
          </a:p>
        </p:txBody>
      </p:sp>
      <p:pic>
        <p:nvPicPr>
          <p:cNvPr id="68" name="Imagen 67">
            <a:extLst>
              <a:ext uri="{FF2B5EF4-FFF2-40B4-BE49-F238E27FC236}">
                <a16:creationId xmlns:a16="http://schemas.microsoft.com/office/drawing/2014/main" id="{5D77B593-74E7-23FC-779E-AAA6AF64DF32}"/>
              </a:ext>
            </a:extLst>
          </p:cNvPr>
          <p:cNvPicPr>
            <a:picLocks noChangeAspect="1"/>
          </p:cNvPicPr>
          <p:nvPr/>
        </p:nvPicPr>
        <p:blipFill>
          <a:blip r:embed="rId6" cstate="print">
            <a:extLst>
              <a:ext uri="{BEBA8EAE-BF5A-486C-A8C5-ECC9F3942E4B}">
                <a14:imgProps xmlns:a14="http://schemas.microsoft.com/office/drawing/2010/main">
                  <a14:imgLayer r:embed="rId7">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4123253" y="4273460"/>
            <a:ext cx="380234" cy="372700"/>
          </a:xfrm>
          <a:prstGeom prst="rect">
            <a:avLst/>
          </a:prstGeom>
        </p:spPr>
      </p:pic>
      <p:sp>
        <p:nvSpPr>
          <p:cNvPr id="69" name="Rectangle">
            <a:extLst>
              <a:ext uri="{FF2B5EF4-FFF2-40B4-BE49-F238E27FC236}">
                <a16:creationId xmlns:a16="http://schemas.microsoft.com/office/drawing/2014/main" id="{B8877B84-9EE7-5B02-78F7-C5678497658C}"/>
              </a:ext>
            </a:extLst>
          </p:cNvPr>
          <p:cNvSpPr/>
          <p:nvPr/>
        </p:nvSpPr>
        <p:spPr>
          <a:xfrm>
            <a:off x="8530456" y="4273458"/>
            <a:ext cx="3133058" cy="2003723"/>
          </a:xfrm>
          <a:prstGeom prst="rect">
            <a:avLst/>
          </a:prstGeom>
          <a:solidFill>
            <a:srgbClr val="F1F1F1"/>
          </a:solidFill>
          <a:ln w="12700">
            <a:miter lim="400000"/>
          </a:ln>
        </p:spPr>
        <p:txBody>
          <a:bodyPr lIns="50800" tIns="50800" rIns="50800" bIns="50800" anchor="ctr"/>
          <a:lstStyle/>
          <a:p>
            <a:pPr algn="r">
              <a:lnSpc>
                <a:spcPct val="100000"/>
              </a:lnSpc>
              <a:defRPr sz="3200" spc="0">
                <a:solidFill>
                  <a:srgbClr val="FFFFFF"/>
                </a:solidFill>
                <a:latin typeface="Helvetica Neue Medium"/>
                <a:ea typeface="Helvetica Neue Medium"/>
                <a:cs typeface="Helvetica Neue Medium"/>
                <a:sym typeface="Helvetica Neue Medium"/>
              </a:defRPr>
            </a:pPr>
            <a:endParaRPr lang="es-CO" sz="2000" spc="0">
              <a:solidFill>
                <a:schemeClr val="tx1"/>
              </a:solidFill>
              <a:latin typeface="+mj-lt"/>
            </a:endParaRPr>
          </a:p>
          <a:p>
            <a:pPr algn="r">
              <a:lnSpc>
                <a:spcPct val="100000"/>
              </a:lnSpc>
              <a:defRPr sz="3200" spc="0">
                <a:solidFill>
                  <a:srgbClr val="FFFFFF"/>
                </a:solidFill>
                <a:latin typeface="Helvetica Neue Medium"/>
                <a:ea typeface="Helvetica Neue Medium"/>
                <a:cs typeface="Helvetica Neue Medium"/>
                <a:sym typeface="Helvetica Neue Medium"/>
              </a:defRPr>
            </a:pPr>
            <a:r>
              <a:rPr lang="es-CO" sz="2000" spc="0">
                <a:solidFill>
                  <a:schemeClr val="tx1"/>
                </a:solidFill>
                <a:latin typeface="+mj-lt"/>
              </a:rPr>
              <a:t> </a:t>
            </a:r>
          </a:p>
        </p:txBody>
      </p:sp>
      <p:sp>
        <p:nvSpPr>
          <p:cNvPr id="70" name="CuadroTexto 69">
            <a:extLst>
              <a:ext uri="{FF2B5EF4-FFF2-40B4-BE49-F238E27FC236}">
                <a16:creationId xmlns:a16="http://schemas.microsoft.com/office/drawing/2014/main" id="{DE47401C-3EE0-BDDE-AEDA-D9CB6E93ACF3}"/>
              </a:ext>
            </a:extLst>
          </p:cNvPr>
          <p:cNvSpPr txBox="1"/>
          <p:nvPr/>
        </p:nvSpPr>
        <p:spPr>
          <a:xfrm>
            <a:off x="8646611" y="4345697"/>
            <a:ext cx="2940486" cy="1692771"/>
          </a:xfrm>
          <a:prstGeom prst="rect">
            <a:avLst/>
          </a:prstGeom>
          <a:noFill/>
        </p:spPr>
        <p:txBody>
          <a:bodyPr wrap="square">
            <a:spAutoFit/>
          </a:bodyPr>
          <a:lstStyle/>
          <a:p>
            <a:r>
              <a:rPr lang="es-CO" sz="1300" b="1" dirty="0"/>
              <a:t>Litoral del San Juan, Chocó </a:t>
            </a:r>
            <a:r>
              <a:rPr lang="es-CO" sz="1300" dirty="0"/>
              <a:t> lidera el ranking en desempeño fiscal con </a:t>
            </a:r>
            <a:r>
              <a:rPr lang="es-CO" sz="1300" b="1" dirty="0"/>
              <a:t>77,64  puntos </a:t>
            </a:r>
            <a:r>
              <a:rPr lang="es-CO" sz="1300" dirty="0"/>
              <a:t>para el</a:t>
            </a:r>
            <a:r>
              <a:rPr lang="es-CO" sz="1300" b="1" dirty="0"/>
              <a:t> grupo G5 </a:t>
            </a:r>
          </a:p>
          <a:p>
            <a:endParaRPr lang="es-CO" sz="1300" b="1" dirty="0"/>
          </a:p>
          <a:p>
            <a:r>
              <a:rPr lang="es-MX" sz="1300" b="1" dirty="0"/>
              <a:t>Todos</a:t>
            </a:r>
            <a:r>
              <a:rPr lang="es-MX" sz="1300" dirty="0"/>
              <a:t> los municipios en este Top 5 se encuentran en el rango “</a:t>
            </a:r>
            <a:r>
              <a:rPr lang="es-MX" sz="1300" b="1" dirty="0"/>
              <a:t>solvente”.</a:t>
            </a:r>
            <a:endParaRPr lang="es-CO" sz="1300" dirty="0"/>
          </a:p>
        </p:txBody>
      </p:sp>
      <p:pic>
        <p:nvPicPr>
          <p:cNvPr id="71" name="Imagen 70">
            <a:extLst>
              <a:ext uri="{FF2B5EF4-FFF2-40B4-BE49-F238E27FC236}">
                <a16:creationId xmlns:a16="http://schemas.microsoft.com/office/drawing/2014/main" id="{ADB68294-8D50-496F-8BC1-AD0E61914BB2}"/>
              </a:ext>
            </a:extLst>
          </p:cNvPr>
          <p:cNvPicPr>
            <a:picLocks noChangeAspect="1"/>
          </p:cNvPicPr>
          <p:nvPr/>
        </p:nvPicPr>
        <p:blipFill>
          <a:blip r:embed="rId6" cstate="print">
            <a:extLst>
              <a:ext uri="{BEBA8EAE-BF5A-486C-A8C5-ECC9F3942E4B}">
                <a14:imgProps xmlns:a14="http://schemas.microsoft.com/office/drawing/2010/main">
                  <a14:imgLayer r:embed="rId7">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8256006" y="4273460"/>
            <a:ext cx="380234" cy="372700"/>
          </a:xfrm>
          <a:prstGeom prst="rect">
            <a:avLst/>
          </a:prstGeom>
        </p:spPr>
      </p:pic>
      <p:sp>
        <p:nvSpPr>
          <p:cNvPr id="4" name="Título 4">
            <a:extLst>
              <a:ext uri="{FF2B5EF4-FFF2-40B4-BE49-F238E27FC236}">
                <a16:creationId xmlns:a16="http://schemas.microsoft.com/office/drawing/2014/main" id="{7DC9F5AF-1C9C-5943-7CE1-D524F8D0B40F}"/>
              </a:ext>
            </a:extLst>
          </p:cNvPr>
          <p:cNvSpPr txBox="1">
            <a:spLocks/>
          </p:cNvSpPr>
          <p:nvPr/>
        </p:nvSpPr>
        <p:spPr>
          <a:xfrm>
            <a:off x="1266612" y="163993"/>
            <a:ext cx="9144000" cy="590931"/>
          </a:xfrm>
          <a:prstGeom prst="rect">
            <a:avLst/>
          </a:prstGeom>
          <a:solidFill>
            <a:schemeClr val="bg1"/>
          </a:solidFill>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Verdana" panose="020B0604030504040204" pitchFamily="34" charset="0"/>
                <a:ea typeface="+mj-ea"/>
                <a:cs typeface="+mj-cs"/>
              </a:defRPr>
            </a:lvl1pPr>
          </a:lstStyle>
          <a:p>
            <a:r>
              <a:rPr lang="es-MX" sz="3600" b="1" dirty="0">
                <a:latin typeface="+mj-lt"/>
              </a:rPr>
              <a:t>Resultados por municipios</a:t>
            </a:r>
            <a:endParaRPr lang="es-CO" sz="3600" b="1" dirty="0">
              <a:latin typeface="+mj-lt"/>
            </a:endParaRPr>
          </a:p>
        </p:txBody>
      </p:sp>
      <p:sp>
        <p:nvSpPr>
          <p:cNvPr id="13" name="CuadroTexto 12">
            <a:extLst>
              <a:ext uri="{FF2B5EF4-FFF2-40B4-BE49-F238E27FC236}">
                <a16:creationId xmlns:a16="http://schemas.microsoft.com/office/drawing/2014/main" id="{9A3AC283-425E-88A7-04B0-B48180B3AFA4}"/>
              </a:ext>
            </a:extLst>
          </p:cNvPr>
          <p:cNvSpPr txBox="1"/>
          <p:nvPr/>
        </p:nvSpPr>
        <p:spPr>
          <a:xfrm>
            <a:off x="728610" y="1836593"/>
            <a:ext cx="781240" cy="261610"/>
          </a:xfrm>
          <a:prstGeom prst="rect">
            <a:avLst/>
          </a:prstGeom>
          <a:noFill/>
        </p:spPr>
        <p:txBody>
          <a:bodyPr wrap="square">
            <a:spAutoFit/>
          </a:bodyPr>
          <a:lstStyle/>
          <a:p>
            <a:r>
              <a:rPr lang="es-CO" sz="1100" dirty="0">
                <a:highlight>
                  <a:srgbClr val="D4F3F4"/>
                </a:highlight>
              </a:rPr>
              <a:t>Posición</a:t>
            </a:r>
          </a:p>
        </p:txBody>
      </p:sp>
      <p:sp>
        <p:nvSpPr>
          <p:cNvPr id="17" name="CuadroTexto 16">
            <a:extLst>
              <a:ext uri="{FF2B5EF4-FFF2-40B4-BE49-F238E27FC236}">
                <a16:creationId xmlns:a16="http://schemas.microsoft.com/office/drawing/2014/main" id="{38CA62D8-0AFE-5E6B-FC07-5438C951AF15}"/>
              </a:ext>
            </a:extLst>
          </p:cNvPr>
          <p:cNvSpPr txBox="1"/>
          <p:nvPr/>
        </p:nvSpPr>
        <p:spPr>
          <a:xfrm>
            <a:off x="4857746" y="1782797"/>
            <a:ext cx="781240" cy="261610"/>
          </a:xfrm>
          <a:prstGeom prst="rect">
            <a:avLst/>
          </a:prstGeom>
          <a:noFill/>
        </p:spPr>
        <p:txBody>
          <a:bodyPr wrap="square">
            <a:spAutoFit/>
          </a:bodyPr>
          <a:lstStyle/>
          <a:p>
            <a:r>
              <a:rPr lang="es-CO" sz="1100" dirty="0">
                <a:highlight>
                  <a:srgbClr val="D4F3F4"/>
                </a:highlight>
              </a:rPr>
              <a:t>Posición</a:t>
            </a:r>
          </a:p>
        </p:txBody>
      </p:sp>
      <p:sp>
        <p:nvSpPr>
          <p:cNvPr id="19" name="CuadroTexto 18">
            <a:extLst>
              <a:ext uri="{FF2B5EF4-FFF2-40B4-BE49-F238E27FC236}">
                <a16:creationId xmlns:a16="http://schemas.microsoft.com/office/drawing/2014/main" id="{819CB1AB-0CFA-D8E6-C146-75B7FB250F0B}"/>
              </a:ext>
            </a:extLst>
          </p:cNvPr>
          <p:cNvSpPr txBox="1"/>
          <p:nvPr/>
        </p:nvSpPr>
        <p:spPr>
          <a:xfrm>
            <a:off x="9154081" y="1782797"/>
            <a:ext cx="781240" cy="261610"/>
          </a:xfrm>
          <a:prstGeom prst="rect">
            <a:avLst/>
          </a:prstGeom>
          <a:noFill/>
        </p:spPr>
        <p:txBody>
          <a:bodyPr wrap="square">
            <a:spAutoFit/>
          </a:bodyPr>
          <a:lstStyle/>
          <a:p>
            <a:r>
              <a:rPr lang="es-CO" sz="1100" dirty="0">
                <a:highlight>
                  <a:srgbClr val="D4F3F4"/>
                </a:highlight>
              </a:rPr>
              <a:t>Posición</a:t>
            </a:r>
          </a:p>
        </p:txBody>
      </p:sp>
    </p:spTree>
    <p:extLst>
      <p:ext uri="{BB962C8B-B14F-4D97-AF65-F5344CB8AC3E}">
        <p14:creationId xmlns:p14="http://schemas.microsoft.com/office/powerpoint/2010/main" val="42544651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Gráfico 9">
            <a:extLst>
              <a:ext uri="{FF2B5EF4-FFF2-40B4-BE49-F238E27FC236}">
                <a16:creationId xmlns:a16="http://schemas.microsoft.com/office/drawing/2014/main" id="{47296EB7-03A5-9584-E20E-C7743EB98367}"/>
              </a:ext>
            </a:extLst>
          </p:cNvPr>
          <p:cNvGraphicFramePr>
            <a:graphicFrameLocks/>
          </p:cNvGraphicFramePr>
          <p:nvPr>
            <p:extLst>
              <p:ext uri="{D42A27DB-BD31-4B8C-83A1-F6EECF244321}">
                <p14:modId xmlns:p14="http://schemas.microsoft.com/office/powerpoint/2010/main" val="3993279808"/>
              </p:ext>
            </p:extLst>
          </p:nvPr>
        </p:nvGraphicFramePr>
        <p:xfrm>
          <a:off x="505291" y="4049070"/>
          <a:ext cx="4400550" cy="248726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Gráfico 7">
            <a:extLst>
              <a:ext uri="{FF2B5EF4-FFF2-40B4-BE49-F238E27FC236}">
                <a16:creationId xmlns:a16="http://schemas.microsoft.com/office/drawing/2014/main" id="{4326D7CD-A229-3C7F-F42D-40CBD6296FBA}"/>
              </a:ext>
            </a:extLst>
          </p:cNvPr>
          <p:cNvGraphicFramePr>
            <a:graphicFrameLocks/>
          </p:cNvGraphicFramePr>
          <p:nvPr>
            <p:extLst>
              <p:ext uri="{D42A27DB-BD31-4B8C-83A1-F6EECF244321}">
                <p14:modId xmlns:p14="http://schemas.microsoft.com/office/powerpoint/2010/main" val="2290501078"/>
              </p:ext>
            </p:extLst>
          </p:nvPr>
        </p:nvGraphicFramePr>
        <p:xfrm>
          <a:off x="252649" y="1477217"/>
          <a:ext cx="4435475" cy="2562670"/>
        </p:xfrm>
        <a:graphic>
          <a:graphicData uri="http://schemas.openxmlformats.org/drawingml/2006/chart">
            <c:chart xmlns:c="http://schemas.openxmlformats.org/drawingml/2006/chart" xmlns:r="http://schemas.openxmlformats.org/officeDocument/2006/relationships" r:id="rId4"/>
          </a:graphicData>
        </a:graphic>
      </p:graphicFrame>
      <p:cxnSp>
        <p:nvCxnSpPr>
          <p:cNvPr id="3" name="Conector recto 2">
            <a:extLst>
              <a:ext uri="{FF2B5EF4-FFF2-40B4-BE49-F238E27FC236}">
                <a16:creationId xmlns:a16="http://schemas.microsoft.com/office/drawing/2014/main" id="{5A9B929C-100E-F3FB-8CEA-EF26D7788C44}"/>
              </a:ext>
            </a:extLst>
          </p:cNvPr>
          <p:cNvCxnSpPr>
            <a:cxnSpLocks/>
          </p:cNvCxnSpPr>
          <p:nvPr/>
        </p:nvCxnSpPr>
        <p:spPr>
          <a:xfrm>
            <a:off x="127250" y="3973661"/>
            <a:ext cx="11844000" cy="0"/>
          </a:xfrm>
          <a:prstGeom prst="line">
            <a:avLst/>
          </a:prstGeom>
          <a:ln w="9525">
            <a:solidFill>
              <a:schemeClr val="accent3">
                <a:lumMod val="60000"/>
                <a:lumOff val="40000"/>
              </a:schemeClr>
            </a:solidFill>
            <a:prstDash val="dash"/>
          </a:ln>
        </p:spPr>
        <p:style>
          <a:lnRef idx="2">
            <a:schemeClr val="accent3"/>
          </a:lnRef>
          <a:fillRef idx="0">
            <a:schemeClr val="accent3"/>
          </a:fillRef>
          <a:effectRef idx="1">
            <a:schemeClr val="accent3"/>
          </a:effectRef>
          <a:fontRef idx="minor">
            <a:schemeClr val="tx1"/>
          </a:fontRef>
        </p:style>
      </p:cxnSp>
      <p:sp>
        <p:nvSpPr>
          <p:cNvPr id="18" name="Rectangle">
            <a:extLst>
              <a:ext uri="{FF2B5EF4-FFF2-40B4-BE49-F238E27FC236}">
                <a16:creationId xmlns:a16="http://schemas.microsoft.com/office/drawing/2014/main" id="{B870E2A4-3CB0-7693-536B-5BDA84E423BD}"/>
              </a:ext>
            </a:extLst>
          </p:cNvPr>
          <p:cNvSpPr/>
          <p:nvPr/>
        </p:nvSpPr>
        <p:spPr>
          <a:xfrm>
            <a:off x="6053802" y="1771731"/>
            <a:ext cx="3927680" cy="2003723"/>
          </a:xfrm>
          <a:prstGeom prst="rect">
            <a:avLst/>
          </a:prstGeom>
          <a:solidFill>
            <a:srgbClr val="F1F1F1"/>
          </a:solidFill>
          <a:ln w="12700">
            <a:miter lim="400000"/>
          </a:ln>
        </p:spPr>
        <p:txBody>
          <a:bodyPr lIns="50800" tIns="50800" rIns="50800" bIns="50800" anchor="ctr"/>
          <a:lstStyle/>
          <a:p>
            <a:pPr algn="r">
              <a:lnSpc>
                <a:spcPct val="100000"/>
              </a:lnSpc>
              <a:defRPr sz="3200" spc="0">
                <a:solidFill>
                  <a:srgbClr val="FFFFFF"/>
                </a:solidFill>
                <a:latin typeface="Helvetica Neue Medium"/>
                <a:ea typeface="Helvetica Neue Medium"/>
                <a:cs typeface="Helvetica Neue Medium"/>
                <a:sym typeface="Helvetica Neue Medium"/>
              </a:defRPr>
            </a:pPr>
            <a:endParaRPr lang="es-CO" sz="2000" spc="0">
              <a:solidFill>
                <a:schemeClr val="tx1"/>
              </a:solidFill>
              <a:latin typeface="+mj-lt"/>
            </a:endParaRPr>
          </a:p>
          <a:p>
            <a:pPr algn="r">
              <a:lnSpc>
                <a:spcPct val="100000"/>
              </a:lnSpc>
              <a:defRPr sz="3200" spc="0">
                <a:solidFill>
                  <a:srgbClr val="FFFFFF"/>
                </a:solidFill>
                <a:latin typeface="Helvetica Neue Medium"/>
                <a:ea typeface="Helvetica Neue Medium"/>
                <a:cs typeface="Helvetica Neue Medium"/>
                <a:sym typeface="Helvetica Neue Medium"/>
              </a:defRPr>
            </a:pPr>
            <a:r>
              <a:rPr lang="es-CO" sz="2000" spc="0">
                <a:solidFill>
                  <a:schemeClr val="tx1"/>
                </a:solidFill>
                <a:latin typeface="+mj-lt"/>
              </a:rPr>
              <a:t> </a:t>
            </a:r>
          </a:p>
        </p:txBody>
      </p:sp>
      <p:sp>
        <p:nvSpPr>
          <p:cNvPr id="19" name="CuadroTexto 18">
            <a:extLst>
              <a:ext uri="{FF2B5EF4-FFF2-40B4-BE49-F238E27FC236}">
                <a16:creationId xmlns:a16="http://schemas.microsoft.com/office/drawing/2014/main" id="{69A20784-86B9-DE64-99C4-EB7E7CD8C371}"/>
              </a:ext>
            </a:extLst>
          </p:cNvPr>
          <p:cNvSpPr txBox="1"/>
          <p:nvPr/>
        </p:nvSpPr>
        <p:spPr>
          <a:xfrm>
            <a:off x="6169956" y="1949857"/>
            <a:ext cx="3806974" cy="2092881"/>
          </a:xfrm>
          <a:prstGeom prst="rect">
            <a:avLst/>
          </a:prstGeom>
          <a:noFill/>
        </p:spPr>
        <p:txBody>
          <a:bodyPr wrap="square">
            <a:spAutoFit/>
          </a:bodyPr>
          <a:lstStyle/>
          <a:p>
            <a:r>
              <a:rPr lang="es-CO" sz="1300" b="1" dirty="0"/>
              <a:t>San Pedro de los Milagros, Antioquia </a:t>
            </a:r>
            <a:r>
              <a:rPr lang="es-CO" sz="1300" dirty="0"/>
              <a:t> se ubica en la </a:t>
            </a:r>
            <a:r>
              <a:rPr lang="es-CO" sz="1300" b="1" dirty="0"/>
              <a:t>última posición</a:t>
            </a:r>
            <a:r>
              <a:rPr lang="es-CO" sz="1300" dirty="0"/>
              <a:t> </a:t>
            </a:r>
            <a:r>
              <a:rPr lang="es-CO" sz="1300" b="1" dirty="0"/>
              <a:t>(217)</a:t>
            </a:r>
            <a:r>
              <a:rPr lang="es-CO" sz="1300" dirty="0"/>
              <a:t> en desempeño fiscal con </a:t>
            </a:r>
            <a:r>
              <a:rPr lang="es-CO" sz="1300" b="1" dirty="0"/>
              <a:t>13,80 puntos </a:t>
            </a:r>
            <a:r>
              <a:rPr lang="es-CO" sz="1300" dirty="0"/>
              <a:t>para el</a:t>
            </a:r>
            <a:r>
              <a:rPr lang="es-CO" sz="1300" b="1" dirty="0"/>
              <a:t> grupo G1 </a:t>
            </a:r>
            <a:r>
              <a:rPr lang="es-CO" sz="1300" dirty="0"/>
              <a:t>y</a:t>
            </a:r>
            <a:r>
              <a:rPr lang="es-CO" sz="1300" b="1" dirty="0"/>
              <a:t> </a:t>
            </a:r>
            <a:r>
              <a:rPr lang="es-CO" sz="1300" dirty="0"/>
              <a:t>junto con </a:t>
            </a:r>
            <a:r>
              <a:rPr lang="es-CO" sz="1300" b="1" dirty="0"/>
              <a:t>Tarso (216)</a:t>
            </a:r>
            <a:r>
              <a:rPr lang="es-CO" sz="1300" dirty="0"/>
              <a:t> se encuentran en la categoría de “</a:t>
            </a:r>
            <a:r>
              <a:rPr lang="es-CO" sz="1300" b="1" dirty="0"/>
              <a:t>deterioro”. </a:t>
            </a:r>
          </a:p>
          <a:p>
            <a:endParaRPr lang="es-CO" sz="1300" b="1" dirty="0"/>
          </a:p>
          <a:p>
            <a:r>
              <a:rPr lang="es-MX" sz="1300" b="1" dirty="0"/>
              <a:t>Todos</a:t>
            </a:r>
            <a:r>
              <a:rPr lang="es-MX" sz="1300" dirty="0"/>
              <a:t> los municipios en este Top 5 se encuentran en el rango “</a:t>
            </a:r>
            <a:r>
              <a:rPr lang="es-MX" sz="1300" b="1" dirty="0"/>
              <a:t>deterioro”.</a:t>
            </a:r>
          </a:p>
          <a:p>
            <a:endParaRPr lang="es-CO" sz="1300" b="1" dirty="0"/>
          </a:p>
          <a:p>
            <a:endParaRPr lang="es-CO" sz="1300" b="1" dirty="0"/>
          </a:p>
        </p:txBody>
      </p:sp>
      <p:sp>
        <p:nvSpPr>
          <p:cNvPr id="21" name="Rectangle">
            <a:extLst>
              <a:ext uri="{FF2B5EF4-FFF2-40B4-BE49-F238E27FC236}">
                <a16:creationId xmlns:a16="http://schemas.microsoft.com/office/drawing/2014/main" id="{6968AACE-EF9E-E703-F16E-146FABD1DCCE}"/>
              </a:ext>
            </a:extLst>
          </p:cNvPr>
          <p:cNvSpPr/>
          <p:nvPr/>
        </p:nvSpPr>
        <p:spPr>
          <a:xfrm>
            <a:off x="6049250" y="4324275"/>
            <a:ext cx="3927680" cy="1792670"/>
          </a:xfrm>
          <a:prstGeom prst="rect">
            <a:avLst/>
          </a:prstGeom>
          <a:solidFill>
            <a:srgbClr val="F1F1F1"/>
          </a:solidFill>
          <a:ln w="12700">
            <a:miter lim="400000"/>
          </a:ln>
        </p:spPr>
        <p:txBody>
          <a:bodyPr lIns="50800" tIns="50800" rIns="50800" bIns="50800" anchor="ctr"/>
          <a:lstStyle/>
          <a:p>
            <a:pPr algn="r">
              <a:lnSpc>
                <a:spcPct val="100000"/>
              </a:lnSpc>
              <a:defRPr sz="3200" spc="0">
                <a:solidFill>
                  <a:srgbClr val="FFFFFF"/>
                </a:solidFill>
                <a:latin typeface="Helvetica Neue Medium"/>
                <a:ea typeface="Helvetica Neue Medium"/>
                <a:cs typeface="Helvetica Neue Medium"/>
                <a:sym typeface="Helvetica Neue Medium"/>
              </a:defRPr>
            </a:pPr>
            <a:endParaRPr lang="es-CO" sz="2000" spc="0">
              <a:solidFill>
                <a:schemeClr val="tx1"/>
              </a:solidFill>
              <a:latin typeface="+mj-lt"/>
            </a:endParaRPr>
          </a:p>
          <a:p>
            <a:pPr algn="r">
              <a:lnSpc>
                <a:spcPct val="100000"/>
              </a:lnSpc>
              <a:defRPr sz="3200" spc="0">
                <a:solidFill>
                  <a:srgbClr val="FFFFFF"/>
                </a:solidFill>
                <a:latin typeface="Helvetica Neue Medium"/>
                <a:ea typeface="Helvetica Neue Medium"/>
                <a:cs typeface="Helvetica Neue Medium"/>
                <a:sym typeface="Helvetica Neue Medium"/>
              </a:defRPr>
            </a:pPr>
            <a:r>
              <a:rPr lang="es-CO" sz="2000" spc="0">
                <a:solidFill>
                  <a:schemeClr val="tx1"/>
                </a:solidFill>
                <a:latin typeface="+mj-lt"/>
              </a:rPr>
              <a:t> </a:t>
            </a:r>
          </a:p>
        </p:txBody>
      </p:sp>
      <p:sp>
        <p:nvSpPr>
          <p:cNvPr id="2" name="CuadroTexto 1">
            <a:extLst>
              <a:ext uri="{FF2B5EF4-FFF2-40B4-BE49-F238E27FC236}">
                <a16:creationId xmlns:a16="http://schemas.microsoft.com/office/drawing/2014/main" id="{EB131ECF-B888-EB7C-4CCA-564ECDC9B200}"/>
              </a:ext>
            </a:extLst>
          </p:cNvPr>
          <p:cNvSpPr txBox="1"/>
          <p:nvPr/>
        </p:nvSpPr>
        <p:spPr>
          <a:xfrm>
            <a:off x="-64869" y="669601"/>
            <a:ext cx="11353794" cy="461665"/>
          </a:xfrm>
          <a:prstGeom prst="rect">
            <a:avLst/>
          </a:prstGeom>
          <a:noFill/>
          <a:ln>
            <a:noFill/>
          </a:ln>
        </p:spPr>
        <p:style>
          <a:lnRef idx="0">
            <a:scrgbClr r="0" g="0" b="0"/>
          </a:lnRef>
          <a:fillRef idx="0">
            <a:scrgbClr r="0" g="0" b="0"/>
          </a:fillRef>
          <a:effectRef idx="0">
            <a:scrgbClr r="0" g="0" b="0"/>
          </a:effectRef>
          <a:fontRef idx="minor">
            <a:schemeClr val="accent4"/>
          </a:fontRef>
        </p:style>
        <p:txBody>
          <a:bodyPr wrap="square" rtlCol="0">
            <a:spAutoFit/>
          </a:bodyPr>
          <a:lstStyle/>
          <a:p>
            <a:pPr algn="ctr" defTabSz="493764">
              <a:spcAft>
                <a:spcPts val="600"/>
              </a:spcAft>
            </a:pPr>
            <a:r>
              <a:rPr lang="es-MX" sz="2400">
                <a:solidFill>
                  <a:schemeClr val="accent1"/>
                </a:solidFill>
                <a:latin typeface="+mj-lt"/>
              </a:rPr>
              <a:t>Ranking</a:t>
            </a:r>
            <a:r>
              <a:rPr lang="es-MX" sz="2400" b="1">
                <a:solidFill>
                  <a:schemeClr val="accent1"/>
                </a:solidFill>
                <a:highlight>
                  <a:srgbClr val="F5ACBB"/>
                </a:highlight>
                <a:latin typeface="+mj-lt"/>
                <a:ea typeface="Calibri" panose="020F0502020204030204" pitchFamily="34" charset="0"/>
                <a:cs typeface="Times New Roman" panose="02020603050405020304" pitchFamily="18" charset="0"/>
              </a:rPr>
              <a:t> Últimos 5 municipios </a:t>
            </a:r>
            <a:r>
              <a:rPr lang="es-MX" sz="2400">
                <a:solidFill>
                  <a:schemeClr val="accent1"/>
                </a:solidFill>
                <a:latin typeface="+mj-lt"/>
              </a:rPr>
              <a:t>por grupos de capacidades</a:t>
            </a:r>
          </a:p>
        </p:txBody>
      </p:sp>
      <p:grpSp>
        <p:nvGrpSpPr>
          <p:cNvPr id="33" name="Grupo 32">
            <a:extLst>
              <a:ext uri="{FF2B5EF4-FFF2-40B4-BE49-F238E27FC236}">
                <a16:creationId xmlns:a16="http://schemas.microsoft.com/office/drawing/2014/main" id="{38001A2D-72D9-6821-7A04-E4E52192BD7D}"/>
              </a:ext>
            </a:extLst>
          </p:cNvPr>
          <p:cNvGrpSpPr/>
          <p:nvPr/>
        </p:nvGrpSpPr>
        <p:grpSpPr>
          <a:xfrm>
            <a:off x="2050729" y="2014207"/>
            <a:ext cx="622938" cy="1793752"/>
            <a:chOff x="861801" y="1724904"/>
            <a:chExt cx="622938" cy="1793752"/>
          </a:xfrm>
        </p:grpSpPr>
        <p:sp>
          <p:nvSpPr>
            <p:cNvPr id="5" name="Elipse 4">
              <a:extLst>
                <a:ext uri="{FF2B5EF4-FFF2-40B4-BE49-F238E27FC236}">
                  <a16:creationId xmlns:a16="http://schemas.microsoft.com/office/drawing/2014/main" id="{4D810419-8EDD-D29C-5AE1-679AC08AB77E}"/>
                </a:ext>
              </a:extLst>
            </p:cNvPr>
            <p:cNvSpPr/>
            <p:nvPr/>
          </p:nvSpPr>
          <p:spPr>
            <a:xfrm>
              <a:off x="1024465" y="1735352"/>
              <a:ext cx="318765" cy="323164"/>
            </a:xfrm>
            <a:prstGeom prst="ellipse">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CO" b="1">
                <a:latin typeface="+mj-lt"/>
              </a:endParaRPr>
            </a:p>
          </p:txBody>
        </p:sp>
        <p:sp>
          <p:nvSpPr>
            <p:cNvPr id="9" name="CuadroTexto 8">
              <a:extLst>
                <a:ext uri="{FF2B5EF4-FFF2-40B4-BE49-F238E27FC236}">
                  <a16:creationId xmlns:a16="http://schemas.microsoft.com/office/drawing/2014/main" id="{9DCAD469-672E-CC2A-8FC0-C832D09D01E2}"/>
                </a:ext>
              </a:extLst>
            </p:cNvPr>
            <p:cNvSpPr txBox="1"/>
            <p:nvPr/>
          </p:nvSpPr>
          <p:spPr>
            <a:xfrm>
              <a:off x="882955" y="1724904"/>
              <a:ext cx="601784" cy="323165"/>
            </a:xfrm>
            <a:prstGeom prst="rect">
              <a:avLst/>
            </a:prstGeom>
            <a:noFill/>
          </p:spPr>
          <p:txBody>
            <a:bodyPr wrap="square" rtlCol="0">
              <a:spAutoFit/>
            </a:bodyPr>
            <a:lstStyle/>
            <a:p>
              <a:pPr algn="ctr"/>
              <a:r>
                <a:rPr lang="es-CO" sz="1500" b="1" dirty="0"/>
                <a:t>217</a:t>
              </a:r>
            </a:p>
          </p:txBody>
        </p:sp>
        <p:sp>
          <p:nvSpPr>
            <p:cNvPr id="25" name="Elipse 24">
              <a:extLst>
                <a:ext uri="{FF2B5EF4-FFF2-40B4-BE49-F238E27FC236}">
                  <a16:creationId xmlns:a16="http://schemas.microsoft.com/office/drawing/2014/main" id="{49774C1B-E42D-6F7F-F17F-E106FE247ABD}"/>
                </a:ext>
              </a:extLst>
            </p:cNvPr>
            <p:cNvSpPr/>
            <p:nvPr/>
          </p:nvSpPr>
          <p:spPr>
            <a:xfrm>
              <a:off x="1023017" y="2097397"/>
              <a:ext cx="318765" cy="323164"/>
            </a:xfrm>
            <a:prstGeom prst="ellipse">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CO" b="1">
                <a:latin typeface="+mj-lt"/>
              </a:endParaRPr>
            </a:p>
          </p:txBody>
        </p:sp>
        <p:sp>
          <p:nvSpPr>
            <p:cNvPr id="26" name="CuadroTexto 25">
              <a:extLst>
                <a:ext uri="{FF2B5EF4-FFF2-40B4-BE49-F238E27FC236}">
                  <a16:creationId xmlns:a16="http://schemas.microsoft.com/office/drawing/2014/main" id="{D02A3D54-C315-E3E7-9ECA-1A6AB0343F6A}"/>
                </a:ext>
              </a:extLst>
            </p:cNvPr>
            <p:cNvSpPr txBox="1"/>
            <p:nvPr/>
          </p:nvSpPr>
          <p:spPr>
            <a:xfrm>
              <a:off x="881507" y="2086949"/>
              <a:ext cx="601784" cy="323165"/>
            </a:xfrm>
            <a:prstGeom prst="rect">
              <a:avLst/>
            </a:prstGeom>
            <a:noFill/>
          </p:spPr>
          <p:txBody>
            <a:bodyPr wrap="square" rtlCol="0">
              <a:spAutoFit/>
            </a:bodyPr>
            <a:lstStyle/>
            <a:p>
              <a:pPr algn="ctr"/>
              <a:r>
                <a:rPr lang="es-CO" sz="1500" b="1"/>
                <a:t>216</a:t>
              </a:r>
            </a:p>
          </p:txBody>
        </p:sp>
        <p:sp>
          <p:nvSpPr>
            <p:cNvPr id="27" name="Elipse 26">
              <a:extLst>
                <a:ext uri="{FF2B5EF4-FFF2-40B4-BE49-F238E27FC236}">
                  <a16:creationId xmlns:a16="http://schemas.microsoft.com/office/drawing/2014/main" id="{53EBCA3C-BF1D-A6D8-C20A-8CD92C73F347}"/>
                </a:ext>
              </a:extLst>
            </p:cNvPr>
            <p:cNvSpPr/>
            <p:nvPr/>
          </p:nvSpPr>
          <p:spPr>
            <a:xfrm>
              <a:off x="1020869" y="2462731"/>
              <a:ext cx="318765" cy="323164"/>
            </a:xfrm>
            <a:prstGeom prst="ellipse">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CO" b="1">
                <a:latin typeface="+mj-lt"/>
              </a:endParaRPr>
            </a:p>
          </p:txBody>
        </p:sp>
        <p:sp>
          <p:nvSpPr>
            <p:cNvPr id="28" name="CuadroTexto 27">
              <a:extLst>
                <a:ext uri="{FF2B5EF4-FFF2-40B4-BE49-F238E27FC236}">
                  <a16:creationId xmlns:a16="http://schemas.microsoft.com/office/drawing/2014/main" id="{AEBB2743-5C5E-CBBF-1DE2-2A39FA81D78F}"/>
                </a:ext>
              </a:extLst>
            </p:cNvPr>
            <p:cNvSpPr txBox="1"/>
            <p:nvPr/>
          </p:nvSpPr>
          <p:spPr>
            <a:xfrm>
              <a:off x="879359" y="2452283"/>
              <a:ext cx="601784" cy="323165"/>
            </a:xfrm>
            <a:prstGeom prst="rect">
              <a:avLst/>
            </a:prstGeom>
            <a:noFill/>
          </p:spPr>
          <p:txBody>
            <a:bodyPr wrap="square" rtlCol="0">
              <a:spAutoFit/>
            </a:bodyPr>
            <a:lstStyle/>
            <a:p>
              <a:pPr algn="ctr"/>
              <a:r>
                <a:rPr lang="es-CO" sz="1500" b="1"/>
                <a:t>215</a:t>
              </a:r>
            </a:p>
          </p:txBody>
        </p:sp>
        <p:sp>
          <p:nvSpPr>
            <p:cNvPr id="29" name="Elipse 28">
              <a:extLst>
                <a:ext uri="{FF2B5EF4-FFF2-40B4-BE49-F238E27FC236}">
                  <a16:creationId xmlns:a16="http://schemas.microsoft.com/office/drawing/2014/main" id="{EED9445C-8491-06D1-EFFF-15B7D160F354}"/>
                </a:ext>
              </a:extLst>
            </p:cNvPr>
            <p:cNvSpPr/>
            <p:nvPr/>
          </p:nvSpPr>
          <p:spPr>
            <a:xfrm>
              <a:off x="1017973" y="2827065"/>
              <a:ext cx="318765" cy="323164"/>
            </a:xfrm>
            <a:prstGeom prst="ellipse">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CO" b="1">
                <a:latin typeface="+mj-lt"/>
              </a:endParaRPr>
            </a:p>
          </p:txBody>
        </p:sp>
        <p:sp>
          <p:nvSpPr>
            <p:cNvPr id="30" name="CuadroTexto 29">
              <a:extLst>
                <a:ext uri="{FF2B5EF4-FFF2-40B4-BE49-F238E27FC236}">
                  <a16:creationId xmlns:a16="http://schemas.microsoft.com/office/drawing/2014/main" id="{5FFDA902-4D3B-35D0-341D-B0C76834F0D4}"/>
                </a:ext>
              </a:extLst>
            </p:cNvPr>
            <p:cNvSpPr txBox="1"/>
            <p:nvPr/>
          </p:nvSpPr>
          <p:spPr>
            <a:xfrm>
              <a:off x="876463" y="2816617"/>
              <a:ext cx="601784" cy="323165"/>
            </a:xfrm>
            <a:prstGeom prst="rect">
              <a:avLst/>
            </a:prstGeom>
            <a:noFill/>
          </p:spPr>
          <p:txBody>
            <a:bodyPr wrap="square" rtlCol="0">
              <a:spAutoFit/>
            </a:bodyPr>
            <a:lstStyle/>
            <a:p>
              <a:pPr algn="ctr"/>
              <a:r>
                <a:rPr lang="es-CO" sz="1500" b="1"/>
                <a:t>214</a:t>
              </a:r>
            </a:p>
          </p:txBody>
        </p:sp>
        <p:sp>
          <p:nvSpPr>
            <p:cNvPr id="31" name="Elipse 30">
              <a:extLst>
                <a:ext uri="{FF2B5EF4-FFF2-40B4-BE49-F238E27FC236}">
                  <a16:creationId xmlns:a16="http://schemas.microsoft.com/office/drawing/2014/main" id="{4F7B2CF2-3349-01B2-850E-E08FFA578CB8}"/>
                </a:ext>
              </a:extLst>
            </p:cNvPr>
            <p:cNvSpPr/>
            <p:nvPr/>
          </p:nvSpPr>
          <p:spPr>
            <a:xfrm>
              <a:off x="1018523" y="3191743"/>
              <a:ext cx="318765" cy="323164"/>
            </a:xfrm>
            <a:prstGeom prst="ellipse">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CO" b="1">
                <a:latin typeface="+mj-lt"/>
              </a:endParaRPr>
            </a:p>
          </p:txBody>
        </p:sp>
        <p:sp>
          <p:nvSpPr>
            <p:cNvPr id="32" name="CuadroTexto 31">
              <a:extLst>
                <a:ext uri="{FF2B5EF4-FFF2-40B4-BE49-F238E27FC236}">
                  <a16:creationId xmlns:a16="http://schemas.microsoft.com/office/drawing/2014/main" id="{9C2CBFDA-D446-44EB-3630-FBDCD60208A5}"/>
                </a:ext>
              </a:extLst>
            </p:cNvPr>
            <p:cNvSpPr txBox="1"/>
            <p:nvPr/>
          </p:nvSpPr>
          <p:spPr>
            <a:xfrm>
              <a:off x="861801" y="3195491"/>
              <a:ext cx="601784" cy="323165"/>
            </a:xfrm>
            <a:prstGeom prst="rect">
              <a:avLst/>
            </a:prstGeom>
            <a:noFill/>
          </p:spPr>
          <p:txBody>
            <a:bodyPr wrap="square" rtlCol="0">
              <a:spAutoFit/>
            </a:bodyPr>
            <a:lstStyle/>
            <a:p>
              <a:pPr algn="ctr"/>
              <a:r>
                <a:rPr lang="es-CO" sz="1500" b="1" dirty="0"/>
                <a:t>213</a:t>
              </a:r>
            </a:p>
          </p:txBody>
        </p:sp>
      </p:grpSp>
      <p:grpSp>
        <p:nvGrpSpPr>
          <p:cNvPr id="35" name="Grupo 34">
            <a:extLst>
              <a:ext uri="{FF2B5EF4-FFF2-40B4-BE49-F238E27FC236}">
                <a16:creationId xmlns:a16="http://schemas.microsoft.com/office/drawing/2014/main" id="{476E9108-5E4F-65C8-F5C5-CD3500D3EB49}"/>
              </a:ext>
            </a:extLst>
          </p:cNvPr>
          <p:cNvGrpSpPr/>
          <p:nvPr/>
        </p:nvGrpSpPr>
        <p:grpSpPr>
          <a:xfrm>
            <a:off x="2025643" y="4569906"/>
            <a:ext cx="608276" cy="1790003"/>
            <a:chOff x="876463" y="1724904"/>
            <a:chExt cx="608276" cy="1790003"/>
          </a:xfrm>
        </p:grpSpPr>
        <p:sp>
          <p:nvSpPr>
            <p:cNvPr id="36" name="Elipse 35">
              <a:extLst>
                <a:ext uri="{FF2B5EF4-FFF2-40B4-BE49-F238E27FC236}">
                  <a16:creationId xmlns:a16="http://schemas.microsoft.com/office/drawing/2014/main" id="{04CDCCF4-8D68-C64F-2D75-A9D84E77E240}"/>
                </a:ext>
              </a:extLst>
            </p:cNvPr>
            <p:cNvSpPr/>
            <p:nvPr/>
          </p:nvSpPr>
          <p:spPr>
            <a:xfrm>
              <a:off x="1024465" y="1735352"/>
              <a:ext cx="318765" cy="323164"/>
            </a:xfrm>
            <a:prstGeom prst="ellipse">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CO" b="1">
                <a:latin typeface="+mj-lt"/>
              </a:endParaRPr>
            </a:p>
          </p:txBody>
        </p:sp>
        <p:sp>
          <p:nvSpPr>
            <p:cNvPr id="37" name="CuadroTexto 36">
              <a:extLst>
                <a:ext uri="{FF2B5EF4-FFF2-40B4-BE49-F238E27FC236}">
                  <a16:creationId xmlns:a16="http://schemas.microsoft.com/office/drawing/2014/main" id="{B3D308FB-C9DA-5B98-78EA-2371655057EB}"/>
                </a:ext>
              </a:extLst>
            </p:cNvPr>
            <p:cNvSpPr txBox="1"/>
            <p:nvPr/>
          </p:nvSpPr>
          <p:spPr>
            <a:xfrm>
              <a:off x="882955" y="1724904"/>
              <a:ext cx="601784" cy="323165"/>
            </a:xfrm>
            <a:prstGeom prst="rect">
              <a:avLst/>
            </a:prstGeom>
            <a:noFill/>
          </p:spPr>
          <p:txBody>
            <a:bodyPr wrap="square" rtlCol="0">
              <a:spAutoFit/>
            </a:bodyPr>
            <a:lstStyle/>
            <a:p>
              <a:pPr algn="ctr"/>
              <a:r>
                <a:rPr lang="es-CO" sz="1500" b="1"/>
                <a:t>218</a:t>
              </a:r>
            </a:p>
          </p:txBody>
        </p:sp>
        <p:sp>
          <p:nvSpPr>
            <p:cNvPr id="38" name="Elipse 37">
              <a:extLst>
                <a:ext uri="{FF2B5EF4-FFF2-40B4-BE49-F238E27FC236}">
                  <a16:creationId xmlns:a16="http://schemas.microsoft.com/office/drawing/2014/main" id="{AEF72AF1-3E1D-F144-192C-4EC35A764E12}"/>
                </a:ext>
              </a:extLst>
            </p:cNvPr>
            <p:cNvSpPr/>
            <p:nvPr/>
          </p:nvSpPr>
          <p:spPr>
            <a:xfrm>
              <a:off x="1023017" y="2097397"/>
              <a:ext cx="318765" cy="323164"/>
            </a:xfrm>
            <a:prstGeom prst="ellipse">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CO" b="1">
                <a:latin typeface="+mj-lt"/>
              </a:endParaRPr>
            </a:p>
          </p:txBody>
        </p:sp>
        <p:sp>
          <p:nvSpPr>
            <p:cNvPr id="39" name="CuadroTexto 38">
              <a:extLst>
                <a:ext uri="{FF2B5EF4-FFF2-40B4-BE49-F238E27FC236}">
                  <a16:creationId xmlns:a16="http://schemas.microsoft.com/office/drawing/2014/main" id="{F4666BE4-1765-8F7B-EFB7-03242D82DFF5}"/>
                </a:ext>
              </a:extLst>
            </p:cNvPr>
            <p:cNvSpPr txBox="1"/>
            <p:nvPr/>
          </p:nvSpPr>
          <p:spPr>
            <a:xfrm>
              <a:off x="881507" y="2086949"/>
              <a:ext cx="601784" cy="323165"/>
            </a:xfrm>
            <a:prstGeom prst="rect">
              <a:avLst/>
            </a:prstGeom>
            <a:noFill/>
          </p:spPr>
          <p:txBody>
            <a:bodyPr wrap="square" rtlCol="0">
              <a:spAutoFit/>
            </a:bodyPr>
            <a:lstStyle/>
            <a:p>
              <a:pPr algn="ctr"/>
              <a:r>
                <a:rPr lang="es-CO" sz="1500" b="1"/>
                <a:t>217</a:t>
              </a:r>
            </a:p>
          </p:txBody>
        </p:sp>
        <p:sp>
          <p:nvSpPr>
            <p:cNvPr id="40" name="Elipse 39">
              <a:extLst>
                <a:ext uri="{FF2B5EF4-FFF2-40B4-BE49-F238E27FC236}">
                  <a16:creationId xmlns:a16="http://schemas.microsoft.com/office/drawing/2014/main" id="{AF91037C-0729-6C15-99AF-B8EC6D0DE88B}"/>
                </a:ext>
              </a:extLst>
            </p:cNvPr>
            <p:cNvSpPr/>
            <p:nvPr/>
          </p:nvSpPr>
          <p:spPr>
            <a:xfrm>
              <a:off x="1020869" y="2462731"/>
              <a:ext cx="318765" cy="323164"/>
            </a:xfrm>
            <a:prstGeom prst="ellipse">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CO" b="1">
                <a:latin typeface="+mj-lt"/>
              </a:endParaRPr>
            </a:p>
          </p:txBody>
        </p:sp>
        <p:sp>
          <p:nvSpPr>
            <p:cNvPr id="41" name="CuadroTexto 40">
              <a:extLst>
                <a:ext uri="{FF2B5EF4-FFF2-40B4-BE49-F238E27FC236}">
                  <a16:creationId xmlns:a16="http://schemas.microsoft.com/office/drawing/2014/main" id="{CC42AC8F-B167-DA8A-1E0E-69E42C07F6D3}"/>
                </a:ext>
              </a:extLst>
            </p:cNvPr>
            <p:cNvSpPr txBox="1"/>
            <p:nvPr/>
          </p:nvSpPr>
          <p:spPr>
            <a:xfrm>
              <a:off x="879359" y="2452283"/>
              <a:ext cx="601784" cy="323165"/>
            </a:xfrm>
            <a:prstGeom prst="rect">
              <a:avLst/>
            </a:prstGeom>
            <a:noFill/>
          </p:spPr>
          <p:txBody>
            <a:bodyPr wrap="square" rtlCol="0">
              <a:spAutoFit/>
            </a:bodyPr>
            <a:lstStyle/>
            <a:p>
              <a:pPr algn="ctr"/>
              <a:r>
                <a:rPr lang="es-CO" sz="1500" b="1"/>
                <a:t>216</a:t>
              </a:r>
            </a:p>
          </p:txBody>
        </p:sp>
        <p:sp>
          <p:nvSpPr>
            <p:cNvPr id="42" name="Elipse 41">
              <a:extLst>
                <a:ext uri="{FF2B5EF4-FFF2-40B4-BE49-F238E27FC236}">
                  <a16:creationId xmlns:a16="http://schemas.microsoft.com/office/drawing/2014/main" id="{B34606F2-DA91-0C65-C639-E4B2E69BD726}"/>
                </a:ext>
              </a:extLst>
            </p:cNvPr>
            <p:cNvSpPr/>
            <p:nvPr/>
          </p:nvSpPr>
          <p:spPr>
            <a:xfrm>
              <a:off x="1017973" y="2827065"/>
              <a:ext cx="318765" cy="323164"/>
            </a:xfrm>
            <a:prstGeom prst="ellipse">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CO" b="1">
                <a:latin typeface="+mj-lt"/>
              </a:endParaRPr>
            </a:p>
          </p:txBody>
        </p:sp>
        <p:sp>
          <p:nvSpPr>
            <p:cNvPr id="43" name="CuadroTexto 42">
              <a:extLst>
                <a:ext uri="{FF2B5EF4-FFF2-40B4-BE49-F238E27FC236}">
                  <a16:creationId xmlns:a16="http://schemas.microsoft.com/office/drawing/2014/main" id="{E448C554-41D6-3E2E-49C2-7637A7601852}"/>
                </a:ext>
              </a:extLst>
            </p:cNvPr>
            <p:cNvSpPr txBox="1"/>
            <p:nvPr/>
          </p:nvSpPr>
          <p:spPr>
            <a:xfrm>
              <a:off x="876463" y="2816617"/>
              <a:ext cx="601784" cy="323165"/>
            </a:xfrm>
            <a:prstGeom prst="rect">
              <a:avLst/>
            </a:prstGeom>
            <a:noFill/>
          </p:spPr>
          <p:txBody>
            <a:bodyPr wrap="square" rtlCol="0">
              <a:spAutoFit/>
            </a:bodyPr>
            <a:lstStyle/>
            <a:p>
              <a:pPr algn="ctr"/>
              <a:r>
                <a:rPr lang="es-CO" sz="1500" b="1"/>
                <a:t>215</a:t>
              </a:r>
            </a:p>
          </p:txBody>
        </p:sp>
        <p:sp>
          <p:nvSpPr>
            <p:cNvPr id="44" name="Elipse 43">
              <a:extLst>
                <a:ext uri="{FF2B5EF4-FFF2-40B4-BE49-F238E27FC236}">
                  <a16:creationId xmlns:a16="http://schemas.microsoft.com/office/drawing/2014/main" id="{5A6F10BC-685E-C4CA-C1C5-306E78E82644}"/>
                </a:ext>
              </a:extLst>
            </p:cNvPr>
            <p:cNvSpPr/>
            <p:nvPr/>
          </p:nvSpPr>
          <p:spPr>
            <a:xfrm>
              <a:off x="1018523" y="3191743"/>
              <a:ext cx="318765" cy="323164"/>
            </a:xfrm>
            <a:prstGeom prst="ellipse">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CO" b="1">
                <a:latin typeface="+mj-lt"/>
              </a:endParaRPr>
            </a:p>
          </p:txBody>
        </p:sp>
        <p:sp>
          <p:nvSpPr>
            <p:cNvPr id="50" name="CuadroTexto 49">
              <a:extLst>
                <a:ext uri="{FF2B5EF4-FFF2-40B4-BE49-F238E27FC236}">
                  <a16:creationId xmlns:a16="http://schemas.microsoft.com/office/drawing/2014/main" id="{7E7B8FBA-A360-1403-F859-C7C640CDD258}"/>
                </a:ext>
              </a:extLst>
            </p:cNvPr>
            <p:cNvSpPr txBox="1"/>
            <p:nvPr/>
          </p:nvSpPr>
          <p:spPr>
            <a:xfrm>
              <a:off x="877013" y="3181295"/>
              <a:ext cx="601784" cy="323165"/>
            </a:xfrm>
            <a:prstGeom prst="rect">
              <a:avLst/>
            </a:prstGeom>
            <a:noFill/>
          </p:spPr>
          <p:txBody>
            <a:bodyPr wrap="square" rtlCol="0">
              <a:spAutoFit/>
            </a:bodyPr>
            <a:lstStyle/>
            <a:p>
              <a:pPr algn="ctr"/>
              <a:r>
                <a:rPr lang="es-CO" sz="1500" b="1"/>
                <a:t>214</a:t>
              </a:r>
            </a:p>
          </p:txBody>
        </p:sp>
      </p:grpSp>
      <p:sp>
        <p:nvSpPr>
          <p:cNvPr id="51" name="CuadroTexto 50">
            <a:extLst>
              <a:ext uri="{FF2B5EF4-FFF2-40B4-BE49-F238E27FC236}">
                <a16:creationId xmlns:a16="http://schemas.microsoft.com/office/drawing/2014/main" id="{1DD09A10-176C-2FD6-A32D-766B14E646F4}"/>
              </a:ext>
            </a:extLst>
          </p:cNvPr>
          <p:cNvSpPr txBox="1"/>
          <p:nvPr/>
        </p:nvSpPr>
        <p:spPr>
          <a:xfrm>
            <a:off x="6138926" y="4490664"/>
            <a:ext cx="3686267" cy="1292662"/>
          </a:xfrm>
          <a:prstGeom prst="rect">
            <a:avLst/>
          </a:prstGeom>
          <a:noFill/>
        </p:spPr>
        <p:txBody>
          <a:bodyPr wrap="square">
            <a:spAutoFit/>
          </a:bodyPr>
          <a:lstStyle/>
          <a:p>
            <a:r>
              <a:rPr lang="es-CO" sz="1300" b="1" dirty="0"/>
              <a:t>Calarcá, Quindío </a:t>
            </a:r>
            <a:r>
              <a:rPr lang="es-CO" sz="1300" dirty="0"/>
              <a:t> se ubica en la </a:t>
            </a:r>
            <a:r>
              <a:rPr lang="es-CO" sz="1300" b="1" dirty="0"/>
              <a:t>última posición (218)</a:t>
            </a:r>
            <a:r>
              <a:rPr lang="es-CO" sz="1300" dirty="0"/>
              <a:t> en desempeño fiscal con </a:t>
            </a:r>
            <a:r>
              <a:rPr lang="es-CO" sz="1300" b="1" dirty="0"/>
              <a:t>12,60 puntos </a:t>
            </a:r>
            <a:r>
              <a:rPr lang="es-CO" sz="1300" dirty="0"/>
              <a:t>para el</a:t>
            </a:r>
            <a:r>
              <a:rPr lang="es-CO" sz="1300" b="1" dirty="0"/>
              <a:t> grupo G2.</a:t>
            </a:r>
          </a:p>
          <a:p>
            <a:endParaRPr lang="es-CO" sz="1300" b="1" dirty="0"/>
          </a:p>
          <a:p>
            <a:r>
              <a:rPr lang="es-MX" sz="1300" b="1" dirty="0"/>
              <a:t>Todos</a:t>
            </a:r>
            <a:r>
              <a:rPr lang="es-MX" sz="1300" dirty="0"/>
              <a:t> los municipios en este Top 5 se encuentran en el rango “</a:t>
            </a:r>
            <a:r>
              <a:rPr lang="es-MX" sz="1300" b="1" dirty="0"/>
              <a:t>deterioro”.</a:t>
            </a:r>
            <a:endParaRPr lang="es-CO" sz="1300" b="1" dirty="0"/>
          </a:p>
        </p:txBody>
      </p:sp>
      <p:sp>
        <p:nvSpPr>
          <p:cNvPr id="7" name="CuadroTexto 6">
            <a:extLst>
              <a:ext uri="{FF2B5EF4-FFF2-40B4-BE49-F238E27FC236}">
                <a16:creationId xmlns:a16="http://schemas.microsoft.com/office/drawing/2014/main" id="{EAED191A-8173-345E-054C-08EE30CA9528}"/>
              </a:ext>
            </a:extLst>
          </p:cNvPr>
          <p:cNvSpPr txBox="1"/>
          <p:nvPr/>
        </p:nvSpPr>
        <p:spPr>
          <a:xfrm>
            <a:off x="1221193" y="1201799"/>
            <a:ext cx="8604000" cy="292388"/>
          </a:xfrm>
          <a:prstGeom prst="rect">
            <a:avLst/>
          </a:prstGeom>
          <a:solidFill>
            <a:schemeClr val="tx1"/>
          </a:solidFill>
        </p:spPr>
        <p:txBody>
          <a:bodyPr wrap="square">
            <a:spAutoFit/>
          </a:bodyPr>
          <a:lstStyle/>
          <a:p>
            <a:r>
              <a:rPr lang="es-CO" sz="1300" dirty="0">
                <a:solidFill>
                  <a:schemeClr val="bg1"/>
                </a:solidFill>
              </a:rPr>
              <a:t>Con los mayores riesgos de déficit, endeudamiento, baja FBKF</a:t>
            </a:r>
            <a:r>
              <a:rPr lang="es-CO" sz="1300" b="1" dirty="0">
                <a:solidFill>
                  <a:schemeClr val="bg1"/>
                </a:solidFill>
              </a:rPr>
              <a:t>, y alta dependencia de transferencias</a:t>
            </a:r>
            <a:endParaRPr lang="es-CO" sz="1300" dirty="0">
              <a:solidFill>
                <a:schemeClr val="bg1"/>
              </a:solidFill>
            </a:endParaRPr>
          </a:p>
        </p:txBody>
      </p:sp>
      <p:sp>
        <p:nvSpPr>
          <p:cNvPr id="6" name="Título 4">
            <a:extLst>
              <a:ext uri="{FF2B5EF4-FFF2-40B4-BE49-F238E27FC236}">
                <a16:creationId xmlns:a16="http://schemas.microsoft.com/office/drawing/2014/main" id="{BA034E5E-A756-FB95-6262-50C620F90ED6}"/>
              </a:ext>
            </a:extLst>
          </p:cNvPr>
          <p:cNvSpPr txBox="1">
            <a:spLocks/>
          </p:cNvSpPr>
          <p:nvPr/>
        </p:nvSpPr>
        <p:spPr>
          <a:xfrm>
            <a:off x="1266612" y="163993"/>
            <a:ext cx="9144000" cy="590931"/>
          </a:xfrm>
          <a:prstGeom prst="rect">
            <a:avLst/>
          </a:prstGeom>
          <a:solidFill>
            <a:schemeClr val="bg1"/>
          </a:solidFill>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Verdana" panose="020B0604030504040204" pitchFamily="34" charset="0"/>
                <a:ea typeface="+mj-ea"/>
                <a:cs typeface="+mj-cs"/>
              </a:defRPr>
            </a:lvl1pPr>
          </a:lstStyle>
          <a:p>
            <a:r>
              <a:rPr lang="es-MX" sz="3600" b="1" dirty="0">
                <a:latin typeface="+mj-lt"/>
              </a:rPr>
              <a:t>Resultados por municipios</a:t>
            </a:r>
            <a:endParaRPr lang="es-CO" sz="3600" b="1" dirty="0">
              <a:latin typeface="+mj-lt"/>
            </a:endParaRPr>
          </a:p>
        </p:txBody>
      </p:sp>
      <p:sp>
        <p:nvSpPr>
          <p:cNvPr id="15" name="CuadroTexto 14">
            <a:extLst>
              <a:ext uri="{FF2B5EF4-FFF2-40B4-BE49-F238E27FC236}">
                <a16:creationId xmlns:a16="http://schemas.microsoft.com/office/drawing/2014/main" id="{1626B930-0BE6-0C24-130F-D73E5DE29611}"/>
              </a:ext>
            </a:extLst>
          </p:cNvPr>
          <p:cNvSpPr txBox="1"/>
          <p:nvPr/>
        </p:nvSpPr>
        <p:spPr>
          <a:xfrm>
            <a:off x="1982155" y="1783425"/>
            <a:ext cx="781240" cy="261610"/>
          </a:xfrm>
          <a:prstGeom prst="rect">
            <a:avLst/>
          </a:prstGeom>
          <a:noFill/>
        </p:spPr>
        <p:txBody>
          <a:bodyPr wrap="square">
            <a:spAutoFit/>
          </a:bodyPr>
          <a:lstStyle/>
          <a:p>
            <a:r>
              <a:rPr lang="es-CO" sz="1100" dirty="0">
                <a:highlight>
                  <a:srgbClr val="D4F3F4"/>
                </a:highlight>
              </a:rPr>
              <a:t>Posición</a:t>
            </a:r>
          </a:p>
        </p:txBody>
      </p:sp>
      <p:sp>
        <p:nvSpPr>
          <p:cNvPr id="16" name="CuadroTexto 15">
            <a:extLst>
              <a:ext uri="{FF2B5EF4-FFF2-40B4-BE49-F238E27FC236}">
                <a16:creationId xmlns:a16="http://schemas.microsoft.com/office/drawing/2014/main" id="{CD813AA1-0E93-3CAD-4D0D-69BF1A725B54}"/>
              </a:ext>
            </a:extLst>
          </p:cNvPr>
          <p:cNvSpPr txBox="1"/>
          <p:nvPr/>
        </p:nvSpPr>
        <p:spPr>
          <a:xfrm>
            <a:off x="1982155" y="4348786"/>
            <a:ext cx="781240" cy="261610"/>
          </a:xfrm>
          <a:prstGeom prst="rect">
            <a:avLst/>
          </a:prstGeom>
          <a:noFill/>
        </p:spPr>
        <p:txBody>
          <a:bodyPr wrap="square">
            <a:spAutoFit/>
          </a:bodyPr>
          <a:lstStyle/>
          <a:p>
            <a:r>
              <a:rPr lang="es-CO" sz="1100" dirty="0">
                <a:highlight>
                  <a:srgbClr val="D4F3F4"/>
                </a:highlight>
              </a:rPr>
              <a:t>Posición</a:t>
            </a:r>
          </a:p>
        </p:txBody>
      </p:sp>
    </p:spTree>
    <p:extLst>
      <p:ext uri="{BB962C8B-B14F-4D97-AF65-F5344CB8AC3E}">
        <p14:creationId xmlns:p14="http://schemas.microsoft.com/office/powerpoint/2010/main" val="40090839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áfico 3">
            <a:extLst>
              <a:ext uri="{FF2B5EF4-FFF2-40B4-BE49-F238E27FC236}">
                <a16:creationId xmlns:a16="http://schemas.microsoft.com/office/drawing/2014/main" id="{09AC00AA-95A3-B255-A8D6-0FFC63B3C3D1}"/>
              </a:ext>
            </a:extLst>
          </p:cNvPr>
          <p:cNvGraphicFramePr>
            <a:graphicFrameLocks/>
          </p:cNvGraphicFramePr>
          <p:nvPr>
            <p:extLst>
              <p:ext uri="{D42A27DB-BD31-4B8C-83A1-F6EECF244321}">
                <p14:modId xmlns:p14="http://schemas.microsoft.com/office/powerpoint/2010/main" val="67176418"/>
              </p:ext>
            </p:extLst>
          </p:nvPr>
        </p:nvGraphicFramePr>
        <p:xfrm>
          <a:off x="71088" y="1612319"/>
          <a:ext cx="3981813" cy="252728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Gráfico 5">
            <a:extLst>
              <a:ext uri="{FF2B5EF4-FFF2-40B4-BE49-F238E27FC236}">
                <a16:creationId xmlns:a16="http://schemas.microsoft.com/office/drawing/2014/main" id="{6B1202DF-A796-23DF-33DC-FC8298D807D2}"/>
              </a:ext>
            </a:extLst>
          </p:cNvPr>
          <p:cNvGraphicFramePr>
            <a:graphicFrameLocks/>
          </p:cNvGraphicFramePr>
          <p:nvPr>
            <p:extLst>
              <p:ext uri="{D42A27DB-BD31-4B8C-83A1-F6EECF244321}">
                <p14:modId xmlns:p14="http://schemas.microsoft.com/office/powerpoint/2010/main" val="3862675755"/>
              </p:ext>
            </p:extLst>
          </p:nvPr>
        </p:nvGraphicFramePr>
        <p:xfrm>
          <a:off x="8113539" y="1647357"/>
          <a:ext cx="4074104" cy="24259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Gráfico 4">
            <a:extLst>
              <a:ext uri="{FF2B5EF4-FFF2-40B4-BE49-F238E27FC236}">
                <a16:creationId xmlns:a16="http://schemas.microsoft.com/office/drawing/2014/main" id="{11E29350-3987-6373-1842-5EB2260902F2}"/>
              </a:ext>
            </a:extLst>
          </p:cNvPr>
          <p:cNvGraphicFramePr>
            <a:graphicFrameLocks/>
          </p:cNvGraphicFramePr>
          <p:nvPr>
            <p:extLst>
              <p:ext uri="{D42A27DB-BD31-4B8C-83A1-F6EECF244321}">
                <p14:modId xmlns:p14="http://schemas.microsoft.com/office/powerpoint/2010/main" val="1541775462"/>
              </p:ext>
            </p:extLst>
          </p:nvPr>
        </p:nvGraphicFramePr>
        <p:xfrm>
          <a:off x="3825537" y="1613282"/>
          <a:ext cx="3972144" cy="2425899"/>
        </p:xfrm>
        <a:graphic>
          <a:graphicData uri="http://schemas.openxmlformats.org/drawingml/2006/chart">
            <c:chart xmlns:c="http://schemas.openxmlformats.org/drawingml/2006/chart" xmlns:r="http://schemas.openxmlformats.org/officeDocument/2006/relationships" r:id="rId5"/>
          </a:graphicData>
        </a:graphic>
      </p:graphicFrame>
      <p:cxnSp>
        <p:nvCxnSpPr>
          <p:cNvPr id="3" name="Conector recto 2">
            <a:extLst>
              <a:ext uri="{FF2B5EF4-FFF2-40B4-BE49-F238E27FC236}">
                <a16:creationId xmlns:a16="http://schemas.microsoft.com/office/drawing/2014/main" id="{5A9B929C-100E-F3FB-8CEA-EF26D7788C44}"/>
              </a:ext>
            </a:extLst>
          </p:cNvPr>
          <p:cNvCxnSpPr>
            <a:cxnSpLocks/>
          </p:cNvCxnSpPr>
          <p:nvPr/>
        </p:nvCxnSpPr>
        <p:spPr>
          <a:xfrm>
            <a:off x="44919" y="1512699"/>
            <a:ext cx="11844000" cy="0"/>
          </a:xfrm>
          <a:prstGeom prst="line">
            <a:avLst/>
          </a:prstGeom>
          <a:ln w="9525">
            <a:solidFill>
              <a:schemeClr val="accent3">
                <a:lumMod val="60000"/>
                <a:lumOff val="40000"/>
              </a:schemeClr>
            </a:solidFill>
            <a:prstDash val="dash"/>
          </a:ln>
        </p:spPr>
        <p:style>
          <a:lnRef idx="2">
            <a:schemeClr val="accent3"/>
          </a:lnRef>
          <a:fillRef idx="0">
            <a:schemeClr val="accent3"/>
          </a:fillRef>
          <a:effectRef idx="1">
            <a:schemeClr val="accent3"/>
          </a:effectRef>
          <a:fontRef idx="minor">
            <a:schemeClr val="tx1"/>
          </a:fontRef>
        </p:style>
      </p:cxnSp>
      <p:cxnSp>
        <p:nvCxnSpPr>
          <p:cNvPr id="29" name="Conector recto 28">
            <a:extLst>
              <a:ext uri="{FF2B5EF4-FFF2-40B4-BE49-F238E27FC236}">
                <a16:creationId xmlns:a16="http://schemas.microsoft.com/office/drawing/2014/main" id="{CB227BA1-59CE-FFA1-8A8C-83533366B86C}"/>
              </a:ext>
            </a:extLst>
          </p:cNvPr>
          <p:cNvCxnSpPr>
            <a:cxnSpLocks/>
          </p:cNvCxnSpPr>
          <p:nvPr/>
        </p:nvCxnSpPr>
        <p:spPr>
          <a:xfrm>
            <a:off x="3758862" y="1512699"/>
            <a:ext cx="0" cy="2661139"/>
          </a:xfrm>
          <a:prstGeom prst="line">
            <a:avLst/>
          </a:prstGeom>
          <a:ln w="9525">
            <a:solidFill>
              <a:schemeClr val="accent3">
                <a:lumMod val="60000"/>
                <a:lumOff val="40000"/>
              </a:schemeClr>
            </a:solidFill>
            <a:prstDash val="dash"/>
          </a:ln>
        </p:spPr>
        <p:style>
          <a:lnRef idx="2">
            <a:schemeClr val="accent3"/>
          </a:lnRef>
          <a:fillRef idx="0">
            <a:schemeClr val="accent3"/>
          </a:fillRef>
          <a:effectRef idx="1">
            <a:schemeClr val="accent3"/>
          </a:effectRef>
          <a:fontRef idx="minor">
            <a:schemeClr val="tx1"/>
          </a:fontRef>
        </p:style>
      </p:cxnSp>
      <p:cxnSp>
        <p:nvCxnSpPr>
          <p:cNvPr id="38" name="Conector recto 37">
            <a:extLst>
              <a:ext uri="{FF2B5EF4-FFF2-40B4-BE49-F238E27FC236}">
                <a16:creationId xmlns:a16="http://schemas.microsoft.com/office/drawing/2014/main" id="{103A69A1-E5D9-4549-3C96-EAECAC12747E}"/>
              </a:ext>
            </a:extLst>
          </p:cNvPr>
          <p:cNvCxnSpPr>
            <a:cxnSpLocks/>
          </p:cNvCxnSpPr>
          <p:nvPr/>
        </p:nvCxnSpPr>
        <p:spPr>
          <a:xfrm>
            <a:off x="7939190" y="1512699"/>
            <a:ext cx="0" cy="2661139"/>
          </a:xfrm>
          <a:prstGeom prst="line">
            <a:avLst/>
          </a:prstGeom>
          <a:ln w="9525">
            <a:solidFill>
              <a:schemeClr val="accent3">
                <a:lumMod val="60000"/>
                <a:lumOff val="40000"/>
              </a:schemeClr>
            </a:solidFill>
            <a:prstDash val="dash"/>
          </a:ln>
        </p:spPr>
        <p:style>
          <a:lnRef idx="2">
            <a:schemeClr val="accent3"/>
          </a:lnRef>
          <a:fillRef idx="0">
            <a:schemeClr val="accent3"/>
          </a:fillRef>
          <a:effectRef idx="1">
            <a:schemeClr val="accent3"/>
          </a:effectRef>
          <a:fontRef idx="minor">
            <a:schemeClr val="tx1"/>
          </a:fontRef>
        </p:style>
      </p:cxnSp>
      <p:cxnSp>
        <p:nvCxnSpPr>
          <p:cNvPr id="18" name="Conector recto 17">
            <a:extLst>
              <a:ext uri="{FF2B5EF4-FFF2-40B4-BE49-F238E27FC236}">
                <a16:creationId xmlns:a16="http://schemas.microsoft.com/office/drawing/2014/main" id="{404A4961-4915-2E6E-9302-B81E52674BC9}"/>
              </a:ext>
            </a:extLst>
          </p:cNvPr>
          <p:cNvCxnSpPr>
            <a:cxnSpLocks/>
          </p:cNvCxnSpPr>
          <p:nvPr/>
        </p:nvCxnSpPr>
        <p:spPr>
          <a:xfrm>
            <a:off x="111350" y="4173838"/>
            <a:ext cx="11844000" cy="0"/>
          </a:xfrm>
          <a:prstGeom prst="line">
            <a:avLst/>
          </a:prstGeom>
          <a:ln w="9525">
            <a:solidFill>
              <a:schemeClr val="accent3">
                <a:lumMod val="60000"/>
                <a:lumOff val="40000"/>
              </a:schemeClr>
            </a:solidFill>
            <a:prstDash val="dash"/>
          </a:ln>
        </p:spPr>
        <p:style>
          <a:lnRef idx="2">
            <a:schemeClr val="accent3"/>
          </a:lnRef>
          <a:fillRef idx="0">
            <a:schemeClr val="accent3"/>
          </a:fillRef>
          <a:effectRef idx="1">
            <a:schemeClr val="accent3"/>
          </a:effectRef>
          <a:fontRef idx="minor">
            <a:schemeClr val="tx1"/>
          </a:fontRef>
        </p:style>
      </p:cxnSp>
      <p:sp>
        <p:nvSpPr>
          <p:cNvPr id="63" name="Rectangle">
            <a:extLst>
              <a:ext uri="{FF2B5EF4-FFF2-40B4-BE49-F238E27FC236}">
                <a16:creationId xmlns:a16="http://schemas.microsoft.com/office/drawing/2014/main" id="{EAF25F1B-723F-2B21-05CD-EB1EA7B82D6E}"/>
              </a:ext>
            </a:extLst>
          </p:cNvPr>
          <p:cNvSpPr/>
          <p:nvPr/>
        </p:nvSpPr>
        <p:spPr>
          <a:xfrm>
            <a:off x="524542" y="4273458"/>
            <a:ext cx="3133058" cy="2003723"/>
          </a:xfrm>
          <a:prstGeom prst="rect">
            <a:avLst/>
          </a:prstGeom>
          <a:solidFill>
            <a:srgbClr val="F1F1F1"/>
          </a:solidFill>
          <a:ln w="12700">
            <a:miter lim="400000"/>
          </a:ln>
        </p:spPr>
        <p:txBody>
          <a:bodyPr lIns="50800" tIns="50800" rIns="50800" bIns="50800" anchor="ctr"/>
          <a:lstStyle/>
          <a:p>
            <a:pPr algn="r">
              <a:lnSpc>
                <a:spcPct val="100000"/>
              </a:lnSpc>
              <a:defRPr sz="3200" spc="0">
                <a:solidFill>
                  <a:srgbClr val="FFFFFF"/>
                </a:solidFill>
                <a:latin typeface="Helvetica Neue Medium"/>
                <a:ea typeface="Helvetica Neue Medium"/>
                <a:cs typeface="Helvetica Neue Medium"/>
                <a:sym typeface="Helvetica Neue Medium"/>
              </a:defRPr>
            </a:pPr>
            <a:endParaRPr lang="es-CO" sz="2000" spc="0">
              <a:solidFill>
                <a:schemeClr val="tx1"/>
              </a:solidFill>
              <a:latin typeface="+mj-lt"/>
            </a:endParaRPr>
          </a:p>
          <a:p>
            <a:pPr algn="r">
              <a:lnSpc>
                <a:spcPct val="100000"/>
              </a:lnSpc>
              <a:defRPr sz="3200" spc="0">
                <a:solidFill>
                  <a:srgbClr val="FFFFFF"/>
                </a:solidFill>
                <a:latin typeface="Helvetica Neue Medium"/>
                <a:ea typeface="Helvetica Neue Medium"/>
                <a:cs typeface="Helvetica Neue Medium"/>
                <a:sym typeface="Helvetica Neue Medium"/>
              </a:defRPr>
            </a:pPr>
            <a:r>
              <a:rPr lang="es-CO" sz="2000" spc="0">
                <a:solidFill>
                  <a:schemeClr val="tx1"/>
                </a:solidFill>
                <a:latin typeface="+mj-lt"/>
              </a:rPr>
              <a:t> </a:t>
            </a:r>
          </a:p>
        </p:txBody>
      </p:sp>
      <p:sp>
        <p:nvSpPr>
          <p:cNvPr id="66" name="Rectangle">
            <a:extLst>
              <a:ext uri="{FF2B5EF4-FFF2-40B4-BE49-F238E27FC236}">
                <a16:creationId xmlns:a16="http://schemas.microsoft.com/office/drawing/2014/main" id="{0CE13482-A8DF-0C29-77D2-42CE24143814}"/>
              </a:ext>
            </a:extLst>
          </p:cNvPr>
          <p:cNvSpPr/>
          <p:nvPr/>
        </p:nvSpPr>
        <p:spPr>
          <a:xfrm>
            <a:off x="4365803" y="4273458"/>
            <a:ext cx="3133058" cy="2039722"/>
          </a:xfrm>
          <a:prstGeom prst="rect">
            <a:avLst/>
          </a:prstGeom>
          <a:solidFill>
            <a:srgbClr val="F1F1F1"/>
          </a:solidFill>
          <a:ln w="12700">
            <a:miter lim="400000"/>
          </a:ln>
        </p:spPr>
        <p:txBody>
          <a:bodyPr lIns="50800" tIns="50800" rIns="50800" bIns="50800" anchor="ctr"/>
          <a:lstStyle/>
          <a:p>
            <a:pPr algn="r">
              <a:lnSpc>
                <a:spcPct val="100000"/>
              </a:lnSpc>
              <a:defRPr sz="3200" spc="0">
                <a:solidFill>
                  <a:srgbClr val="FFFFFF"/>
                </a:solidFill>
                <a:latin typeface="Helvetica Neue Medium"/>
                <a:ea typeface="Helvetica Neue Medium"/>
                <a:cs typeface="Helvetica Neue Medium"/>
                <a:sym typeface="Helvetica Neue Medium"/>
              </a:defRPr>
            </a:pPr>
            <a:endParaRPr lang="es-CO" sz="2000" spc="0">
              <a:solidFill>
                <a:schemeClr val="tx1"/>
              </a:solidFill>
              <a:latin typeface="+mj-lt"/>
            </a:endParaRPr>
          </a:p>
          <a:p>
            <a:pPr algn="r">
              <a:lnSpc>
                <a:spcPct val="100000"/>
              </a:lnSpc>
              <a:defRPr sz="3200" spc="0">
                <a:solidFill>
                  <a:srgbClr val="FFFFFF"/>
                </a:solidFill>
                <a:latin typeface="Helvetica Neue Medium"/>
                <a:ea typeface="Helvetica Neue Medium"/>
                <a:cs typeface="Helvetica Neue Medium"/>
                <a:sym typeface="Helvetica Neue Medium"/>
              </a:defRPr>
            </a:pPr>
            <a:r>
              <a:rPr lang="es-CO" sz="2000" spc="0">
                <a:solidFill>
                  <a:schemeClr val="tx1"/>
                </a:solidFill>
                <a:latin typeface="+mj-lt"/>
              </a:rPr>
              <a:t> </a:t>
            </a:r>
          </a:p>
        </p:txBody>
      </p:sp>
      <p:sp>
        <p:nvSpPr>
          <p:cNvPr id="69" name="Rectangle">
            <a:extLst>
              <a:ext uri="{FF2B5EF4-FFF2-40B4-BE49-F238E27FC236}">
                <a16:creationId xmlns:a16="http://schemas.microsoft.com/office/drawing/2014/main" id="{B8877B84-9EE7-5B02-78F7-C5678497658C}"/>
              </a:ext>
            </a:extLst>
          </p:cNvPr>
          <p:cNvSpPr/>
          <p:nvPr/>
        </p:nvSpPr>
        <p:spPr>
          <a:xfrm>
            <a:off x="8530456" y="4273458"/>
            <a:ext cx="3133058" cy="2039722"/>
          </a:xfrm>
          <a:prstGeom prst="rect">
            <a:avLst/>
          </a:prstGeom>
          <a:solidFill>
            <a:srgbClr val="F1F1F1"/>
          </a:solidFill>
          <a:ln w="12700">
            <a:miter lim="400000"/>
          </a:ln>
        </p:spPr>
        <p:txBody>
          <a:bodyPr lIns="50800" tIns="50800" rIns="50800" bIns="50800" anchor="ctr"/>
          <a:lstStyle/>
          <a:p>
            <a:pPr algn="r">
              <a:lnSpc>
                <a:spcPct val="100000"/>
              </a:lnSpc>
              <a:defRPr sz="3200" spc="0">
                <a:solidFill>
                  <a:srgbClr val="FFFFFF"/>
                </a:solidFill>
                <a:latin typeface="Helvetica Neue Medium"/>
                <a:ea typeface="Helvetica Neue Medium"/>
                <a:cs typeface="Helvetica Neue Medium"/>
                <a:sym typeface="Helvetica Neue Medium"/>
              </a:defRPr>
            </a:pPr>
            <a:endParaRPr lang="es-CO" sz="2000" spc="0">
              <a:solidFill>
                <a:schemeClr val="tx1"/>
              </a:solidFill>
              <a:latin typeface="+mj-lt"/>
            </a:endParaRPr>
          </a:p>
          <a:p>
            <a:pPr algn="r">
              <a:lnSpc>
                <a:spcPct val="100000"/>
              </a:lnSpc>
              <a:defRPr sz="3200" spc="0">
                <a:solidFill>
                  <a:srgbClr val="FFFFFF"/>
                </a:solidFill>
                <a:latin typeface="Helvetica Neue Medium"/>
                <a:ea typeface="Helvetica Neue Medium"/>
                <a:cs typeface="Helvetica Neue Medium"/>
                <a:sym typeface="Helvetica Neue Medium"/>
              </a:defRPr>
            </a:pPr>
            <a:r>
              <a:rPr lang="es-CO" sz="2000" spc="0">
                <a:solidFill>
                  <a:schemeClr val="tx1"/>
                </a:solidFill>
                <a:latin typeface="+mj-lt"/>
              </a:rPr>
              <a:t> </a:t>
            </a:r>
          </a:p>
        </p:txBody>
      </p:sp>
      <p:sp>
        <p:nvSpPr>
          <p:cNvPr id="12" name="CuadroTexto 11">
            <a:extLst>
              <a:ext uri="{FF2B5EF4-FFF2-40B4-BE49-F238E27FC236}">
                <a16:creationId xmlns:a16="http://schemas.microsoft.com/office/drawing/2014/main" id="{1789B1FA-0080-2EF8-0FDB-590EB7803D98}"/>
              </a:ext>
            </a:extLst>
          </p:cNvPr>
          <p:cNvSpPr txBox="1"/>
          <p:nvPr/>
        </p:nvSpPr>
        <p:spPr>
          <a:xfrm>
            <a:off x="0" y="763081"/>
            <a:ext cx="11353794" cy="461665"/>
          </a:xfrm>
          <a:prstGeom prst="rect">
            <a:avLst/>
          </a:prstGeom>
          <a:noFill/>
          <a:ln>
            <a:noFill/>
          </a:ln>
        </p:spPr>
        <p:style>
          <a:lnRef idx="0">
            <a:scrgbClr r="0" g="0" b="0"/>
          </a:lnRef>
          <a:fillRef idx="0">
            <a:scrgbClr r="0" g="0" b="0"/>
          </a:fillRef>
          <a:effectRef idx="0">
            <a:scrgbClr r="0" g="0" b="0"/>
          </a:effectRef>
          <a:fontRef idx="minor">
            <a:schemeClr val="accent4"/>
          </a:fontRef>
        </p:style>
        <p:txBody>
          <a:bodyPr wrap="square" rtlCol="0">
            <a:spAutoFit/>
          </a:bodyPr>
          <a:lstStyle/>
          <a:p>
            <a:pPr algn="ctr" defTabSz="493764">
              <a:spcAft>
                <a:spcPts val="600"/>
              </a:spcAft>
            </a:pPr>
            <a:r>
              <a:rPr lang="es-MX" sz="2400" dirty="0">
                <a:solidFill>
                  <a:schemeClr val="accent1"/>
                </a:solidFill>
                <a:latin typeface="+mj-lt"/>
              </a:rPr>
              <a:t>Ranking</a:t>
            </a:r>
            <a:r>
              <a:rPr lang="es-MX" sz="2400" b="1" dirty="0">
                <a:solidFill>
                  <a:schemeClr val="accent1"/>
                </a:solidFill>
                <a:highlight>
                  <a:srgbClr val="F5ACBB"/>
                </a:highlight>
                <a:latin typeface="+mj-lt"/>
                <a:ea typeface="Calibri" panose="020F0502020204030204" pitchFamily="34" charset="0"/>
                <a:cs typeface="Times New Roman" panose="02020603050405020304" pitchFamily="18" charset="0"/>
              </a:rPr>
              <a:t> Últimos 5 municipios </a:t>
            </a:r>
            <a:r>
              <a:rPr lang="es-MX" sz="2400" dirty="0">
                <a:solidFill>
                  <a:schemeClr val="accent1"/>
                </a:solidFill>
                <a:latin typeface="+mj-lt"/>
              </a:rPr>
              <a:t>por grupos de capacidades. </a:t>
            </a:r>
          </a:p>
        </p:txBody>
      </p:sp>
      <p:sp>
        <p:nvSpPr>
          <p:cNvPr id="13" name="CuadroTexto 12">
            <a:extLst>
              <a:ext uri="{FF2B5EF4-FFF2-40B4-BE49-F238E27FC236}">
                <a16:creationId xmlns:a16="http://schemas.microsoft.com/office/drawing/2014/main" id="{BD204E72-4E36-AFAE-1F4F-0D90E7538C84}"/>
              </a:ext>
            </a:extLst>
          </p:cNvPr>
          <p:cNvSpPr txBox="1"/>
          <p:nvPr/>
        </p:nvSpPr>
        <p:spPr>
          <a:xfrm>
            <a:off x="545808" y="4341392"/>
            <a:ext cx="2960111" cy="1892826"/>
          </a:xfrm>
          <a:prstGeom prst="rect">
            <a:avLst/>
          </a:prstGeom>
          <a:noFill/>
        </p:spPr>
        <p:txBody>
          <a:bodyPr wrap="square">
            <a:spAutoFit/>
          </a:bodyPr>
          <a:lstStyle/>
          <a:p>
            <a:r>
              <a:rPr lang="es-CO" sz="1300" b="1" dirty="0"/>
              <a:t>Polonuevo, Atlántico </a:t>
            </a:r>
            <a:r>
              <a:rPr lang="es-CO" sz="1300" dirty="0"/>
              <a:t> se ubica en la </a:t>
            </a:r>
            <a:r>
              <a:rPr lang="es-CO" sz="1300" b="1" dirty="0"/>
              <a:t>última posición</a:t>
            </a:r>
            <a:r>
              <a:rPr lang="es-CO" sz="1300" dirty="0"/>
              <a:t> </a:t>
            </a:r>
            <a:r>
              <a:rPr lang="es-CO" sz="1300" b="1" dirty="0"/>
              <a:t>(218)</a:t>
            </a:r>
            <a:r>
              <a:rPr lang="es-CO" sz="1300" dirty="0"/>
              <a:t> en desempeño fiscal con </a:t>
            </a:r>
            <a:r>
              <a:rPr lang="es-CO" sz="1300" b="1" dirty="0"/>
              <a:t>6,23 puntos. </a:t>
            </a:r>
          </a:p>
          <a:p>
            <a:endParaRPr lang="es-CO" sz="1300" b="1" dirty="0"/>
          </a:p>
          <a:p>
            <a:r>
              <a:rPr lang="es-CO" sz="1300" b="1" dirty="0"/>
              <a:t>Todos los municipios </a:t>
            </a:r>
            <a:r>
              <a:rPr lang="es-CO" sz="1300" dirty="0"/>
              <a:t>que se ubican en las últimas 5 posiciones de este grupo se encuentran en “</a:t>
            </a:r>
            <a:r>
              <a:rPr lang="es-CO" sz="1300" b="1" dirty="0"/>
              <a:t>deterioro”.</a:t>
            </a:r>
          </a:p>
        </p:txBody>
      </p:sp>
      <p:grpSp>
        <p:nvGrpSpPr>
          <p:cNvPr id="16" name="Grupo 15">
            <a:extLst>
              <a:ext uri="{FF2B5EF4-FFF2-40B4-BE49-F238E27FC236}">
                <a16:creationId xmlns:a16="http://schemas.microsoft.com/office/drawing/2014/main" id="{9DA479C7-9B8E-5FDB-9267-2CA0F42C8A2B}"/>
              </a:ext>
            </a:extLst>
          </p:cNvPr>
          <p:cNvGrpSpPr/>
          <p:nvPr/>
        </p:nvGrpSpPr>
        <p:grpSpPr>
          <a:xfrm>
            <a:off x="860130" y="2098853"/>
            <a:ext cx="608276" cy="1790003"/>
            <a:chOff x="876463" y="1724904"/>
            <a:chExt cx="608276" cy="1790003"/>
          </a:xfrm>
        </p:grpSpPr>
        <p:sp>
          <p:nvSpPr>
            <p:cNvPr id="17" name="Elipse 16">
              <a:extLst>
                <a:ext uri="{FF2B5EF4-FFF2-40B4-BE49-F238E27FC236}">
                  <a16:creationId xmlns:a16="http://schemas.microsoft.com/office/drawing/2014/main" id="{606DA6F8-4DAF-F6C8-A116-074DAA204A31}"/>
                </a:ext>
              </a:extLst>
            </p:cNvPr>
            <p:cNvSpPr/>
            <p:nvPr/>
          </p:nvSpPr>
          <p:spPr>
            <a:xfrm>
              <a:off x="1024465" y="1735352"/>
              <a:ext cx="318765" cy="323164"/>
            </a:xfrm>
            <a:prstGeom prst="ellipse">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CO" b="1">
                <a:latin typeface="+mj-lt"/>
              </a:endParaRPr>
            </a:p>
          </p:txBody>
        </p:sp>
        <p:sp>
          <p:nvSpPr>
            <p:cNvPr id="19" name="CuadroTexto 18">
              <a:extLst>
                <a:ext uri="{FF2B5EF4-FFF2-40B4-BE49-F238E27FC236}">
                  <a16:creationId xmlns:a16="http://schemas.microsoft.com/office/drawing/2014/main" id="{04B19481-1F78-6A72-CAD0-4E6B71C87128}"/>
                </a:ext>
              </a:extLst>
            </p:cNvPr>
            <p:cNvSpPr txBox="1"/>
            <p:nvPr/>
          </p:nvSpPr>
          <p:spPr>
            <a:xfrm>
              <a:off x="882955" y="1724904"/>
              <a:ext cx="601784" cy="323165"/>
            </a:xfrm>
            <a:prstGeom prst="rect">
              <a:avLst/>
            </a:prstGeom>
            <a:noFill/>
          </p:spPr>
          <p:txBody>
            <a:bodyPr wrap="square" rtlCol="0">
              <a:spAutoFit/>
            </a:bodyPr>
            <a:lstStyle/>
            <a:p>
              <a:pPr algn="ctr"/>
              <a:r>
                <a:rPr lang="es-CO" sz="1500" b="1"/>
                <a:t>218</a:t>
              </a:r>
            </a:p>
          </p:txBody>
        </p:sp>
        <p:sp>
          <p:nvSpPr>
            <p:cNvPr id="20" name="Elipse 19">
              <a:extLst>
                <a:ext uri="{FF2B5EF4-FFF2-40B4-BE49-F238E27FC236}">
                  <a16:creationId xmlns:a16="http://schemas.microsoft.com/office/drawing/2014/main" id="{5329A90D-954A-29B0-2532-BD89A7A76A35}"/>
                </a:ext>
              </a:extLst>
            </p:cNvPr>
            <p:cNvSpPr/>
            <p:nvPr/>
          </p:nvSpPr>
          <p:spPr>
            <a:xfrm>
              <a:off x="1023017" y="2097397"/>
              <a:ext cx="318765" cy="323164"/>
            </a:xfrm>
            <a:prstGeom prst="ellipse">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CO" b="1">
                <a:latin typeface="+mj-lt"/>
              </a:endParaRPr>
            </a:p>
          </p:txBody>
        </p:sp>
        <p:sp>
          <p:nvSpPr>
            <p:cNvPr id="24" name="CuadroTexto 23">
              <a:extLst>
                <a:ext uri="{FF2B5EF4-FFF2-40B4-BE49-F238E27FC236}">
                  <a16:creationId xmlns:a16="http://schemas.microsoft.com/office/drawing/2014/main" id="{1405C64A-3E0E-D24E-D12A-530AE24A6C4F}"/>
                </a:ext>
              </a:extLst>
            </p:cNvPr>
            <p:cNvSpPr txBox="1"/>
            <p:nvPr/>
          </p:nvSpPr>
          <p:spPr>
            <a:xfrm>
              <a:off x="881507" y="2086949"/>
              <a:ext cx="601784" cy="323165"/>
            </a:xfrm>
            <a:prstGeom prst="rect">
              <a:avLst/>
            </a:prstGeom>
            <a:noFill/>
          </p:spPr>
          <p:txBody>
            <a:bodyPr wrap="square" rtlCol="0">
              <a:spAutoFit/>
            </a:bodyPr>
            <a:lstStyle/>
            <a:p>
              <a:pPr algn="ctr"/>
              <a:r>
                <a:rPr lang="es-CO" sz="1500" b="1" dirty="0"/>
                <a:t>217</a:t>
              </a:r>
            </a:p>
          </p:txBody>
        </p:sp>
        <p:sp>
          <p:nvSpPr>
            <p:cNvPr id="25" name="Elipse 24">
              <a:extLst>
                <a:ext uri="{FF2B5EF4-FFF2-40B4-BE49-F238E27FC236}">
                  <a16:creationId xmlns:a16="http://schemas.microsoft.com/office/drawing/2014/main" id="{30552B44-F5F6-27AD-1DE8-AB2507479E28}"/>
                </a:ext>
              </a:extLst>
            </p:cNvPr>
            <p:cNvSpPr/>
            <p:nvPr/>
          </p:nvSpPr>
          <p:spPr>
            <a:xfrm>
              <a:off x="1020869" y="2462731"/>
              <a:ext cx="318765" cy="323164"/>
            </a:xfrm>
            <a:prstGeom prst="ellipse">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CO" b="1">
                <a:latin typeface="+mj-lt"/>
              </a:endParaRPr>
            </a:p>
          </p:txBody>
        </p:sp>
        <p:sp>
          <p:nvSpPr>
            <p:cNvPr id="26" name="CuadroTexto 25">
              <a:extLst>
                <a:ext uri="{FF2B5EF4-FFF2-40B4-BE49-F238E27FC236}">
                  <a16:creationId xmlns:a16="http://schemas.microsoft.com/office/drawing/2014/main" id="{8E49825E-7DBD-704E-EDAE-A2DA035511CA}"/>
                </a:ext>
              </a:extLst>
            </p:cNvPr>
            <p:cNvSpPr txBox="1"/>
            <p:nvPr/>
          </p:nvSpPr>
          <p:spPr>
            <a:xfrm>
              <a:off x="879359" y="2452283"/>
              <a:ext cx="601784" cy="323165"/>
            </a:xfrm>
            <a:prstGeom prst="rect">
              <a:avLst/>
            </a:prstGeom>
            <a:noFill/>
          </p:spPr>
          <p:txBody>
            <a:bodyPr wrap="square" rtlCol="0">
              <a:spAutoFit/>
            </a:bodyPr>
            <a:lstStyle/>
            <a:p>
              <a:pPr algn="ctr"/>
              <a:r>
                <a:rPr lang="es-CO" sz="1500" b="1"/>
                <a:t>216</a:t>
              </a:r>
            </a:p>
          </p:txBody>
        </p:sp>
        <p:sp>
          <p:nvSpPr>
            <p:cNvPr id="27" name="Elipse 26">
              <a:extLst>
                <a:ext uri="{FF2B5EF4-FFF2-40B4-BE49-F238E27FC236}">
                  <a16:creationId xmlns:a16="http://schemas.microsoft.com/office/drawing/2014/main" id="{81B91620-E282-8774-4A71-9AB3B71B0F08}"/>
                </a:ext>
              </a:extLst>
            </p:cNvPr>
            <p:cNvSpPr/>
            <p:nvPr/>
          </p:nvSpPr>
          <p:spPr>
            <a:xfrm>
              <a:off x="1017973" y="2827065"/>
              <a:ext cx="318765" cy="323164"/>
            </a:xfrm>
            <a:prstGeom prst="ellipse">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CO" b="1">
                <a:latin typeface="+mj-lt"/>
              </a:endParaRPr>
            </a:p>
          </p:txBody>
        </p:sp>
        <p:sp>
          <p:nvSpPr>
            <p:cNvPr id="28" name="CuadroTexto 27">
              <a:extLst>
                <a:ext uri="{FF2B5EF4-FFF2-40B4-BE49-F238E27FC236}">
                  <a16:creationId xmlns:a16="http://schemas.microsoft.com/office/drawing/2014/main" id="{D32BE828-F7FC-57DF-6A0D-72293CE072C5}"/>
                </a:ext>
              </a:extLst>
            </p:cNvPr>
            <p:cNvSpPr txBox="1"/>
            <p:nvPr/>
          </p:nvSpPr>
          <p:spPr>
            <a:xfrm>
              <a:off x="876463" y="2816617"/>
              <a:ext cx="601784" cy="323165"/>
            </a:xfrm>
            <a:prstGeom prst="rect">
              <a:avLst/>
            </a:prstGeom>
            <a:noFill/>
          </p:spPr>
          <p:txBody>
            <a:bodyPr wrap="square" rtlCol="0">
              <a:spAutoFit/>
            </a:bodyPr>
            <a:lstStyle/>
            <a:p>
              <a:pPr algn="ctr"/>
              <a:r>
                <a:rPr lang="es-CO" sz="1500" b="1"/>
                <a:t>215</a:t>
              </a:r>
            </a:p>
          </p:txBody>
        </p:sp>
        <p:sp>
          <p:nvSpPr>
            <p:cNvPr id="30" name="Elipse 29">
              <a:extLst>
                <a:ext uri="{FF2B5EF4-FFF2-40B4-BE49-F238E27FC236}">
                  <a16:creationId xmlns:a16="http://schemas.microsoft.com/office/drawing/2014/main" id="{A14A7AC4-A911-8562-BD48-A0C1172AED5E}"/>
                </a:ext>
              </a:extLst>
            </p:cNvPr>
            <p:cNvSpPr/>
            <p:nvPr/>
          </p:nvSpPr>
          <p:spPr>
            <a:xfrm>
              <a:off x="1018523" y="3191743"/>
              <a:ext cx="318765" cy="323164"/>
            </a:xfrm>
            <a:prstGeom prst="ellipse">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CO" b="1">
                <a:latin typeface="+mj-lt"/>
              </a:endParaRPr>
            </a:p>
          </p:txBody>
        </p:sp>
        <p:sp>
          <p:nvSpPr>
            <p:cNvPr id="31" name="CuadroTexto 30">
              <a:extLst>
                <a:ext uri="{FF2B5EF4-FFF2-40B4-BE49-F238E27FC236}">
                  <a16:creationId xmlns:a16="http://schemas.microsoft.com/office/drawing/2014/main" id="{E57D9346-C33B-423A-04F6-7E733D6C493F}"/>
                </a:ext>
              </a:extLst>
            </p:cNvPr>
            <p:cNvSpPr txBox="1"/>
            <p:nvPr/>
          </p:nvSpPr>
          <p:spPr>
            <a:xfrm>
              <a:off x="877013" y="3181295"/>
              <a:ext cx="601784" cy="323165"/>
            </a:xfrm>
            <a:prstGeom prst="rect">
              <a:avLst/>
            </a:prstGeom>
            <a:noFill/>
          </p:spPr>
          <p:txBody>
            <a:bodyPr wrap="square" rtlCol="0">
              <a:spAutoFit/>
            </a:bodyPr>
            <a:lstStyle/>
            <a:p>
              <a:pPr algn="ctr"/>
              <a:r>
                <a:rPr lang="es-CO" sz="1500" b="1"/>
                <a:t>214</a:t>
              </a:r>
            </a:p>
          </p:txBody>
        </p:sp>
      </p:grpSp>
      <p:grpSp>
        <p:nvGrpSpPr>
          <p:cNvPr id="33" name="Grupo 32">
            <a:extLst>
              <a:ext uri="{FF2B5EF4-FFF2-40B4-BE49-F238E27FC236}">
                <a16:creationId xmlns:a16="http://schemas.microsoft.com/office/drawing/2014/main" id="{5821535F-7CEE-8717-00A5-1F83E9130545}"/>
              </a:ext>
            </a:extLst>
          </p:cNvPr>
          <p:cNvGrpSpPr/>
          <p:nvPr/>
        </p:nvGrpSpPr>
        <p:grpSpPr>
          <a:xfrm>
            <a:off x="4649709" y="2081567"/>
            <a:ext cx="608276" cy="1790003"/>
            <a:chOff x="876463" y="1724904"/>
            <a:chExt cx="608276" cy="1790003"/>
          </a:xfrm>
        </p:grpSpPr>
        <p:sp>
          <p:nvSpPr>
            <p:cNvPr id="34" name="Elipse 33">
              <a:extLst>
                <a:ext uri="{FF2B5EF4-FFF2-40B4-BE49-F238E27FC236}">
                  <a16:creationId xmlns:a16="http://schemas.microsoft.com/office/drawing/2014/main" id="{CE4407B8-E4A1-9BCC-D30E-51727F353D58}"/>
                </a:ext>
              </a:extLst>
            </p:cNvPr>
            <p:cNvSpPr/>
            <p:nvPr/>
          </p:nvSpPr>
          <p:spPr>
            <a:xfrm>
              <a:off x="1024465" y="1735352"/>
              <a:ext cx="318765" cy="323164"/>
            </a:xfrm>
            <a:prstGeom prst="ellipse">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CO" b="1">
                <a:latin typeface="+mj-lt"/>
              </a:endParaRPr>
            </a:p>
          </p:txBody>
        </p:sp>
        <p:sp>
          <p:nvSpPr>
            <p:cNvPr id="35" name="CuadroTexto 34">
              <a:extLst>
                <a:ext uri="{FF2B5EF4-FFF2-40B4-BE49-F238E27FC236}">
                  <a16:creationId xmlns:a16="http://schemas.microsoft.com/office/drawing/2014/main" id="{ABFBDB49-0C8A-61AA-EEF3-59CBF0DEE5F2}"/>
                </a:ext>
              </a:extLst>
            </p:cNvPr>
            <p:cNvSpPr txBox="1"/>
            <p:nvPr/>
          </p:nvSpPr>
          <p:spPr>
            <a:xfrm>
              <a:off x="882955" y="1724904"/>
              <a:ext cx="601784" cy="323165"/>
            </a:xfrm>
            <a:prstGeom prst="rect">
              <a:avLst/>
            </a:prstGeom>
            <a:noFill/>
          </p:spPr>
          <p:txBody>
            <a:bodyPr wrap="square" rtlCol="0">
              <a:spAutoFit/>
            </a:bodyPr>
            <a:lstStyle/>
            <a:p>
              <a:pPr algn="ctr"/>
              <a:r>
                <a:rPr lang="es-CO" sz="1500" b="1" dirty="0"/>
                <a:t>218</a:t>
              </a:r>
            </a:p>
          </p:txBody>
        </p:sp>
        <p:sp>
          <p:nvSpPr>
            <p:cNvPr id="36" name="Elipse 35">
              <a:extLst>
                <a:ext uri="{FF2B5EF4-FFF2-40B4-BE49-F238E27FC236}">
                  <a16:creationId xmlns:a16="http://schemas.microsoft.com/office/drawing/2014/main" id="{B6C0E89C-4136-EB40-42A0-827DBD2EC87D}"/>
                </a:ext>
              </a:extLst>
            </p:cNvPr>
            <p:cNvSpPr/>
            <p:nvPr/>
          </p:nvSpPr>
          <p:spPr>
            <a:xfrm>
              <a:off x="1023017" y="2097397"/>
              <a:ext cx="318765" cy="323164"/>
            </a:xfrm>
            <a:prstGeom prst="ellipse">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CO" b="1">
                <a:latin typeface="+mj-lt"/>
              </a:endParaRPr>
            </a:p>
          </p:txBody>
        </p:sp>
        <p:sp>
          <p:nvSpPr>
            <p:cNvPr id="45" name="CuadroTexto 44">
              <a:extLst>
                <a:ext uri="{FF2B5EF4-FFF2-40B4-BE49-F238E27FC236}">
                  <a16:creationId xmlns:a16="http://schemas.microsoft.com/office/drawing/2014/main" id="{31B07DA8-8B6E-AB65-DFEB-EAE70DC5A952}"/>
                </a:ext>
              </a:extLst>
            </p:cNvPr>
            <p:cNvSpPr txBox="1"/>
            <p:nvPr/>
          </p:nvSpPr>
          <p:spPr>
            <a:xfrm>
              <a:off x="881507" y="2086949"/>
              <a:ext cx="601784" cy="323165"/>
            </a:xfrm>
            <a:prstGeom prst="rect">
              <a:avLst/>
            </a:prstGeom>
            <a:noFill/>
          </p:spPr>
          <p:txBody>
            <a:bodyPr wrap="square" rtlCol="0">
              <a:spAutoFit/>
            </a:bodyPr>
            <a:lstStyle/>
            <a:p>
              <a:pPr algn="ctr"/>
              <a:r>
                <a:rPr lang="es-CO" sz="1500" b="1"/>
                <a:t>217</a:t>
              </a:r>
            </a:p>
          </p:txBody>
        </p:sp>
        <p:sp>
          <p:nvSpPr>
            <p:cNvPr id="46" name="Elipse 45">
              <a:extLst>
                <a:ext uri="{FF2B5EF4-FFF2-40B4-BE49-F238E27FC236}">
                  <a16:creationId xmlns:a16="http://schemas.microsoft.com/office/drawing/2014/main" id="{6C80270F-571A-7AD4-E60A-E0C893ED4263}"/>
                </a:ext>
              </a:extLst>
            </p:cNvPr>
            <p:cNvSpPr/>
            <p:nvPr/>
          </p:nvSpPr>
          <p:spPr>
            <a:xfrm>
              <a:off x="1020869" y="2462731"/>
              <a:ext cx="318765" cy="323164"/>
            </a:xfrm>
            <a:prstGeom prst="ellipse">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CO" b="1">
                <a:latin typeface="+mj-lt"/>
              </a:endParaRPr>
            </a:p>
          </p:txBody>
        </p:sp>
        <p:sp>
          <p:nvSpPr>
            <p:cNvPr id="47" name="CuadroTexto 46">
              <a:extLst>
                <a:ext uri="{FF2B5EF4-FFF2-40B4-BE49-F238E27FC236}">
                  <a16:creationId xmlns:a16="http://schemas.microsoft.com/office/drawing/2014/main" id="{A28FA98E-A949-D006-96A1-CA18E681A19B}"/>
                </a:ext>
              </a:extLst>
            </p:cNvPr>
            <p:cNvSpPr txBox="1"/>
            <p:nvPr/>
          </p:nvSpPr>
          <p:spPr>
            <a:xfrm>
              <a:off x="879359" y="2452283"/>
              <a:ext cx="601784" cy="323165"/>
            </a:xfrm>
            <a:prstGeom prst="rect">
              <a:avLst/>
            </a:prstGeom>
            <a:noFill/>
          </p:spPr>
          <p:txBody>
            <a:bodyPr wrap="square" rtlCol="0">
              <a:spAutoFit/>
            </a:bodyPr>
            <a:lstStyle/>
            <a:p>
              <a:pPr algn="ctr"/>
              <a:r>
                <a:rPr lang="es-CO" sz="1500" b="1"/>
                <a:t>216</a:t>
              </a:r>
            </a:p>
          </p:txBody>
        </p:sp>
        <p:sp>
          <p:nvSpPr>
            <p:cNvPr id="48" name="Elipse 47">
              <a:extLst>
                <a:ext uri="{FF2B5EF4-FFF2-40B4-BE49-F238E27FC236}">
                  <a16:creationId xmlns:a16="http://schemas.microsoft.com/office/drawing/2014/main" id="{5B32BD28-5B0A-5157-5FB6-F1EFD74C95BE}"/>
                </a:ext>
              </a:extLst>
            </p:cNvPr>
            <p:cNvSpPr/>
            <p:nvPr/>
          </p:nvSpPr>
          <p:spPr>
            <a:xfrm>
              <a:off x="1017973" y="2827065"/>
              <a:ext cx="318765" cy="323164"/>
            </a:xfrm>
            <a:prstGeom prst="ellipse">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CO" b="1">
                <a:latin typeface="+mj-lt"/>
              </a:endParaRPr>
            </a:p>
          </p:txBody>
        </p:sp>
        <p:sp>
          <p:nvSpPr>
            <p:cNvPr id="49" name="CuadroTexto 48">
              <a:extLst>
                <a:ext uri="{FF2B5EF4-FFF2-40B4-BE49-F238E27FC236}">
                  <a16:creationId xmlns:a16="http://schemas.microsoft.com/office/drawing/2014/main" id="{21864976-0793-7C59-9235-6DCB4CA1BBD2}"/>
                </a:ext>
              </a:extLst>
            </p:cNvPr>
            <p:cNvSpPr txBox="1"/>
            <p:nvPr/>
          </p:nvSpPr>
          <p:spPr>
            <a:xfrm>
              <a:off x="876463" y="2816617"/>
              <a:ext cx="601784" cy="323165"/>
            </a:xfrm>
            <a:prstGeom prst="rect">
              <a:avLst/>
            </a:prstGeom>
            <a:noFill/>
          </p:spPr>
          <p:txBody>
            <a:bodyPr wrap="square" rtlCol="0">
              <a:spAutoFit/>
            </a:bodyPr>
            <a:lstStyle/>
            <a:p>
              <a:pPr algn="ctr"/>
              <a:r>
                <a:rPr lang="es-CO" sz="1500" b="1"/>
                <a:t>215</a:t>
              </a:r>
            </a:p>
          </p:txBody>
        </p:sp>
        <p:sp>
          <p:nvSpPr>
            <p:cNvPr id="50" name="Elipse 49">
              <a:extLst>
                <a:ext uri="{FF2B5EF4-FFF2-40B4-BE49-F238E27FC236}">
                  <a16:creationId xmlns:a16="http://schemas.microsoft.com/office/drawing/2014/main" id="{7983EC4E-A8D8-BEDC-AA10-F5E6D44181BE}"/>
                </a:ext>
              </a:extLst>
            </p:cNvPr>
            <p:cNvSpPr/>
            <p:nvPr/>
          </p:nvSpPr>
          <p:spPr>
            <a:xfrm>
              <a:off x="1018523" y="3191743"/>
              <a:ext cx="318765" cy="323164"/>
            </a:xfrm>
            <a:prstGeom prst="ellipse">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CO" b="1">
                <a:latin typeface="+mj-lt"/>
              </a:endParaRPr>
            </a:p>
          </p:txBody>
        </p:sp>
        <p:sp>
          <p:nvSpPr>
            <p:cNvPr id="51" name="CuadroTexto 50">
              <a:extLst>
                <a:ext uri="{FF2B5EF4-FFF2-40B4-BE49-F238E27FC236}">
                  <a16:creationId xmlns:a16="http://schemas.microsoft.com/office/drawing/2014/main" id="{A4FA7044-C925-9B71-A3C2-D8D855D4C351}"/>
                </a:ext>
              </a:extLst>
            </p:cNvPr>
            <p:cNvSpPr txBox="1"/>
            <p:nvPr/>
          </p:nvSpPr>
          <p:spPr>
            <a:xfrm>
              <a:off x="877013" y="3181295"/>
              <a:ext cx="601784" cy="323165"/>
            </a:xfrm>
            <a:prstGeom prst="rect">
              <a:avLst/>
            </a:prstGeom>
            <a:noFill/>
          </p:spPr>
          <p:txBody>
            <a:bodyPr wrap="square" rtlCol="0">
              <a:spAutoFit/>
            </a:bodyPr>
            <a:lstStyle/>
            <a:p>
              <a:pPr algn="ctr"/>
              <a:r>
                <a:rPr lang="es-CO" sz="1500" b="1" dirty="0"/>
                <a:t>214</a:t>
              </a:r>
            </a:p>
          </p:txBody>
        </p:sp>
      </p:grpSp>
      <p:grpSp>
        <p:nvGrpSpPr>
          <p:cNvPr id="53" name="Grupo 52">
            <a:extLst>
              <a:ext uri="{FF2B5EF4-FFF2-40B4-BE49-F238E27FC236}">
                <a16:creationId xmlns:a16="http://schemas.microsoft.com/office/drawing/2014/main" id="{177A2BE8-A737-7A54-CF09-B5FC9498514D}"/>
              </a:ext>
            </a:extLst>
          </p:cNvPr>
          <p:cNvGrpSpPr/>
          <p:nvPr/>
        </p:nvGrpSpPr>
        <p:grpSpPr>
          <a:xfrm>
            <a:off x="9177069" y="2106015"/>
            <a:ext cx="608276" cy="1790003"/>
            <a:chOff x="876463" y="1724904"/>
            <a:chExt cx="608276" cy="1790003"/>
          </a:xfrm>
        </p:grpSpPr>
        <p:sp>
          <p:nvSpPr>
            <p:cNvPr id="54" name="Elipse 53">
              <a:extLst>
                <a:ext uri="{FF2B5EF4-FFF2-40B4-BE49-F238E27FC236}">
                  <a16:creationId xmlns:a16="http://schemas.microsoft.com/office/drawing/2014/main" id="{CA02A44A-80A4-4C9D-0DB3-C9E133788DBA}"/>
                </a:ext>
              </a:extLst>
            </p:cNvPr>
            <p:cNvSpPr/>
            <p:nvPr/>
          </p:nvSpPr>
          <p:spPr>
            <a:xfrm>
              <a:off x="1024465" y="1735352"/>
              <a:ext cx="318765" cy="323164"/>
            </a:xfrm>
            <a:prstGeom prst="ellipse">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CO" b="1">
                <a:latin typeface="+mj-lt"/>
              </a:endParaRPr>
            </a:p>
          </p:txBody>
        </p:sp>
        <p:sp>
          <p:nvSpPr>
            <p:cNvPr id="55" name="CuadroTexto 54">
              <a:extLst>
                <a:ext uri="{FF2B5EF4-FFF2-40B4-BE49-F238E27FC236}">
                  <a16:creationId xmlns:a16="http://schemas.microsoft.com/office/drawing/2014/main" id="{8BC3AEEC-91C1-BAA0-E3BE-6E25D4CCF555}"/>
                </a:ext>
              </a:extLst>
            </p:cNvPr>
            <p:cNvSpPr txBox="1"/>
            <p:nvPr/>
          </p:nvSpPr>
          <p:spPr>
            <a:xfrm>
              <a:off x="882955" y="1724904"/>
              <a:ext cx="601784" cy="323165"/>
            </a:xfrm>
            <a:prstGeom prst="rect">
              <a:avLst/>
            </a:prstGeom>
            <a:noFill/>
          </p:spPr>
          <p:txBody>
            <a:bodyPr wrap="square" rtlCol="0">
              <a:spAutoFit/>
            </a:bodyPr>
            <a:lstStyle/>
            <a:p>
              <a:pPr algn="ctr"/>
              <a:r>
                <a:rPr lang="es-CO" sz="1500" b="1"/>
                <a:t>218</a:t>
              </a:r>
            </a:p>
          </p:txBody>
        </p:sp>
        <p:sp>
          <p:nvSpPr>
            <p:cNvPr id="56" name="Elipse 55">
              <a:extLst>
                <a:ext uri="{FF2B5EF4-FFF2-40B4-BE49-F238E27FC236}">
                  <a16:creationId xmlns:a16="http://schemas.microsoft.com/office/drawing/2014/main" id="{2E5C28B3-E70B-BF23-7951-0CDBCB465C33}"/>
                </a:ext>
              </a:extLst>
            </p:cNvPr>
            <p:cNvSpPr/>
            <p:nvPr/>
          </p:nvSpPr>
          <p:spPr>
            <a:xfrm>
              <a:off x="1023017" y="2097397"/>
              <a:ext cx="318765" cy="323164"/>
            </a:xfrm>
            <a:prstGeom prst="ellipse">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CO" b="1">
                <a:latin typeface="+mj-lt"/>
              </a:endParaRPr>
            </a:p>
          </p:txBody>
        </p:sp>
        <p:sp>
          <p:nvSpPr>
            <p:cNvPr id="57" name="CuadroTexto 56">
              <a:extLst>
                <a:ext uri="{FF2B5EF4-FFF2-40B4-BE49-F238E27FC236}">
                  <a16:creationId xmlns:a16="http://schemas.microsoft.com/office/drawing/2014/main" id="{5CA7159B-0A04-6C21-4F8C-BE69123BDCC3}"/>
                </a:ext>
              </a:extLst>
            </p:cNvPr>
            <p:cNvSpPr txBox="1"/>
            <p:nvPr/>
          </p:nvSpPr>
          <p:spPr>
            <a:xfrm>
              <a:off x="881507" y="2086949"/>
              <a:ext cx="601784" cy="323165"/>
            </a:xfrm>
            <a:prstGeom prst="rect">
              <a:avLst/>
            </a:prstGeom>
            <a:noFill/>
          </p:spPr>
          <p:txBody>
            <a:bodyPr wrap="square" rtlCol="0">
              <a:spAutoFit/>
            </a:bodyPr>
            <a:lstStyle/>
            <a:p>
              <a:pPr algn="ctr"/>
              <a:r>
                <a:rPr lang="es-CO" sz="1500" b="1"/>
                <a:t>217</a:t>
              </a:r>
            </a:p>
          </p:txBody>
        </p:sp>
        <p:sp>
          <p:nvSpPr>
            <p:cNvPr id="72" name="Elipse 71">
              <a:extLst>
                <a:ext uri="{FF2B5EF4-FFF2-40B4-BE49-F238E27FC236}">
                  <a16:creationId xmlns:a16="http://schemas.microsoft.com/office/drawing/2014/main" id="{C83A4A51-0D7D-FDC8-B04E-70E4CF928348}"/>
                </a:ext>
              </a:extLst>
            </p:cNvPr>
            <p:cNvSpPr/>
            <p:nvPr/>
          </p:nvSpPr>
          <p:spPr>
            <a:xfrm>
              <a:off x="1020869" y="2462731"/>
              <a:ext cx="318765" cy="323164"/>
            </a:xfrm>
            <a:prstGeom prst="ellipse">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CO" b="1">
                <a:latin typeface="+mj-lt"/>
              </a:endParaRPr>
            </a:p>
          </p:txBody>
        </p:sp>
        <p:sp>
          <p:nvSpPr>
            <p:cNvPr id="73" name="CuadroTexto 72">
              <a:extLst>
                <a:ext uri="{FF2B5EF4-FFF2-40B4-BE49-F238E27FC236}">
                  <a16:creationId xmlns:a16="http://schemas.microsoft.com/office/drawing/2014/main" id="{5C797A23-338C-38CD-6929-C12C8E60CD35}"/>
                </a:ext>
              </a:extLst>
            </p:cNvPr>
            <p:cNvSpPr txBox="1"/>
            <p:nvPr/>
          </p:nvSpPr>
          <p:spPr>
            <a:xfrm>
              <a:off x="879359" y="2452283"/>
              <a:ext cx="601784" cy="323165"/>
            </a:xfrm>
            <a:prstGeom prst="rect">
              <a:avLst/>
            </a:prstGeom>
            <a:noFill/>
          </p:spPr>
          <p:txBody>
            <a:bodyPr wrap="square" rtlCol="0">
              <a:spAutoFit/>
            </a:bodyPr>
            <a:lstStyle/>
            <a:p>
              <a:pPr algn="ctr"/>
              <a:r>
                <a:rPr lang="es-CO" sz="1500" b="1"/>
                <a:t>216</a:t>
              </a:r>
            </a:p>
          </p:txBody>
        </p:sp>
        <p:sp>
          <p:nvSpPr>
            <p:cNvPr id="74" name="Elipse 73">
              <a:extLst>
                <a:ext uri="{FF2B5EF4-FFF2-40B4-BE49-F238E27FC236}">
                  <a16:creationId xmlns:a16="http://schemas.microsoft.com/office/drawing/2014/main" id="{83D10851-7A4F-9550-FA57-2DE196F979CD}"/>
                </a:ext>
              </a:extLst>
            </p:cNvPr>
            <p:cNvSpPr/>
            <p:nvPr/>
          </p:nvSpPr>
          <p:spPr>
            <a:xfrm>
              <a:off x="1017973" y="2827065"/>
              <a:ext cx="318765" cy="323164"/>
            </a:xfrm>
            <a:prstGeom prst="ellipse">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CO" b="1">
                <a:latin typeface="+mj-lt"/>
              </a:endParaRPr>
            </a:p>
          </p:txBody>
        </p:sp>
        <p:sp>
          <p:nvSpPr>
            <p:cNvPr id="75" name="CuadroTexto 74">
              <a:extLst>
                <a:ext uri="{FF2B5EF4-FFF2-40B4-BE49-F238E27FC236}">
                  <a16:creationId xmlns:a16="http://schemas.microsoft.com/office/drawing/2014/main" id="{AD06D0AD-2DCF-47B2-1137-6E911D5B048B}"/>
                </a:ext>
              </a:extLst>
            </p:cNvPr>
            <p:cNvSpPr txBox="1"/>
            <p:nvPr/>
          </p:nvSpPr>
          <p:spPr>
            <a:xfrm>
              <a:off x="876463" y="2816617"/>
              <a:ext cx="601784" cy="323165"/>
            </a:xfrm>
            <a:prstGeom prst="rect">
              <a:avLst/>
            </a:prstGeom>
            <a:noFill/>
          </p:spPr>
          <p:txBody>
            <a:bodyPr wrap="square" rtlCol="0">
              <a:spAutoFit/>
            </a:bodyPr>
            <a:lstStyle/>
            <a:p>
              <a:pPr algn="ctr"/>
              <a:r>
                <a:rPr lang="es-CO" sz="1500" b="1"/>
                <a:t>215</a:t>
              </a:r>
            </a:p>
          </p:txBody>
        </p:sp>
        <p:sp>
          <p:nvSpPr>
            <p:cNvPr id="76" name="Elipse 75">
              <a:extLst>
                <a:ext uri="{FF2B5EF4-FFF2-40B4-BE49-F238E27FC236}">
                  <a16:creationId xmlns:a16="http://schemas.microsoft.com/office/drawing/2014/main" id="{06CE057A-F138-7B49-EF07-AA6E9F7DA2B2}"/>
                </a:ext>
              </a:extLst>
            </p:cNvPr>
            <p:cNvSpPr/>
            <p:nvPr/>
          </p:nvSpPr>
          <p:spPr>
            <a:xfrm>
              <a:off x="1018523" y="3191743"/>
              <a:ext cx="318765" cy="323164"/>
            </a:xfrm>
            <a:prstGeom prst="ellipse">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CO" b="1">
                <a:latin typeface="+mj-lt"/>
              </a:endParaRPr>
            </a:p>
          </p:txBody>
        </p:sp>
        <p:sp>
          <p:nvSpPr>
            <p:cNvPr id="77" name="CuadroTexto 76">
              <a:extLst>
                <a:ext uri="{FF2B5EF4-FFF2-40B4-BE49-F238E27FC236}">
                  <a16:creationId xmlns:a16="http://schemas.microsoft.com/office/drawing/2014/main" id="{AAEA23D4-7D5D-E7E3-09B3-F404AA90DAFD}"/>
                </a:ext>
              </a:extLst>
            </p:cNvPr>
            <p:cNvSpPr txBox="1"/>
            <p:nvPr/>
          </p:nvSpPr>
          <p:spPr>
            <a:xfrm>
              <a:off x="877013" y="3181295"/>
              <a:ext cx="601784" cy="323165"/>
            </a:xfrm>
            <a:prstGeom prst="rect">
              <a:avLst/>
            </a:prstGeom>
            <a:noFill/>
          </p:spPr>
          <p:txBody>
            <a:bodyPr wrap="square" rtlCol="0">
              <a:spAutoFit/>
            </a:bodyPr>
            <a:lstStyle/>
            <a:p>
              <a:pPr algn="ctr"/>
              <a:r>
                <a:rPr lang="es-CO" sz="1500" b="1"/>
                <a:t>214</a:t>
              </a:r>
            </a:p>
          </p:txBody>
        </p:sp>
      </p:grpSp>
      <p:sp>
        <p:nvSpPr>
          <p:cNvPr id="78" name="CuadroTexto 77">
            <a:extLst>
              <a:ext uri="{FF2B5EF4-FFF2-40B4-BE49-F238E27FC236}">
                <a16:creationId xmlns:a16="http://schemas.microsoft.com/office/drawing/2014/main" id="{B9A12672-9D68-8FE9-5202-6A2DCC85BCF9}"/>
              </a:ext>
            </a:extLst>
          </p:cNvPr>
          <p:cNvSpPr txBox="1"/>
          <p:nvPr/>
        </p:nvSpPr>
        <p:spPr>
          <a:xfrm>
            <a:off x="4365803" y="4337256"/>
            <a:ext cx="3133058" cy="1692771"/>
          </a:xfrm>
          <a:prstGeom prst="rect">
            <a:avLst/>
          </a:prstGeom>
          <a:noFill/>
        </p:spPr>
        <p:txBody>
          <a:bodyPr wrap="square">
            <a:spAutoFit/>
          </a:bodyPr>
          <a:lstStyle/>
          <a:p>
            <a:r>
              <a:rPr lang="es-CO" sz="1300" b="1" dirty="0"/>
              <a:t>Lloró,  Chocó </a:t>
            </a:r>
            <a:r>
              <a:rPr lang="es-CO" sz="1300" dirty="0"/>
              <a:t> se ubica en la última posición </a:t>
            </a:r>
            <a:r>
              <a:rPr lang="es-CO" sz="1300" b="1" dirty="0"/>
              <a:t>(218)</a:t>
            </a:r>
            <a:r>
              <a:rPr lang="es-CO" sz="1300" dirty="0"/>
              <a:t> en desempeño fiscal con </a:t>
            </a:r>
            <a:r>
              <a:rPr lang="es-CO" sz="1300" b="1" dirty="0"/>
              <a:t>6,24 puntos.</a:t>
            </a:r>
          </a:p>
          <a:p>
            <a:endParaRPr lang="es-CO" sz="1300" b="1" dirty="0"/>
          </a:p>
          <a:p>
            <a:r>
              <a:rPr lang="es-CO" sz="1300" b="1" dirty="0"/>
              <a:t>Todos los municipios </a:t>
            </a:r>
            <a:r>
              <a:rPr lang="es-CO" sz="1300" dirty="0"/>
              <a:t>que se ubican en las últimas 5 posiciones de este grupo se encuentran en </a:t>
            </a:r>
            <a:r>
              <a:rPr lang="es-CO" sz="1300" b="1" dirty="0"/>
              <a:t>“deterioro”.</a:t>
            </a:r>
          </a:p>
        </p:txBody>
      </p:sp>
      <p:sp>
        <p:nvSpPr>
          <p:cNvPr id="79" name="CuadroTexto 78">
            <a:extLst>
              <a:ext uri="{FF2B5EF4-FFF2-40B4-BE49-F238E27FC236}">
                <a16:creationId xmlns:a16="http://schemas.microsoft.com/office/drawing/2014/main" id="{17F38309-7E62-669D-C43F-D8B228FFDC82}"/>
              </a:ext>
            </a:extLst>
          </p:cNvPr>
          <p:cNvSpPr txBox="1"/>
          <p:nvPr/>
        </p:nvSpPr>
        <p:spPr>
          <a:xfrm>
            <a:off x="8530456" y="4273458"/>
            <a:ext cx="2960111" cy="1892826"/>
          </a:xfrm>
          <a:prstGeom prst="rect">
            <a:avLst/>
          </a:prstGeom>
          <a:noFill/>
        </p:spPr>
        <p:txBody>
          <a:bodyPr wrap="square">
            <a:spAutoFit/>
          </a:bodyPr>
          <a:lstStyle/>
          <a:p>
            <a:r>
              <a:rPr lang="es-CO" sz="1300" b="1" dirty="0" err="1"/>
              <a:t>Unguía</a:t>
            </a:r>
            <a:r>
              <a:rPr lang="es-CO" sz="1300" b="1" dirty="0"/>
              <a:t>, Chocó </a:t>
            </a:r>
            <a:r>
              <a:rPr lang="es-CO" sz="1300" dirty="0"/>
              <a:t> se ubica en la última posición </a:t>
            </a:r>
            <a:r>
              <a:rPr lang="es-CO" sz="1300" b="1" dirty="0"/>
              <a:t>(218)</a:t>
            </a:r>
            <a:r>
              <a:rPr lang="es-CO" sz="1300" dirty="0"/>
              <a:t> en desempeño fiscal con </a:t>
            </a:r>
            <a:r>
              <a:rPr lang="es-CO" sz="1300" b="1" dirty="0"/>
              <a:t>5,98 puntos. </a:t>
            </a:r>
          </a:p>
          <a:p>
            <a:endParaRPr lang="es-CO" sz="1300" b="1" dirty="0"/>
          </a:p>
          <a:p>
            <a:r>
              <a:rPr lang="es-CO" sz="1300" b="1" dirty="0"/>
              <a:t>Todos los municipios </a:t>
            </a:r>
            <a:r>
              <a:rPr lang="es-CO" sz="1300" dirty="0"/>
              <a:t>que se ubican en las últimas 5 posiciones de este grupo se encuentran en “</a:t>
            </a:r>
            <a:r>
              <a:rPr lang="es-CO" sz="1300" b="1" dirty="0"/>
              <a:t>deterioro”.</a:t>
            </a:r>
          </a:p>
        </p:txBody>
      </p:sp>
      <p:sp>
        <p:nvSpPr>
          <p:cNvPr id="2" name="Título 4">
            <a:extLst>
              <a:ext uri="{FF2B5EF4-FFF2-40B4-BE49-F238E27FC236}">
                <a16:creationId xmlns:a16="http://schemas.microsoft.com/office/drawing/2014/main" id="{C88151F6-8633-414F-3DEA-962AF3471FC7}"/>
              </a:ext>
            </a:extLst>
          </p:cNvPr>
          <p:cNvSpPr txBox="1">
            <a:spLocks/>
          </p:cNvSpPr>
          <p:nvPr/>
        </p:nvSpPr>
        <p:spPr>
          <a:xfrm>
            <a:off x="1266612" y="163993"/>
            <a:ext cx="9144000" cy="590931"/>
          </a:xfrm>
          <a:prstGeom prst="rect">
            <a:avLst/>
          </a:prstGeom>
          <a:solidFill>
            <a:schemeClr val="bg1"/>
          </a:solidFill>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Verdana" panose="020B0604030504040204" pitchFamily="34" charset="0"/>
                <a:ea typeface="+mj-ea"/>
                <a:cs typeface="+mj-cs"/>
              </a:defRPr>
            </a:lvl1pPr>
          </a:lstStyle>
          <a:p>
            <a:r>
              <a:rPr lang="es-MX" sz="3600" b="1" dirty="0">
                <a:latin typeface="+mj-lt"/>
              </a:rPr>
              <a:t>Resultados por municipios</a:t>
            </a:r>
            <a:endParaRPr lang="es-CO" sz="3600" b="1" dirty="0">
              <a:latin typeface="+mj-lt"/>
            </a:endParaRPr>
          </a:p>
        </p:txBody>
      </p:sp>
      <p:sp>
        <p:nvSpPr>
          <p:cNvPr id="10" name="CuadroTexto 9">
            <a:extLst>
              <a:ext uri="{FF2B5EF4-FFF2-40B4-BE49-F238E27FC236}">
                <a16:creationId xmlns:a16="http://schemas.microsoft.com/office/drawing/2014/main" id="{5124EC60-9816-F94E-3E40-092D52F6A1F3}"/>
              </a:ext>
            </a:extLst>
          </p:cNvPr>
          <p:cNvSpPr txBox="1"/>
          <p:nvPr/>
        </p:nvSpPr>
        <p:spPr>
          <a:xfrm>
            <a:off x="796548" y="1846885"/>
            <a:ext cx="781240" cy="261610"/>
          </a:xfrm>
          <a:prstGeom prst="rect">
            <a:avLst/>
          </a:prstGeom>
          <a:noFill/>
        </p:spPr>
        <p:txBody>
          <a:bodyPr wrap="square">
            <a:spAutoFit/>
          </a:bodyPr>
          <a:lstStyle/>
          <a:p>
            <a:r>
              <a:rPr lang="es-CO" sz="1100" dirty="0">
                <a:highlight>
                  <a:srgbClr val="D4F3F4"/>
                </a:highlight>
              </a:rPr>
              <a:t>Posición</a:t>
            </a:r>
          </a:p>
        </p:txBody>
      </p:sp>
      <p:sp>
        <p:nvSpPr>
          <p:cNvPr id="11" name="CuadroTexto 10">
            <a:extLst>
              <a:ext uri="{FF2B5EF4-FFF2-40B4-BE49-F238E27FC236}">
                <a16:creationId xmlns:a16="http://schemas.microsoft.com/office/drawing/2014/main" id="{23D50F10-0473-AA27-0AAE-DAB4AD76EB1F}"/>
              </a:ext>
            </a:extLst>
          </p:cNvPr>
          <p:cNvSpPr txBox="1"/>
          <p:nvPr/>
        </p:nvSpPr>
        <p:spPr>
          <a:xfrm>
            <a:off x="4561867" y="1860790"/>
            <a:ext cx="781240" cy="261610"/>
          </a:xfrm>
          <a:prstGeom prst="rect">
            <a:avLst/>
          </a:prstGeom>
          <a:noFill/>
        </p:spPr>
        <p:txBody>
          <a:bodyPr wrap="square">
            <a:spAutoFit/>
          </a:bodyPr>
          <a:lstStyle/>
          <a:p>
            <a:r>
              <a:rPr lang="es-CO" sz="1100" dirty="0">
                <a:highlight>
                  <a:srgbClr val="D4F3F4"/>
                </a:highlight>
              </a:rPr>
              <a:t>Posición</a:t>
            </a:r>
          </a:p>
        </p:txBody>
      </p:sp>
      <p:sp>
        <p:nvSpPr>
          <p:cNvPr id="14" name="CuadroTexto 13">
            <a:extLst>
              <a:ext uri="{FF2B5EF4-FFF2-40B4-BE49-F238E27FC236}">
                <a16:creationId xmlns:a16="http://schemas.microsoft.com/office/drawing/2014/main" id="{B83E9697-39FD-F87D-02D7-8881346E5EE9}"/>
              </a:ext>
            </a:extLst>
          </p:cNvPr>
          <p:cNvSpPr txBox="1"/>
          <p:nvPr/>
        </p:nvSpPr>
        <p:spPr>
          <a:xfrm>
            <a:off x="9087341" y="1889180"/>
            <a:ext cx="781240" cy="261610"/>
          </a:xfrm>
          <a:prstGeom prst="rect">
            <a:avLst/>
          </a:prstGeom>
          <a:noFill/>
        </p:spPr>
        <p:txBody>
          <a:bodyPr wrap="square">
            <a:spAutoFit/>
          </a:bodyPr>
          <a:lstStyle/>
          <a:p>
            <a:r>
              <a:rPr lang="es-CO" sz="1100" dirty="0">
                <a:highlight>
                  <a:srgbClr val="D4F3F4"/>
                </a:highlight>
              </a:rPr>
              <a:t>Posición</a:t>
            </a:r>
          </a:p>
        </p:txBody>
      </p:sp>
    </p:spTree>
    <p:extLst>
      <p:ext uri="{BB962C8B-B14F-4D97-AF65-F5344CB8AC3E}">
        <p14:creationId xmlns:p14="http://schemas.microsoft.com/office/powerpoint/2010/main" val="5513617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CuadroTexto 40">
            <a:extLst>
              <a:ext uri="{FF2B5EF4-FFF2-40B4-BE49-F238E27FC236}">
                <a16:creationId xmlns:a16="http://schemas.microsoft.com/office/drawing/2014/main" id="{CF2302CE-D5C6-A2AD-6223-B5616D879FCB}"/>
              </a:ext>
            </a:extLst>
          </p:cNvPr>
          <p:cNvSpPr txBox="1"/>
          <p:nvPr/>
        </p:nvSpPr>
        <p:spPr>
          <a:xfrm>
            <a:off x="1317434" y="230880"/>
            <a:ext cx="10749060" cy="590931"/>
          </a:xfrm>
          <a:prstGeom prst="rect">
            <a:avLst/>
          </a:prstGeom>
          <a:solidFill>
            <a:schemeClr val="bg1"/>
          </a:solidFill>
        </p:spPr>
        <p:txBody>
          <a:bodyPr vert="horz" wrap="square" lIns="91440" tIns="45720" rIns="91440" bIns="45720" rtlCol="0" anchor="ctr">
            <a:spAutoFit/>
          </a:bodyPr>
          <a:lstStyle>
            <a:defPPr>
              <a:defRPr lang="es-CO"/>
            </a:defPPr>
            <a:lvl1pPr>
              <a:lnSpc>
                <a:spcPct val="90000"/>
              </a:lnSpc>
              <a:spcBef>
                <a:spcPct val="0"/>
              </a:spcBef>
              <a:buNone/>
              <a:defRPr sz="3600" b="1">
                <a:latin typeface="+mj-lt"/>
                <a:ea typeface="+mj-ea"/>
                <a:cs typeface="+mj-cs"/>
              </a:defRPr>
            </a:lvl1pPr>
          </a:lstStyle>
          <a:p>
            <a:r>
              <a:rPr lang="es-CO" dirty="0">
                <a:sym typeface="Montserrat Regular"/>
              </a:rPr>
              <a:t>Conclusiones respecto a los resultados 2023</a:t>
            </a:r>
            <a:endParaRPr lang="es-CO" dirty="0"/>
          </a:p>
        </p:txBody>
      </p:sp>
      <p:sp>
        <p:nvSpPr>
          <p:cNvPr id="5" name="CuadroTexto 4">
            <a:extLst>
              <a:ext uri="{FF2B5EF4-FFF2-40B4-BE49-F238E27FC236}">
                <a16:creationId xmlns:a16="http://schemas.microsoft.com/office/drawing/2014/main" id="{1FA4B32D-F38D-2ABD-4706-F5B80C8D9655}"/>
              </a:ext>
            </a:extLst>
          </p:cNvPr>
          <p:cNvSpPr txBox="1"/>
          <p:nvPr/>
        </p:nvSpPr>
        <p:spPr>
          <a:xfrm>
            <a:off x="941289" y="2405895"/>
            <a:ext cx="10157017" cy="492443"/>
          </a:xfrm>
          <a:prstGeom prst="rect">
            <a:avLst/>
          </a:prstGeom>
          <a:noFill/>
        </p:spPr>
        <p:txBody>
          <a:bodyPr wrap="square">
            <a:spAutoFit/>
          </a:bodyPr>
          <a:lstStyle/>
          <a:p>
            <a:pPr marL="285750" indent="-285750" algn="just">
              <a:buFont typeface="Arial" panose="020B0604020202020204" pitchFamily="34" charset="0"/>
              <a:buChar char="•"/>
            </a:pPr>
            <a:r>
              <a:rPr lang="es-CO" sz="1300" dirty="0">
                <a:effectLst/>
                <a:latin typeface="+mj-lt"/>
                <a:ea typeface="Aptos" panose="020B0004020202020204" pitchFamily="34" charset="0"/>
                <a:cs typeface="Times New Roman" panose="02020603050405020304" pitchFamily="18" charset="0"/>
              </a:rPr>
              <a:t>Los </a:t>
            </a:r>
            <a:r>
              <a:rPr lang="es-CO" sz="1300" b="1" dirty="0">
                <a:effectLst/>
                <a:latin typeface="+mj-lt"/>
                <a:ea typeface="Aptos" panose="020B0004020202020204" pitchFamily="34" charset="0"/>
                <a:cs typeface="Times New Roman" panose="02020603050405020304" pitchFamily="18" charset="0"/>
              </a:rPr>
              <a:t>resultados del Desempeño Fiscal </a:t>
            </a:r>
            <a:r>
              <a:rPr lang="es-CO" sz="1300" dirty="0">
                <a:effectLst/>
                <a:latin typeface="+mj-lt"/>
                <a:ea typeface="Aptos" panose="020B0004020202020204" pitchFamily="34" charset="0"/>
                <a:cs typeface="Times New Roman" panose="02020603050405020304" pitchFamily="18" charset="0"/>
              </a:rPr>
              <a:t>presentan una alta variabilidad entre los grupos de municipios por capacidades lo cual refleja la disparidad en la gestión fiscal</a:t>
            </a:r>
            <a:r>
              <a:rPr lang="es-CO" sz="1300" dirty="0">
                <a:latin typeface="+mj-lt"/>
                <a:ea typeface="Aptos" panose="020B0004020202020204" pitchFamily="34" charset="0"/>
                <a:cs typeface="Times New Roman" panose="02020603050405020304" pitchFamily="18" charset="0"/>
              </a:rPr>
              <a:t> y las </a:t>
            </a:r>
            <a:r>
              <a:rPr lang="es-CO" sz="1300" dirty="0">
                <a:effectLst/>
                <a:latin typeface="+mj-lt"/>
                <a:ea typeface="Aptos" panose="020B0004020202020204" pitchFamily="34" charset="0"/>
                <a:cs typeface="Times New Roman" panose="02020603050405020304" pitchFamily="18" charset="0"/>
              </a:rPr>
              <a:t>brechas </a:t>
            </a:r>
            <a:r>
              <a:rPr lang="es-CO" sz="1300" dirty="0">
                <a:latin typeface="+mj-lt"/>
                <a:ea typeface="Aptos" panose="020B0004020202020204" pitchFamily="34" charset="0"/>
                <a:cs typeface="Times New Roman" panose="02020603050405020304" pitchFamily="18" charset="0"/>
              </a:rPr>
              <a:t>en las</a:t>
            </a:r>
            <a:r>
              <a:rPr lang="es-CO" sz="1300" dirty="0">
                <a:effectLst/>
                <a:latin typeface="+mj-lt"/>
                <a:ea typeface="Aptos" panose="020B0004020202020204" pitchFamily="34" charset="0"/>
                <a:cs typeface="Times New Roman" panose="02020603050405020304" pitchFamily="18" charset="0"/>
              </a:rPr>
              <a:t> capacidades.</a:t>
            </a:r>
            <a:endParaRPr lang="es-CO" sz="1300" dirty="0">
              <a:latin typeface="+mj-lt"/>
            </a:endParaRPr>
          </a:p>
        </p:txBody>
      </p:sp>
      <p:sp>
        <p:nvSpPr>
          <p:cNvPr id="7" name="CuadroTexto 6">
            <a:extLst>
              <a:ext uri="{FF2B5EF4-FFF2-40B4-BE49-F238E27FC236}">
                <a16:creationId xmlns:a16="http://schemas.microsoft.com/office/drawing/2014/main" id="{1508BCA4-D27B-4F17-1F96-EC0A39C5530A}"/>
              </a:ext>
            </a:extLst>
          </p:cNvPr>
          <p:cNvSpPr txBox="1"/>
          <p:nvPr/>
        </p:nvSpPr>
        <p:spPr>
          <a:xfrm>
            <a:off x="887718" y="3874123"/>
            <a:ext cx="10511801" cy="1292662"/>
          </a:xfrm>
          <a:prstGeom prst="rect">
            <a:avLst/>
          </a:prstGeom>
          <a:noFill/>
        </p:spPr>
        <p:txBody>
          <a:bodyPr wrap="square">
            <a:spAutoFit/>
          </a:bodyPr>
          <a:lstStyle/>
          <a:p>
            <a:pPr marL="285750" indent="-285750" algn="just">
              <a:buFont typeface="Arial" panose="020B0604020202020204" pitchFamily="34" charset="0"/>
              <a:buChar char="•"/>
            </a:pPr>
            <a:r>
              <a:rPr lang="es-CO" sz="1300" b="1" dirty="0">
                <a:latin typeface="+mj-lt"/>
                <a:cs typeface="Times New Roman" panose="02020603050405020304" pitchFamily="18" charset="0"/>
              </a:rPr>
              <a:t>La brecha entre los distintos grupos y el puntaje obtenido por el grupo de principales ciudades ha aumentado </a:t>
            </a:r>
            <a:r>
              <a:rPr lang="es-CO" sz="1300" dirty="0">
                <a:latin typeface="+mj-lt"/>
                <a:cs typeface="Times New Roman" panose="02020603050405020304" pitchFamily="18" charset="0"/>
              </a:rPr>
              <a:t>con excepción del Grupo G3.</a:t>
            </a:r>
            <a:r>
              <a:rPr lang="es-MX" sz="1300" dirty="0">
                <a:latin typeface="+mj-lt"/>
              </a:rPr>
              <a:t> </a:t>
            </a:r>
          </a:p>
          <a:p>
            <a:pPr marL="285750" indent="-285750" algn="just">
              <a:buFont typeface="Arial" panose="020B0604020202020204" pitchFamily="34" charset="0"/>
              <a:buChar char="•"/>
            </a:pPr>
            <a:endParaRPr lang="es-MX" sz="1300" dirty="0">
              <a:latin typeface="+mj-lt"/>
            </a:endParaRPr>
          </a:p>
          <a:p>
            <a:pPr marL="285750" indent="-285750" algn="just">
              <a:buFont typeface="Arial" panose="020B0604020202020204" pitchFamily="34" charset="0"/>
              <a:buChar char="•"/>
            </a:pPr>
            <a:r>
              <a:rPr lang="es-MX" sz="1300" dirty="0">
                <a:latin typeface="+mj-lt"/>
              </a:rPr>
              <a:t>La </a:t>
            </a:r>
            <a:r>
              <a:rPr lang="es-MX" sz="1300" b="1" dirty="0">
                <a:latin typeface="+mj-lt"/>
              </a:rPr>
              <a:t>mayor brecha en el IDF </a:t>
            </a:r>
            <a:r>
              <a:rPr lang="es-MX" sz="1300" dirty="0">
                <a:latin typeface="+mj-lt"/>
              </a:rPr>
              <a:t>se registra en el grupo G4 (53,92pts) respecto del Grupo C (69,67), la cual es cercana a los 16 puntos. </a:t>
            </a:r>
            <a:endParaRPr lang="es-CO" sz="1300" dirty="0">
              <a:latin typeface="+mj-lt"/>
            </a:endParaRPr>
          </a:p>
          <a:p>
            <a:pPr marL="285750" indent="-285750" algn="just">
              <a:buFont typeface="Arial" panose="020B0604020202020204" pitchFamily="34" charset="0"/>
              <a:buChar char="•"/>
            </a:pPr>
            <a:endParaRPr lang="es-CO" sz="1300" dirty="0">
              <a:latin typeface="+mj-lt"/>
            </a:endParaRPr>
          </a:p>
        </p:txBody>
      </p:sp>
      <p:sp>
        <p:nvSpPr>
          <p:cNvPr id="8" name="CuadroTexto 7">
            <a:extLst>
              <a:ext uri="{FF2B5EF4-FFF2-40B4-BE49-F238E27FC236}">
                <a16:creationId xmlns:a16="http://schemas.microsoft.com/office/drawing/2014/main" id="{D8054F04-5DA2-F1B2-2441-7EE8166B86B3}"/>
              </a:ext>
            </a:extLst>
          </p:cNvPr>
          <p:cNvSpPr txBox="1"/>
          <p:nvPr/>
        </p:nvSpPr>
        <p:spPr>
          <a:xfrm>
            <a:off x="891538" y="5020719"/>
            <a:ext cx="10219242" cy="492443"/>
          </a:xfrm>
          <a:prstGeom prst="rect">
            <a:avLst/>
          </a:prstGeom>
          <a:noFill/>
        </p:spPr>
        <p:txBody>
          <a:bodyPr wrap="square">
            <a:spAutoFit/>
          </a:bodyPr>
          <a:lstStyle/>
          <a:p>
            <a:pPr marL="285750" indent="-285750" algn="just">
              <a:buFont typeface="Arial" panose="020B0604020202020204" pitchFamily="34" charset="0"/>
              <a:buChar char="•"/>
            </a:pPr>
            <a:r>
              <a:rPr lang="es-CO" sz="1300" dirty="0">
                <a:latin typeface="+mj-lt"/>
                <a:cs typeface="Times New Roman" panose="02020603050405020304" pitchFamily="18" charset="0"/>
              </a:rPr>
              <a:t>En la </a:t>
            </a:r>
            <a:r>
              <a:rPr lang="es-CO" sz="1300" b="1" dirty="0">
                <a:latin typeface="+mj-lt"/>
                <a:cs typeface="Times New Roman" panose="02020603050405020304" pitchFamily="18" charset="0"/>
              </a:rPr>
              <a:t>dimensión fiscal, la calificación más alta la obtienen las ciudades del Grupo C y municipios del G1 en tres de cinco indicadores, </a:t>
            </a:r>
            <a:r>
              <a:rPr lang="es-CO" sz="1300" dirty="0">
                <a:latin typeface="+mj-lt"/>
                <a:cs typeface="Times New Roman" panose="02020603050405020304" pitchFamily="18" charset="0"/>
              </a:rPr>
              <a:t>con excepción del indicador de endeudamiento y el indicador de Balance Fiscal Primario.</a:t>
            </a:r>
            <a:endParaRPr lang="es-CO" sz="1300" dirty="0">
              <a:latin typeface="+mj-lt"/>
            </a:endParaRPr>
          </a:p>
        </p:txBody>
      </p:sp>
      <p:sp>
        <p:nvSpPr>
          <p:cNvPr id="10" name="CuadroTexto 9">
            <a:extLst>
              <a:ext uri="{FF2B5EF4-FFF2-40B4-BE49-F238E27FC236}">
                <a16:creationId xmlns:a16="http://schemas.microsoft.com/office/drawing/2014/main" id="{BF1EF456-E53F-8CAF-3406-CB4434F9F194}"/>
              </a:ext>
            </a:extLst>
          </p:cNvPr>
          <p:cNvSpPr txBox="1"/>
          <p:nvPr/>
        </p:nvSpPr>
        <p:spPr>
          <a:xfrm>
            <a:off x="878909" y="5736982"/>
            <a:ext cx="10511800" cy="692497"/>
          </a:xfrm>
          <a:prstGeom prst="rect">
            <a:avLst/>
          </a:prstGeom>
          <a:noFill/>
        </p:spPr>
        <p:txBody>
          <a:bodyPr wrap="square">
            <a:spAutoFit/>
          </a:bodyPr>
          <a:lstStyle/>
          <a:p>
            <a:pPr marL="285750" indent="-285750" algn="just">
              <a:buFont typeface="Arial" panose="020B0604020202020204" pitchFamily="34" charset="0"/>
              <a:buChar char="•"/>
            </a:pPr>
            <a:r>
              <a:rPr lang="es-CO" sz="1300" dirty="0">
                <a:latin typeface="+mj-lt"/>
                <a:cs typeface="Times New Roman" panose="02020603050405020304" pitchFamily="18" charset="0"/>
              </a:rPr>
              <a:t>En la</a:t>
            </a:r>
            <a:r>
              <a:rPr lang="es-CO" sz="1300" b="1" dirty="0">
                <a:latin typeface="+mj-lt"/>
                <a:cs typeface="Times New Roman" panose="02020603050405020304" pitchFamily="18" charset="0"/>
              </a:rPr>
              <a:t> dimensión de gestión financiera las ciudades del grupo C obtienen el mayor puntaje en todos los indicadores. Sin embargo, se evidencian dificultades para realizar una adecuada programación de ingresos. </a:t>
            </a:r>
            <a:r>
              <a:rPr lang="es-CO" sz="1300" dirty="0">
                <a:latin typeface="+mj-lt"/>
                <a:cs typeface="Times New Roman" panose="02020603050405020304" pitchFamily="18" charset="0"/>
              </a:rPr>
              <a:t>Existe una tendencia  a </a:t>
            </a:r>
            <a:r>
              <a:rPr lang="es-CO" sz="1300" dirty="0" err="1">
                <a:latin typeface="+mj-lt"/>
                <a:cs typeface="Times New Roman" panose="02020603050405020304" pitchFamily="18" charset="0"/>
              </a:rPr>
              <a:t>subprogramar</a:t>
            </a:r>
            <a:r>
              <a:rPr lang="es-CO" sz="1300" dirty="0">
                <a:latin typeface="+mj-lt"/>
                <a:cs typeface="Times New Roman" panose="02020603050405020304" pitchFamily="18" charset="0"/>
              </a:rPr>
              <a:t> ingresos respecto a los que efectivamente se recaudan. </a:t>
            </a:r>
            <a:endParaRPr lang="es-CO" sz="1300" b="1" dirty="0">
              <a:latin typeface="+mj-lt"/>
              <a:cs typeface="Times New Roman" panose="02020603050405020304" pitchFamily="18" charset="0"/>
            </a:endParaRPr>
          </a:p>
        </p:txBody>
      </p:sp>
      <p:cxnSp>
        <p:nvCxnSpPr>
          <p:cNvPr id="12" name="Conector recto 11">
            <a:extLst>
              <a:ext uri="{FF2B5EF4-FFF2-40B4-BE49-F238E27FC236}">
                <a16:creationId xmlns:a16="http://schemas.microsoft.com/office/drawing/2014/main" id="{EC25201A-4A43-E3B1-7D56-FA3A79369C80}"/>
              </a:ext>
            </a:extLst>
          </p:cNvPr>
          <p:cNvCxnSpPr>
            <a:cxnSpLocks/>
          </p:cNvCxnSpPr>
          <p:nvPr/>
        </p:nvCxnSpPr>
        <p:spPr>
          <a:xfrm>
            <a:off x="941289" y="3812735"/>
            <a:ext cx="10800000" cy="12861"/>
          </a:xfrm>
          <a:prstGeom prst="line">
            <a:avLst/>
          </a:prstGeom>
        </p:spPr>
        <p:style>
          <a:lnRef idx="1">
            <a:schemeClr val="accent4"/>
          </a:lnRef>
          <a:fillRef idx="0">
            <a:schemeClr val="accent4"/>
          </a:fillRef>
          <a:effectRef idx="0">
            <a:schemeClr val="accent4"/>
          </a:effectRef>
          <a:fontRef idx="minor">
            <a:schemeClr val="tx1"/>
          </a:fontRef>
        </p:style>
      </p:cxnSp>
      <p:cxnSp>
        <p:nvCxnSpPr>
          <p:cNvPr id="13" name="Conector recto 12">
            <a:extLst>
              <a:ext uri="{FF2B5EF4-FFF2-40B4-BE49-F238E27FC236}">
                <a16:creationId xmlns:a16="http://schemas.microsoft.com/office/drawing/2014/main" id="{B00F24D7-2674-8FBC-162C-915677634ABC}"/>
              </a:ext>
            </a:extLst>
          </p:cNvPr>
          <p:cNvCxnSpPr>
            <a:cxnSpLocks/>
          </p:cNvCxnSpPr>
          <p:nvPr/>
        </p:nvCxnSpPr>
        <p:spPr>
          <a:xfrm>
            <a:off x="941289" y="4900273"/>
            <a:ext cx="10800000" cy="0"/>
          </a:xfrm>
          <a:prstGeom prst="line">
            <a:avLst/>
          </a:prstGeom>
        </p:spPr>
        <p:style>
          <a:lnRef idx="1">
            <a:schemeClr val="accent4"/>
          </a:lnRef>
          <a:fillRef idx="0">
            <a:schemeClr val="accent4"/>
          </a:fillRef>
          <a:effectRef idx="0">
            <a:schemeClr val="accent4"/>
          </a:effectRef>
          <a:fontRef idx="minor">
            <a:schemeClr val="tx1"/>
          </a:fontRef>
        </p:style>
      </p:cxnSp>
      <p:cxnSp>
        <p:nvCxnSpPr>
          <p:cNvPr id="14" name="Conector recto 13">
            <a:extLst>
              <a:ext uri="{FF2B5EF4-FFF2-40B4-BE49-F238E27FC236}">
                <a16:creationId xmlns:a16="http://schemas.microsoft.com/office/drawing/2014/main" id="{003AFA16-47C3-42F9-1D33-33A78739AE45}"/>
              </a:ext>
            </a:extLst>
          </p:cNvPr>
          <p:cNvCxnSpPr>
            <a:cxnSpLocks/>
          </p:cNvCxnSpPr>
          <p:nvPr/>
        </p:nvCxnSpPr>
        <p:spPr>
          <a:xfrm flipV="1">
            <a:off x="932325" y="5643478"/>
            <a:ext cx="10800000" cy="57931"/>
          </a:xfrm>
          <a:prstGeom prst="line">
            <a:avLst/>
          </a:prstGeom>
        </p:spPr>
        <p:style>
          <a:lnRef idx="1">
            <a:schemeClr val="accent4"/>
          </a:lnRef>
          <a:fillRef idx="0">
            <a:schemeClr val="accent4"/>
          </a:fillRef>
          <a:effectRef idx="0">
            <a:schemeClr val="accent4"/>
          </a:effectRef>
          <a:fontRef idx="minor">
            <a:schemeClr val="tx1"/>
          </a:fontRef>
        </p:style>
      </p:cxnSp>
      <p:cxnSp>
        <p:nvCxnSpPr>
          <p:cNvPr id="15" name="Conector recto 14">
            <a:extLst>
              <a:ext uri="{FF2B5EF4-FFF2-40B4-BE49-F238E27FC236}">
                <a16:creationId xmlns:a16="http://schemas.microsoft.com/office/drawing/2014/main" id="{30766D32-2308-3C8D-65CA-E0D3897BBAAE}"/>
              </a:ext>
            </a:extLst>
          </p:cNvPr>
          <p:cNvCxnSpPr>
            <a:cxnSpLocks/>
          </p:cNvCxnSpPr>
          <p:nvPr/>
        </p:nvCxnSpPr>
        <p:spPr>
          <a:xfrm flipV="1">
            <a:off x="975390" y="6641493"/>
            <a:ext cx="10800000" cy="30321"/>
          </a:xfrm>
          <a:prstGeom prst="line">
            <a:avLst/>
          </a:prstGeom>
        </p:spPr>
        <p:style>
          <a:lnRef idx="1">
            <a:schemeClr val="accent4"/>
          </a:lnRef>
          <a:fillRef idx="0">
            <a:schemeClr val="accent4"/>
          </a:fillRef>
          <a:effectRef idx="0">
            <a:schemeClr val="accent4"/>
          </a:effectRef>
          <a:fontRef idx="minor">
            <a:schemeClr val="tx1"/>
          </a:fontRef>
        </p:style>
      </p:cxnSp>
      <p:sp>
        <p:nvSpPr>
          <p:cNvPr id="18" name="CuadroTexto 17">
            <a:extLst>
              <a:ext uri="{FF2B5EF4-FFF2-40B4-BE49-F238E27FC236}">
                <a16:creationId xmlns:a16="http://schemas.microsoft.com/office/drawing/2014/main" id="{EF6E2C05-95DA-9CDA-D948-D80F7764B160}"/>
              </a:ext>
            </a:extLst>
          </p:cNvPr>
          <p:cNvSpPr txBox="1"/>
          <p:nvPr/>
        </p:nvSpPr>
        <p:spPr>
          <a:xfrm>
            <a:off x="927396" y="3011879"/>
            <a:ext cx="10537110" cy="892552"/>
          </a:xfrm>
          <a:prstGeom prst="rect">
            <a:avLst/>
          </a:prstGeom>
          <a:noFill/>
        </p:spPr>
        <p:txBody>
          <a:bodyPr wrap="square">
            <a:spAutoFit/>
          </a:bodyPr>
          <a:lstStyle/>
          <a:p>
            <a:pPr marL="285750" indent="-285750" algn="just">
              <a:buFont typeface="Arial" panose="020B0604020202020204" pitchFamily="34" charset="0"/>
              <a:buChar char="•"/>
            </a:pPr>
            <a:r>
              <a:rPr lang="es-CO" sz="1300" dirty="0">
                <a:latin typeface="+mj-lt"/>
                <a:cs typeface="Times New Roman" panose="02020603050405020304" pitchFamily="18" charset="0"/>
              </a:rPr>
              <a:t>80 municipios están en el rango “</a:t>
            </a:r>
            <a:r>
              <a:rPr lang="es-CO" sz="1300" b="1" dirty="0">
                <a:latin typeface="+mj-lt"/>
                <a:cs typeface="Times New Roman" panose="02020603050405020304" pitchFamily="18" charset="0"/>
              </a:rPr>
              <a:t>solvente</a:t>
            </a:r>
            <a:r>
              <a:rPr lang="es-CO" sz="1300" dirty="0">
                <a:latin typeface="+mj-lt"/>
                <a:cs typeface="Times New Roman" panose="02020603050405020304" pitchFamily="18" charset="0"/>
              </a:rPr>
              <a:t>”. El 68,8% de ellos, están en los Grupos G1 y G2 (55 municipios). (IDF mayor a 70 puntos)</a:t>
            </a:r>
          </a:p>
          <a:p>
            <a:pPr marL="285750" indent="-285750" algn="just">
              <a:buFont typeface="Arial" panose="020B0604020202020204" pitchFamily="34" charset="0"/>
              <a:buChar char="•"/>
            </a:pPr>
            <a:endParaRPr lang="es-CO" sz="1300" dirty="0">
              <a:latin typeface="+mj-lt"/>
              <a:cs typeface="Times New Roman" panose="02020603050405020304" pitchFamily="18" charset="0"/>
            </a:endParaRPr>
          </a:p>
          <a:p>
            <a:pPr marL="285750" indent="-285750" algn="just">
              <a:buFont typeface="Arial" panose="020B0604020202020204" pitchFamily="34" charset="0"/>
              <a:buChar char="•"/>
            </a:pPr>
            <a:r>
              <a:rPr lang="es-CO" sz="1300" dirty="0">
                <a:latin typeface="+mj-lt"/>
                <a:cs typeface="Times New Roman" panose="02020603050405020304" pitchFamily="18" charset="0"/>
              </a:rPr>
              <a:t>575 municipios están en el rango “</a:t>
            </a:r>
            <a:r>
              <a:rPr lang="es-CO" sz="1300" b="1" dirty="0">
                <a:latin typeface="+mj-lt"/>
                <a:cs typeface="Times New Roman" panose="02020603050405020304" pitchFamily="18" charset="0"/>
              </a:rPr>
              <a:t>riesgo”</a:t>
            </a:r>
            <a:r>
              <a:rPr lang="es-CO" sz="1300" dirty="0">
                <a:latin typeface="+mj-lt"/>
                <a:cs typeface="Times New Roman" panose="02020603050405020304" pitchFamily="18" charset="0"/>
              </a:rPr>
              <a:t>. El 68,7% están en los Grupos G3, G4 y G5 . (IDF menor a 60 puntos).</a:t>
            </a:r>
          </a:p>
        </p:txBody>
      </p:sp>
      <p:sp>
        <p:nvSpPr>
          <p:cNvPr id="20" name="CuadroTexto 19">
            <a:extLst>
              <a:ext uri="{FF2B5EF4-FFF2-40B4-BE49-F238E27FC236}">
                <a16:creationId xmlns:a16="http://schemas.microsoft.com/office/drawing/2014/main" id="{C062BCD0-ABA2-08C0-53E0-A592F49D3CE7}"/>
              </a:ext>
            </a:extLst>
          </p:cNvPr>
          <p:cNvSpPr txBox="1"/>
          <p:nvPr/>
        </p:nvSpPr>
        <p:spPr>
          <a:xfrm>
            <a:off x="941289" y="1939705"/>
            <a:ext cx="10523217" cy="492443"/>
          </a:xfrm>
          <a:prstGeom prst="rect">
            <a:avLst/>
          </a:prstGeom>
          <a:noFill/>
        </p:spPr>
        <p:txBody>
          <a:bodyPr wrap="square">
            <a:spAutoFit/>
          </a:bodyPr>
          <a:lstStyle/>
          <a:p>
            <a:pPr marL="285750" indent="-285750" algn="just">
              <a:buFont typeface="Arial" panose="020B0604020202020204" pitchFamily="34" charset="0"/>
              <a:buChar char="•"/>
            </a:pPr>
            <a:r>
              <a:rPr lang="es-MX" sz="1300" b="1" dirty="0">
                <a:latin typeface="+mj-lt"/>
              </a:rPr>
              <a:t>4 ciudades </a:t>
            </a:r>
            <a:r>
              <a:rPr lang="es-MX" sz="1300" dirty="0">
                <a:latin typeface="+mj-lt"/>
              </a:rPr>
              <a:t>están en el rango “</a:t>
            </a:r>
            <a:r>
              <a:rPr lang="es-MX" sz="1300" b="1" dirty="0">
                <a:latin typeface="+mj-lt"/>
              </a:rPr>
              <a:t>sostenible”</a:t>
            </a:r>
            <a:r>
              <a:rPr lang="es-MX" sz="1300" dirty="0">
                <a:latin typeface="+mj-lt"/>
              </a:rPr>
              <a:t>: Bogotá, Nobsa (Boyacá), Ricaurte (Cundinamarca) e </a:t>
            </a:r>
            <a:r>
              <a:rPr lang="es-MX" sz="1300" dirty="0" err="1">
                <a:latin typeface="+mj-lt"/>
              </a:rPr>
              <a:t>Itagüi</a:t>
            </a:r>
            <a:r>
              <a:rPr lang="es-MX" sz="1300" dirty="0">
                <a:latin typeface="+mj-lt"/>
              </a:rPr>
              <a:t> (Antioquia) con un</a:t>
            </a:r>
            <a:r>
              <a:rPr lang="es-CO" sz="1300" dirty="0">
                <a:latin typeface="+mj-lt"/>
              </a:rPr>
              <a:t> </a:t>
            </a:r>
            <a:r>
              <a:rPr lang="es-MX" sz="1300" b="1" dirty="0">
                <a:latin typeface="+mj-lt"/>
                <a:cs typeface="Times New Roman" panose="02020603050405020304" pitchFamily="18" charset="0"/>
              </a:rPr>
              <a:t>IDF mayor a 80 puntos.</a:t>
            </a:r>
            <a:endParaRPr lang="es-CO" sz="1300" b="1" dirty="0">
              <a:latin typeface="+mj-lt"/>
              <a:cs typeface="Times New Roman" panose="02020603050405020304" pitchFamily="18" charset="0"/>
            </a:endParaRPr>
          </a:p>
        </p:txBody>
      </p:sp>
      <p:cxnSp>
        <p:nvCxnSpPr>
          <p:cNvPr id="21" name="Conector recto 20">
            <a:extLst>
              <a:ext uri="{FF2B5EF4-FFF2-40B4-BE49-F238E27FC236}">
                <a16:creationId xmlns:a16="http://schemas.microsoft.com/office/drawing/2014/main" id="{344BCE7A-C0D6-F574-E789-D44F478DF961}"/>
              </a:ext>
            </a:extLst>
          </p:cNvPr>
          <p:cNvCxnSpPr>
            <a:cxnSpLocks/>
          </p:cNvCxnSpPr>
          <p:nvPr/>
        </p:nvCxnSpPr>
        <p:spPr>
          <a:xfrm flipV="1">
            <a:off x="983424" y="2898679"/>
            <a:ext cx="10800000" cy="30321"/>
          </a:xfrm>
          <a:prstGeom prst="line">
            <a:avLst/>
          </a:prstGeom>
        </p:spPr>
        <p:style>
          <a:lnRef idx="1">
            <a:schemeClr val="accent4"/>
          </a:lnRef>
          <a:fillRef idx="0">
            <a:schemeClr val="accent4"/>
          </a:fillRef>
          <a:effectRef idx="0">
            <a:schemeClr val="accent4"/>
          </a:effectRef>
          <a:fontRef idx="minor">
            <a:schemeClr val="tx1"/>
          </a:fontRef>
        </p:style>
      </p:cxnSp>
      <p:sp>
        <p:nvSpPr>
          <p:cNvPr id="35" name="CuadroTexto 34">
            <a:extLst>
              <a:ext uri="{FF2B5EF4-FFF2-40B4-BE49-F238E27FC236}">
                <a16:creationId xmlns:a16="http://schemas.microsoft.com/office/drawing/2014/main" id="{C70424AB-EFDB-AE3F-E322-622A39D2A9B5}"/>
              </a:ext>
            </a:extLst>
          </p:cNvPr>
          <p:cNvSpPr txBox="1"/>
          <p:nvPr/>
        </p:nvSpPr>
        <p:spPr>
          <a:xfrm rot="16200000">
            <a:off x="-177873" y="2702634"/>
            <a:ext cx="1821175" cy="292388"/>
          </a:xfrm>
          <a:prstGeom prst="rect">
            <a:avLst/>
          </a:prstGeom>
          <a:solidFill>
            <a:schemeClr val="accent5">
              <a:lumMod val="40000"/>
              <a:lumOff val="60000"/>
            </a:schemeClr>
          </a:solidFill>
        </p:spPr>
        <p:txBody>
          <a:bodyPr wrap="square" rtlCol="0">
            <a:spAutoFit/>
          </a:bodyPr>
          <a:lstStyle/>
          <a:p>
            <a:pPr algn="ctr"/>
            <a:r>
              <a:rPr lang="es-CO" sz="1300" dirty="0">
                <a:latin typeface="+mj-lt"/>
              </a:rPr>
              <a:t>Resultados</a:t>
            </a:r>
          </a:p>
        </p:txBody>
      </p:sp>
      <p:sp>
        <p:nvSpPr>
          <p:cNvPr id="36" name="CuadroTexto 35">
            <a:extLst>
              <a:ext uri="{FF2B5EF4-FFF2-40B4-BE49-F238E27FC236}">
                <a16:creationId xmlns:a16="http://schemas.microsoft.com/office/drawing/2014/main" id="{284BFD79-3FD8-06BD-83F6-BC921097096D}"/>
              </a:ext>
            </a:extLst>
          </p:cNvPr>
          <p:cNvSpPr txBox="1"/>
          <p:nvPr/>
        </p:nvSpPr>
        <p:spPr>
          <a:xfrm rot="16200000">
            <a:off x="223580" y="4198019"/>
            <a:ext cx="1035891" cy="292388"/>
          </a:xfrm>
          <a:prstGeom prst="rect">
            <a:avLst/>
          </a:prstGeom>
          <a:solidFill>
            <a:schemeClr val="accent5">
              <a:lumMod val="40000"/>
              <a:lumOff val="60000"/>
            </a:schemeClr>
          </a:solidFill>
        </p:spPr>
        <p:txBody>
          <a:bodyPr wrap="square" rtlCol="0">
            <a:spAutoFit/>
          </a:bodyPr>
          <a:lstStyle/>
          <a:p>
            <a:pPr algn="ctr"/>
            <a:r>
              <a:rPr lang="es-CO" sz="1300" dirty="0">
                <a:latin typeface="+mj-lt"/>
              </a:rPr>
              <a:t>Brechas</a:t>
            </a:r>
          </a:p>
        </p:txBody>
      </p:sp>
      <p:sp>
        <p:nvSpPr>
          <p:cNvPr id="37" name="CuadroTexto 36">
            <a:extLst>
              <a:ext uri="{FF2B5EF4-FFF2-40B4-BE49-F238E27FC236}">
                <a16:creationId xmlns:a16="http://schemas.microsoft.com/office/drawing/2014/main" id="{B08D3221-212C-ABFB-070A-64C922FA2C7E}"/>
              </a:ext>
            </a:extLst>
          </p:cNvPr>
          <p:cNvSpPr txBox="1"/>
          <p:nvPr/>
        </p:nvSpPr>
        <p:spPr>
          <a:xfrm rot="16200000">
            <a:off x="-13534" y="5528203"/>
            <a:ext cx="1492497" cy="292388"/>
          </a:xfrm>
          <a:prstGeom prst="rect">
            <a:avLst/>
          </a:prstGeom>
          <a:solidFill>
            <a:schemeClr val="accent5">
              <a:lumMod val="40000"/>
              <a:lumOff val="60000"/>
            </a:schemeClr>
          </a:solidFill>
        </p:spPr>
        <p:txBody>
          <a:bodyPr wrap="square" rtlCol="0">
            <a:spAutoFit/>
          </a:bodyPr>
          <a:lstStyle/>
          <a:p>
            <a:pPr algn="ctr"/>
            <a:r>
              <a:rPr lang="es-CO" sz="1300" dirty="0">
                <a:latin typeface="+mj-lt"/>
              </a:rPr>
              <a:t>Dimensiones</a:t>
            </a:r>
          </a:p>
        </p:txBody>
      </p:sp>
      <p:sp>
        <p:nvSpPr>
          <p:cNvPr id="19" name="CuadroTexto 18">
            <a:extLst>
              <a:ext uri="{FF2B5EF4-FFF2-40B4-BE49-F238E27FC236}">
                <a16:creationId xmlns:a16="http://schemas.microsoft.com/office/drawing/2014/main" id="{AD48E49F-C9A1-4FBB-F2C9-B520BD1B3B27}"/>
              </a:ext>
            </a:extLst>
          </p:cNvPr>
          <p:cNvSpPr txBox="1"/>
          <p:nvPr/>
        </p:nvSpPr>
        <p:spPr>
          <a:xfrm rot="16200000">
            <a:off x="196911" y="1211419"/>
            <a:ext cx="1071605" cy="292388"/>
          </a:xfrm>
          <a:prstGeom prst="rect">
            <a:avLst/>
          </a:prstGeom>
          <a:solidFill>
            <a:schemeClr val="accent5">
              <a:lumMod val="40000"/>
              <a:lumOff val="60000"/>
            </a:schemeClr>
          </a:solidFill>
        </p:spPr>
        <p:txBody>
          <a:bodyPr wrap="square" rtlCol="0">
            <a:spAutoFit/>
          </a:bodyPr>
          <a:lstStyle/>
          <a:p>
            <a:pPr algn="ctr"/>
            <a:r>
              <a:rPr lang="es-CO" sz="1300" dirty="0">
                <a:latin typeface="+mj-lt"/>
              </a:rPr>
              <a:t>Tendencia</a:t>
            </a:r>
          </a:p>
        </p:txBody>
      </p:sp>
      <p:sp>
        <p:nvSpPr>
          <p:cNvPr id="22" name="CuadroTexto 21">
            <a:extLst>
              <a:ext uri="{FF2B5EF4-FFF2-40B4-BE49-F238E27FC236}">
                <a16:creationId xmlns:a16="http://schemas.microsoft.com/office/drawing/2014/main" id="{EB7F0050-50F7-8918-7A85-ACB80E0BA17A}"/>
              </a:ext>
            </a:extLst>
          </p:cNvPr>
          <p:cNvSpPr txBox="1"/>
          <p:nvPr/>
        </p:nvSpPr>
        <p:spPr>
          <a:xfrm>
            <a:off x="983424" y="818152"/>
            <a:ext cx="10481082" cy="892552"/>
          </a:xfrm>
          <a:prstGeom prst="rect">
            <a:avLst/>
          </a:prstGeom>
          <a:noFill/>
        </p:spPr>
        <p:txBody>
          <a:bodyPr wrap="square">
            <a:spAutoFit/>
          </a:bodyPr>
          <a:lstStyle/>
          <a:p>
            <a:pPr marL="285750" indent="-285750" algn="just">
              <a:buFont typeface="Arial" panose="020B0604020202020204" pitchFamily="34" charset="0"/>
              <a:buChar char="•"/>
            </a:pPr>
            <a:r>
              <a:rPr lang="es-CO" sz="1300" dirty="0">
                <a:latin typeface="+mj-lt"/>
                <a:cs typeface="Times New Roman" panose="02020603050405020304" pitchFamily="18" charset="0"/>
              </a:rPr>
              <a:t>Los municipios presentaron incrementos en la generación de recursos propios (2012-2023). Sin embargo, </a:t>
            </a:r>
            <a:r>
              <a:rPr lang="es-CO" sz="1300" b="1" dirty="0">
                <a:latin typeface="+mj-lt"/>
                <a:cs typeface="Times New Roman" panose="02020603050405020304" pitchFamily="18" charset="0"/>
              </a:rPr>
              <a:t>persiste la alta dependencia de las transferencias</a:t>
            </a:r>
            <a:r>
              <a:rPr lang="es-CO" sz="1300" dirty="0">
                <a:latin typeface="+mj-lt"/>
                <a:cs typeface="Times New Roman" panose="02020603050405020304" pitchFamily="18" charset="0"/>
              </a:rPr>
              <a:t> de la nación. Los ingresos propios pueden aumentar mejorando la gestión fiscal territorial. </a:t>
            </a:r>
            <a:r>
              <a:rPr lang="es-CO" sz="1300" b="1" dirty="0">
                <a:latin typeface="+mj-lt"/>
                <a:cs typeface="Times New Roman" panose="02020603050405020304" pitchFamily="18" charset="0"/>
              </a:rPr>
              <a:t>24 municipios NO reportaron información </a:t>
            </a:r>
            <a:r>
              <a:rPr lang="es-CO" sz="1300" dirty="0">
                <a:latin typeface="+mj-lt"/>
                <a:cs typeface="Times New Roman" panose="02020603050405020304" pitchFamily="18" charset="0"/>
              </a:rPr>
              <a:t>(o incompleta), obteniendo un </a:t>
            </a:r>
            <a:r>
              <a:rPr lang="es-CO" sz="1300" b="1" dirty="0">
                <a:latin typeface="+mj-lt"/>
                <a:cs typeface="Times New Roman" panose="02020603050405020304" pitchFamily="18" charset="0"/>
              </a:rPr>
              <a:t>bajo puntaje</a:t>
            </a:r>
            <a:r>
              <a:rPr lang="es-CO" sz="1300" dirty="0">
                <a:latin typeface="+mj-lt"/>
                <a:cs typeface="Times New Roman" panose="02020603050405020304" pitchFamily="18" charset="0"/>
              </a:rPr>
              <a:t> entre 5,98 puntos (</a:t>
            </a:r>
            <a:r>
              <a:rPr lang="es-CO" sz="1300" dirty="0" err="1">
                <a:latin typeface="+mj-lt"/>
                <a:cs typeface="Times New Roman" panose="02020603050405020304" pitchFamily="18" charset="0"/>
              </a:rPr>
              <a:t>Ungüia</a:t>
            </a:r>
            <a:r>
              <a:rPr lang="es-CO" sz="1300" dirty="0">
                <a:latin typeface="+mj-lt"/>
                <a:cs typeface="Times New Roman" panose="02020603050405020304" pitchFamily="18" charset="0"/>
              </a:rPr>
              <a:t>) y  15,17 puntos (Bajo Baudó), lo que da como resultado una </a:t>
            </a:r>
            <a:r>
              <a:rPr lang="es-CO" sz="1300" b="1" dirty="0">
                <a:latin typeface="+mj-lt"/>
                <a:cs typeface="Times New Roman" panose="02020603050405020304" pitchFamily="18" charset="0"/>
              </a:rPr>
              <a:t>alta reducción del IDF en 2023/2022.</a:t>
            </a:r>
          </a:p>
        </p:txBody>
      </p:sp>
      <p:cxnSp>
        <p:nvCxnSpPr>
          <p:cNvPr id="24" name="Conector recto 23">
            <a:extLst>
              <a:ext uri="{FF2B5EF4-FFF2-40B4-BE49-F238E27FC236}">
                <a16:creationId xmlns:a16="http://schemas.microsoft.com/office/drawing/2014/main" id="{C1BC2E7D-8485-D060-3F35-F86E04FF7A73}"/>
              </a:ext>
            </a:extLst>
          </p:cNvPr>
          <p:cNvCxnSpPr>
            <a:cxnSpLocks/>
          </p:cNvCxnSpPr>
          <p:nvPr/>
        </p:nvCxnSpPr>
        <p:spPr>
          <a:xfrm flipV="1">
            <a:off x="927397" y="1841451"/>
            <a:ext cx="10800000" cy="30321"/>
          </a:xfrm>
          <a:prstGeom prst="line">
            <a:avLst/>
          </a:prstGeom>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2234772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010BD31B-A5A9-77E6-A901-9FD7BB772533}"/>
              </a:ext>
            </a:extLst>
          </p:cNvPr>
          <p:cNvSpPr/>
          <p:nvPr/>
        </p:nvSpPr>
        <p:spPr>
          <a:xfrm flipH="1">
            <a:off x="-1" y="1072914"/>
            <a:ext cx="12192000" cy="425419"/>
          </a:xfrm>
          <a:prstGeom prst="rect">
            <a:avLst/>
          </a:prstGeom>
          <a:gradFill>
            <a:gsLst>
              <a:gs pos="0">
                <a:srgbClr val="4D4D4D">
                  <a:alpha val="15000"/>
                </a:srgbClr>
              </a:gs>
              <a:gs pos="100000">
                <a:srgbClr val="4D4D4D">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srgbClr val="70AD47">
                  <a:lumMod val="20000"/>
                  <a:lumOff val="80000"/>
                </a:srgbClr>
              </a:solidFill>
              <a:effectLst/>
              <a:uLnTx/>
              <a:uFillTx/>
              <a:latin typeface="Montserrat" panose="00000500000000000000" pitchFamily="2" charset="0"/>
              <a:ea typeface="Verdana" panose="020B0604030504040204" pitchFamily="34" charset="0"/>
              <a:cs typeface="Verdana" panose="020B0604030504040204" pitchFamily="34" charset="0"/>
            </a:endParaRPr>
          </a:p>
        </p:txBody>
      </p:sp>
      <p:sp>
        <p:nvSpPr>
          <p:cNvPr id="4" name="Rectangle">
            <a:extLst>
              <a:ext uri="{FF2B5EF4-FFF2-40B4-BE49-F238E27FC236}">
                <a16:creationId xmlns:a16="http://schemas.microsoft.com/office/drawing/2014/main" id="{46FF1AD1-1302-CDC6-19FA-DF8B4D7B4751}"/>
              </a:ext>
            </a:extLst>
          </p:cNvPr>
          <p:cNvSpPr/>
          <p:nvPr/>
        </p:nvSpPr>
        <p:spPr>
          <a:xfrm>
            <a:off x="-1" y="1969433"/>
            <a:ext cx="3110846" cy="4618415"/>
          </a:xfrm>
          <a:prstGeom prst="rect">
            <a:avLst/>
          </a:prstGeom>
          <a:solidFill>
            <a:schemeClr val="bg1">
              <a:lumMod val="95000"/>
            </a:schemeClr>
          </a:solidFill>
          <a:ln w="12700">
            <a:miter lim="400000"/>
          </a:ln>
        </p:spPr>
        <p:txBody>
          <a:bodyPr lIns="50800" tIns="50800" rIns="50800" bIns="50800" anchor="ctr"/>
          <a:lstStyle/>
          <a:p>
            <a:pPr algn="r">
              <a:lnSpc>
                <a:spcPct val="100000"/>
              </a:lnSpc>
              <a:defRPr sz="3200" spc="0">
                <a:solidFill>
                  <a:srgbClr val="FFFFFF"/>
                </a:solidFill>
                <a:latin typeface="Helvetica Neue Medium"/>
                <a:ea typeface="Helvetica Neue Medium"/>
                <a:cs typeface="Helvetica Neue Medium"/>
                <a:sym typeface="Helvetica Neue Medium"/>
              </a:defRPr>
            </a:pPr>
            <a:endParaRPr lang="es-CO" sz="2800" spc="0">
              <a:solidFill>
                <a:schemeClr val="tx1"/>
              </a:solidFill>
              <a:latin typeface="Montserrat" panose="00000500000000000000" pitchFamily="2" charset="0"/>
            </a:endParaRPr>
          </a:p>
          <a:p>
            <a:pPr algn="r">
              <a:lnSpc>
                <a:spcPct val="100000"/>
              </a:lnSpc>
              <a:defRPr sz="3200" spc="0">
                <a:solidFill>
                  <a:srgbClr val="FFFFFF"/>
                </a:solidFill>
                <a:latin typeface="Helvetica Neue Medium"/>
                <a:ea typeface="Helvetica Neue Medium"/>
                <a:cs typeface="Helvetica Neue Medium"/>
                <a:sym typeface="Helvetica Neue Medium"/>
              </a:defRPr>
            </a:pPr>
            <a:r>
              <a:rPr lang="es-CO" sz="2800" spc="0">
                <a:solidFill>
                  <a:schemeClr val="tx1"/>
                </a:solidFill>
                <a:latin typeface="Montserrat" panose="00000500000000000000" pitchFamily="2" charset="0"/>
              </a:rPr>
              <a:t> </a:t>
            </a:r>
          </a:p>
        </p:txBody>
      </p:sp>
      <p:sp>
        <p:nvSpPr>
          <p:cNvPr id="3" name="CuadroTexto 2">
            <a:extLst>
              <a:ext uri="{FF2B5EF4-FFF2-40B4-BE49-F238E27FC236}">
                <a16:creationId xmlns:a16="http://schemas.microsoft.com/office/drawing/2014/main" id="{E7EE4180-4804-BF16-0436-5B00BCC399CF}"/>
              </a:ext>
            </a:extLst>
          </p:cNvPr>
          <p:cNvSpPr txBox="1"/>
          <p:nvPr/>
        </p:nvSpPr>
        <p:spPr>
          <a:xfrm>
            <a:off x="372156" y="1065146"/>
            <a:ext cx="11447685"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spcBef>
                <a:spcPts val="0"/>
              </a:spcBef>
              <a:spcAft>
                <a:spcPts val="0"/>
              </a:spcAft>
              <a:buClrTx/>
              <a:buSzTx/>
              <a:buFontTx/>
              <a:buNone/>
              <a:tabLst/>
            </a:pPr>
            <a:r>
              <a:rPr kumimoji="0" lang="es-CO" sz="2400" b="1" i="0" u="none" strike="noStrike" cap="none" spc="59" normalizeH="0" baseline="0">
                <a:ln>
                  <a:noFill/>
                </a:ln>
                <a:solidFill>
                  <a:schemeClr val="accent1"/>
                </a:solidFill>
                <a:effectLst/>
                <a:uFillTx/>
                <a:latin typeface="Montserrat" panose="00000500000000000000" pitchFamily="2" charset="0"/>
                <a:ea typeface="Montserrat Regular"/>
                <a:cs typeface="Montserrat Regular"/>
                <a:sym typeface="Montserrat Regular"/>
              </a:rPr>
              <a:t>Entre 2022 y 2023 el </a:t>
            </a:r>
            <a:r>
              <a:rPr kumimoji="0" lang="es-CO" sz="2400" b="1" i="0" u="none" strike="noStrike" cap="none" spc="59" normalizeH="0" baseline="0">
                <a:ln>
                  <a:noFill/>
                </a:ln>
                <a:solidFill>
                  <a:schemeClr val="accent1"/>
                </a:solidFill>
                <a:effectLst/>
                <a:highlight>
                  <a:srgbClr val="D4F3F4"/>
                </a:highlight>
                <a:uFillTx/>
                <a:latin typeface="Montserrat" panose="00000500000000000000" pitchFamily="2" charset="0"/>
                <a:ea typeface="Montserrat Regular"/>
                <a:cs typeface="Montserrat Regular"/>
                <a:sym typeface="Montserrat Regular"/>
              </a:rPr>
              <a:t>crecimiento real </a:t>
            </a:r>
            <a:r>
              <a:rPr kumimoji="0" lang="es-CO" sz="2400" b="1" i="0" u="none" strike="noStrike" cap="none" spc="59" normalizeH="0" baseline="0">
                <a:ln>
                  <a:noFill/>
                </a:ln>
                <a:solidFill>
                  <a:schemeClr val="accent1"/>
                </a:solidFill>
                <a:effectLst/>
                <a:uFillTx/>
                <a:latin typeface="Montserrat" panose="00000500000000000000" pitchFamily="2" charset="0"/>
                <a:ea typeface="Montserrat Regular"/>
                <a:cs typeface="Montserrat Regular"/>
                <a:sym typeface="Montserrat Regular"/>
              </a:rPr>
              <a:t>de los ingresos fue del </a:t>
            </a:r>
            <a:r>
              <a:rPr lang="es-CO" sz="2400" b="1" spc="59">
                <a:solidFill>
                  <a:schemeClr val="accent1"/>
                </a:solidFill>
                <a:highlight>
                  <a:srgbClr val="D4F3F4"/>
                </a:highlight>
                <a:latin typeface="Montserrat" panose="00000500000000000000" pitchFamily="2" charset="0"/>
                <a:ea typeface="Montserrat Regular"/>
                <a:cs typeface="Montserrat Regular"/>
                <a:sym typeface="Montserrat Regular"/>
              </a:rPr>
              <a:t>1,8</a:t>
            </a:r>
            <a:r>
              <a:rPr kumimoji="0" lang="es-CO" sz="2400" b="1" i="0" u="none" strike="noStrike" cap="none" spc="59" normalizeH="0" baseline="0">
                <a:ln>
                  <a:noFill/>
                </a:ln>
                <a:solidFill>
                  <a:schemeClr val="accent1"/>
                </a:solidFill>
                <a:effectLst/>
                <a:highlight>
                  <a:srgbClr val="D4F3F4"/>
                </a:highlight>
                <a:uFillTx/>
                <a:latin typeface="Montserrat" panose="00000500000000000000" pitchFamily="2" charset="0"/>
                <a:ea typeface="Montserrat Regular"/>
                <a:cs typeface="Montserrat Regular"/>
                <a:sym typeface="Montserrat Regular"/>
              </a:rPr>
              <a:t>%</a:t>
            </a:r>
          </a:p>
        </p:txBody>
      </p:sp>
      <p:sp>
        <p:nvSpPr>
          <p:cNvPr id="7" name="CuadroTexto 6">
            <a:extLst>
              <a:ext uri="{FF2B5EF4-FFF2-40B4-BE49-F238E27FC236}">
                <a16:creationId xmlns:a16="http://schemas.microsoft.com/office/drawing/2014/main" id="{7AD8C366-29DC-9814-4D55-6EA5720BD324}"/>
              </a:ext>
            </a:extLst>
          </p:cNvPr>
          <p:cNvSpPr txBox="1"/>
          <p:nvPr/>
        </p:nvSpPr>
        <p:spPr>
          <a:xfrm>
            <a:off x="40586" y="2228786"/>
            <a:ext cx="3147802" cy="523220"/>
          </a:xfrm>
          <a:prstGeom prst="rect">
            <a:avLst/>
          </a:prstGeom>
          <a:noFill/>
        </p:spPr>
        <p:txBody>
          <a:bodyPr wrap="square" rtlCol="0">
            <a:spAutoFit/>
          </a:bodyPr>
          <a:lstStyle/>
          <a:p>
            <a:r>
              <a:rPr lang="es-CO" sz="1600" b="1" dirty="0">
                <a:latin typeface="Montserrat" panose="00000500000000000000" pitchFamily="2" charset="0"/>
              </a:rPr>
              <a:t>📌</a:t>
            </a:r>
            <a:r>
              <a:rPr lang="es-CO" sz="1200" dirty="0">
                <a:latin typeface="Montserrat" panose="00000500000000000000" pitchFamily="2" charset="0"/>
              </a:rPr>
              <a:t>En 2023 los ingresos totales municipales  sumaron </a:t>
            </a:r>
            <a:r>
              <a:rPr lang="es-CO" sz="1200" b="1" dirty="0">
                <a:latin typeface="Montserrat" panose="00000500000000000000" pitchFamily="2" charset="0"/>
              </a:rPr>
              <a:t>$</a:t>
            </a:r>
            <a:r>
              <a:rPr lang="es-MX" sz="1200" b="1" dirty="0">
                <a:latin typeface="Montserrat" panose="00000500000000000000" pitchFamily="2" charset="0"/>
              </a:rPr>
              <a:t>124.1 billones.</a:t>
            </a:r>
            <a:endParaRPr lang="es-CO" sz="1200" dirty="0">
              <a:latin typeface="Montserrat" panose="00000500000000000000" pitchFamily="2" charset="0"/>
            </a:endParaRPr>
          </a:p>
        </p:txBody>
      </p:sp>
      <p:sp>
        <p:nvSpPr>
          <p:cNvPr id="16" name="CuadroTexto 15">
            <a:extLst>
              <a:ext uri="{FF2B5EF4-FFF2-40B4-BE49-F238E27FC236}">
                <a16:creationId xmlns:a16="http://schemas.microsoft.com/office/drawing/2014/main" id="{0437FF59-8A8B-05E5-D922-7C900AC862FF}"/>
              </a:ext>
            </a:extLst>
          </p:cNvPr>
          <p:cNvSpPr txBox="1"/>
          <p:nvPr/>
        </p:nvSpPr>
        <p:spPr>
          <a:xfrm>
            <a:off x="40587" y="2891120"/>
            <a:ext cx="2998178" cy="1200329"/>
          </a:xfrm>
          <a:prstGeom prst="rect">
            <a:avLst/>
          </a:prstGeom>
          <a:noFill/>
        </p:spPr>
        <p:txBody>
          <a:bodyPr wrap="square">
            <a:spAutoFit/>
          </a:bodyPr>
          <a:lstStyle/>
          <a:p>
            <a:r>
              <a:rPr lang="es-CO" sz="1200" b="1" dirty="0">
                <a:latin typeface="Montserrat" panose="00000500000000000000" pitchFamily="2" charset="0"/>
              </a:rPr>
              <a:t>📌 </a:t>
            </a:r>
            <a:r>
              <a:rPr lang="es-CO" sz="1200" dirty="0">
                <a:latin typeface="Montserrat" panose="00000500000000000000" pitchFamily="2" charset="0"/>
              </a:rPr>
              <a:t>En 2023 las principales fuentes correspondieron a transferencias nacionales </a:t>
            </a:r>
            <a:r>
              <a:rPr lang="es-CO" sz="1200" b="1" dirty="0">
                <a:latin typeface="Montserrat" panose="00000500000000000000" pitchFamily="2" charset="0"/>
              </a:rPr>
              <a:t>($56,91 billones; 45,8%) </a:t>
            </a:r>
            <a:r>
              <a:rPr lang="es-CO" sz="1200" dirty="0">
                <a:latin typeface="Montserrat" panose="00000500000000000000" pitchFamily="2" charset="0"/>
              </a:rPr>
              <a:t>un </a:t>
            </a:r>
            <a:r>
              <a:rPr lang="es-CO" sz="1200" b="1" dirty="0">
                <a:latin typeface="Montserrat" panose="00000500000000000000" pitchFamily="2" charset="0"/>
              </a:rPr>
              <a:t>crecimiento</a:t>
            </a:r>
            <a:r>
              <a:rPr lang="es-CO" sz="1200" dirty="0">
                <a:latin typeface="Montserrat" panose="00000500000000000000" pitchFamily="2" charset="0"/>
              </a:rPr>
              <a:t> del </a:t>
            </a:r>
            <a:r>
              <a:rPr lang="es-CO" sz="1200" b="1" dirty="0">
                <a:latin typeface="Montserrat" panose="00000500000000000000" pitchFamily="2" charset="0"/>
              </a:rPr>
              <a:t>2% </a:t>
            </a:r>
            <a:endParaRPr lang="es-CO" sz="1200" b="1" kern="100" dirty="0">
              <a:effectLst/>
              <a:latin typeface="Montserrat" panose="00000500000000000000" pitchFamily="2" charset="0"/>
              <a:ea typeface="Aptos" panose="020B0004020202020204" pitchFamily="34" charset="0"/>
              <a:cs typeface="Times New Roman" panose="02020603050405020304" pitchFamily="18" charset="0"/>
            </a:endParaRPr>
          </a:p>
          <a:p>
            <a:r>
              <a:rPr lang="es-CO" sz="1200" dirty="0">
                <a:latin typeface="Montserrat" panose="00000500000000000000" pitchFamily="2" charset="0"/>
              </a:rPr>
              <a:t>y recursos propios </a:t>
            </a:r>
            <a:r>
              <a:rPr lang="es-CO" sz="1200" b="1" dirty="0">
                <a:latin typeface="Montserrat" panose="00000500000000000000" pitchFamily="2" charset="0"/>
              </a:rPr>
              <a:t>($45,78 billones; 36,9%), </a:t>
            </a:r>
            <a:r>
              <a:rPr lang="es-CO" sz="1200" dirty="0">
                <a:latin typeface="Montserrat" panose="00000500000000000000" pitchFamily="2" charset="0"/>
              </a:rPr>
              <a:t>un </a:t>
            </a:r>
            <a:r>
              <a:rPr lang="es-CO" sz="1200" b="1" dirty="0">
                <a:latin typeface="Montserrat" panose="00000500000000000000" pitchFamily="2" charset="0"/>
              </a:rPr>
              <a:t>crecimiento de 6%.</a:t>
            </a:r>
            <a:endParaRPr lang="es-CO" sz="1200" dirty="0">
              <a:latin typeface="Montserrat" panose="00000500000000000000" pitchFamily="2" charset="0"/>
            </a:endParaRPr>
          </a:p>
        </p:txBody>
      </p:sp>
      <p:sp>
        <p:nvSpPr>
          <p:cNvPr id="11" name="CuadroTexto 10">
            <a:extLst>
              <a:ext uri="{FF2B5EF4-FFF2-40B4-BE49-F238E27FC236}">
                <a16:creationId xmlns:a16="http://schemas.microsoft.com/office/drawing/2014/main" id="{D13D3BB0-C29E-7497-BE2B-A306E08B6EEB}"/>
              </a:ext>
            </a:extLst>
          </p:cNvPr>
          <p:cNvSpPr txBox="1"/>
          <p:nvPr/>
        </p:nvSpPr>
        <p:spPr>
          <a:xfrm>
            <a:off x="20292" y="4230563"/>
            <a:ext cx="3168096" cy="1969770"/>
          </a:xfrm>
          <a:prstGeom prst="rect">
            <a:avLst/>
          </a:prstGeom>
          <a:noFill/>
        </p:spPr>
        <p:txBody>
          <a:bodyPr wrap="square">
            <a:spAutoFit/>
          </a:bodyPr>
          <a:lstStyle/>
          <a:p>
            <a:r>
              <a:rPr lang="es-CO" sz="1200" b="1" dirty="0">
                <a:solidFill>
                  <a:schemeClr val="tx2"/>
                </a:solidFill>
                <a:latin typeface="Montserrat" panose="00000500000000000000" pitchFamily="2" charset="0"/>
              </a:rPr>
              <a:t>📌</a:t>
            </a:r>
            <a:r>
              <a:rPr lang="es-CO" sz="1200" b="1" dirty="0">
                <a:latin typeface="Montserrat" panose="00000500000000000000" pitchFamily="2" charset="0"/>
              </a:rPr>
              <a:t> Entre 2012 y 2023</a:t>
            </a:r>
            <a:r>
              <a:rPr lang="es-CO" sz="1200" dirty="0">
                <a:latin typeface="Montserrat" panose="00000500000000000000" pitchFamily="2" charset="0"/>
              </a:rPr>
              <a:t>, las </a:t>
            </a:r>
            <a:r>
              <a:rPr lang="es-CO" sz="1200" b="1" dirty="0">
                <a:latin typeface="Montserrat" panose="00000500000000000000" pitchFamily="2" charset="0"/>
              </a:rPr>
              <a:t>transferencias crecieron 62%  </a:t>
            </a:r>
            <a:r>
              <a:rPr lang="es-CO" sz="1200" dirty="0">
                <a:latin typeface="Montserrat" panose="00000500000000000000" pitchFamily="2" charset="0"/>
              </a:rPr>
              <a:t>y representaron en promedio </a:t>
            </a:r>
            <a:r>
              <a:rPr lang="es-CO" sz="1400" b="1" dirty="0">
                <a:latin typeface="Montserrat" panose="00000500000000000000" pitchFamily="2" charset="0"/>
              </a:rPr>
              <a:t>47% </a:t>
            </a:r>
            <a:r>
              <a:rPr lang="es-CO" sz="1200" b="1" dirty="0">
                <a:latin typeface="Montserrat" panose="00000500000000000000" pitchFamily="2" charset="0"/>
              </a:rPr>
              <a:t>de los ingresos totales.</a:t>
            </a:r>
          </a:p>
          <a:p>
            <a:endParaRPr lang="es-CO" sz="1200" dirty="0">
              <a:latin typeface="Montserrat" panose="00000500000000000000" pitchFamily="2" charset="0"/>
            </a:endParaRPr>
          </a:p>
          <a:p>
            <a:r>
              <a:rPr lang="es-CO" sz="1200" b="1" dirty="0">
                <a:solidFill>
                  <a:schemeClr val="tx2"/>
                </a:solidFill>
                <a:latin typeface="Montserrat" panose="00000500000000000000" pitchFamily="2" charset="0"/>
              </a:rPr>
              <a:t>📌 </a:t>
            </a:r>
            <a:r>
              <a:rPr lang="es-CO" sz="1200" b="1" dirty="0">
                <a:latin typeface="Montserrat" panose="00000500000000000000" pitchFamily="2" charset="0"/>
              </a:rPr>
              <a:t>Entre 2012 y 2023 </a:t>
            </a:r>
            <a:r>
              <a:rPr lang="es-CO" sz="1200" dirty="0">
                <a:latin typeface="Montserrat" panose="00000500000000000000" pitchFamily="2" charset="0"/>
              </a:rPr>
              <a:t>los </a:t>
            </a:r>
            <a:r>
              <a:rPr lang="es-CO" sz="1200" b="1" dirty="0">
                <a:latin typeface="Montserrat" panose="00000500000000000000" pitchFamily="2" charset="0"/>
              </a:rPr>
              <a:t>recursos propios crecieron 68%</a:t>
            </a:r>
            <a:r>
              <a:rPr lang="es-CO" sz="1200" dirty="0">
                <a:latin typeface="Montserrat" panose="00000500000000000000" pitchFamily="2" charset="0"/>
              </a:rPr>
              <a:t> y su </a:t>
            </a:r>
            <a:r>
              <a:rPr lang="es-CO" sz="1200" b="1" dirty="0">
                <a:latin typeface="Montserrat" panose="00000500000000000000" pitchFamily="2" charset="0"/>
              </a:rPr>
              <a:t>participación</a:t>
            </a:r>
            <a:r>
              <a:rPr lang="es-CO" sz="1200" dirty="0">
                <a:latin typeface="Montserrat" panose="00000500000000000000" pitchFamily="2" charset="0"/>
              </a:rPr>
              <a:t> en los ingresos totales fue de </a:t>
            </a:r>
            <a:r>
              <a:rPr lang="es-CO" sz="1200" b="1" dirty="0">
                <a:latin typeface="Montserrat" panose="00000500000000000000" pitchFamily="2" charset="0"/>
              </a:rPr>
              <a:t>35,4% en promedio.</a:t>
            </a:r>
          </a:p>
          <a:p>
            <a:endParaRPr lang="es-CO" sz="1200" b="1" dirty="0">
              <a:latin typeface="Montserrat" panose="00000500000000000000" pitchFamily="2" charset="0"/>
            </a:endParaRPr>
          </a:p>
        </p:txBody>
      </p:sp>
      <p:sp>
        <p:nvSpPr>
          <p:cNvPr id="21" name="CuadroTexto 20">
            <a:extLst>
              <a:ext uri="{FF2B5EF4-FFF2-40B4-BE49-F238E27FC236}">
                <a16:creationId xmlns:a16="http://schemas.microsoft.com/office/drawing/2014/main" id="{4F769419-ADE2-0B41-129F-470CB7D0CC09}"/>
              </a:ext>
            </a:extLst>
          </p:cNvPr>
          <p:cNvSpPr txBox="1"/>
          <p:nvPr/>
        </p:nvSpPr>
        <p:spPr>
          <a:xfrm>
            <a:off x="40586" y="6540622"/>
            <a:ext cx="8497216" cy="215444"/>
          </a:xfrm>
          <a:prstGeom prst="rect">
            <a:avLst/>
          </a:prstGeom>
          <a:noFill/>
        </p:spPr>
        <p:txBody>
          <a:bodyPr wrap="square">
            <a:spAutoFit/>
          </a:bodyPr>
          <a:lstStyle/>
          <a:p>
            <a:r>
              <a:rPr lang="es-CO" sz="800">
                <a:latin typeface="Montserrat" panose="00000500000000000000" pitchFamily="2" charset="0"/>
              </a:rPr>
              <a:t>* Los recursos del SGR corresponden a los identificados mediante el reporte Cuipo-Sistema General de Regalías</a:t>
            </a:r>
            <a:endParaRPr lang="es-CO" sz="800"/>
          </a:p>
        </p:txBody>
      </p:sp>
      <p:sp>
        <p:nvSpPr>
          <p:cNvPr id="9" name="CuadroTexto 8">
            <a:extLst>
              <a:ext uri="{FF2B5EF4-FFF2-40B4-BE49-F238E27FC236}">
                <a16:creationId xmlns:a16="http://schemas.microsoft.com/office/drawing/2014/main" id="{CC37E216-6DF6-71C8-F8F8-931C4C178285}"/>
              </a:ext>
            </a:extLst>
          </p:cNvPr>
          <p:cNvSpPr txBox="1"/>
          <p:nvPr/>
        </p:nvSpPr>
        <p:spPr>
          <a:xfrm>
            <a:off x="1232266" y="138264"/>
            <a:ext cx="9127816" cy="646331"/>
          </a:xfrm>
          <a:prstGeom prst="rect">
            <a:avLst/>
          </a:prstGeom>
          <a:noFill/>
        </p:spPr>
        <p:txBody>
          <a:bodyPr wrap="square" rtlCol="0">
            <a:spAutoFit/>
          </a:bodyPr>
          <a:lstStyle/>
          <a:p>
            <a:r>
              <a:rPr lang="es-MX" sz="3600" b="1" dirty="0">
                <a:solidFill>
                  <a:schemeClr val="accent1"/>
                </a:solidFill>
                <a:latin typeface="Montserrat" panose="00000500000000000000" pitchFamily="2" charset="0"/>
              </a:rPr>
              <a:t>Ingresos</a:t>
            </a:r>
            <a:r>
              <a:rPr lang="es-MX" sz="3600" b="1" dirty="0">
                <a:latin typeface="Montserrat" panose="00000500000000000000" pitchFamily="2" charset="0"/>
              </a:rPr>
              <a:t> </a:t>
            </a:r>
            <a:r>
              <a:rPr lang="es-CO" sz="3600" b="1" dirty="0">
                <a:solidFill>
                  <a:schemeClr val="accent1"/>
                </a:solidFill>
                <a:latin typeface="Montserrat" panose="00000500000000000000" pitchFamily="2" charset="0"/>
              </a:rPr>
              <a:t>municipales</a:t>
            </a:r>
            <a:endParaRPr lang="es-CO" sz="3600" b="1" dirty="0">
              <a:latin typeface="Montserrat" panose="00000500000000000000" pitchFamily="2" charset="0"/>
            </a:endParaRPr>
          </a:p>
        </p:txBody>
      </p:sp>
      <p:graphicFrame>
        <p:nvGraphicFramePr>
          <p:cNvPr id="2" name="Gráfico 1">
            <a:extLst>
              <a:ext uri="{FF2B5EF4-FFF2-40B4-BE49-F238E27FC236}">
                <a16:creationId xmlns:a16="http://schemas.microsoft.com/office/drawing/2014/main" id="{BD892BE8-FFF4-4C7D-8139-5C832025449B}"/>
              </a:ext>
            </a:extLst>
          </p:cNvPr>
          <p:cNvGraphicFramePr>
            <a:graphicFrameLocks/>
          </p:cNvGraphicFramePr>
          <p:nvPr>
            <p:extLst>
              <p:ext uri="{D42A27DB-BD31-4B8C-83A1-F6EECF244321}">
                <p14:modId xmlns:p14="http://schemas.microsoft.com/office/powerpoint/2010/main" val="2409922636"/>
              </p:ext>
            </p:extLst>
          </p:nvPr>
        </p:nvGraphicFramePr>
        <p:xfrm>
          <a:off x="3676851" y="1969434"/>
          <a:ext cx="7969717" cy="397708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376862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CuadroTexto 44">
            <a:extLst>
              <a:ext uri="{FF2B5EF4-FFF2-40B4-BE49-F238E27FC236}">
                <a16:creationId xmlns:a16="http://schemas.microsoft.com/office/drawing/2014/main" id="{F4DC4FC5-7787-CFE1-D242-5CF758B7C50B}"/>
              </a:ext>
            </a:extLst>
          </p:cNvPr>
          <p:cNvSpPr txBox="1"/>
          <p:nvPr/>
        </p:nvSpPr>
        <p:spPr>
          <a:xfrm>
            <a:off x="1553244" y="327087"/>
            <a:ext cx="10251375" cy="590931"/>
          </a:xfrm>
          <a:prstGeom prst="rect">
            <a:avLst/>
          </a:prstGeom>
          <a:solidFill>
            <a:schemeClr val="bg1"/>
          </a:solidFill>
        </p:spPr>
        <p:txBody>
          <a:bodyPr vert="horz" wrap="square" lIns="91440" tIns="45720" rIns="91440" bIns="45720" rtlCol="0" anchor="ctr">
            <a:spAutoFit/>
          </a:bodyPr>
          <a:lstStyle>
            <a:defPPr>
              <a:defRPr lang="es-CO"/>
            </a:defPPr>
            <a:lvl1pPr>
              <a:lnSpc>
                <a:spcPct val="90000"/>
              </a:lnSpc>
              <a:spcBef>
                <a:spcPct val="0"/>
              </a:spcBef>
              <a:buNone/>
              <a:defRPr sz="3600" b="1">
                <a:latin typeface="+mj-lt"/>
                <a:ea typeface="+mj-ea"/>
                <a:cs typeface="+mj-cs"/>
              </a:defRPr>
            </a:lvl1pPr>
          </a:lstStyle>
          <a:p>
            <a:r>
              <a:rPr lang="es-CO" dirty="0"/>
              <a:t>Recomendaciones</a:t>
            </a:r>
          </a:p>
        </p:txBody>
      </p:sp>
      <p:sp>
        <p:nvSpPr>
          <p:cNvPr id="23" name="CuadroTexto 22">
            <a:extLst>
              <a:ext uri="{FF2B5EF4-FFF2-40B4-BE49-F238E27FC236}">
                <a16:creationId xmlns:a16="http://schemas.microsoft.com/office/drawing/2014/main" id="{4CE28A58-7476-4D05-5735-A525075C8B1C}"/>
              </a:ext>
            </a:extLst>
          </p:cNvPr>
          <p:cNvSpPr txBox="1"/>
          <p:nvPr/>
        </p:nvSpPr>
        <p:spPr>
          <a:xfrm>
            <a:off x="1465530" y="3234800"/>
            <a:ext cx="9796210" cy="830997"/>
          </a:xfrm>
          <a:prstGeom prst="rect">
            <a:avLst/>
          </a:prstGeom>
          <a:noFill/>
        </p:spPr>
        <p:txBody>
          <a:bodyPr wrap="square">
            <a:spAutoFit/>
          </a:bodyPr>
          <a:lstStyle/>
          <a:p>
            <a:pPr marL="285750" indent="-285750" algn="just">
              <a:buFont typeface="Arial" panose="020B0604020202020204" pitchFamily="34" charset="0"/>
              <a:buChar char="•"/>
            </a:pPr>
            <a:r>
              <a:rPr lang="es-MX" sz="1600" dirty="0">
                <a:latin typeface="+mj-lt"/>
                <a:cs typeface="Times New Roman" panose="02020603050405020304" pitchFamily="18" charset="0"/>
              </a:rPr>
              <a:t>El índice IDF permite establecer mediciones realistas a partir de la comparación con municipios de la misma categoría. Se recomienda analizar su resultado y apropiarse de sus componentes para evaluar los retos y las oportunidades de mejora.</a:t>
            </a:r>
            <a:endParaRPr lang="es-CO" sz="1600" dirty="0">
              <a:latin typeface="+mj-lt"/>
              <a:cs typeface="Times New Roman" panose="02020603050405020304" pitchFamily="18" charset="0"/>
            </a:endParaRPr>
          </a:p>
        </p:txBody>
      </p:sp>
      <p:sp>
        <p:nvSpPr>
          <p:cNvPr id="27" name="CuadroTexto 26">
            <a:extLst>
              <a:ext uri="{FF2B5EF4-FFF2-40B4-BE49-F238E27FC236}">
                <a16:creationId xmlns:a16="http://schemas.microsoft.com/office/drawing/2014/main" id="{4C9BFFC6-1E78-2345-1E29-37B1ABB7E220}"/>
              </a:ext>
            </a:extLst>
          </p:cNvPr>
          <p:cNvSpPr txBox="1"/>
          <p:nvPr/>
        </p:nvSpPr>
        <p:spPr>
          <a:xfrm>
            <a:off x="1484260" y="875596"/>
            <a:ext cx="9777480" cy="2308324"/>
          </a:xfrm>
          <a:prstGeom prst="rect">
            <a:avLst/>
          </a:prstGeom>
          <a:noFill/>
        </p:spPr>
        <p:txBody>
          <a:bodyPr wrap="square">
            <a:spAutoFit/>
          </a:bodyPr>
          <a:lstStyle/>
          <a:p>
            <a:pPr marL="285750" indent="-285750" algn="just">
              <a:buFont typeface="Arial" panose="020B0604020202020204" pitchFamily="34" charset="0"/>
              <a:buChar char="•"/>
            </a:pPr>
            <a:r>
              <a:rPr lang="es-MX" sz="1600" dirty="0">
                <a:latin typeface="+mj-lt"/>
                <a:cs typeface="Times New Roman" panose="02020603050405020304" pitchFamily="18" charset="0"/>
              </a:rPr>
              <a:t>La medición es altamente sensible a los datos porque depende directamente del reporte realizado a través del CUIPO y del FUT. Se recomienda revisar los procedimientos y protocolos para la verificación y validación de la información antes de su envío. </a:t>
            </a:r>
          </a:p>
          <a:p>
            <a:pPr marL="285750" indent="-285750" algn="just">
              <a:buFont typeface="Arial" panose="020B0604020202020204" pitchFamily="34" charset="0"/>
              <a:buChar char="•"/>
            </a:pPr>
            <a:r>
              <a:rPr lang="es-MX" sz="1600" b="1" dirty="0">
                <a:latin typeface="+mj-lt"/>
                <a:cs typeface="Times New Roman" panose="02020603050405020304" pitchFamily="18" charset="0"/>
              </a:rPr>
              <a:t>Las entidades están obligadas a reportar la información en el CUIPO y FUT, para evitar bajas calificaciones.</a:t>
            </a:r>
          </a:p>
          <a:p>
            <a:pPr algn="just"/>
            <a:endParaRPr lang="es-MX" sz="1050" dirty="0">
              <a:latin typeface="+mj-lt"/>
              <a:cs typeface="Times New Roman" panose="02020603050405020304" pitchFamily="18" charset="0"/>
            </a:endParaRPr>
          </a:p>
          <a:p>
            <a:pPr marL="285750" indent="-285750" algn="just">
              <a:buFont typeface="Arial" panose="020B0604020202020204" pitchFamily="34" charset="0"/>
              <a:buChar char="•"/>
            </a:pPr>
            <a:r>
              <a:rPr lang="es-MX" sz="1600" dirty="0">
                <a:latin typeface="+mj-lt"/>
                <a:cs typeface="Times New Roman" panose="02020603050405020304" pitchFamily="18" charset="0"/>
              </a:rPr>
              <a:t>Se resalta la importancia de utilizar herramientas tecnológicas, sistemas de control de calidad y auditorías para monitorear y gestionar el reporte de la información de los municipios.</a:t>
            </a:r>
            <a:endParaRPr lang="es-CO" sz="1600" dirty="0">
              <a:latin typeface="+mj-lt"/>
              <a:cs typeface="Times New Roman" panose="02020603050405020304" pitchFamily="18" charset="0"/>
            </a:endParaRPr>
          </a:p>
        </p:txBody>
      </p:sp>
      <p:sp>
        <p:nvSpPr>
          <p:cNvPr id="29" name="CuadroTexto 28">
            <a:extLst>
              <a:ext uri="{FF2B5EF4-FFF2-40B4-BE49-F238E27FC236}">
                <a16:creationId xmlns:a16="http://schemas.microsoft.com/office/drawing/2014/main" id="{09FBD625-9E25-FC6F-4322-7E8D56345ECC}"/>
              </a:ext>
            </a:extLst>
          </p:cNvPr>
          <p:cNvSpPr txBox="1"/>
          <p:nvPr/>
        </p:nvSpPr>
        <p:spPr>
          <a:xfrm>
            <a:off x="1465331" y="4563809"/>
            <a:ext cx="9796209" cy="1569660"/>
          </a:xfrm>
          <a:prstGeom prst="rect">
            <a:avLst/>
          </a:prstGeom>
          <a:noFill/>
        </p:spPr>
        <p:txBody>
          <a:bodyPr wrap="square">
            <a:spAutoFit/>
          </a:bodyPr>
          <a:lstStyle/>
          <a:p>
            <a:pPr marL="285750" indent="-285750" algn="just">
              <a:buFont typeface="Arial" panose="020B0604020202020204" pitchFamily="34" charset="0"/>
              <a:buChar char="•"/>
            </a:pPr>
            <a:r>
              <a:rPr lang="es-MX" sz="1600" dirty="0">
                <a:latin typeface="+mj-lt"/>
                <a:cs typeface="Times New Roman" panose="02020603050405020304" pitchFamily="18" charset="0"/>
              </a:rPr>
              <a:t>El índice IDF facilita el establecimiento de un proceso de monitoreo continuo por las Gobernaciones para seguir de cerca los resultados fiscales de los municipios, y así fortalecer los programas de capacitación y asistencia técnica para mejorar la gestión, administración y reporte de la información y de los resultados fiscales.</a:t>
            </a:r>
          </a:p>
          <a:p>
            <a:pPr marL="285750" indent="-285750" algn="just">
              <a:buFont typeface="Arial" panose="020B0604020202020204" pitchFamily="34" charset="0"/>
              <a:buChar char="•"/>
            </a:pPr>
            <a:endParaRPr lang="es-MX" sz="1600" dirty="0">
              <a:latin typeface="+mj-lt"/>
              <a:cs typeface="Times New Roman" panose="02020603050405020304" pitchFamily="18" charset="0"/>
            </a:endParaRPr>
          </a:p>
          <a:p>
            <a:pPr marL="285750" indent="-285750" algn="just">
              <a:buFont typeface="Arial" panose="020B0604020202020204" pitchFamily="34" charset="0"/>
              <a:buChar char="•"/>
            </a:pPr>
            <a:r>
              <a:rPr lang="es-MX" sz="1600" dirty="0">
                <a:latin typeface="+mj-lt"/>
                <a:cs typeface="Times New Roman" panose="02020603050405020304" pitchFamily="18" charset="0"/>
              </a:rPr>
              <a:t>Mejorar la articulación y acompañamiento de la nación – territorio.</a:t>
            </a:r>
          </a:p>
        </p:txBody>
      </p:sp>
      <p:sp>
        <p:nvSpPr>
          <p:cNvPr id="30" name="CuadroTexto 29">
            <a:extLst>
              <a:ext uri="{FF2B5EF4-FFF2-40B4-BE49-F238E27FC236}">
                <a16:creationId xmlns:a16="http://schemas.microsoft.com/office/drawing/2014/main" id="{7CA77417-4D08-2DEE-7232-CDEB6C03D19F}"/>
              </a:ext>
            </a:extLst>
          </p:cNvPr>
          <p:cNvSpPr txBox="1"/>
          <p:nvPr/>
        </p:nvSpPr>
        <p:spPr>
          <a:xfrm rot="16200000">
            <a:off x="403500" y="1971026"/>
            <a:ext cx="1815883" cy="307777"/>
          </a:xfrm>
          <a:prstGeom prst="rect">
            <a:avLst/>
          </a:prstGeom>
          <a:solidFill>
            <a:schemeClr val="accent2">
              <a:lumMod val="20000"/>
              <a:lumOff val="80000"/>
            </a:schemeClr>
          </a:solidFill>
        </p:spPr>
        <p:txBody>
          <a:bodyPr wrap="square" rtlCol="0">
            <a:spAutoFit/>
          </a:bodyPr>
          <a:lstStyle/>
          <a:p>
            <a:pPr algn="ctr"/>
            <a:r>
              <a:rPr lang="es-CO" sz="1400" b="1" dirty="0"/>
              <a:t>Reporte</a:t>
            </a:r>
          </a:p>
        </p:txBody>
      </p:sp>
      <p:sp>
        <p:nvSpPr>
          <p:cNvPr id="31" name="CuadroTexto 30">
            <a:extLst>
              <a:ext uri="{FF2B5EF4-FFF2-40B4-BE49-F238E27FC236}">
                <a16:creationId xmlns:a16="http://schemas.microsoft.com/office/drawing/2014/main" id="{F20C8D41-E55B-2972-7353-7910916F2CEB}"/>
              </a:ext>
            </a:extLst>
          </p:cNvPr>
          <p:cNvSpPr txBox="1"/>
          <p:nvPr/>
        </p:nvSpPr>
        <p:spPr>
          <a:xfrm rot="16200000">
            <a:off x="697662" y="3563175"/>
            <a:ext cx="1243351" cy="307777"/>
          </a:xfrm>
          <a:prstGeom prst="rect">
            <a:avLst/>
          </a:prstGeom>
          <a:solidFill>
            <a:schemeClr val="accent2">
              <a:lumMod val="20000"/>
              <a:lumOff val="80000"/>
            </a:schemeClr>
          </a:solidFill>
        </p:spPr>
        <p:txBody>
          <a:bodyPr wrap="square" rtlCol="0">
            <a:spAutoFit/>
          </a:bodyPr>
          <a:lstStyle/>
          <a:p>
            <a:pPr algn="ctr"/>
            <a:r>
              <a:rPr lang="es-CO" sz="1400" b="1" dirty="0"/>
              <a:t>Gestión</a:t>
            </a:r>
          </a:p>
        </p:txBody>
      </p:sp>
      <p:cxnSp>
        <p:nvCxnSpPr>
          <p:cNvPr id="32" name="Conector recto 31">
            <a:extLst>
              <a:ext uri="{FF2B5EF4-FFF2-40B4-BE49-F238E27FC236}">
                <a16:creationId xmlns:a16="http://schemas.microsoft.com/office/drawing/2014/main" id="{A0FFE2A4-204A-0563-C305-EA9ED2BBB5A3}"/>
              </a:ext>
            </a:extLst>
          </p:cNvPr>
          <p:cNvCxnSpPr>
            <a:cxnSpLocks/>
          </p:cNvCxnSpPr>
          <p:nvPr/>
        </p:nvCxnSpPr>
        <p:spPr>
          <a:xfrm flipV="1">
            <a:off x="1451210" y="3050825"/>
            <a:ext cx="9736743" cy="20181"/>
          </a:xfrm>
          <a:prstGeom prst="line">
            <a:avLst/>
          </a:prstGeom>
        </p:spPr>
        <p:style>
          <a:lnRef idx="1">
            <a:schemeClr val="accent4"/>
          </a:lnRef>
          <a:fillRef idx="0">
            <a:schemeClr val="accent4"/>
          </a:fillRef>
          <a:effectRef idx="0">
            <a:schemeClr val="accent4"/>
          </a:effectRef>
          <a:fontRef idx="minor">
            <a:schemeClr val="tx1"/>
          </a:fontRef>
        </p:style>
      </p:cxnSp>
      <p:sp>
        <p:nvSpPr>
          <p:cNvPr id="33" name="CuadroTexto 32">
            <a:extLst>
              <a:ext uri="{FF2B5EF4-FFF2-40B4-BE49-F238E27FC236}">
                <a16:creationId xmlns:a16="http://schemas.microsoft.com/office/drawing/2014/main" id="{AF7E098C-4770-24C6-D8A0-E337C1E461E1}"/>
              </a:ext>
            </a:extLst>
          </p:cNvPr>
          <p:cNvSpPr txBox="1"/>
          <p:nvPr/>
        </p:nvSpPr>
        <p:spPr>
          <a:xfrm rot="16200000">
            <a:off x="519962" y="5026190"/>
            <a:ext cx="1598751" cy="307777"/>
          </a:xfrm>
          <a:prstGeom prst="rect">
            <a:avLst/>
          </a:prstGeom>
          <a:solidFill>
            <a:schemeClr val="accent2">
              <a:lumMod val="20000"/>
              <a:lumOff val="80000"/>
            </a:schemeClr>
          </a:solidFill>
        </p:spPr>
        <p:txBody>
          <a:bodyPr wrap="square" rtlCol="0">
            <a:spAutoFit/>
          </a:bodyPr>
          <a:lstStyle/>
          <a:p>
            <a:pPr algn="ctr"/>
            <a:r>
              <a:rPr lang="es-CO" sz="1400" b="1" dirty="0"/>
              <a:t>Gobernaciones</a:t>
            </a:r>
          </a:p>
        </p:txBody>
      </p:sp>
      <p:cxnSp>
        <p:nvCxnSpPr>
          <p:cNvPr id="34" name="Conector recto 33">
            <a:extLst>
              <a:ext uri="{FF2B5EF4-FFF2-40B4-BE49-F238E27FC236}">
                <a16:creationId xmlns:a16="http://schemas.microsoft.com/office/drawing/2014/main" id="{C7F643F1-8D9A-C073-FAD5-C47C5170C82E}"/>
              </a:ext>
            </a:extLst>
          </p:cNvPr>
          <p:cNvCxnSpPr>
            <a:cxnSpLocks/>
          </p:cNvCxnSpPr>
          <p:nvPr/>
        </p:nvCxnSpPr>
        <p:spPr>
          <a:xfrm>
            <a:off x="1473226" y="4379170"/>
            <a:ext cx="9714727" cy="0"/>
          </a:xfrm>
          <a:prstGeom prst="line">
            <a:avLst/>
          </a:prstGeom>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26732544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ítulo 1">
            <a:extLst>
              <a:ext uri="{FF2B5EF4-FFF2-40B4-BE49-F238E27FC236}">
                <a16:creationId xmlns:a16="http://schemas.microsoft.com/office/drawing/2014/main" id="{97533E5F-20ED-F17D-649A-BFC98CB43091}"/>
              </a:ext>
            </a:extLst>
          </p:cNvPr>
          <p:cNvSpPr txBox="1">
            <a:spLocks/>
          </p:cNvSpPr>
          <p:nvPr/>
        </p:nvSpPr>
        <p:spPr>
          <a:xfrm>
            <a:off x="1391691" y="222332"/>
            <a:ext cx="7899903" cy="574481"/>
          </a:xfrm>
          <a:prstGeom prst="rect">
            <a:avLst/>
          </a:prstGeom>
          <a:solidFill>
            <a:schemeClr val="bg1"/>
          </a:solidFill>
        </p:spPr>
        <p:txBody>
          <a:bodyPr vert="horz" wrap="square" lIns="91440" tIns="45720" rIns="91440" bIns="45720" rtlCol="0" anchor="ctr">
            <a:spAutoFit/>
          </a:bodyPr>
          <a:lstStyle>
            <a:defPPr>
              <a:defRPr lang="es-CO"/>
            </a:defPPr>
            <a:lvl1pPr>
              <a:lnSpc>
                <a:spcPct val="90000"/>
              </a:lnSpc>
              <a:spcBef>
                <a:spcPct val="0"/>
              </a:spcBef>
              <a:buNone/>
              <a:defRPr sz="3600" b="1">
                <a:latin typeface="+mj-lt"/>
                <a:ea typeface="+mj-ea"/>
                <a:cs typeface="+mj-cs"/>
              </a:defRPr>
            </a:lvl1pPr>
          </a:lstStyle>
          <a:p>
            <a:r>
              <a:rPr lang="es-MX" dirty="0"/>
              <a:t>VISOR IDF 2023</a:t>
            </a:r>
            <a:endParaRPr lang="es-CO" dirty="0"/>
          </a:p>
        </p:txBody>
      </p:sp>
      <p:sp>
        <p:nvSpPr>
          <p:cNvPr id="41" name="CuadroTexto 40">
            <a:extLst>
              <a:ext uri="{FF2B5EF4-FFF2-40B4-BE49-F238E27FC236}">
                <a16:creationId xmlns:a16="http://schemas.microsoft.com/office/drawing/2014/main" id="{CF2302CE-D5C6-A2AD-6223-B5616D879FCB}"/>
              </a:ext>
            </a:extLst>
          </p:cNvPr>
          <p:cNvSpPr txBox="1"/>
          <p:nvPr/>
        </p:nvSpPr>
        <p:spPr>
          <a:xfrm>
            <a:off x="546470" y="1505761"/>
            <a:ext cx="2949289" cy="1477328"/>
          </a:xfrm>
          <a:prstGeom prst="rect">
            <a:avLst/>
          </a:prstGeom>
          <a:solidFill>
            <a:schemeClr val="accent4">
              <a:lumMod val="20000"/>
              <a:lumOff val="80000"/>
            </a:schemeClr>
          </a:solidFill>
          <a:effectLst>
            <a:outerShdw blurRad="50800" dist="38100" dir="2700000" algn="tl" rotWithShape="0">
              <a:prstClr val="black">
                <a:alpha val="40000"/>
              </a:prstClr>
            </a:outerShdw>
          </a:effectLst>
        </p:spPr>
        <p:txBody>
          <a:bodyPr wrap="square">
            <a:spAutoFit/>
          </a:bodyPr>
          <a:lstStyle/>
          <a:p>
            <a:r>
              <a:rPr lang="es-CO" b="1" spc="59" dirty="0">
                <a:highlight>
                  <a:srgbClr val="D4F3F4"/>
                </a:highlight>
                <a:latin typeface="Montserrat Regular"/>
                <a:sym typeface="Montserrat Regular"/>
              </a:rPr>
              <a:t>Herramienta</a:t>
            </a:r>
            <a:r>
              <a:rPr lang="es-CO" b="1" spc="59" dirty="0">
                <a:solidFill>
                  <a:srgbClr val="454546"/>
                </a:solidFill>
                <a:latin typeface="Montserrat Regular"/>
                <a:sym typeface="Montserrat Regular"/>
              </a:rPr>
              <a:t> para </a:t>
            </a:r>
            <a:r>
              <a:rPr lang="es-CO" sz="1800" b="1" cap="none" spc="59" dirty="0">
                <a:solidFill>
                  <a:srgbClr val="454546"/>
                </a:solidFill>
                <a:latin typeface="Montserrat Regular"/>
                <a:sym typeface="Montserrat Regular"/>
              </a:rPr>
              <a:t>entender y utilizar los resultados del Nuevo IDF disponible en la página del DNP</a:t>
            </a:r>
            <a:endParaRPr lang="es-CO" dirty="0"/>
          </a:p>
        </p:txBody>
      </p:sp>
      <p:sp>
        <p:nvSpPr>
          <p:cNvPr id="45" name="CuadroTexto 44">
            <a:extLst>
              <a:ext uri="{FF2B5EF4-FFF2-40B4-BE49-F238E27FC236}">
                <a16:creationId xmlns:a16="http://schemas.microsoft.com/office/drawing/2014/main" id="{F4DC4FC5-7787-CFE1-D242-5CF758B7C50B}"/>
              </a:ext>
            </a:extLst>
          </p:cNvPr>
          <p:cNvSpPr txBox="1"/>
          <p:nvPr/>
        </p:nvSpPr>
        <p:spPr>
          <a:xfrm>
            <a:off x="606984" y="3429000"/>
            <a:ext cx="2888775" cy="1754326"/>
          </a:xfrm>
          <a:prstGeom prst="rect">
            <a:avLst/>
          </a:prstGeom>
          <a:solidFill>
            <a:schemeClr val="accent4">
              <a:lumMod val="20000"/>
              <a:lumOff val="80000"/>
            </a:schemeClr>
          </a:solidFill>
          <a:effectLst>
            <a:outerShdw blurRad="50800" dist="38100" dir="2700000" algn="tl" rotWithShape="0">
              <a:prstClr val="black">
                <a:alpha val="40000"/>
              </a:prstClr>
            </a:outerShdw>
          </a:effectLst>
        </p:spPr>
        <p:txBody>
          <a:bodyPr wrap="square">
            <a:spAutoFit/>
          </a:bodyPr>
          <a:lstStyle>
            <a:defPPr>
              <a:defRPr lang="es-CO"/>
            </a:defPPr>
            <a:lvl1pPr>
              <a:defRPr b="1" spc="59">
                <a:solidFill>
                  <a:srgbClr val="454546"/>
                </a:solidFill>
                <a:latin typeface="Montserrat Regular"/>
              </a:defRPr>
            </a:lvl1pPr>
          </a:lstStyle>
          <a:p>
            <a:r>
              <a:rPr lang="es-CO" dirty="0"/>
              <a:t>Permite </a:t>
            </a:r>
            <a:r>
              <a:rPr lang="es-CO" dirty="0">
                <a:solidFill>
                  <a:schemeClr val="accent1"/>
                </a:solidFill>
                <a:highlight>
                  <a:srgbClr val="D4F3F4"/>
                </a:highlight>
              </a:rPr>
              <a:t>hacer comparaciones e identificar acciones </a:t>
            </a:r>
            <a:r>
              <a:rPr lang="es-CO" dirty="0"/>
              <a:t>para mejorar los resultados del Nuevo IDF de los municipios</a:t>
            </a:r>
          </a:p>
        </p:txBody>
      </p:sp>
      <p:sp>
        <p:nvSpPr>
          <p:cNvPr id="10" name="CuadroTexto 9">
            <a:extLst>
              <a:ext uri="{FF2B5EF4-FFF2-40B4-BE49-F238E27FC236}">
                <a16:creationId xmlns:a16="http://schemas.microsoft.com/office/drawing/2014/main" id="{C8805565-3761-1207-79AA-3FF21812EC3F}"/>
              </a:ext>
            </a:extLst>
          </p:cNvPr>
          <p:cNvSpPr txBox="1"/>
          <p:nvPr/>
        </p:nvSpPr>
        <p:spPr>
          <a:xfrm>
            <a:off x="606984" y="5561582"/>
            <a:ext cx="3344212" cy="646331"/>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es-MX" dirty="0">
                <a:solidFill>
                  <a:schemeClr val="accent3"/>
                </a:solidFill>
                <a:hlinkClick r:id="rId2">
                  <a:extLst>
                    <a:ext uri="{A12FA001-AC4F-418D-AE19-62706E023703}">
                      <ahyp:hlinkClr xmlns:ahyp="http://schemas.microsoft.com/office/drawing/2018/hyperlinkcolor" val="tx"/>
                    </a:ext>
                  </a:extLst>
                </a:hlinkClick>
              </a:rPr>
              <a:t>Información fiscal y financiera (dnp.gov.co)</a:t>
            </a:r>
            <a:endParaRPr lang="es-CO" dirty="0">
              <a:solidFill>
                <a:schemeClr val="accent3"/>
              </a:solidFill>
            </a:endParaRPr>
          </a:p>
        </p:txBody>
      </p:sp>
      <p:pic>
        <p:nvPicPr>
          <p:cNvPr id="12" name="Gráfico 11" descr="Cursor contorno">
            <a:extLst>
              <a:ext uri="{FF2B5EF4-FFF2-40B4-BE49-F238E27FC236}">
                <a16:creationId xmlns:a16="http://schemas.microsoft.com/office/drawing/2014/main" id="{9C992302-0236-4A08-BEA2-270DADCE787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191435" y="5750713"/>
            <a:ext cx="914400" cy="914400"/>
          </a:xfrm>
          <a:prstGeom prst="rect">
            <a:avLst/>
          </a:prstGeom>
        </p:spPr>
      </p:pic>
      <p:pic>
        <p:nvPicPr>
          <p:cNvPr id="14" name="Imagen 13">
            <a:extLst>
              <a:ext uri="{FF2B5EF4-FFF2-40B4-BE49-F238E27FC236}">
                <a16:creationId xmlns:a16="http://schemas.microsoft.com/office/drawing/2014/main" id="{9931C280-99EA-0C4D-8E33-0D247B2B4D16}"/>
              </a:ext>
            </a:extLst>
          </p:cNvPr>
          <p:cNvPicPr>
            <a:picLocks noChangeAspect="1"/>
          </p:cNvPicPr>
          <p:nvPr/>
        </p:nvPicPr>
        <p:blipFill>
          <a:blip r:embed="rId5"/>
          <a:srcRect t="3339"/>
          <a:stretch/>
        </p:blipFill>
        <p:spPr>
          <a:xfrm>
            <a:off x="3923288" y="1345721"/>
            <a:ext cx="7797578" cy="4063039"/>
          </a:xfrm>
          <a:prstGeom prst="rect">
            <a:avLst/>
          </a:prstGeom>
        </p:spPr>
      </p:pic>
    </p:spTree>
    <p:extLst>
      <p:ext uri="{BB962C8B-B14F-4D97-AF65-F5344CB8AC3E}">
        <p14:creationId xmlns:p14="http://schemas.microsoft.com/office/powerpoint/2010/main" val="8963782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74D6B06E-F836-F055-3F96-D3AD65D33694}"/>
              </a:ext>
            </a:extLst>
          </p:cNvPr>
          <p:cNvSpPr txBox="1"/>
          <p:nvPr/>
        </p:nvSpPr>
        <p:spPr>
          <a:xfrm>
            <a:off x="508111" y="5195155"/>
            <a:ext cx="5199836" cy="492443"/>
          </a:xfrm>
          <a:prstGeom prst="rect">
            <a:avLst/>
          </a:prstGeom>
          <a:solidFill>
            <a:schemeClr val="bg1"/>
          </a:solidFill>
        </p:spPr>
        <p:txBody>
          <a:bodyPr wrap="square" rtlCol="0">
            <a:spAutoFit/>
          </a:bodyPr>
          <a:lstStyle/>
          <a:p>
            <a:r>
              <a:rPr lang="es-CO" sz="1300" b="1" dirty="0">
                <a:solidFill>
                  <a:schemeClr val="tx2"/>
                </a:solidFill>
                <a:latin typeface="Montserrat" panose="00000500000000000000" pitchFamily="2" charset="0"/>
              </a:rPr>
              <a:t>📌 </a:t>
            </a:r>
            <a:r>
              <a:rPr lang="es-MX" sz="1300" dirty="0">
                <a:latin typeface="Montserrat" panose="00000500000000000000" pitchFamily="2" charset="0"/>
              </a:rPr>
              <a:t>De 2012 a 2023 los ingresos no tributarios crecieron </a:t>
            </a:r>
            <a:r>
              <a:rPr lang="es-MX" sz="1300" b="1" dirty="0">
                <a:latin typeface="Montserrat" panose="00000500000000000000" pitchFamily="2" charset="0"/>
              </a:rPr>
              <a:t>15,73%;</a:t>
            </a:r>
            <a:r>
              <a:rPr lang="es-MX" sz="1300" dirty="0">
                <a:latin typeface="Montserrat" panose="00000500000000000000" pitchFamily="2" charset="0"/>
              </a:rPr>
              <a:t> en 2023 ascendieron a $</a:t>
            </a:r>
            <a:r>
              <a:rPr lang="es-MX" sz="1300" b="1" dirty="0">
                <a:latin typeface="Montserrat" panose="00000500000000000000" pitchFamily="2" charset="0"/>
              </a:rPr>
              <a:t>5,76</a:t>
            </a:r>
            <a:r>
              <a:rPr lang="es-MX" sz="1300" dirty="0">
                <a:latin typeface="Montserrat" panose="00000500000000000000" pitchFamily="2" charset="0"/>
              </a:rPr>
              <a:t> billones.</a:t>
            </a:r>
            <a:endParaRPr lang="es-CO" sz="1300" dirty="0">
              <a:latin typeface="Montserrat" panose="00000500000000000000" pitchFamily="2" charset="0"/>
            </a:endParaRPr>
          </a:p>
        </p:txBody>
      </p:sp>
      <p:sp>
        <p:nvSpPr>
          <p:cNvPr id="6" name="CuadroTexto 5">
            <a:extLst>
              <a:ext uri="{FF2B5EF4-FFF2-40B4-BE49-F238E27FC236}">
                <a16:creationId xmlns:a16="http://schemas.microsoft.com/office/drawing/2014/main" id="{68648A6E-C69A-E5B4-67CE-08784A30270D}"/>
              </a:ext>
            </a:extLst>
          </p:cNvPr>
          <p:cNvSpPr txBox="1"/>
          <p:nvPr/>
        </p:nvSpPr>
        <p:spPr>
          <a:xfrm>
            <a:off x="6381884" y="4441283"/>
            <a:ext cx="5630822" cy="1692771"/>
          </a:xfrm>
          <a:prstGeom prst="rect">
            <a:avLst/>
          </a:prstGeom>
          <a:solidFill>
            <a:schemeClr val="bg1"/>
          </a:solidFill>
        </p:spPr>
        <p:txBody>
          <a:bodyPr wrap="square" rtlCol="0">
            <a:spAutoFit/>
          </a:bodyPr>
          <a:lstStyle/>
          <a:p>
            <a:r>
              <a:rPr lang="es-CO" sz="1300" b="1" dirty="0">
                <a:solidFill>
                  <a:schemeClr val="tx2"/>
                </a:solidFill>
                <a:latin typeface="Montserrat" panose="00000500000000000000" pitchFamily="2" charset="0"/>
              </a:rPr>
              <a:t>📌 De 2012 a 2023 </a:t>
            </a:r>
            <a:r>
              <a:rPr lang="es-CO" sz="1300" dirty="0">
                <a:solidFill>
                  <a:schemeClr val="tx2"/>
                </a:solidFill>
                <a:latin typeface="Montserrat" panose="00000500000000000000" pitchFamily="2" charset="0"/>
              </a:rPr>
              <a:t>e</a:t>
            </a:r>
            <a:r>
              <a:rPr lang="es-MX" sz="1300" dirty="0">
                <a:latin typeface="Montserrat" panose="00000500000000000000" pitchFamily="2" charset="0"/>
              </a:rPr>
              <a:t>l ICA fue el tributo con mayor crecimiento. Su recaudo pasó de </a:t>
            </a:r>
            <a:r>
              <a:rPr lang="es-MX" sz="1300" b="1" dirty="0">
                <a:latin typeface="Montserrat" panose="00000500000000000000" pitchFamily="2" charset="0"/>
              </a:rPr>
              <a:t>$9,3 </a:t>
            </a:r>
            <a:r>
              <a:rPr lang="es-MX" sz="1300" dirty="0">
                <a:latin typeface="Montserrat" panose="00000500000000000000" pitchFamily="2" charset="0"/>
              </a:rPr>
              <a:t>billones </a:t>
            </a:r>
            <a:r>
              <a:rPr lang="es-MX" sz="1300" b="1" dirty="0">
                <a:latin typeface="Montserrat" panose="00000500000000000000" pitchFamily="2" charset="0"/>
              </a:rPr>
              <a:t>en 2012 </a:t>
            </a:r>
            <a:r>
              <a:rPr lang="es-MX" sz="1300" dirty="0">
                <a:latin typeface="Montserrat" panose="00000500000000000000" pitchFamily="2" charset="0"/>
              </a:rPr>
              <a:t>a </a:t>
            </a:r>
            <a:r>
              <a:rPr lang="es-MX" sz="1300" b="1" dirty="0">
                <a:latin typeface="Montserrat" panose="00000500000000000000" pitchFamily="2" charset="0"/>
              </a:rPr>
              <a:t>$17,3 </a:t>
            </a:r>
            <a:r>
              <a:rPr lang="es-MX" sz="1300" dirty="0">
                <a:latin typeface="Montserrat" panose="00000500000000000000" pitchFamily="2" charset="0"/>
              </a:rPr>
              <a:t>billones</a:t>
            </a:r>
            <a:r>
              <a:rPr lang="es-MX" sz="1300" b="1" dirty="0">
                <a:latin typeface="Montserrat" panose="00000500000000000000" pitchFamily="2" charset="0"/>
              </a:rPr>
              <a:t> en 2023</a:t>
            </a:r>
            <a:r>
              <a:rPr lang="es-MX" sz="1300" dirty="0">
                <a:latin typeface="Montserrat" panose="00000500000000000000" pitchFamily="2" charset="0"/>
              </a:rPr>
              <a:t>, con </a:t>
            </a:r>
            <a:r>
              <a:rPr lang="es-MX" sz="1300" b="1" dirty="0">
                <a:latin typeface="Montserrat" panose="00000500000000000000" pitchFamily="2" charset="0"/>
              </a:rPr>
              <a:t>un crecimiento de 84,6%. </a:t>
            </a:r>
            <a:r>
              <a:rPr lang="es-MX" sz="1300" dirty="0">
                <a:latin typeface="Montserrat" panose="00000500000000000000" pitchFamily="2" charset="0"/>
              </a:rPr>
              <a:t>Su participación en los Ingresos totales pasó de 42% en 2012 a 43,2% en 2023.</a:t>
            </a:r>
          </a:p>
          <a:p>
            <a:endParaRPr lang="es-MX" sz="1300" b="1" dirty="0">
              <a:latin typeface="Montserrat" panose="00000500000000000000" pitchFamily="2" charset="0"/>
            </a:endParaRPr>
          </a:p>
          <a:p>
            <a:r>
              <a:rPr lang="es-CO" sz="1300" b="1" dirty="0">
                <a:solidFill>
                  <a:schemeClr val="tx2"/>
                </a:solidFill>
                <a:latin typeface="Montserrat" panose="00000500000000000000" pitchFamily="2" charset="0"/>
              </a:rPr>
              <a:t>📌</a:t>
            </a:r>
            <a:r>
              <a:rPr lang="es-MX" sz="1300" dirty="0"/>
              <a:t>Durante este periodo </a:t>
            </a:r>
            <a:r>
              <a:rPr lang="es-MX" sz="1300" b="1" dirty="0"/>
              <a:t>el IPU </a:t>
            </a:r>
            <a:r>
              <a:rPr lang="es-MX" sz="1300" dirty="0"/>
              <a:t>pasó de </a:t>
            </a:r>
            <a:r>
              <a:rPr lang="es-MX" sz="1300" b="1" dirty="0"/>
              <a:t>$6,8 billones en 2012 </a:t>
            </a:r>
            <a:r>
              <a:rPr lang="es-MX" sz="1300" dirty="0"/>
              <a:t>a </a:t>
            </a:r>
            <a:r>
              <a:rPr lang="es-MX" sz="1300" b="1" dirty="0"/>
              <a:t>$12 billones en 2023</a:t>
            </a:r>
            <a:r>
              <a:rPr lang="es-MX" sz="1300" dirty="0"/>
              <a:t>, con </a:t>
            </a:r>
            <a:r>
              <a:rPr lang="es-MX" sz="1300" dirty="0">
                <a:latin typeface="Montserrat" panose="00000500000000000000" pitchFamily="2" charset="0"/>
              </a:rPr>
              <a:t>un </a:t>
            </a:r>
            <a:r>
              <a:rPr lang="es-MX" sz="1300" b="1" dirty="0">
                <a:latin typeface="Montserrat" panose="00000500000000000000" pitchFamily="2" charset="0"/>
              </a:rPr>
              <a:t>crecimiento de 76,9%</a:t>
            </a:r>
            <a:r>
              <a:rPr lang="es-MX" sz="1300" dirty="0">
                <a:latin typeface="Montserrat" panose="00000500000000000000" pitchFamily="2" charset="0"/>
              </a:rPr>
              <a:t> entre 2012 y 2023. Su participación fue del </a:t>
            </a:r>
            <a:r>
              <a:rPr lang="es-MX" sz="1300" b="1" dirty="0">
                <a:latin typeface="Montserrat" panose="00000500000000000000" pitchFamily="2" charset="0"/>
              </a:rPr>
              <a:t>30% </a:t>
            </a:r>
            <a:r>
              <a:rPr lang="es-MX" sz="1300" dirty="0">
                <a:latin typeface="Montserrat" panose="00000500000000000000" pitchFamily="2" charset="0"/>
              </a:rPr>
              <a:t>en</a:t>
            </a:r>
            <a:r>
              <a:rPr lang="es-MX" sz="1300" b="1" dirty="0">
                <a:latin typeface="Montserrat" panose="00000500000000000000" pitchFamily="2" charset="0"/>
              </a:rPr>
              <a:t> </a:t>
            </a:r>
            <a:r>
              <a:rPr lang="es-MX" sz="1300" dirty="0">
                <a:latin typeface="Montserrat" panose="00000500000000000000" pitchFamily="2" charset="0"/>
              </a:rPr>
              <a:t>2023, la misma registrada en 2012.</a:t>
            </a:r>
            <a:endParaRPr lang="es-CO" sz="1300" dirty="0">
              <a:latin typeface="Montserrat" panose="00000500000000000000" pitchFamily="2" charset="0"/>
            </a:endParaRPr>
          </a:p>
        </p:txBody>
      </p:sp>
      <p:sp>
        <p:nvSpPr>
          <p:cNvPr id="13" name="Rectángulo 12">
            <a:extLst>
              <a:ext uri="{FF2B5EF4-FFF2-40B4-BE49-F238E27FC236}">
                <a16:creationId xmlns:a16="http://schemas.microsoft.com/office/drawing/2014/main" id="{84D2E517-5559-C965-8068-3596403C9539}"/>
              </a:ext>
            </a:extLst>
          </p:cNvPr>
          <p:cNvSpPr/>
          <p:nvPr/>
        </p:nvSpPr>
        <p:spPr>
          <a:xfrm flipH="1">
            <a:off x="0" y="905791"/>
            <a:ext cx="12192000" cy="425419"/>
          </a:xfrm>
          <a:prstGeom prst="rect">
            <a:avLst/>
          </a:prstGeom>
          <a:gradFill>
            <a:gsLst>
              <a:gs pos="0">
                <a:srgbClr val="4D4D4D">
                  <a:alpha val="15000"/>
                </a:srgbClr>
              </a:gs>
              <a:gs pos="100000">
                <a:srgbClr val="4D4D4D">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srgbClr val="70AD47">
                  <a:lumMod val="20000"/>
                  <a:lumOff val="80000"/>
                </a:srgbClr>
              </a:solidFill>
              <a:effectLst/>
              <a:uLnTx/>
              <a:uFillTx/>
              <a:latin typeface="Montserrat" panose="00000500000000000000" pitchFamily="2" charset="0"/>
              <a:ea typeface="Verdana" panose="020B0604030504040204" pitchFamily="34" charset="0"/>
              <a:cs typeface="Verdana" panose="020B0604030504040204" pitchFamily="34" charset="0"/>
            </a:endParaRPr>
          </a:p>
        </p:txBody>
      </p:sp>
      <p:graphicFrame>
        <p:nvGraphicFramePr>
          <p:cNvPr id="11" name="Gráfico 10">
            <a:extLst>
              <a:ext uri="{FF2B5EF4-FFF2-40B4-BE49-F238E27FC236}">
                <a16:creationId xmlns:a16="http://schemas.microsoft.com/office/drawing/2014/main" id="{3D9E097F-4EF9-42A6-A233-714E46C7E223}"/>
              </a:ext>
            </a:extLst>
          </p:cNvPr>
          <p:cNvGraphicFramePr>
            <a:graphicFrameLocks/>
          </p:cNvGraphicFramePr>
          <p:nvPr>
            <p:extLst>
              <p:ext uri="{D42A27DB-BD31-4B8C-83A1-F6EECF244321}">
                <p14:modId xmlns:p14="http://schemas.microsoft.com/office/powerpoint/2010/main" val="1044388661"/>
              </p:ext>
            </p:extLst>
          </p:nvPr>
        </p:nvGraphicFramePr>
        <p:xfrm>
          <a:off x="6208823" y="1533581"/>
          <a:ext cx="5552648" cy="2827309"/>
        </p:xfrm>
        <a:graphic>
          <a:graphicData uri="http://schemas.openxmlformats.org/drawingml/2006/chart">
            <c:chart xmlns:c="http://schemas.openxmlformats.org/drawingml/2006/chart" xmlns:r="http://schemas.openxmlformats.org/officeDocument/2006/relationships" r:id="rId3"/>
          </a:graphicData>
        </a:graphic>
      </p:graphicFrame>
      <p:sp>
        <p:nvSpPr>
          <p:cNvPr id="2" name="CuadroTexto 1">
            <a:extLst>
              <a:ext uri="{FF2B5EF4-FFF2-40B4-BE49-F238E27FC236}">
                <a16:creationId xmlns:a16="http://schemas.microsoft.com/office/drawing/2014/main" id="{BA79F45E-90B1-0EA4-DEFB-36DBB168DC98}"/>
              </a:ext>
            </a:extLst>
          </p:cNvPr>
          <p:cNvSpPr txBox="1"/>
          <p:nvPr/>
        </p:nvSpPr>
        <p:spPr>
          <a:xfrm>
            <a:off x="313786" y="907771"/>
            <a:ext cx="11447685"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spcBef>
                <a:spcPts val="0"/>
              </a:spcBef>
              <a:spcAft>
                <a:spcPts val="0"/>
              </a:spcAft>
              <a:buClrTx/>
              <a:buSzTx/>
              <a:buFontTx/>
              <a:buNone/>
              <a:tabLst/>
            </a:pPr>
            <a:r>
              <a:rPr kumimoji="0" lang="es-CO" sz="2400" b="1" i="0" u="none" strike="noStrike" cap="none" spc="59" normalizeH="0" baseline="0" dirty="0">
                <a:ln>
                  <a:noFill/>
                </a:ln>
                <a:solidFill>
                  <a:schemeClr val="accent1"/>
                </a:solidFill>
                <a:effectLst/>
                <a:uFillTx/>
                <a:latin typeface="Montserrat" panose="00000500000000000000" pitchFamily="2" charset="0"/>
                <a:ea typeface="Montserrat Regular"/>
                <a:cs typeface="Montserrat Regular"/>
                <a:sym typeface="Montserrat Regular"/>
              </a:rPr>
              <a:t>En 2023 los ingresos propios crecieron un 6%. </a:t>
            </a:r>
          </a:p>
        </p:txBody>
      </p:sp>
      <p:sp>
        <p:nvSpPr>
          <p:cNvPr id="8" name="CuadroTexto 7">
            <a:extLst>
              <a:ext uri="{FF2B5EF4-FFF2-40B4-BE49-F238E27FC236}">
                <a16:creationId xmlns:a16="http://schemas.microsoft.com/office/drawing/2014/main" id="{EFAC7B87-9C78-AE15-E6E1-9DF01C874AE9}"/>
              </a:ext>
            </a:extLst>
          </p:cNvPr>
          <p:cNvSpPr txBox="1"/>
          <p:nvPr/>
        </p:nvSpPr>
        <p:spPr>
          <a:xfrm>
            <a:off x="508111" y="4605742"/>
            <a:ext cx="5464064" cy="492443"/>
          </a:xfrm>
          <a:prstGeom prst="rect">
            <a:avLst/>
          </a:prstGeom>
          <a:solidFill>
            <a:schemeClr val="bg1"/>
          </a:solidFill>
        </p:spPr>
        <p:txBody>
          <a:bodyPr wrap="square" rtlCol="0">
            <a:spAutoFit/>
          </a:bodyPr>
          <a:lstStyle/>
          <a:p>
            <a:r>
              <a:rPr lang="es-CO" sz="1300" b="1" dirty="0">
                <a:solidFill>
                  <a:schemeClr val="tx2"/>
                </a:solidFill>
                <a:latin typeface="Montserrat" panose="00000500000000000000" pitchFamily="2" charset="0"/>
              </a:rPr>
              <a:t>📌 </a:t>
            </a:r>
            <a:r>
              <a:rPr lang="es-MX" sz="1300" dirty="0">
                <a:latin typeface="Montserrat" panose="00000500000000000000" pitchFamily="2" charset="0"/>
              </a:rPr>
              <a:t>De 2012 a 2023 los ingresos tributarios crecieron </a:t>
            </a:r>
            <a:r>
              <a:rPr lang="es-MX" sz="1300" b="1" dirty="0">
                <a:latin typeface="Montserrat" panose="00000500000000000000" pitchFamily="2" charset="0"/>
              </a:rPr>
              <a:t>79,12%;</a:t>
            </a:r>
            <a:r>
              <a:rPr lang="es-MX" sz="1300" dirty="0">
                <a:latin typeface="Montserrat" panose="00000500000000000000" pitchFamily="2" charset="0"/>
              </a:rPr>
              <a:t> en 2023 ascendieron a </a:t>
            </a:r>
            <a:r>
              <a:rPr lang="es-MX" sz="1300" b="1" dirty="0">
                <a:latin typeface="Montserrat" panose="00000500000000000000" pitchFamily="2" charset="0"/>
              </a:rPr>
              <a:t>$40,01 billones.</a:t>
            </a:r>
            <a:endParaRPr lang="es-CO" sz="1300" b="1" dirty="0">
              <a:latin typeface="Montserrat" panose="00000500000000000000" pitchFamily="2" charset="0"/>
            </a:endParaRPr>
          </a:p>
        </p:txBody>
      </p:sp>
      <p:graphicFrame>
        <p:nvGraphicFramePr>
          <p:cNvPr id="10" name="Gráfico 9">
            <a:extLst>
              <a:ext uri="{FF2B5EF4-FFF2-40B4-BE49-F238E27FC236}">
                <a16:creationId xmlns:a16="http://schemas.microsoft.com/office/drawing/2014/main" id="{0CA384F0-BE82-491F-961F-19E3B559DD80}"/>
              </a:ext>
            </a:extLst>
          </p:cNvPr>
          <p:cNvGraphicFramePr>
            <a:graphicFrameLocks/>
          </p:cNvGraphicFramePr>
          <p:nvPr>
            <p:extLst>
              <p:ext uri="{D42A27DB-BD31-4B8C-83A1-F6EECF244321}">
                <p14:modId xmlns:p14="http://schemas.microsoft.com/office/powerpoint/2010/main" val="3402316724"/>
              </p:ext>
            </p:extLst>
          </p:nvPr>
        </p:nvGraphicFramePr>
        <p:xfrm>
          <a:off x="573961" y="1501038"/>
          <a:ext cx="5133986" cy="2691124"/>
        </p:xfrm>
        <a:graphic>
          <a:graphicData uri="http://schemas.openxmlformats.org/drawingml/2006/chart">
            <c:chart xmlns:c="http://schemas.openxmlformats.org/drawingml/2006/chart" xmlns:r="http://schemas.openxmlformats.org/officeDocument/2006/relationships" r:id="rId4"/>
          </a:graphicData>
        </a:graphic>
      </p:graphicFrame>
      <p:cxnSp>
        <p:nvCxnSpPr>
          <p:cNvPr id="12" name="Conector recto 11">
            <a:extLst>
              <a:ext uri="{FF2B5EF4-FFF2-40B4-BE49-F238E27FC236}">
                <a16:creationId xmlns:a16="http://schemas.microsoft.com/office/drawing/2014/main" id="{62CD7A05-BCE3-6E1F-B4D0-293A8966D993}"/>
              </a:ext>
            </a:extLst>
          </p:cNvPr>
          <p:cNvCxnSpPr>
            <a:cxnSpLocks/>
          </p:cNvCxnSpPr>
          <p:nvPr/>
        </p:nvCxnSpPr>
        <p:spPr>
          <a:xfrm>
            <a:off x="508111" y="4379492"/>
            <a:ext cx="0" cy="145986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0" name="Conector recto 19">
            <a:extLst>
              <a:ext uri="{FF2B5EF4-FFF2-40B4-BE49-F238E27FC236}">
                <a16:creationId xmlns:a16="http://schemas.microsoft.com/office/drawing/2014/main" id="{119E50CD-75C8-15F2-8EEE-946045E6CCD2}"/>
              </a:ext>
            </a:extLst>
          </p:cNvPr>
          <p:cNvCxnSpPr>
            <a:cxnSpLocks/>
          </p:cNvCxnSpPr>
          <p:nvPr/>
        </p:nvCxnSpPr>
        <p:spPr>
          <a:xfrm>
            <a:off x="6381884" y="4357124"/>
            <a:ext cx="0" cy="1882814"/>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1" name="CuadroTexto 20">
            <a:extLst>
              <a:ext uri="{FF2B5EF4-FFF2-40B4-BE49-F238E27FC236}">
                <a16:creationId xmlns:a16="http://schemas.microsoft.com/office/drawing/2014/main" id="{3CE19D53-C6E0-2964-0212-8C867234659F}"/>
              </a:ext>
            </a:extLst>
          </p:cNvPr>
          <p:cNvSpPr txBox="1"/>
          <p:nvPr/>
        </p:nvSpPr>
        <p:spPr>
          <a:xfrm>
            <a:off x="1232266" y="138264"/>
            <a:ext cx="9127816" cy="646331"/>
          </a:xfrm>
          <a:prstGeom prst="rect">
            <a:avLst/>
          </a:prstGeom>
          <a:noFill/>
        </p:spPr>
        <p:txBody>
          <a:bodyPr wrap="square" rtlCol="0">
            <a:spAutoFit/>
          </a:bodyPr>
          <a:lstStyle/>
          <a:p>
            <a:r>
              <a:rPr lang="es-MX" sz="3600" b="1" dirty="0">
                <a:solidFill>
                  <a:schemeClr val="accent1"/>
                </a:solidFill>
                <a:latin typeface="Montserrat" panose="00000500000000000000" pitchFamily="2" charset="0"/>
              </a:rPr>
              <a:t>Ingresos</a:t>
            </a:r>
            <a:r>
              <a:rPr lang="es-MX" sz="3600" b="1" dirty="0">
                <a:latin typeface="Montserrat" panose="00000500000000000000" pitchFamily="2" charset="0"/>
              </a:rPr>
              <a:t> </a:t>
            </a:r>
            <a:r>
              <a:rPr lang="es-CO" sz="3600" b="1" dirty="0">
                <a:solidFill>
                  <a:schemeClr val="accent1"/>
                </a:solidFill>
                <a:latin typeface="Montserrat" panose="00000500000000000000" pitchFamily="2" charset="0"/>
              </a:rPr>
              <a:t>municipales</a:t>
            </a:r>
            <a:endParaRPr lang="es-CO" sz="3600" b="1" dirty="0">
              <a:latin typeface="Montserrat" panose="00000500000000000000" pitchFamily="2" charset="0"/>
            </a:endParaRPr>
          </a:p>
        </p:txBody>
      </p:sp>
    </p:spTree>
    <p:extLst>
      <p:ext uri="{BB962C8B-B14F-4D97-AF65-F5344CB8AC3E}">
        <p14:creationId xmlns:p14="http://schemas.microsoft.com/office/powerpoint/2010/main" val="32894476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a:extLst>
              <a:ext uri="{FF2B5EF4-FFF2-40B4-BE49-F238E27FC236}">
                <a16:creationId xmlns:a16="http://schemas.microsoft.com/office/drawing/2014/main" id="{4A01237E-AA6A-589D-4DBF-6F099011C887}"/>
              </a:ext>
            </a:extLst>
          </p:cNvPr>
          <p:cNvSpPr/>
          <p:nvPr/>
        </p:nvSpPr>
        <p:spPr>
          <a:xfrm>
            <a:off x="-1" y="1578300"/>
            <a:ext cx="3159079" cy="4889175"/>
          </a:xfrm>
          <a:prstGeom prst="rect">
            <a:avLst/>
          </a:prstGeom>
          <a:solidFill>
            <a:srgbClr val="F1F1F1"/>
          </a:solidFill>
          <a:ln w="12700">
            <a:miter lim="400000"/>
          </a:ln>
        </p:spPr>
        <p:txBody>
          <a:bodyPr lIns="50800" tIns="50800" rIns="50800" bIns="50800" anchor="ctr"/>
          <a:lstStyle/>
          <a:p>
            <a:pPr algn="r">
              <a:lnSpc>
                <a:spcPct val="100000"/>
              </a:lnSpc>
              <a:defRPr sz="3200" spc="0">
                <a:solidFill>
                  <a:srgbClr val="FFFFFF"/>
                </a:solidFill>
                <a:latin typeface="Helvetica Neue Medium"/>
                <a:ea typeface="Helvetica Neue Medium"/>
                <a:cs typeface="Helvetica Neue Medium"/>
                <a:sym typeface="Helvetica Neue Medium"/>
              </a:defRPr>
            </a:pPr>
            <a:endParaRPr lang="es-CO" spc="0">
              <a:solidFill>
                <a:schemeClr val="tx1"/>
              </a:solidFill>
              <a:latin typeface="Montserrat" panose="00000500000000000000" pitchFamily="2" charset="0"/>
            </a:endParaRPr>
          </a:p>
          <a:p>
            <a:pPr algn="r">
              <a:lnSpc>
                <a:spcPct val="100000"/>
              </a:lnSpc>
              <a:defRPr sz="3200" spc="0">
                <a:solidFill>
                  <a:srgbClr val="FFFFFF"/>
                </a:solidFill>
                <a:latin typeface="Helvetica Neue Medium"/>
                <a:ea typeface="Helvetica Neue Medium"/>
                <a:cs typeface="Helvetica Neue Medium"/>
                <a:sym typeface="Helvetica Neue Medium"/>
              </a:defRPr>
            </a:pPr>
            <a:r>
              <a:rPr lang="es-CO" spc="0">
                <a:solidFill>
                  <a:schemeClr val="tx1"/>
                </a:solidFill>
                <a:latin typeface="Montserrat" panose="00000500000000000000" pitchFamily="2" charset="0"/>
              </a:rPr>
              <a:t> </a:t>
            </a:r>
          </a:p>
        </p:txBody>
      </p:sp>
      <p:sp>
        <p:nvSpPr>
          <p:cNvPr id="3" name="CuadroTexto 2">
            <a:extLst>
              <a:ext uri="{FF2B5EF4-FFF2-40B4-BE49-F238E27FC236}">
                <a16:creationId xmlns:a16="http://schemas.microsoft.com/office/drawing/2014/main" id="{E7EE4180-4804-BF16-0436-5B00BCC399CF}"/>
              </a:ext>
            </a:extLst>
          </p:cNvPr>
          <p:cNvSpPr txBox="1"/>
          <p:nvPr/>
        </p:nvSpPr>
        <p:spPr>
          <a:xfrm>
            <a:off x="305957" y="935529"/>
            <a:ext cx="10112455"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spcBef>
                <a:spcPts val="0"/>
              </a:spcBef>
              <a:spcAft>
                <a:spcPts val="0"/>
              </a:spcAft>
              <a:buClrTx/>
              <a:buSzTx/>
              <a:buFontTx/>
              <a:buNone/>
              <a:tabLst/>
            </a:pPr>
            <a:r>
              <a:rPr kumimoji="0" lang="es-CO" sz="2400" b="1" i="0" u="none" strike="noStrike" cap="none" spc="59" normalizeH="0" baseline="0">
                <a:ln>
                  <a:noFill/>
                </a:ln>
                <a:solidFill>
                  <a:schemeClr val="accent1"/>
                </a:solidFill>
                <a:effectLst/>
                <a:uFillTx/>
                <a:latin typeface="Montserrat Regular"/>
                <a:ea typeface="Montserrat Regular"/>
                <a:cs typeface="Montserrat Regular"/>
                <a:sym typeface="Montserrat Regular"/>
              </a:rPr>
              <a:t>En 2023 </a:t>
            </a:r>
            <a:r>
              <a:rPr lang="es-CO" sz="2400" b="1" spc="59">
                <a:solidFill>
                  <a:schemeClr val="accent1"/>
                </a:solidFill>
                <a:latin typeface="Montserrat Regular"/>
                <a:ea typeface="Montserrat Regular"/>
                <a:cs typeface="Montserrat Regular"/>
                <a:sym typeface="Montserrat Regular"/>
              </a:rPr>
              <a:t>e</a:t>
            </a:r>
            <a:r>
              <a:rPr kumimoji="0" lang="es-CO" sz="2400" b="1" i="0" u="none" strike="noStrike" cap="none" spc="59" normalizeH="0" baseline="0">
                <a:ln>
                  <a:noFill/>
                </a:ln>
                <a:solidFill>
                  <a:schemeClr val="accent1"/>
                </a:solidFill>
                <a:effectLst/>
                <a:uFillTx/>
                <a:latin typeface="Montserrat Regular"/>
                <a:ea typeface="Montserrat Regular"/>
                <a:cs typeface="Montserrat Regular"/>
                <a:sym typeface="Montserrat Regular"/>
              </a:rPr>
              <a:t>l </a:t>
            </a:r>
            <a:r>
              <a:rPr lang="es-CO" sz="2400" b="1" spc="59">
                <a:solidFill>
                  <a:schemeClr val="accent1"/>
                </a:solidFill>
                <a:latin typeface="Montserrat" panose="00000500000000000000" pitchFamily="2" charset="0"/>
                <a:sym typeface="Montserrat Regular"/>
              </a:rPr>
              <a:t>crecimiento real de los gastos fue del 1,1</a:t>
            </a:r>
            <a:r>
              <a:rPr kumimoji="0" lang="es-CO" sz="2400" b="1" i="0" u="none" strike="noStrike" cap="none" spc="59" normalizeH="0" baseline="0">
                <a:ln>
                  <a:noFill/>
                </a:ln>
                <a:solidFill>
                  <a:schemeClr val="accent1"/>
                </a:solidFill>
                <a:effectLst/>
                <a:uFillTx/>
                <a:latin typeface="Montserrat Regular"/>
                <a:ea typeface="Montserrat Regular"/>
                <a:cs typeface="Montserrat Regular"/>
                <a:sym typeface="Montserrat Regular"/>
              </a:rPr>
              <a:t>%</a:t>
            </a:r>
          </a:p>
        </p:txBody>
      </p:sp>
      <p:sp>
        <p:nvSpPr>
          <p:cNvPr id="11" name="CuadroTexto 10">
            <a:extLst>
              <a:ext uri="{FF2B5EF4-FFF2-40B4-BE49-F238E27FC236}">
                <a16:creationId xmlns:a16="http://schemas.microsoft.com/office/drawing/2014/main" id="{E5E24010-E28F-20B9-E0E8-D1C98F8C490B}"/>
              </a:ext>
            </a:extLst>
          </p:cNvPr>
          <p:cNvSpPr txBox="1"/>
          <p:nvPr/>
        </p:nvSpPr>
        <p:spPr>
          <a:xfrm>
            <a:off x="-12999" y="2363805"/>
            <a:ext cx="3104600" cy="899798"/>
          </a:xfrm>
          <a:prstGeom prst="rect">
            <a:avLst/>
          </a:prstGeom>
          <a:noFill/>
        </p:spPr>
        <p:txBody>
          <a:bodyPr wrap="square" rtlCol="0">
            <a:spAutoFit/>
          </a:bodyPr>
          <a:lstStyle/>
          <a:p>
            <a:pPr>
              <a:lnSpc>
                <a:spcPts val="1600"/>
              </a:lnSpc>
            </a:pPr>
            <a:r>
              <a:rPr lang="es-CO" sz="1200" b="1" dirty="0">
                <a:latin typeface="Montserrat" panose="00000500000000000000" pitchFamily="2" charset="0"/>
              </a:rPr>
              <a:t>📌 </a:t>
            </a:r>
            <a:r>
              <a:rPr lang="es-MX" sz="1200" dirty="0">
                <a:latin typeface="Montserrat" panose="00000500000000000000" pitchFamily="2" charset="0"/>
              </a:rPr>
              <a:t>En 2023 el </a:t>
            </a:r>
            <a:r>
              <a:rPr lang="es-MX" sz="1600" b="1" dirty="0">
                <a:latin typeface="Montserrat" panose="00000500000000000000" pitchFamily="2" charset="0"/>
              </a:rPr>
              <a:t>83,8%</a:t>
            </a:r>
            <a:r>
              <a:rPr lang="es-MX" sz="1200" dirty="0">
                <a:latin typeface="Montserrat" panose="00000500000000000000" pitchFamily="2" charset="0"/>
              </a:rPr>
              <a:t> correspondió a inversión; </a:t>
            </a:r>
            <a:r>
              <a:rPr lang="es-MX" sz="1600" b="1" dirty="0">
                <a:latin typeface="Montserrat" panose="00000500000000000000" pitchFamily="2" charset="0"/>
              </a:rPr>
              <a:t>12,6%</a:t>
            </a:r>
            <a:r>
              <a:rPr lang="es-MX" sz="1200" dirty="0">
                <a:latin typeface="Montserrat" panose="00000500000000000000" pitchFamily="2" charset="0"/>
              </a:rPr>
              <a:t> a funcionamiento y el </a:t>
            </a:r>
            <a:r>
              <a:rPr lang="es-MX" sz="1600" b="1" dirty="0">
                <a:latin typeface="Montserrat" panose="00000500000000000000" pitchFamily="2" charset="0"/>
              </a:rPr>
              <a:t>3,6%</a:t>
            </a:r>
            <a:r>
              <a:rPr lang="es-MX" sz="1200" dirty="0">
                <a:latin typeface="Montserrat" panose="00000500000000000000" pitchFamily="2" charset="0"/>
              </a:rPr>
              <a:t> a servicio de la deuda</a:t>
            </a:r>
          </a:p>
          <a:p>
            <a:pPr>
              <a:lnSpc>
                <a:spcPts val="1600"/>
              </a:lnSpc>
            </a:pPr>
            <a:endParaRPr lang="es-MX" sz="1200" dirty="0">
              <a:latin typeface="Montserrat" panose="00000500000000000000" pitchFamily="2" charset="0"/>
            </a:endParaRPr>
          </a:p>
        </p:txBody>
      </p:sp>
      <p:sp>
        <p:nvSpPr>
          <p:cNvPr id="22" name="CuadroTexto 21">
            <a:extLst>
              <a:ext uri="{FF2B5EF4-FFF2-40B4-BE49-F238E27FC236}">
                <a16:creationId xmlns:a16="http://schemas.microsoft.com/office/drawing/2014/main" id="{EA375B04-15C3-FEC0-0258-E8B5C54E86D7}"/>
              </a:ext>
            </a:extLst>
          </p:cNvPr>
          <p:cNvSpPr txBox="1"/>
          <p:nvPr/>
        </p:nvSpPr>
        <p:spPr>
          <a:xfrm>
            <a:off x="275658" y="4524609"/>
            <a:ext cx="2761947" cy="1104982"/>
          </a:xfrm>
          <a:prstGeom prst="rect">
            <a:avLst/>
          </a:prstGeom>
          <a:noFill/>
        </p:spPr>
        <p:txBody>
          <a:bodyPr wrap="square">
            <a:spAutoFit/>
          </a:bodyPr>
          <a:lstStyle/>
          <a:p>
            <a:pPr marL="171450" indent="-171450">
              <a:lnSpc>
                <a:spcPts val="1600"/>
              </a:lnSpc>
              <a:buFont typeface="Arial" panose="020B0604020202020204" pitchFamily="34" charset="0"/>
              <a:buChar char="•"/>
            </a:pPr>
            <a:r>
              <a:rPr lang="es-CO" sz="1200" dirty="0">
                <a:latin typeface="Montserrat" panose="00000500000000000000" pitchFamily="2" charset="0"/>
              </a:rPr>
              <a:t>El </a:t>
            </a:r>
            <a:r>
              <a:rPr lang="es-CO" sz="1200" b="1" dirty="0">
                <a:latin typeface="Montserrat" panose="00000500000000000000" pitchFamily="2" charset="0"/>
              </a:rPr>
              <a:t>gasto de</a:t>
            </a:r>
            <a:r>
              <a:rPr lang="es-MX" sz="1200" b="1" dirty="0">
                <a:latin typeface="Montserrat" panose="00000500000000000000" pitchFamily="2" charset="0"/>
              </a:rPr>
              <a:t> Inversión </a:t>
            </a:r>
            <a:r>
              <a:rPr lang="es-MX" sz="1200" dirty="0">
                <a:latin typeface="Montserrat" panose="00000500000000000000" pitchFamily="2" charset="0"/>
              </a:rPr>
              <a:t>pasó </a:t>
            </a:r>
            <a:r>
              <a:rPr lang="es-CO" sz="1200" dirty="0">
                <a:latin typeface="Montserrat" panose="00000500000000000000" pitchFamily="2" charset="0"/>
              </a:rPr>
              <a:t>de $55,14 billones a $108,70 billones en 2023 (participación </a:t>
            </a:r>
            <a:r>
              <a:rPr lang="es-CO" sz="1200" b="1" dirty="0">
                <a:latin typeface="Montserrat" panose="00000500000000000000" pitchFamily="2" charset="0"/>
              </a:rPr>
              <a:t>del 81,08% a 83,78% </a:t>
            </a:r>
            <a:r>
              <a:rPr lang="es-CO" sz="1200" dirty="0">
                <a:latin typeface="Montserrat" panose="00000500000000000000" pitchFamily="2" charset="0"/>
              </a:rPr>
              <a:t>del gasto total).</a:t>
            </a:r>
            <a:endParaRPr lang="es-MX" sz="1200" dirty="0">
              <a:latin typeface="Montserrat" panose="00000500000000000000" pitchFamily="2" charset="0"/>
            </a:endParaRPr>
          </a:p>
        </p:txBody>
      </p:sp>
      <p:sp>
        <p:nvSpPr>
          <p:cNvPr id="4" name="CuadroTexto 3">
            <a:extLst>
              <a:ext uri="{FF2B5EF4-FFF2-40B4-BE49-F238E27FC236}">
                <a16:creationId xmlns:a16="http://schemas.microsoft.com/office/drawing/2014/main" id="{939F806B-2A12-2399-6F94-079518CD762A}"/>
              </a:ext>
            </a:extLst>
          </p:cNvPr>
          <p:cNvSpPr txBox="1"/>
          <p:nvPr/>
        </p:nvSpPr>
        <p:spPr>
          <a:xfrm>
            <a:off x="43694" y="1700937"/>
            <a:ext cx="3195808" cy="553998"/>
          </a:xfrm>
          <a:prstGeom prst="rect">
            <a:avLst/>
          </a:prstGeom>
          <a:noFill/>
        </p:spPr>
        <p:txBody>
          <a:bodyPr wrap="square" rtlCol="0">
            <a:spAutoFit/>
          </a:bodyPr>
          <a:lstStyle/>
          <a:p>
            <a:r>
              <a:rPr lang="es-CO" sz="1400" b="1" dirty="0">
                <a:latin typeface="Montserrat" panose="00000500000000000000" pitchFamily="2" charset="0"/>
              </a:rPr>
              <a:t>📌</a:t>
            </a:r>
            <a:r>
              <a:rPr lang="es-CO" b="1" dirty="0">
                <a:latin typeface="Montserrat" panose="00000500000000000000" pitchFamily="2" charset="0"/>
              </a:rPr>
              <a:t> $</a:t>
            </a:r>
            <a:r>
              <a:rPr lang="es-MX" b="1" dirty="0">
                <a:latin typeface="Montserrat" panose="00000500000000000000" pitchFamily="2" charset="0"/>
              </a:rPr>
              <a:t>129,7*</a:t>
            </a:r>
            <a:r>
              <a:rPr lang="es-MX" sz="1400" dirty="0">
                <a:latin typeface="Montserrat" panose="00000500000000000000" pitchFamily="2" charset="0"/>
              </a:rPr>
              <a:t> </a:t>
            </a:r>
            <a:r>
              <a:rPr lang="es-MX" sz="1200" dirty="0">
                <a:latin typeface="Montserrat" panose="00000500000000000000" pitchFamily="2" charset="0"/>
              </a:rPr>
              <a:t>billones sumaron en 2023 los gastos totales municipales. </a:t>
            </a:r>
            <a:endParaRPr lang="es-CO" sz="1200" dirty="0">
              <a:latin typeface="Montserrat" panose="00000500000000000000" pitchFamily="2" charset="0"/>
            </a:endParaRPr>
          </a:p>
        </p:txBody>
      </p:sp>
      <p:sp>
        <p:nvSpPr>
          <p:cNvPr id="7" name="Rectángulo 6">
            <a:extLst>
              <a:ext uri="{FF2B5EF4-FFF2-40B4-BE49-F238E27FC236}">
                <a16:creationId xmlns:a16="http://schemas.microsoft.com/office/drawing/2014/main" id="{110DE837-6C55-8C35-4AB9-30CC0A613C08}"/>
              </a:ext>
            </a:extLst>
          </p:cNvPr>
          <p:cNvSpPr/>
          <p:nvPr/>
        </p:nvSpPr>
        <p:spPr>
          <a:xfrm flipH="1">
            <a:off x="-12999" y="860373"/>
            <a:ext cx="12204999" cy="494308"/>
          </a:xfrm>
          <a:prstGeom prst="rect">
            <a:avLst/>
          </a:prstGeom>
          <a:gradFill>
            <a:gsLst>
              <a:gs pos="0">
                <a:srgbClr val="4D4D4D">
                  <a:alpha val="15000"/>
                </a:srgbClr>
              </a:gs>
              <a:gs pos="100000">
                <a:srgbClr val="4D4D4D">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srgbClr val="70AD47">
                  <a:lumMod val="20000"/>
                  <a:lumOff val="80000"/>
                </a:srgbClr>
              </a:solidFill>
              <a:effectLst/>
              <a:uLnTx/>
              <a:uFillTx/>
              <a:latin typeface="Montserrat" panose="00000500000000000000" pitchFamily="2" charset="0"/>
              <a:ea typeface="Verdana" panose="020B0604030504040204" pitchFamily="34" charset="0"/>
              <a:cs typeface="Verdana" panose="020B0604030504040204" pitchFamily="34" charset="0"/>
            </a:endParaRPr>
          </a:p>
        </p:txBody>
      </p:sp>
      <p:sp>
        <p:nvSpPr>
          <p:cNvPr id="9" name="CuadroTexto 8">
            <a:extLst>
              <a:ext uri="{FF2B5EF4-FFF2-40B4-BE49-F238E27FC236}">
                <a16:creationId xmlns:a16="http://schemas.microsoft.com/office/drawing/2014/main" id="{349BE54C-39A1-8586-594D-7A56D35D4A95}"/>
              </a:ext>
            </a:extLst>
          </p:cNvPr>
          <p:cNvSpPr txBox="1"/>
          <p:nvPr/>
        </p:nvSpPr>
        <p:spPr>
          <a:xfrm>
            <a:off x="54479" y="6543014"/>
            <a:ext cx="1499356" cy="215444"/>
          </a:xfrm>
          <a:prstGeom prst="rect">
            <a:avLst/>
          </a:prstGeom>
          <a:noFill/>
        </p:spPr>
        <p:txBody>
          <a:bodyPr wrap="square">
            <a:spAutoFit/>
          </a:bodyPr>
          <a:lstStyle/>
          <a:p>
            <a:r>
              <a:rPr lang="es-MX" sz="800"/>
              <a:t>*Incluye amortizaciones</a:t>
            </a:r>
            <a:endParaRPr lang="es-CO" sz="800"/>
          </a:p>
        </p:txBody>
      </p:sp>
      <p:sp>
        <p:nvSpPr>
          <p:cNvPr id="8" name="CuadroTexto 7">
            <a:extLst>
              <a:ext uri="{FF2B5EF4-FFF2-40B4-BE49-F238E27FC236}">
                <a16:creationId xmlns:a16="http://schemas.microsoft.com/office/drawing/2014/main" id="{413E4FED-7DB5-20E8-29AA-4409092E159D}"/>
              </a:ext>
            </a:extLst>
          </p:cNvPr>
          <p:cNvSpPr txBox="1"/>
          <p:nvPr/>
        </p:nvSpPr>
        <p:spPr>
          <a:xfrm>
            <a:off x="220002" y="5582128"/>
            <a:ext cx="2883421" cy="830997"/>
          </a:xfrm>
          <a:prstGeom prst="rect">
            <a:avLst/>
          </a:prstGeom>
          <a:noFill/>
        </p:spPr>
        <p:txBody>
          <a:bodyPr wrap="square">
            <a:spAutoFit/>
          </a:bodyPr>
          <a:lstStyle/>
          <a:p>
            <a:pPr marL="171450" indent="-171450">
              <a:buFont typeface="Arial" panose="020B0604020202020204" pitchFamily="34" charset="0"/>
              <a:buChar char="•"/>
            </a:pPr>
            <a:r>
              <a:rPr lang="es-CO" sz="1200" dirty="0">
                <a:latin typeface="Montserrat" panose="00000500000000000000" pitchFamily="2" charset="0"/>
              </a:rPr>
              <a:t>E</a:t>
            </a:r>
            <a:r>
              <a:rPr lang="es-MX" sz="1200" dirty="0">
                <a:latin typeface="Montserrat" panose="00000500000000000000" pitchFamily="2" charset="0"/>
              </a:rPr>
              <a:t>l gasto por </a:t>
            </a:r>
            <a:r>
              <a:rPr lang="es-MX" sz="1200" b="1" dirty="0">
                <a:latin typeface="Montserrat" panose="00000500000000000000" pitchFamily="2" charset="0"/>
              </a:rPr>
              <a:t>Servicio de la deuda </a:t>
            </a:r>
            <a:r>
              <a:rPr lang="es-MX" sz="1200" dirty="0">
                <a:latin typeface="Montserrat" panose="00000500000000000000" pitchFamily="2" charset="0"/>
              </a:rPr>
              <a:t>pasó de $2,49 billones a $4,65 billones (participación </a:t>
            </a:r>
            <a:r>
              <a:rPr lang="es-MX" sz="1200" b="1" dirty="0">
                <a:latin typeface="Montserrat" panose="00000500000000000000" pitchFamily="2" charset="0"/>
              </a:rPr>
              <a:t>del 3,66% a 3,58%</a:t>
            </a:r>
            <a:r>
              <a:rPr lang="es-MX" sz="1200" dirty="0">
                <a:latin typeface="Montserrat" panose="00000500000000000000" pitchFamily="2" charset="0"/>
              </a:rPr>
              <a:t> del gasto total).</a:t>
            </a:r>
            <a:endParaRPr lang="es-CO" sz="1200" dirty="0">
              <a:latin typeface="Montserrat" panose="00000500000000000000" pitchFamily="2" charset="0"/>
            </a:endParaRPr>
          </a:p>
        </p:txBody>
      </p:sp>
      <p:sp>
        <p:nvSpPr>
          <p:cNvPr id="10" name="CuadroTexto 9">
            <a:extLst>
              <a:ext uri="{FF2B5EF4-FFF2-40B4-BE49-F238E27FC236}">
                <a16:creationId xmlns:a16="http://schemas.microsoft.com/office/drawing/2014/main" id="{F6C68CC8-A879-EAE0-2866-7D5652A8E8C2}"/>
              </a:ext>
            </a:extLst>
          </p:cNvPr>
          <p:cNvSpPr txBox="1"/>
          <p:nvPr/>
        </p:nvSpPr>
        <p:spPr>
          <a:xfrm>
            <a:off x="119464" y="3230119"/>
            <a:ext cx="3195808" cy="283604"/>
          </a:xfrm>
          <a:prstGeom prst="rect">
            <a:avLst/>
          </a:prstGeom>
          <a:noFill/>
        </p:spPr>
        <p:txBody>
          <a:bodyPr wrap="square">
            <a:spAutoFit/>
          </a:bodyPr>
          <a:lstStyle/>
          <a:p>
            <a:pPr>
              <a:lnSpc>
                <a:spcPts val="1600"/>
              </a:lnSpc>
            </a:pPr>
            <a:r>
              <a:rPr lang="es-CO" sz="1200" b="1" dirty="0">
                <a:latin typeface="Montserrat" panose="00000500000000000000" pitchFamily="2" charset="0"/>
              </a:rPr>
              <a:t>📌Entre 2012 a 2023:</a:t>
            </a:r>
            <a:endParaRPr lang="es-MX" sz="1200" b="1" dirty="0">
              <a:solidFill>
                <a:schemeClr val="tx2"/>
              </a:solidFill>
              <a:latin typeface="Montserrat" panose="00000500000000000000" pitchFamily="2" charset="0"/>
            </a:endParaRPr>
          </a:p>
        </p:txBody>
      </p:sp>
      <p:sp>
        <p:nvSpPr>
          <p:cNvPr id="13" name="CuadroTexto 12">
            <a:extLst>
              <a:ext uri="{FF2B5EF4-FFF2-40B4-BE49-F238E27FC236}">
                <a16:creationId xmlns:a16="http://schemas.microsoft.com/office/drawing/2014/main" id="{B7E5FB35-6317-BCE0-565C-ACCC239D9F6F}"/>
              </a:ext>
            </a:extLst>
          </p:cNvPr>
          <p:cNvSpPr txBox="1"/>
          <p:nvPr/>
        </p:nvSpPr>
        <p:spPr>
          <a:xfrm>
            <a:off x="220002" y="3589262"/>
            <a:ext cx="2883421" cy="1015663"/>
          </a:xfrm>
          <a:prstGeom prst="rect">
            <a:avLst/>
          </a:prstGeom>
          <a:noFill/>
        </p:spPr>
        <p:txBody>
          <a:bodyPr wrap="square">
            <a:spAutoFit/>
          </a:bodyPr>
          <a:lstStyle/>
          <a:p>
            <a:pPr marL="171450" indent="-171450">
              <a:buFont typeface="Arial" panose="020B0604020202020204" pitchFamily="34" charset="0"/>
              <a:buChar char="•"/>
            </a:pPr>
            <a:r>
              <a:rPr lang="es-MX" sz="1200" dirty="0">
                <a:latin typeface="Montserrat" panose="00000500000000000000" pitchFamily="2" charset="0"/>
              </a:rPr>
              <a:t>El gasto de </a:t>
            </a:r>
            <a:r>
              <a:rPr lang="es-MX" sz="1200" b="1" dirty="0">
                <a:latin typeface="Montserrat" panose="00000500000000000000" pitchFamily="2" charset="0"/>
              </a:rPr>
              <a:t>Funcionamiento </a:t>
            </a:r>
            <a:r>
              <a:rPr lang="es-MX" sz="1200" dirty="0">
                <a:latin typeface="Montserrat" panose="00000500000000000000" pitchFamily="2" charset="0"/>
              </a:rPr>
              <a:t> pasó </a:t>
            </a:r>
            <a:r>
              <a:rPr lang="es-CO" sz="1200" dirty="0">
                <a:latin typeface="Montserrat" panose="00000500000000000000" pitchFamily="2" charset="0"/>
              </a:rPr>
              <a:t>de $10,38 billones a $16,40 billones en 2023 (participación </a:t>
            </a:r>
            <a:r>
              <a:rPr lang="es-CO" sz="1200" b="1" dirty="0">
                <a:latin typeface="Montserrat" panose="00000500000000000000" pitchFamily="2" charset="0"/>
              </a:rPr>
              <a:t>del 15,26% a</a:t>
            </a:r>
            <a:r>
              <a:rPr lang="es-CO" sz="1200" dirty="0">
                <a:latin typeface="Montserrat" panose="00000500000000000000" pitchFamily="2" charset="0"/>
              </a:rPr>
              <a:t> </a:t>
            </a:r>
            <a:r>
              <a:rPr lang="es-CO" sz="1200" b="1" dirty="0">
                <a:latin typeface="Montserrat" panose="00000500000000000000" pitchFamily="2" charset="0"/>
              </a:rPr>
              <a:t>12,64%</a:t>
            </a:r>
            <a:r>
              <a:rPr lang="es-CO" sz="1200" dirty="0">
                <a:latin typeface="Montserrat" panose="00000500000000000000" pitchFamily="2" charset="0"/>
              </a:rPr>
              <a:t> del gasto total).</a:t>
            </a:r>
          </a:p>
        </p:txBody>
      </p:sp>
      <p:graphicFrame>
        <p:nvGraphicFramePr>
          <p:cNvPr id="6" name="Gráfico 5">
            <a:extLst>
              <a:ext uri="{FF2B5EF4-FFF2-40B4-BE49-F238E27FC236}">
                <a16:creationId xmlns:a16="http://schemas.microsoft.com/office/drawing/2014/main" id="{66914791-1AF9-4B7C-8540-8C840EAA46E1}"/>
              </a:ext>
            </a:extLst>
          </p:cNvPr>
          <p:cNvGraphicFramePr>
            <a:graphicFrameLocks/>
          </p:cNvGraphicFramePr>
          <p:nvPr>
            <p:extLst>
              <p:ext uri="{D42A27DB-BD31-4B8C-83A1-F6EECF244321}">
                <p14:modId xmlns:p14="http://schemas.microsoft.com/office/powerpoint/2010/main" val="725571524"/>
              </p:ext>
            </p:extLst>
          </p:nvPr>
        </p:nvGraphicFramePr>
        <p:xfrm>
          <a:off x="3544606" y="2079316"/>
          <a:ext cx="8342291" cy="3704264"/>
        </p:xfrm>
        <a:graphic>
          <a:graphicData uri="http://schemas.openxmlformats.org/drawingml/2006/chart">
            <c:chart xmlns:c="http://schemas.openxmlformats.org/drawingml/2006/chart" xmlns:r="http://schemas.openxmlformats.org/officeDocument/2006/relationships" r:id="rId3"/>
          </a:graphicData>
        </a:graphic>
      </p:graphicFrame>
      <p:sp>
        <p:nvSpPr>
          <p:cNvPr id="5" name="CuadroTexto 4">
            <a:extLst>
              <a:ext uri="{FF2B5EF4-FFF2-40B4-BE49-F238E27FC236}">
                <a16:creationId xmlns:a16="http://schemas.microsoft.com/office/drawing/2014/main" id="{3B5FECC4-C13C-2565-2814-E09480D9DA22}"/>
              </a:ext>
            </a:extLst>
          </p:cNvPr>
          <p:cNvSpPr txBox="1"/>
          <p:nvPr/>
        </p:nvSpPr>
        <p:spPr>
          <a:xfrm>
            <a:off x="1290596" y="118351"/>
            <a:ext cx="9127816" cy="646331"/>
          </a:xfrm>
          <a:prstGeom prst="rect">
            <a:avLst/>
          </a:prstGeom>
          <a:solidFill>
            <a:schemeClr val="bg1"/>
          </a:solidFill>
        </p:spPr>
        <p:txBody>
          <a:bodyPr wrap="square" rtlCol="0">
            <a:spAutoFit/>
          </a:bodyPr>
          <a:lstStyle/>
          <a:p>
            <a:r>
              <a:rPr lang="es-MX" sz="3600" b="1" dirty="0">
                <a:latin typeface="Montserrat" panose="00000500000000000000" pitchFamily="2" charset="0"/>
              </a:rPr>
              <a:t>Gastos municipales</a:t>
            </a:r>
            <a:endParaRPr lang="es-CO" sz="3600" b="1" dirty="0"/>
          </a:p>
        </p:txBody>
      </p:sp>
    </p:spTree>
    <p:extLst>
      <p:ext uri="{BB962C8B-B14F-4D97-AF65-F5344CB8AC3E}">
        <p14:creationId xmlns:p14="http://schemas.microsoft.com/office/powerpoint/2010/main" val="12296923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7EE4180-4804-BF16-0436-5B00BCC399CF}"/>
              </a:ext>
            </a:extLst>
          </p:cNvPr>
          <p:cNvSpPr txBox="1"/>
          <p:nvPr/>
        </p:nvSpPr>
        <p:spPr>
          <a:xfrm>
            <a:off x="286129" y="1139739"/>
            <a:ext cx="11905871"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825500" hangingPunct="0"/>
            <a:r>
              <a:rPr lang="es-CO" sz="2400" b="1" spc="59">
                <a:solidFill>
                  <a:schemeClr val="accent1"/>
                </a:solidFill>
                <a:latin typeface="+mj-lt"/>
                <a:sym typeface="Montserrat Regular"/>
              </a:rPr>
              <a:t>En 2023 el saldo de la deuda municipal se redujo -0,3%</a:t>
            </a:r>
          </a:p>
        </p:txBody>
      </p:sp>
      <p:sp>
        <p:nvSpPr>
          <p:cNvPr id="14" name="CuadroTexto 13">
            <a:extLst>
              <a:ext uri="{FF2B5EF4-FFF2-40B4-BE49-F238E27FC236}">
                <a16:creationId xmlns:a16="http://schemas.microsoft.com/office/drawing/2014/main" id="{F77C2EE9-FEDD-0FBA-A154-87F4BB1755F7}"/>
              </a:ext>
            </a:extLst>
          </p:cNvPr>
          <p:cNvSpPr txBox="1"/>
          <p:nvPr/>
        </p:nvSpPr>
        <p:spPr>
          <a:xfrm>
            <a:off x="380133" y="4700761"/>
            <a:ext cx="5510006" cy="1692771"/>
          </a:xfrm>
          <a:prstGeom prst="rect">
            <a:avLst/>
          </a:prstGeom>
          <a:noFill/>
        </p:spPr>
        <p:txBody>
          <a:bodyPr wrap="square">
            <a:spAutoFit/>
          </a:bodyPr>
          <a:lstStyle/>
          <a:p>
            <a:pPr algn="just"/>
            <a:r>
              <a:rPr lang="es-CO" sz="1300" b="1" dirty="0">
                <a:latin typeface="Montserrat" panose="00000500000000000000" pitchFamily="2" charset="0"/>
              </a:rPr>
              <a:t>📌 </a:t>
            </a:r>
            <a:r>
              <a:rPr lang="es-CO" sz="1300" spc="0" dirty="0">
                <a:solidFill>
                  <a:schemeClr val="tx1"/>
                </a:solidFill>
                <a:latin typeface="+mj-lt"/>
              </a:rPr>
              <a:t>El saldo de la deuda municipal llegó a los </a:t>
            </a:r>
            <a:r>
              <a:rPr lang="es-CO" sz="1300" b="1" spc="0" dirty="0">
                <a:solidFill>
                  <a:schemeClr val="tx1"/>
                </a:solidFill>
                <a:latin typeface="+mj-lt"/>
              </a:rPr>
              <a:t>$22,5 </a:t>
            </a:r>
            <a:r>
              <a:rPr lang="es-CO" sz="1300" spc="0" dirty="0">
                <a:solidFill>
                  <a:schemeClr val="tx1"/>
                </a:solidFill>
                <a:latin typeface="+mj-lt"/>
              </a:rPr>
              <a:t>billones en 2023.</a:t>
            </a:r>
          </a:p>
          <a:p>
            <a:pPr algn="just"/>
            <a:endParaRPr lang="es-CO" sz="1300" spc="0" dirty="0">
              <a:solidFill>
                <a:schemeClr val="tx1"/>
              </a:solidFill>
              <a:latin typeface="+mj-lt"/>
            </a:endParaRPr>
          </a:p>
          <a:p>
            <a:pPr algn="just"/>
            <a:r>
              <a:rPr lang="es-CO" sz="1300" b="1" dirty="0">
                <a:latin typeface="Montserrat" panose="00000500000000000000" pitchFamily="2" charset="0"/>
              </a:rPr>
              <a:t>📌</a:t>
            </a:r>
            <a:r>
              <a:rPr lang="es-CO" sz="1300" dirty="0">
                <a:latin typeface="Montserrat" panose="00000500000000000000" pitchFamily="2" charset="0"/>
              </a:rPr>
              <a:t>De 2012 a 2023 el saldo de la deuda creció en</a:t>
            </a:r>
            <a:r>
              <a:rPr lang="es-CO" sz="1300" b="1" dirty="0">
                <a:latin typeface="Montserrat" panose="00000500000000000000" pitchFamily="2" charset="0"/>
              </a:rPr>
              <a:t> 173%.</a:t>
            </a:r>
            <a:endParaRPr lang="es-CO" sz="1300" spc="0" dirty="0">
              <a:solidFill>
                <a:schemeClr val="tx1"/>
              </a:solidFill>
              <a:latin typeface="+mj-lt"/>
            </a:endParaRPr>
          </a:p>
          <a:p>
            <a:endParaRPr lang="es-CO" sz="1300" spc="0" dirty="0">
              <a:solidFill>
                <a:schemeClr val="tx1"/>
              </a:solidFill>
              <a:latin typeface="+mj-lt"/>
            </a:endParaRPr>
          </a:p>
          <a:p>
            <a:r>
              <a:rPr lang="es-CO" sz="1300" dirty="0">
                <a:latin typeface="Montserrat" panose="00000500000000000000" pitchFamily="2" charset="0"/>
              </a:rPr>
              <a:t>📌El</a:t>
            </a:r>
            <a:r>
              <a:rPr lang="es-CO" sz="1300" b="1" dirty="0">
                <a:latin typeface="Montserrat" panose="00000500000000000000" pitchFamily="2" charset="0"/>
              </a:rPr>
              <a:t> 67% </a:t>
            </a:r>
            <a:r>
              <a:rPr lang="es-CO" sz="1300" dirty="0">
                <a:latin typeface="Montserrat" panose="00000500000000000000" pitchFamily="2" charset="0"/>
              </a:rPr>
              <a:t>de la deuda se concentra en 4 ciudades: </a:t>
            </a:r>
            <a:r>
              <a:rPr lang="es-CO" sz="1300" b="1" dirty="0">
                <a:latin typeface="Montserrat" panose="00000500000000000000" pitchFamily="2" charset="0"/>
              </a:rPr>
              <a:t>Bogotá (40%), Barranquilla(13%), Medellín(9%) y Cali(5%).</a:t>
            </a:r>
          </a:p>
          <a:p>
            <a:endParaRPr lang="es-CO" sz="1300" b="1" spc="0" dirty="0">
              <a:solidFill>
                <a:schemeClr val="tx1"/>
              </a:solidFill>
              <a:latin typeface="+mj-lt"/>
            </a:endParaRPr>
          </a:p>
        </p:txBody>
      </p:sp>
      <p:sp>
        <p:nvSpPr>
          <p:cNvPr id="8" name="Rectángulo 7">
            <a:extLst>
              <a:ext uri="{FF2B5EF4-FFF2-40B4-BE49-F238E27FC236}">
                <a16:creationId xmlns:a16="http://schemas.microsoft.com/office/drawing/2014/main" id="{D28B1AF8-19A5-E464-27C1-70D557E0492A}"/>
              </a:ext>
            </a:extLst>
          </p:cNvPr>
          <p:cNvSpPr/>
          <p:nvPr/>
        </p:nvSpPr>
        <p:spPr>
          <a:xfrm flipH="1">
            <a:off x="0" y="1048945"/>
            <a:ext cx="12192000" cy="810623"/>
          </a:xfrm>
          <a:prstGeom prst="rect">
            <a:avLst/>
          </a:prstGeom>
          <a:gradFill>
            <a:gsLst>
              <a:gs pos="0">
                <a:srgbClr val="4D4D4D">
                  <a:alpha val="15000"/>
                </a:srgbClr>
              </a:gs>
              <a:gs pos="100000">
                <a:srgbClr val="4D4D4D">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schemeClr val="tx2"/>
              </a:solidFill>
              <a:effectLst/>
              <a:uLnTx/>
              <a:uFillTx/>
              <a:latin typeface="+mj-lt"/>
              <a:ea typeface="Verdana" panose="020B0604030504040204" pitchFamily="34" charset="0"/>
              <a:cs typeface="Verdana" panose="020B0604030504040204" pitchFamily="34" charset="0"/>
            </a:endParaRPr>
          </a:p>
        </p:txBody>
      </p:sp>
      <p:graphicFrame>
        <p:nvGraphicFramePr>
          <p:cNvPr id="5" name="Gráfico 4">
            <a:extLst>
              <a:ext uri="{FF2B5EF4-FFF2-40B4-BE49-F238E27FC236}">
                <a16:creationId xmlns:a16="http://schemas.microsoft.com/office/drawing/2014/main" id="{8699B354-C89D-4904-B68B-9EA8E1D874AD}"/>
              </a:ext>
            </a:extLst>
          </p:cNvPr>
          <p:cNvGraphicFramePr>
            <a:graphicFrameLocks/>
          </p:cNvGraphicFramePr>
          <p:nvPr>
            <p:extLst>
              <p:ext uri="{D42A27DB-BD31-4B8C-83A1-F6EECF244321}">
                <p14:modId xmlns:p14="http://schemas.microsoft.com/office/powerpoint/2010/main" val="943153936"/>
              </p:ext>
            </p:extLst>
          </p:nvPr>
        </p:nvGraphicFramePr>
        <p:xfrm>
          <a:off x="404724" y="1928942"/>
          <a:ext cx="5303141" cy="2771820"/>
        </p:xfrm>
        <a:graphic>
          <a:graphicData uri="http://schemas.openxmlformats.org/drawingml/2006/chart">
            <c:chart xmlns:c="http://schemas.openxmlformats.org/drawingml/2006/chart" xmlns:r="http://schemas.openxmlformats.org/officeDocument/2006/relationships" r:id="rId3"/>
          </a:graphicData>
        </a:graphic>
      </p:graphicFrame>
      <p:sp>
        <p:nvSpPr>
          <p:cNvPr id="10" name="CuadroTexto 9">
            <a:extLst>
              <a:ext uri="{FF2B5EF4-FFF2-40B4-BE49-F238E27FC236}">
                <a16:creationId xmlns:a16="http://schemas.microsoft.com/office/drawing/2014/main" id="{7BEE4232-D94D-B328-E6A3-0672F9F3AD99}"/>
              </a:ext>
            </a:extLst>
          </p:cNvPr>
          <p:cNvSpPr txBox="1"/>
          <p:nvPr/>
        </p:nvSpPr>
        <p:spPr>
          <a:xfrm>
            <a:off x="6374582" y="4762899"/>
            <a:ext cx="5311145" cy="569387"/>
          </a:xfrm>
          <a:prstGeom prst="rect">
            <a:avLst/>
          </a:prstGeom>
          <a:noFill/>
        </p:spPr>
        <p:txBody>
          <a:bodyPr wrap="square">
            <a:spAutoFit/>
          </a:bodyPr>
          <a:lstStyle/>
          <a:p>
            <a:r>
              <a:rPr lang="es-CO" sz="1800" b="1" dirty="0">
                <a:latin typeface="Montserrat" panose="00000500000000000000" pitchFamily="2" charset="0"/>
              </a:rPr>
              <a:t>📌 </a:t>
            </a:r>
            <a:r>
              <a:rPr lang="es-CO" sz="1300" dirty="0">
                <a:latin typeface="+mj-lt"/>
              </a:rPr>
              <a:t>En 2023 el pago de intereses de la deuda </a:t>
            </a:r>
            <a:r>
              <a:rPr lang="es-CO" sz="1300" b="1" dirty="0">
                <a:latin typeface="+mj-lt"/>
              </a:rPr>
              <a:t>aumentó 54% </a:t>
            </a:r>
            <a:r>
              <a:rPr lang="es-CO" sz="1300" dirty="0">
                <a:latin typeface="+mj-lt"/>
              </a:rPr>
              <a:t>pasando de </a:t>
            </a:r>
            <a:r>
              <a:rPr lang="es-CO" sz="1300" b="1" dirty="0">
                <a:latin typeface="+mj-lt"/>
              </a:rPr>
              <a:t>$1,89 billones a $2,91 billones.</a:t>
            </a:r>
          </a:p>
        </p:txBody>
      </p:sp>
      <p:sp>
        <p:nvSpPr>
          <p:cNvPr id="6" name="CuadroTexto 5">
            <a:extLst>
              <a:ext uri="{FF2B5EF4-FFF2-40B4-BE49-F238E27FC236}">
                <a16:creationId xmlns:a16="http://schemas.microsoft.com/office/drawing/2014/main" id="{C10CE586-EE1B-51D9-DBF2-C387E8DAB142}"/>
              </a:ext>
            </a:extLst>
          </p:cNvPr>
          <p:cNvSpPr txBox="1"/>
          <p:nvPr/>
        </p:nvSpPr>
        <p:spPr>
          <a:xfrm>
            <a:off x="6401292" y="5332286"/>
            <a:ext cx="5311145" cy="569387"/>
          </a:xfrm>
          <a:prstGeom prst="rect">
            <a:avLst/>
          </a:prstGeom>
          <a:noFill/>
        </p:spPr>
        <p:txBody>
          <a:bodyPr wrap="square">
            <a:spAutoFit/>
          </a:bodyPr>
          <a:lstStyle/>
          <a:p>
            <a:r>
              <a:rPr lang="es-CO" sz="1800" b="1" dirty="0">
                <a:latin typeface="Montserrat" panose="00000500000000000000" pitchFamily="2" charset="0"/>
              </a:rPr>
              <a:t>📌 </a:t>
            </a:r>
            <a:r>
              <a:rPr lang="es-CO" sz="1300" dirty="0">
                <a:latin typeface="+mj-lt"/>
              </a:rPr>
              <a:t>En 2023 el pago asociado a amortizaciones </a:t>
            </a:r>
            <a:r>
              <a:rPr lang="es-CO" sz="1300" b="1" dirty="0">
                <a:latin typeface="+mj-lt"/>
              </a:rPr>
              <a:t>aumentó 17% </a:t>
            </a:r>
            <a:r>
              <a:rPr lang="es-CO" sz="1300" dirty="0">
                <a:latin typeface="+mj-lt"/>
              </a:rPr>
              <a:t>pasando de </a:t>
            </a:r>
            <a:r>
              <a:rPr lang="es-CO" sz="1300" b="1" dirty="0">
                <a:latin typeface="+mj-lt"/>
              </a:rPr>
              <a:t>$1,49 billones a $1,74 billones.</a:t>
            </a:r>
          </a:p>
        </p:txBody>
      </p:sp>
      <p:graphicFrame>
        <p:nvGraphicFramePr>
          <p:cNvPr id="7" name="Gráfico 6">
            <a:extLst>
              <a:ext uri="{FF2B5EF4-FFF2-40B4-BE49-F238E27FC236}">
                <a16:creationId xmlns:a16="http://schemas.microsoft.com/office/drawing/2014/main" id="{AE928A4A-27C5-48DD-A57D-F36549E0FDA3}"/>
              </a:ext>
            </a:extLst>
          </p:cNvPr>
          <p:cNvGraphicFramePr>
            <a:graphicFrameLocks/>
          </p:cNvGraphicFramePr>
          <p:nvPr>
            <p:extLst>
              <p:ext uri="{D42A27DB-BD31-4B8C-83A1-F6EECF244321}">
                <p14:modId xmlns:p14="http://schemas.microsoft.com/office/powerpoint/2010/main" val="1754965142"/>
              </p:ext>
            </p:extLst>
          </p:nvPr>
        </p:nvGraphicFramePr>
        <p:xfrm>
          <a:off x="6301863" y="1846299"/>
          <a:ext cx="5510004" cy="2771820"/>
        </p:xfrm>
        <a:graphic>
          <a:graphicData uri="http://schemas.openxmlformats.org/drawingml/2006/chart">
            <c:chart xmlns:c="http://schemas.openxmlformats.org/drawingml/2006/chart" xmlns:r="http://schemas.openxmlformats.org/officeDocument/2006/relationships" r:id="rId4"/>
          </a:graphicData>
        </a:graphic>
      </p:graphicFrame>
      <p:sp>
        <p:nvSpPr>
          <p:cNvPr id="4" name="CuadroTexto 3">
            <a:extLst>
              <a:ext uri="{FF2B5EF4-FFF2-40B4-BE49-F238E27FC236}">
                <a16:creationId xmlns:a16="http://schemas.microsoft.com/office/drawing/2014/main" id="{24F884B3-3EA8-C50F-03C0-06525367C9C8}"/>
              </a:ext>
            </a:extLst>
          </p:cNvPr>
          <p:cNvSpPr txBox="1"/>
          <p:nvPr/>
        </p:nvSpPr>
        <p:spPr>
          <a:xfrm>
            <a:off x="1262096" y="124846"/>
            <a:ext cx="9127816" cy="646331"/>
          </a:xfrm>
          <a:prstGeom prst="rect">
            <a:avLst/>
          </a:prstGeom>
          <a:noFill/>
        </p:spPr>
        <p:txBody>
          <a:bodyPr wrap="square" rtlCol="0">
            <a:spAutoFit/>
          </a:bodyPr>
          <a:lstStyle/>
          <a:p>
            <a:r>
              <a:rPr lang="es-MX" sz="3600" b="1" dirty="0">
                <a:latin typeface="+mj-lt"/>
              </a:rPr>
              <a:t>Deuda municipios</a:t>
            </a:r>
            <a:endParaRPr lang="es-CO" sz="3600" b="1" dirty="0">
              <a:latin typeface="+mj-lt"/>
            </a:endParaRPr>
          </a:p>
        </p:txBody>
      </p:sp>
    </p:spTree>
    <p:extLst>
      <p:ext uri="{BB962C8B-B14F-4D97-AF65-F5344CB8AC3E}">
        <p14:creationId xmlns:p14="http://schemas.microsoft.com/office/powerpoint/2010/main" val="19700901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Conector recto 8">
            <a:extLst>
              <a:ext uri="{FF2B5EF4-FFF2-40B4-BE49-F238E27FC236}">
                <a16:creationId xmlns:a16="http://schemas.microsoft.com/office/drawing/2014/main" id="{B00A1053-CB44-CCDC-3BDA-6261D5F11A84}"/>
              </a:ext>
            </a:extLst>
          </p:cNvPr>
          <p:cNvCxnSpPr>
            <a:cxnSpLocks/>
          </p:cNvCxnSpPr>
          <p:nvPr/>
        </p:nvCxnSpPr>
        <p:spPr>
          <a:xfrm>
            <a:off x="6981824" y="3774228"/>
            <a:ext cx="4371975" cy="0"/>
          </a:xfrm>
          <a:prstGeom prst="line">
            <a:avLst/>
          </a:prstGeom>
          <a:ln w="38100"/>
        </p:spPr>
        <p:style>
          <a:lnRef idx="1">
            <a:schemeClr val="dk1"/>
          </a:lnRef>
          <a:fillRef idx="0">
            <a:schemeClr val="dk1"/>
          </a:fillRef>
          <a:effectRef idx="0">
            <a:schemeClr val="dk1"/>
          </a:effectRef>
          <a:fontRef idx="minor">
            <a:schemeClr val="tx1"/>
          </a:fontRef>
        </p:style>
      </p:cxnSp>
      <p:sp>
        <p:nvSpPr>
          <p:cNvPr id="14" name="CuadroTexto 13">
            <a:extLst>
              <a:ext uri="{FF2B5EF4-FFF2-40B4-BE49-F238E27FC236}">
                <a16:creationId xmlns:a16="http://schemas.microsoft.com/office/drawing/2014/main" id="{94674BAA-0DCC-CAF7-2EC3-F41552CD0811}"/>
              </a:ext>
            </a:extLst>
          </p:cNvPr>
          <p:cNvSpPr txBox="1"/>
          <p:nvPr/>
        </p:nvSpPr>
        <p:spPr>
          <a:xfrm>
            <a:off x="6877049" y="3110394"/>
            <a:ext cx="3838576" cy="707886"/>
          </a:xfrm>
          <a:prstGeom prst="rect">
            <a:avLst/>
          </a:prstGeom>
          <a:noFill/>
        </p:spPr>
        <p:txBody>
          <a:bodyPr wrap="square" rtlCol="0">
            <a:spAutoFit/>
          </a:bodyPr>
          <a:lstStyle/>
          <a:p>
            <a:r>
              <a:rPr lang="es-MX" sz="2000" dirty="0"/>
              <a:t>Rangos del Índice de Desempeño Fiscal - IDF</a:t>
            </a:r>
            <a:endParaRPr lang="es-CO" sz="2000" dirty="0"/>
          </a:p>
        </p:txBody>
      </p:sp>
      <p:sp>
        <p:nvSpPr>
          <p:cNvPr id="4" name="Rectángulo 3">
            <a:extLst>
              <a:ext uri="{FF2B5EF4-FFF2-40B4-BE49-F238E27FC236}">
                <a16:creationId xmlns:a16="http://schemas.microsoft.com/office/drawing/2014/main" id="{5ED17EF8-98FE-7261-76F3-96CFDB537526}"/>
              </a:ext>
            </a:extLst>
          </p:cNvPr>
          <p:cNvSpPr/>
          <p:nvPr/>
        </p:nvSpPr>
        <p:spPr>
          <a:xfrm>
            <a:off x="0" y="1819335"/>
            <a:ext cx="5743575" cy="3057525"/>
          </a:xfrm>
          <a:prstGeom prst="rect">
            <a:avLst/>
          </a:prstGeom>
          <a:solidFill>
            <a:schemeClr val="tx2"/>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solidFill>
                <a:schemeClr val="bg1"/>
              </a:solidFill>
            </a:endParaRPr>
          </a:p>
        </p:txBody>
      </p:sp>
      <p:sp>
        <p:nvSpPr>
          <p:cNvPr id="6" name="CuadroTexto 5">
            <a:extLst>
              <a:ext uri="{FF2B5EF4-FFF2-40B4-BE49-F238E27FC236}">
                <a16:creationId xmlns:a16="http://schemas.microsoft.com/office/drawing/2014/main" id="{29565593-C39B-4FC6-24B4-A0F81F906B9E}"/>
              </a:ext>
            </a:extLst>
          </p:cNvPr>
          <p:cNvSpPr txBox="1"/>
          <p:nvPr/>
        </p:nvSpPr>
        <p:spPr>
          <a:xfrm>
            <a:off x="200026" y="2604271"/>
            <a:ext cx="4772024" cy="568874"/>
          </a:xfrm>
          <a:prstGeom prst="rect">
            <a:avLst/>
          </a:prstGeom>
          <a:solidFill>
            <a:schemeClr val="tx2"/>
          </a:solidFill>
          <a:ln>
            <a:solidFill>
              <a:schemeClr val="accent1"/>
            </a:solidFill>
          </a:ln>
        </p:spPr>
        <p:txBody>
          <a:bodyPr wrap="square">
            <a:spAutoFit/>
          </a:bodyPr>
          <a:lstStyle/>
          <a:p>
            <a:pPr>
              <a:lnSpc>
                <a:spcPct val="120000"/>
              </a:lnSpc>
            </a:pPr>
            <a:r>
              <a:rPr lang="en-US" sz="2800" b="1" spc="59">
                <a:solidFill>
                  <a:schemeClr val="bg1"/>
                </a:solidFill>
                <a:latin typeface="+mj-lt"/>
              </a:rPr>
              <a:t>METODOLOGÍA</a:t>
            </a:r>
            <a:endParaRPr lang="en-US" sz="2800" b="1" spc="59">
              <a:solidFill>
                <a:schemeClr val="bg1"/>
              </a:solidFill>
              <a:latin typeface="Montserrat Regular"/>
            </a:endParaRPr>
          </a:p>
        </p:txBody>
      </p:sp>
      <p:cxnSp>
        <p:nvCxnSpPr>
          <p:cNvPr id="2" name="Conector recto 1">
            <a:extLst>
              <a:ext uri="{FF2B5EF4-FFF2-40B4-BE49-F238E27FC236}">
                <a16:creationId xmlns:a16="http://schemas.microsoft.com/office/drawing/2014/main" id="{20DA3267-9BBF-8307-82DB-907DAE115EC3}"/>
              </a:ext>
            </a:extLst>
          </p:cNvPr>
          <p:cNvCxnSpPr>
            <a:cxnSpLocks/>
          </p:cNvCxnSpPr>
          <p:nvPr/>
        </p:nvCxnSpPr>
        <p:spPr>
          <a:xfrm>
            <a:off x="6981824" y="3127343"/>
            <a:ext cx="4371975" cy="0"/>
          </a:xfrm>
          <a:prstGeom prst="line">
            <a:avLst/>
          </a:prstGeom>
          <a:ln w="38100"/>
        </p:spPr>
        <p:style>
          <a:lnRef idx="1">
            <a:schemeClr val="dk1"/>
          </a:lnRef>
          <a:fillRef idx="0">
            <a:schemeClr val="dk1"/>
          </a:fillRef>
          <a:effectRef idx="0">
            <a:schemeClr val="dk1"/>
          </a:effectRef>
          <a:fontRef idx="minor">
            <a:schemeClr val="tx1"/>
          </a:fontRef>
        </p:style>
      </p:cxnSp>
      <p:sp>
        <p:nvSpPr>
          <p:cNvPr id="3" name="CuadroTexto 2">
            <a:extLst>
              <a:ext uri="{FF2B5EF4-FFF2-40B4-BE49-F238E27FC236}">
                <a16:creationId xmlns:a16="http://schemas.microsoft.com/office/drawing/2014/main" id="{89623DA9-BF38-9AA3-23B2-D1851FAF6A9B}"/>
              </a:ext>
            </a:extLst>
          </p:cNvPr>
          <p:cNvSpPr txBox="1"/>
          <p:nvPr/>
        </p:nvSpPr>
        <p:spPr>
          <a:xfrm>
            <a:off x="6877049" y="2646390"/>
            <a:ext cx="4048126" cy="400110"/>
          </a:xfrm>
          <a:prstGeom prst="rect">
            <a:avLst/>
          </a:prstGeom>
          <a:noFill/>
        </p:spPr>
        <p:txBody>
          <a:bodyPr wrap="square" rtlCol="0">
            <a:spAutoFit/>
          </a:bodyPr>
          <a:lstStyle/>
          <a:p>
            <a:r>
              <a:rPr lang="es-MX" sz="2000"/>
              <a:t>Metodología</a:t>
            </a:r>
            <a:endParaRPr lang="es-CO" sz="2000"/>
          </a:p>
        </p:txBody>
      </p:sp>
    </p:spTree>
    <p:extLst>
      <p:ext uri="{BB962C8B-B14F-4D97-AF65-F5344CB8AC3E}">
        <p14:creationId xmlns:p14="http://schemas.microsoft.com/office/powerpoint/2010/main" val="8557617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ector recto 3">
            <a:extLst>
              <a:ext uri="{FF2B5EF4-FFF2-40B4-BE49-F238E27FC236}">
                <a16:creationId xmlns:a16="http://schemas.microsoft.com/office/drawing/2014/main" id="{865E3392-A019-F70D-F617-8FA124B559BC}"/>
              </a:ext>
            </a:extLst>
          </p:cNvPr>
          <p:cNvCxnSpPr/>
          <p:nvPr/>
        </p:nvCxnSpPr>
        <p:spPr>
          <a:xfrm>
            <a:off x="8764855" y="1438096"/>
            <a:ext cx="0" cy="4572000"/>
          </a:xfrm>
          <a:prstGeom prst="line">
            <a:avLst/>
          </a:prstGeom>
          <a:ln w="117475">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1" name="Elipse 10">
            <a:extLst>
              <a:ext uri="{FF2B5EF4-FFF2-40B4-BE49-F238E27FC236}">
                <a16:creationId xmlns:a16="http://schemas.microsoft.com/office/drawing/2014/main" id="{BADE9534-ED0F-31B6-8280-7BA5B235F196}"/>
              </a:ext>
            </a:extLst>
          </p:cNvPr>
          <p:cNvSpPr/>
          <p:nvPr/>
        </p:nvSpPr>
        <p:spPr>
          <a:xfrm>
            <a:off x="8407641" y="3202948"/>
            <a:ext cx="792000" cy="792000"/>
          </a:xfrm>
          <a:prstGeom prst="ellipse">
            <a:avLst/>
          </a:prstGeom>
          <a:solidFill>
            <a:schemeClr val="bg1"/>
          </a:solidFill>
          <a:ln w="38100">
            <a:solidFill>
              <a:schemeClr val="accent6"/>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s-CO"/>
          </a:p>
        </p:txBody>
      </p:sp>
      <p:sp>
        <p:nvSpPr>
          <p:cNvPr id="12" name="Elipse 11">
            <a:extLst>
              <a:ext uri="{FF2B5EF4-FFF2-40B4-BE49-F238E27FC236}">
                <a16:creationId xmlns:a16="http://schemas.microsoft.com/office/drawing/2014/main" id="{97869041-D366-129D-BD5C-0E94C074F122}"/>
              </a:ext>
            </a:extLst>
          </p:cNvPr>
          <p:cNvSpPr/>
          <p:nvPr/>
        </p:nvSpPr>
        <p:spPr>
          <a:xfrm>
            <a:off x="8364010" y="4663231"/>
            <a:ext cx="792000" cy="792000"/>
          </a:xfrm>
          <a:prstGeom prst="ellipse">
            <a:avLst/>
          </a:prstGeom>
          <a:solidFill>
            <a:schemeClr val="bg1"/>
          </a:solidFill>
          <a:ln w="38100">
            <a:solidFill>
              <a:schemeClr val="accent6"/>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s-CO"/>
          </a:p>
        </p:txBody>
      </p:sp>
      <p:sp>
        <p:nvSpPr>
          <p:cNvPr id="6" name="Elipse 5">
            <a:extLst>
              <a:ext uri="{FF2B5EF4-FFF2-40B4-BE49-F238E27FC236}">
                <a16:creationId xmlns:a16="http://schemas.microsoft.com/office/drawing/2014/main" id="{1ADD4465-EAA1-1C1C-A327-74E6A5CD0527}"/>
              </a:ext>
            </a:extLst>
          </p:cNvPr>
          <p:cNvSpPr/>
          <p:nvPr/>
        </p:nvSpPr>
        <p:spPr>
          <a:xfrm>
            <a:off x="8377904" y="1689679"/>
            <a:ext cx="792000" cy="792000"/>
          </a:xfrm>
          <a:prstGeom prst="ellipse">
            <a:avLst/>
          </a:prstGeom>
          <a:solidFill>
            <a:schemeClr val="bg1"/>
          </a:solidFill>
          <a:ln w="38100">
            <a:solidFill>
              <a:schemeClr val="accent6"/>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s-CO"/>
          </a:p>
        </p:txBody>
      </p:sp>
      <p:sp>
        <p:nvSpPr>
          <p:cNvPr id="7" name="Rectangle">
            <a:extLst>
              <a:ext uri="{FF2B5EF4-FFF2-40B4-BE49-F238E27FC236}">
                <a16:creationId xmlns:a16="http://schemas.microsoft.com/office/drawing/2014/main" id="{897FB524-BDF2-9332-369C-0EAAA2C42EB1}"/>
              </a:ext>
            </a:extLst>
          </p:cNvPr>
          <p:cNvSpPr/>
          <p:nvPr/>
        </p:nvSpPr>
        <p:spPr>
          <a:xfrm>
            <a:off x="-1643" y="1172290"/>
            <a:ext cx="5828803" cy="5240377"/>
          </a:xfrm>
          <a:prstGeom prst="rect">
            <a:avLst/>
          </a:prstGeom>
          <a:solidFill>
            <a:srgbClr val="F1F1F1"/>
          </a:solidFill>
          <a:ln w="12700">
            <a:miter lim="400000"/>
          </a:ln>
        </p:spPr>
        <p:txBody>
          <a:bodyPr lIns="50800" tIns="50800" rIns="50800" bIns="50800" anchor="ctr"/>
          <a:lstStyle/>
          <a:p>
            <a:pPr algn="r">
              <a:lnSpc>
                <a:spcPct val="100000"/>
              </a:lnSpc>
              <a:defRPr sz="3200" spc="0">
                <a:solidFill>
                  <a:srgbClr val="FFFFFF"/>
                </a:solidFill>
                <a:latin typeface="Helvetica Neue Medium"/>
                <a:ea typeface="Helvetica Neue Medium"/>
                <a:cs typeface="Helvetica Neue Medium"/>
                <a:sym typeface="Helvetica Neue Medium"/>
              </a:defRPr>
            </a:pPr>
            <a:endParaRPr lang="es-CO" sz="2000" spc="0">
              <a:solidFill>
                <a:schemeClr val="tx1"/>
              </a:solidFill>
              <a:latin typeface="Montserrat" panose="00000500000000000000" pitchFamily="2" charset="0"/>
            </a:endParaRPr>
          </a:p>
          <a:p>
            <a:pPr algn="r">
              <a:lnSpc>
                <a:spcPct val="100000"/>
              </a:lnSpc>
              <a:defRPr sz="3200" spc="0">
                <a:solidFill>
                  <a:srgbClr val="FFFFFF"/>
                </a:solidFill>
                <a:latin typeface="Helvetica Neue Medium"/>
                <a:ea typeface="Helvetica Neue Medium"/>
                <a:cs typeface="Helvetica Neue Medium"/>
                <a:sym typeface="Helvetica Neue Medium"/>
              </a:defRPr>
            </a:pPr>
            <a:r>
              <a:rPr lang="es-CO" sz="2000" spc="0">
                <a:solidFill>
                  <a:schemeClr val="tx1"/>
                </a:solidFill>
                <a:latin typeface="Montserrat" panose="00000500000000000000" pitchFamily="2" charset="0"/>
              </a:rPr>
              <a:t> </a:t>
            </a:r>
          </a:p>
        </p:txBody>
      </p:sp>
      <p:sp>
        <p:nvSpPr>
          <p:cNvPr id="5" name="CuadroTexto 4">
            <a:extLst>
              <a:ext uri="{FF2B5EF4-FFF2-40B4-BE49-F238E27FC236}">
                <a16:creationId xmlns:a16="http://schemas.microsoft.com/office/drawing/2014/main" id="{643B1228-8807-C1A5-5619-E1E8E64507A1}"/>
              </a:ext>
            </a:extLst>
          </p:cNvPr>
          <p:cNvSpPr txBox="1"/>
          <p:nvPr/>
        </p:nvSpPr>
        <p:spPr>
          <a:xfrm>
            <a:off x="183456" y="1336394"/>
            <a:ext cx="5466094" cy="3139321"/>
          </a:xfrm>
          <a:prstGeom prst="rect">
            <a:avLst/>
          </a:prstGeom>
          <a:noFill/>
        </p:spPr>
        <p:txBody>
          <a:bodyPr wrap="square">
            <a:spAutoFit/>
          </a:bodyPr>
          <a:lstStyle/>
          <a:p>
            <a:pPr lvl="0" algn="just" defTabSz="825500" hangingPunct="0"/>
            <a:r>
              <a:rPr lang="es-MX" kern="0" spc="59" dirty="0">
                <a:latin typeface="Montserrat" panose="00000500000000000000" pitchFamily="2" charset="0"/>
                <a:sym typeface="Montserrat Regular"/>
              </a:rPr>
              <a:t>Permite medir el desempeño de la gestión fiscal y financiera de las entidades territoriales en función de:</a:t>
            </a:r>
          </a:p>
          <a:p>
            <a:pPr marL="542925" indent="-285750" defTabSz="825500" hangingPunct="0">
              <a:buFont typeface="Arial" panose="020B0604020202020204" pitchFamily="34" charset="0"/>
              <a:buChar char="•"/>
            </a:pPr>
            <a:r>
              <a:rPr lang="es-MX" kern="0" spc="59" dirty="0">
                <a:solidFill>
                  <a:schemeClr val="tx2"/>
                </a:solidFill>
                <a:latin typeface="+mj-lt"/>
                <a:sym typeface="Montserrat Regular"/>
              </a:rPr>
              <a:t>La </a:t>
            </a:r>
            <a:r>
              <a:rPr lang="es-CO" sz="1800" b="1" dirty="0">
                <a:effectLst/>
                <a:highlight>
                  <a:srgbClr val="D3F2F3"/>
                </a:highlight>
                <a:latin typeface="+mj-lt"/>
                <a:ea typeface="Calibri" panose="020F0502020204030204" pitchFamily="34" charset="0"/>
                <a:cs typeface="Times New Roman" panose="02020603050405020304" pitchFamily="18" charset="0"/>
              </a:rPr>
              <a:t>viabilidad fiscal</a:t>
            </a:r>
            <a:r>
              <a:rPr lang="es-CO" b="1" dirty="0">
                <a:highlight>
                  <a:srgbClr val="D3F2F3"/>
                </a:highlight>
                <a:latin typeface="+mj-lt"/>
                <a:ea typeface="Calibri" panose="020F0502020204030204" pitchFamily="34" charset="0"/>
                <a:cs typeface="Times New Roman" panose="02020603050405020304" pitchFamily="18" charset="0"/>
              </a:rPr>
              <a:t>,</a:t>
            </a:r>
            <a:r>
              <a:rPr lang="es-MX" kern="0" spc="59" dirty="0">
                <a:solidFill>
                  <a:schemeClr val="tx2"/>
                </a:solidFill>
                <a:latin typeface="+mj-lt"/>
                <a:sym typeface="Montserrat Regular"/>
              </a:rPr>
              <a:t> </a:t>
            </a:r>
          </a:p>
          <a:p>
            <a:pPr marL="542925" lvl="0" indent="-285750" defTabSz="825500" hangingPunct="0">
              <a:buFont typeface="Arial" panose="020B0604020202020204" pitchFamily="34" charset="0"/>
              <a:buChar char="•"/>
            </a:pPr>
            <a:r>
              <a:rPr lang="es-MX" kern="0" spc="59" dirty="0">
                <a:latin typeface="Montserrat" panose="00000500000000000000" pitchFamily="2" charset="0"/>
                <a:sym typeface="Montserrat Regular"/>
              </a:rPr>
              <a:t>La capacidad de generación de </a:t>
            </a:r>
            <a:r>
              <a:rPr lang="es-MX" b="1" dirty="0">
                <a:highlight>
                  <a:srgbClr val="D3F2F3"/>
                </a:highlight>
                <a:latin typeface="+mj-lt"/>
                <a:ea typeface="Calibri" panose="020F0502020204030204" pitchFamily="34" charset="0"/>
                <a:cs typeface="Times New Roman" panose="02020603050405020304" pitchFamily="18" charset="0"/>
              </a:rPr>
              <a:t>recursos propios</a:t>
            </a:r>
            <a:r>
              <a:rPr lang="es-MX" kern="0" spc="59" dirty="0">
                <a:solidFill>
                  <a:schemeClr val="tx2"/>
                </a:solidFill>
                <a:latin typeface="Montserrat" panose="00000500000000000000" pitchFamily="2" charset="0"/>
                <a:sym typeface="Montserrat Regular"/>
              </a:rPr>
              <a:t>, </a:t>
            </a:r>
          </a:p>
          <a:p>
            <a:pPr marL="542925" lvl="0" indent="-285750" defTabSz="825500" hangingPunct="0">
              <a:buFont typeface="Arial" panose="020B0604020202020204" pitchFamily="34" charset="0"/>
              <a:buChar char="•"/>
            </a:pPr>
            <a:r>
              <a:rPr lang="es-MX" kern="0" spc="59" dirty="0">
                <a:solidFill>
                  <a:schemeClr val="tx2"/>
                </a:solidFill>
                <a:latin typeface="Montserrat" panose="00000500000000000000" pitchFamily="2" charset="0"/>
                <a:sym typeface="Montserrat Regular"/>
              </a:rPr>
              <a:t>El </a:t>
            </a:r>
            <a:r>
              <a:rPr lang="es-MX" b="1" dirty="0">
                <a:highlight>
                  <a:srgbClr val="D3F2F3"/>
                </a:highlight>
                <a:latin typeface="+mj-lt"/>
                <a:ea typeface="Calibri" panose="020F0502020204030204" pitchFamily="34" charset="0"/>
                <a:cs typeface="Times New Roman" panose="02020603050405020304" pitchFamily="18" charset="0"/>
              </a:rPr>
              <a:t>endeudamiento</a:t>
            </a:r>
            <a:r>
              <a:rPr lang="es-MX" kern="0" spc="59" dirty="0">
                <a:solidFill>
                  <a:schemeClr val="tx2"/>
                </a:solidFill>
                <a:latin typeface="Montserrat" panose="00000500000000000000" pitchFamily="2" charset="0"/>
                <a:sym typeface="Montserrat Regular"/>
              </a:rPr>
              <a:t>, </a:t>
            </a:r>
          </a:p>
          <a:p>
            <a:pPr marL="542925" lvl="0" indent="-285750" defTabSz="825500" hangingPunct="0">
              <a:buFont typeface="Arial" panose="020B0604020202020204" pitchFamily="34" charset="0"/>
              <a:buChar char="•"/>
            </a:pPr>
            <a:r>
              <a:rPr lang="es-MX" kern="0" spc="59" dirty="0">
                <a:solidFill>
                  <a:schemeClr val="tx2"/>
                </a:solidFill>
                <a:latin typeface="Montserrat" panose="00000500000000000000" pitchFamily="2" charset="0"/>
                <a:sym typeface="Montserrat Regular"/>
              </a:rPr>
              <a:t>Los niveles de </a:t>
            </a:r>
            <a:r>
              <a:rPr lang="es-MX" b="1" dirty="0">
                <a:highlight>
                  <a:srgbClr val="D3F2F3"/>
                </a:highlight>
                <a:latin typeface="+mj-lt"/>
                <a:ea typeface="Calibri" panose="020F0502020204030204" pitchFamily="34" charset="0"/>
                <a:cs typeface="Times New Roman" panose="02020603050405020304" pitchFamily="18" charset="0"/>
              </a:rPr>
              <a:t>inversión</a:t>
            </a:r>
            <a:r>
              <a:rPr lang="es-MX" b="1" dirty="0">
                <a:highlight>
                  <a:srgbClr val="D3F2F3"/>
                </a:highlight>
                <a:latin typeface="+mj-lt"/>
                <a:ea typeface="Calibri" panose="020F0502020204030204" pitchFamily="34" charset="0"/>
                <a:cs typeface="Times New Roman" panose="02020603050405020304" pitchFamily="18" charset="0"/>
                <a:sym typeface="Montserrat Regular"/>
              </a:rPr>
              <a:t> </a:t>
            </a:r>
          </a:p>
          <a:p>
            <a:pPr marL="542925" lvl="0" indent="-285750" defTabSz="825500" hangingPunct="0">
              <a:buFont typeface="Arial" panose="020B0604020202020204" pitchFamily="34" charset="0"/>
              <a:buChar char="•"/>
            </a:pPr>
            <a:r>
              <a:rPr lang="es-MX" kern="0" spc="59" dirty="0">
                <a:solidFill>
                  <a:schemeClr val="tx2"/>
                </a:solidFill>
                <a:latin typeface="Montserrat" panose="00000500000000000000" pitchFamily="2" charset="0"/>
                <a:sym typeface="Montserrat Regular"/>
              </a:rPr>
              <a:t>La capacidad de </a:t>
            </a:r>
            <a:r>
              <a:rPr lang="es-MX" b="1" dirty="0">
                <a:highlight>
                  <a:srgbClr val="D3F2F3"/>
                </a:highlight>
                <a:latin typeface="+mj-lt"/>
                <a:ea typeface="Calibri" panose="020F0502020204030204" pitchFamily="34" charset="0"/>
                <a:cs typeface="Times New Roman" panose="02020603050405020304" pitchFamily="18" charset="0"/>
              </a:rPr>
              <a:t>gestión financiera</a:t>
            </a:r>
            <a:r>
              <a:rPr lang="es-MX" b="1" dirty="0">
                <a:highlight>
                  <a:srgbClr val="D3F2F3"/>
                </a:highlight>
                <a:latin typeface="+mj-lt"/>
                <a:ea typeface="Calibri" panose="020F0502020204030204" pitchFamily="34" charset="0"/>
                <a:cs typeface="Times New Roman" panose="02020603050405020304" pitchFamily="18" charset="0"/>
                <a:sym typeface="Montserrat Regular"/>
              </a:rPr>
              <a:t> </a:t>
            </a:r>
            <a:r>
              <a:rPr lang="es-MX" kern="0" spc="59" dirty="0">
                <a:solidFill>
                  <a:schemeClr val="tx2"/>
                </a:solidFill>
                <a:latin typeface="Montserrat" panose="00000500000000000000" pitchFamily="2" charset="0"/>
                <a:sym typeface="Montserrat Regular"/>
              </a:rPr>
              <a:t>en los municipios y departamentos del país.</a:t>
            </a:r>
            <a:endParaRPr lang="es-MX" sz="3200" dirty="0">
              <a:solidFill>
                <a:schemeClr val="tx2"/>
              </a:solidFill>
              <a:latin typeface="Montserrat" panose="00000500000000000000" pitchFamily="2" charset="0"/>
            </a:endParaRPr>
          </a:p>
        </p:txBody>
      </p:sp>
      <p:sp>
        <p:nvSpPr>
          <p:cNvPr id="15" name="CuadroTexto 14">
            <a:extLst>
              <a:ext uri="{FF2B5EF4-FFF2-40B4-BE49-F238E27FC236}">
                <a16:creationId xmlns:a16="http://schemas.microsoft.com/office/drawing/2014/main" id="{469D4CF4-47DA-458C-3098-997F00F8E247}"/>
              </a:ext>
            </a:extLst>
          </p:cNvPr>
          <p:cNvSpPr txBox="1"/>
          <p:nvPr/>
        </p:nvSpPr>
        <p:spPr>
          <a:xfrm>
            <a:off x="306606" y="4625021"/>
            <a:ext cx="5265090" cy="1719620"/>
          </a:xfrm>
          <a:prstGeom prst="roundRect">
            <a:avLst/>
          </a:prstGeom>
          <a:solidFill>
            <a:schemeClr val="accent2"/>
          </a:solidFill>
        </p:spPr>
        <p:txBody>
          <a:bodyPr wrap="square">
            <a:spAutoFit/>
          </a:bodyPr>
          <a:lstStyle/>
          <a:p>
            <a:pPr>
              <a:lnSpc>
                <a:spcPts val="1900"/>
              </a:lnSpc>
            </a:pPr>
            <a:r>
              <a:rPr lang="es-MX" kern="0" spc="59">
                <a:solidFill>
                  <a:schemeClr val="bg1">
                    <a:lumMod val="95000"/>
                  </a:schemeClr>
                </a:solidFill>
                <a:latin typeface="Montserrat" panose="00000500000000000000" pitchFamily="2" charset="0"/>
              </a:rPr>
              <a:t>El artículo 79 de la Ley 617 de 2000 ordena al DNP publicar los resultados de la evaluación de la gestión de todas las entidades territoriales, incluidos sus organismos de control al menos una vez al año</a:t>
            </a:r>
            <a:endParaRPr lang="es-CO" kern="0" spc="59">
              <a:solidFill>
                <a:schemeClr val="bg1">
                  <a:lumMod val="95000"/>
                </a:schemeClr>
              </a:solidFill>
              <a:latin typeface="Montserrat" panose="00000500000000000000" pitchFamily="2" charset="0"/>
            </a:endParaRPr>
          </a:p>
        </p:txBody>
      </p:sp>
      <p:sp>
        <p:nvSpPr>
          <p:cNvPr id="24" name="CuadroTexto 23">
            <a:extLst>
              <a:ext uri="{FF2B5EF4-FFF2-40B4-BE49-F238E27FC236}">
                <a16:creationId xmlns:a16="http://schemas.microsoft.com/office/drawing/2014/main" id="{527DF38D-8655-61BC-3048-82A51ADD990D}"/>
              </a:ext>
            </a:extLst>
          </p:cNvPr>
          <p:cNvSpPr txBox="1"/>
          <p:nvPr/>
        </p:nvSpPr>
        <p:spPr>
          <a:xfrm>
            <a:off x="9518187" y="2193823"/>
            <a:ext cx="2393288" cy="2160000"/>
          </a:xfrm>
          <a:prstGeom prst="rect">
            <a:avLst/>
          </a:prstGeom>
          <a:noFill/>
          <a:ln>
            <a:solidFill>
              <a:schemeClr val="bg1">
                <a:lumMod val="75000"/>
              </a:schemeClr>
            </a:solidFill>
            <a:prstDash val="sysDot"/>
          </a:ln>
        </p:spPr>
        <p:txBody>
          <a:bodyPr wrap="square">
            <a:spAutoFit/>
          </a:bodyPr>
          <a:lstStyle/>
          <a:p>
            <a:r>
              <a:rPr lang="es-MX" sz="1400" kern="0" spc="59" dirty="0">
                <a:latin typeface="Montserrat" panose="00000500000000000000" pitchFamily="2" charset="0"/>
                <a:sym typeface="Montserrat Regular"/>
              </a:rPr>
              <a:t>Mejorar el seguimiento al ingreso, gasto y a la sostenibilidad territorial.</a:t>
            </a:r>
          </a:p>
          <a:p>
            <a:r>
              <a:rPr lang="es-CO" sz="1400" kern="0" spc="59" dirty="0">
                <a:latin typeface="Montserrat" panose="00000500000000000000" pitchFamily="2" charset="0"/>
              </a:rPr>
              <a:t>Evitar déficits desmedidos </a:t>
            </a:r>
            <a:r>
              <a:rPr lang="es-MX" sz="1400" kern="0" spc="59" dirty="0">
                <a:latin typeface="Montserrat" panose="00000500000000000000" pitchFamily="2" charset="0"/>
              </a:rPr>
              <a:t>ayuda a prevenir impactos negativos en la economía nacional</a:t>
            </a:r>
            <a:endParaRPr lang="es-CO" sz="1400" kern="0" spc="59" dirty="0">
              <a:latin typeface="Montserrat" panose="00000500000000000000" pitchFamily="2" charset="0"/>
            </a:endParaRPr>
          </a:p>
        </p:txBody>
      </p:sp>
      <p:sp>
        <p:nvSpPr>
          <p:cNvPr id="26" name="CuadroTexto 25">
            <a:extLst>
              <a:ext uri="{FF2B5EF4-FFF2-40B4-BE49-F238E27FC236}">
                <a16:creationId xmlns:a16="http://schemas.microsoft.com/office/drawing/2014/main" id="{20048373-239F-0B00-1E83-3D8B9AF23AA2}"/>
              </a:ext>
            </a:extLst>
          </p:cNvPr>
          <p:cNvSpPr txBox="1"/>
          <p:nvPr/>
        </p:nvSpPr>
        <p:spPr>
          <a:xfrm>
            <a:off x="6131385" y="3794595"/>
            <a:ext cx="2189768" cy="1764000"/>
          </a:xfrm>
          <a:prstGeom prst="rect">
            <a:avLst/>
          </a:prstGeom>
          <a:noFill/>
          <a:ln>
            <a:solidFill>
              <a:schemeClr val="bg1">
                <a:lumMod val="75000"/>
              </a:schemeClr>
            </a:solidFill>
            <a:prstDash val="sysDot"/>
          </a:ln>
        </p:spPr>
        <p:txBody>
          <a:bodyPr wrap="square">
            <a:spAutoFit/>
          </a:bodyPr>
          <a:lstStyle>
            <a:defPPr>
              <a:defRPr lang="es-CO"/>
            </a:defPPr>
            <a:lvl1pPr>
              <a:defRPr sz="1400" kern="0" spc="59">
                <a:latin typeface="Helvetica (Cuerpo)"/>
              </a:defRPr>
            </a:lvl1pPr>
          </a:lstStyle>
          <a:p>
            <a:r>
              <a:rPr lang="es-MX" dirty="0">
                <a:latin typeface="Montserrat" panose="00000500000000000000" pitchFamily="2" charset="0"/>
                <a:sym typeface="Montserrat Regular"/>
              </a:rPr>
              <a:t>Obtener retroalimentación de su gestión e insumos para sus propios análisis y diseño de estrategias financieras</a:t>
            </a:r>
            <a:endParaRPr lang="es-CO" dirty="0">
              <a:latin typeface="Montserrat" panose="00000500000000000000" pitchFamily="2" charset="0"/>
            </a:endParaRPr>
          </a:p>
        </p:txBody>
      </p:sp>
      <p:sp>
        <p:nvSpPr>
          <p:cNvPr id="27" name="CuadroTexto 26">
            <a:extLst>
              <a:ext uri="{FF2B5EF4-FFF2-40B4-BE49-F238E27FC236}">
                <a16:creationId xmlns:a16="http://schemas.microsoft.com/office/drawing/2014/main" id="{587EE894-1FD7-4700-43AB-725FDFC8CE7E}"/>
              </a:ext>
            </a:extLst>
          </p:cNvPr>
          <p:cNvSpPr txBox="1"/>
          <p:nvPr/>
        </p:nvSpPr>
        <p:spPr>
          <a:xfrm>
            <a:off x="9518187" y="5183916"/>
            <a:ext cx="2189768" cy="1169551"/>
          </a:xfrm>
          <a:prstGeom prst="rect">
            <a:avLst/>
          </a:prstGeom>
          <a:noFill/>
          <a:ln>
            <a:solidFill>
              <a:schemeClr val="bg1">
                <a:lumMod val="75000"/>
              </a:schemeClr>
            </a:solidFill>
            <a:prstDash val="sysDot"/>
          </a:ln>
        </p:spPr>
        <p:txBody>
          <a:bodyPr wrap="square">
            <a:spAutoFit/>
          </a:bodyPr>
          <a:lstStyle>
            <a:defPPr>
              <a:defRPr lang="es-CO"/>
            </a:defPPr>
            <a:lvl1pPr>
              <a:defRPr sz="1400" kern="0" spc="59">
                <a:latin typeface="Helvetica (Cuerpo)"/>
              </a:defRPr>
            </a:lvl1pPr>
          </a:lstStyle>
          <a:p>
            <a:r>
              <a:rPr lang="es-MX">
                <a:latin typeface="Montserrat" panose="00000500000000000000" pitchFamily="2" charset="0"/>
                <a:sym typeface="Montserrat Regular"/>
              </a:rPr>
              <a:t>Mejorar el control social de la gestión fiscal territorial</a:t>
            </a:r>
          </a:p>
          <a:p>
            <a:r>
              <a:rPr lang="es-MX">
                <a:latin typeface="Montserrat" panose="00000500000000000000" pitchFamily="2" charset="0"/>
                <a:sym typeface="Montserrat Regular"/>
              </a:rPr>
              <a:t>Fortalecer estudios e investigaciones</a:t>
            </a:r>
            <a:endParaRPr lang="es-CO">
              <a:latin typeface="Montserrat" panose="00000500000000000000" pitchFamily="2" charset="0"/>
            </a:endParaRPr>
          </a:p>
        </p:txBody>
      </p:sp>
      <p:pic>
        <p:nvPicPr>
          <p:cNvPr id="29" name="Gráfico 28" descr="Trabajo remoto con relleno sólido">
            <a:extLst>
              <a:ext uri="{FF2B5EF4-FFF2-40B4-BE49-F238E27FC236}">
                <a16:creationId xmlns:a16="http://schemas.microsoft.com/office/drawing/2014/main" id="{A610FEC1-CB72-AD83-1B23-12BBADC1BEB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445317" y="1684194"/>
            <a:ext cx="756000" cy="756000"/>
          </a:xfrm>
          <a:prstGeom prst="rect">
            <a:avLst/>
          </a:prstGeom>
        </p:spPr>
      </p:pic>
      <p:cxnSp>
        <p:nvCxnSpPr>
          <p:cNvPr id="8" name="Conector recto 7">
            <a:extLst>
              <a:ext uri="{FF2B5EF4-FFF2-40B4-BE49-F238E27FC236}">
                <a16:creationId xmlns:a16="http://schemas.microsoft.com/office/drawing/2014/main" id="{D2966B1B-9A42-DF08-4EC5-419E64D0E051}"/>
              </a:ext>
            </a:extLst>
          </p:cNvPr>
          <p:cNvCxnSpPr>
            <a:cxnSpLocks/>
          </p:cNvCxnSpPr>
          <p:nvPr/>
        </p:nvCxnSpPr>
        <p:spPr>
          <a:xfrm>
            <a:off x="9247037" y="2062194"/>
            <a:ext cx="932400" cy="0"/>
          </a:xfrm>
          <a:prstGeom prst="line">
            <a:avLst/>
          </a:prstGeom>
          <a:ln w="762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Conector recto 8">
            <a:extLst>
              <a:ext uri="{FF2B5EF4-FFF2-40B4-BE49-F238E27FC236}">
                <a16:creationId xmlns:a16="http://schemas.microsoft.com/office/drawing/2014/main" id="{48A837AD-1E7B-578A-871A-BAA6E40B78F0}"/>
              </a:ext>
            </a:extLst>
          </p:cNvPr>
          <p:cNvCxnSpPr>
            <a:cxnSpLocks/>
          </p:cNvCxnSpPr>
          <p:nvPr/>
        </p:nvCxnSpPr>
        <p:spPr>
          <a:xfrm>
            <a:off x="7435929" y="3594714"/>
            <a:ext cx="932417" cy="0"/>
          </a:xfrm>
          <a:prstGeom prst="line">
            <a:avLst/>
          </a:prstGeom>
          <a:ln w="762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Conector recto 12">
            <a:extLst>
              <a:ext uri="{FF2B5EF4-FFF2-40B4-BE49-F238E27FC236}">
                <a16:creationId xmlns:a16="http://schemas.microsoft.com/office/drawing/2014/main" id="{CBBD35C7-79F1-8D94-D0F0-A1252EF38ADD}"/>
              </a:ext>
            </a:extLst>
          </p:cNvPr>
          <p:cNvCxnSpPr>
            <a:cxnSpLocks/>
          </p:cNvCxnSpPr>
          <p:nvPr/>
        </p:nvCxnSpPr>
        <p:spPr>
          <a:xfrm>
            <a:off x="9127197" y="5074111"/>
            <a:ext cx="932417" cy="0"/>
          </a:xfrm>
          <a:prstGeom prst="line">
            <a:avLst/>
          </a:prstGeom>
          <a:ln w="762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CuadroTexto 18">
            <a:extLst>
              <a:ext uri="{FF2B5EF4-FFF2-40B4-BE49-F238E27FC236}">
                <a16:creationId xmlns:a16="http://schemas.microsoft.com/office/drawing/2014/main" id="{81ADCB51-52E3-1EE6-F6A8-EE9B51A86368}"/>
              </a:ext>
            </a:extLst>
          </p:cNvPr>
          <p:cNvSpPr txBox="1"/>
          <p:nvPr/>
        </p:nvSpPr>
        <p:spPr>
          <a:xfrm>
            <a:off x="9300920" y="1377212"/>
            <a:ext cx="1877069" cy="646331"/>
          </a:xfrm>
          <a:prstGeom prst="rect">
            <a:avLst/>
          </a:prstGeom>
          <a:noFill/>
        </p:spPr>
        <p:txBody>
          <a:bodyPr wrap="square">
            <a:spAutoFit/>
          </a:bodyPr>
          <a:lstStyle/>
          <a:p>
            <a:pPr algn="ctr"/>
            <a:r>
              <a:rPr lang="es-MX" b="1">
                <a:solidFill>
                  <a:schemeClr val="accent3">
                    <a:lumMod val="50000"/>
                  </a:schemeClr>
                </a:solidFill>
                <a:latin typeface="Montserrat" panose="00000500000000000000" pitchFamily="2" charset="0"/>
              </a:rPr>
              <a:t>GOBIERNO NACIONAL</a:t>
            </a:r>
            <a:endParaRPr lang="es-CO" b="1">
              <a:solidFill>
                <a:schemeClr val="accent3">
                  <a:lumMod val="50000"/>
                </a:schemeClr>
              </a:solidFill>
              <a:latin typeface="Montserrat" panose="00000500000000000000" pitchFamily="2" charset="0"/>
            </a:endParaRPr>
          </a:p>
        </p:txBody>
      </p:sp>
      <p:sp>
        <p:nvSpPr>
          <p:cNvPr id="23" name="CuadroTexto 22">
            <a:extLst>
              <a:ext uri="{FF2B5EF4-FFF2-40B4-BE49-F238E27FC236}">
                <a16:creationId xmlns:a16="http://schemas.microsoft.com/office/drawing/2014/main" id="{C559C486-3C3A-ADC1-9C79-26F746E7C74A}"/>
              </a:ext>
            </a:extLst>
          </p:cNvPr>
          <p:cNvSpPr txBox="1"/>
          <p:nvPr/>
        </p:nvSpPr>
        <p:spPr>
          <a:xfrm>
            <a:off x="6224161" y="2911874"/>
            <a:ext cx="2844920" cy="646331"/>
          </a:xfrm>
          <a:prstGeom prst="rect">
            <a:avLst/>
          </a:prstGeom>
          <a:noFill/>
        </p:spPr>
        <p:txBody>
          <a:bodyPr wrap="square">
            <a:spAutoFit/>
          </a:bodyPr>
          <a:lstStyle/>
          <a:p>
            <a:r>
              <a:rPr lang="es-MX" b="1">
                <a:solidFill>
                  <a:schemeClr val="accent3">
                    <a:lumMod val="50000"/>
                  </a:schemeClr>
                </a:solidFill>
                <a:latin typeface="Montserrat" panose="00000500000000000000" pitchFamily="2" charset="0"/>
              </a:rPr>
              <a:t>ENTIDADES TERRITORIALES</a:t>
            </a:r>
            <a:endParaRPr lang="es-CO" b="1">
              <a:solidFill>
                <a:schemeClr val="accent3">
                  <a:lumMod val="50000"/>
                </a:schemeClr>
              </a:solidFill>
              <a:latin typeface="Montserrat" panose="00000500000000000000" pitchFamily="2" charset="0"/>
            </a:endParaRPr>
          </a:p>
        </p:txBody>
      </p:sp>
      <p:sp>
        <p:nvSpPr>
          <p:cNvPr id="28" name="CuadroTexto 27">
            <a:extLst>
              <a:ext uri="{FF2B5EF4-FFF2-40B4-BE49-F238E27FC236}">
                <a16:creationId xmlns:a16="http://schemas.microsoft.com/office/drawing/2014/main" id="{903ED6B0-AEBD-3158-6576-BB9002C1B3F6}"/>
              </a:ext>
            </a:extLst>
          </p:cNvPr>
          <p:cNvSpPr txBox="1"/>
          <p:nvPr/>
        </p:nvSpPr>
        <p:spPr>
          <a:xfrm>
            <a:off x="9300920" y="4394475"/>
            <a:ext cx="2895020" cy="646331"/>
          </a:xfrm>
          <a:prstGeom prst="rect">
            <a:avLst/>
          </a:prstGeom>
          <a:noFill/>
        </p:spPr>
        <p:txBody>
          <a:bodyPr wrap="square">
            <a:spAutoFit/>
          </a:bodyPr>
          <a:lstStyle/>
          <a:p>
            <a:r>
              <a:rPr lang="es-MX" b="1">
                <a:solidFill>
                  <a:schemeClr val="accent3">
                    <a:lumMod val="50000"/>
                  </a:schemeClr>
                </a:solidFill>
                <a:latin typeface="Montserrat" panose="00000500000000000000" pitchFamily="2" charset="0"/>
              </a:rPr>
              <a:t>CIUDADANÍA Y ACADEMIA</a:t>
            </a:r>
            <a:endParaRPr lang="es-CO" b="1">
              <a:solidFill>
                <a:schemeClr val="accent3">
                  <a:lumMod val="50000"/>
                </a:schemeClr>
              </a:solidFill>
              <a:latin typeface="Montserrat" panose="00000500000000000000" pitchFamily="2" charset="0"/>
            </a:endParaRPr>
          </a:p>
        </p:txBody>
      </p:sp>
      <p:pic>
        <p:nvPicPr>
          <p:cNvPr id="33" name="Gráfico 32" descr="Usuarios con relleno sólido">
            <a:extLst>
              <a:ext uri="{FF2B5EF4-FFF2-40B4-BE49-F238E27FC236}">
                <a16:creationId xmlns:a16="http://schemas.microsoft.com/office/drawing/2014/main" id="{80155977-6B92-E024-F9A5-9C146B845BD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368346" y="3216714"/>
            <a:ext cx="756000" cy="756000"/>
          </a:xfrm>
          <a:prstGeom prst="rect">
            <a:avLst/>
          </a:prstGeom>
        </p:spPr>
      </p:pic>
      <p:pic>
        <p:nvPicPr>
          <p:cNvPr id="31" name="Gráfico 30" descr="Aula de clases con relleno sólido">
            <a:extLst>
              <a:ext uri="{FF2B5EF4-FFF2-40B4-BE49-F238E27FC236}">
                <a16:creationId xmlns:a16="http://schemas.microsoft.com/office/drawing/2014/main" id="{73FC032E-6C47-DBC5-69BE-EA7F83DF546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446883" y="4718228"/>
            <a:ext cx="540000" cy="540000"/>
          </a:xfrm>
          <a:prstGeom prst="rect">
            <a:avLst/>
          </a:prstGeom>
        </p:spPr>
      </p:pic>
      <p:sp>
        <p:nvSpPr>
          <p:cNvPr id="3" name="CuadroTexto 2">
            <a:extLst>
              <a:ext uri="{FF2B5EF4-FFF2-40B4-BE49-F238E27FC236}">
                <a16:creationId xmlns:a16="http://schemas.microsoft.com/office/drawing/2014/main" id="{DFD354A9-DCD5-C061-1FD2-844803A717ED}"/>
              </a:ext>
            </a:extLst>
          </p:cNvPr>
          <p:cNvSpPr txBox="1"/>
          <p:nvPr/>
        </p:nvSpPr>
        <p:spPr>
          <a:xfrm>
            <a:off x="7732399" y="854112"/>
            <a:ext cx="3855646" cy="646331"/>
          </a:xfrm>
          <a:prstGeom prst="rect">
            <a:avLst/>
          </a:prstGeom>
          <a:noFill/>
          <a:ln>
            <a:solidFill>
              <a:schemeClr val="bg2"/>
            </a:solidFill>
          </a:ln>
          <a:effectLst>
            <a:outerShdw blurRad="76200" dist="12700" dir="2700000" sy="-23000" kx="-800400" algn="bl" rotWithShape="0">
              <a:prstClr val="black">
                <a:alpha val="20000"/>
              </a:prstClr>
            </a:outerShdw>
          </a:effectLst>
        </p:spPr>
        <p:txBody>
          <a:bodyPr wrap="square">
            <a:spAutoFit/>
          </a:bodyPr>
          <a:lstStyle/>
          <a:p>
            <a:r>
              <a:rPr lang="es-MX" b="1">
                <a:solidFill>
                  <a:schemeClr val="accent3">
                    <a:lumMod val="50000"/>
                  </a:schemeClr>
                </a:solidFill>
                <a:latin typeface="Montserrat" panose="00000500000000000000" pitchFamily="2" charset="0"/>
              </a:rPr>
              <a:t>USUARIOS DE LA INFORMACIÓN</a:t>
            </a:r>
            <a:endParaRPr lang="es-CO" b="1">
              <a:solidFill>
                <a:schemeClr val="accent3">
                  <a:lumMod val="50000"/>
                </a:schemeClr>
              </a:solidFill>
              <a:latin typeface="Montserrat" panose="00000500000000000000" pitchFamily="2" charset="0"/>
            </a:endParaRPr>
          </a:p>
        </p:txBody>
      </p:sp>
      <p:sp>
        <p:nvSpPr>
          <p:cNvPr id="10" name="CuadroTexto 9">
            <a:extLst>
              <a:ext uri="{FF2B5EF4-FFF2-40B4-BE49-F238E27FC236}">
                <a16:creationId xmlns:a16="http://schemas.microsoft.com/office/drawing/2014/main" id="{DD58D716-9533-7BD7-BD44-9B0E3C9113CF}"/>
              </a:ext>
            </a:extLst>
          </p:cNvPr>
          <p:cNvSpPr txBox="1"/>
          <p:nvPr/>
        </p:nvSpPr>
        <p:spPr>
          <a:xfrm>
            <a:off x="1485255" y="189798"/>
            <a:ext cx="9127816" cy="646331"/>
          </a:xfrm>
          <a:prstGeom prst="rect">
            <a:avLst/>
          </a:prstGeom>
          <a:solidFill>
            <a:schemeClr val="bg1"/>
          </a:solidFill>
        </p:spPr>
        <p:txBody>
          <a:bodyPr wrap="square" rtlCol="0">
            <a:spAutoFit/>
          </a:bodyPr>
          <a:lstStyle/>
          <a:p>
            <a:r>
              <a:rPr lang="es-MX" sz="3600" b="1" dirty="0">
                <a:latin typeface="Montserrat" panose="00000500000000000000" pitchFamily="2" charset="0"/>
              </a:rPr>
              <a:t>Índice de Desempeño Fiscal - IDF</a:t>
            </a:r>
            <a:endParaRPr lang="es-CO" sz="3600" b="1" dirty="0">
              <a:latin typeface="Montserrat" panose="00000500000000000000" pitchFamily="2" charset="0"/>
            </a:endParaRPr>
          </a:p>
        </p:txBody>
      </p:sp>
    </p:spTree>
    <p:extLst>
      <p:ext uri="{BB962C8B-B14F-4D97-AF65-F5344CB8AC3E}">
        <p14:creationId xmlns:p14="http://schemas.microsoft.com/office/powerpoint/2010/main" val="38281995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A4150176-3AAC-B8D2-BC8F-364E21E01E7C}"/>
              </a:ext>
            </a:extLst>
          </p:cNvPr>
          <p:cNvSpPr txBox="1"/>
          <p:nvPr/>
        </p:nvSpPr>
        <p:spPr>
          <a:xfrm>
            <a:off x="1269487" y="134161"/>
            <a:ext cx="10476964" cy="646331"/>
          </a:xfrm>
          <a:prstGeom prst="rect">
            <a:avLst/>
          </a:prstGeom>
          <a:solidFill>
            <a:schemeClr val="bg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defTabSz="493764">
              <a:spcAft>
                <a:spcPts val="600"/>
              </a:spcAft>
            </a:pPr>
            <a:r>
              <a:rPr lang="es-MX" sz="3600" b="1" dirty="0">
                <a:solidFill>
                  <a:schemeClr val="tx1"/>
                </a:solidFill>
              </a:rPr>
              <a:t>Metodología de cálculo del IDF</a:t>
            </a:r>
          </a:p>
        </p:txBody>
      </p:sp>
      <p:sp>
        <p:nvSpPr>
          <p:cNvPr id="7" name="Forma libre: forma 6">
            <a:extLst>
              <a:ext uri="{FF2B5EF4-FFF2-40B4-BE49-F238E27FC236}">
                <a16:creationId xmlns:a16="http://schemas.microsoft.com/office/drawing/2014/main" id="{DCBC4340-189A-B9E0-666E-105BF4905C29}"/>
              </a:ext>
            </a:extLst>
          </p:cNvPr>
          <p:cNvSpPr/>
          <p:nvPr/>
        </p:nvSpPr>
        <p:spPr>
          <a:xfrm>
            <a:off x="4560400" y="3058063"/>
            <a:ext cx="3278259" cy="2447151"/>
          </a:xfrm>
          <a:custGeom>
            <a:avLst/>
            <a:gdLst>
              <a:gd name="connsiteX0" fmla="*/ 195772 w 3278259"/>
              <a:gd name="connsiteY0" fmla="*/ 0 h 2447151"/>
              <a:gd name="connsiteX1" fmla="*/ 3082487 w 3278259"/>
              <a:gd name="connsiteY1" fmla="*/ 0 h 2447151"/>
              <a:gd name="connsiteX2" fmla="*/ 3278259 w 3278259"/>
              <a:gd name="connsiteY2" fmla="*/ 195772 h 2447151"/>
              <a:gd name="connsiteX3" fmla="*/ 3278259 w 3278259"/>
              <a:gd name="connsiteY3" fmla="*/ 2447151 h 2447151"/>
              <a:gd name="connsiteX4" fmla="*/ 3278259 w 3278259"/>
              <a:gd name="connsiteY4" fmla="*/ 2447151 h 2447151"/>
              <a:gd name="connsiteX5" fmla="*/ 0 w 3278259"/>
              <a:gd name="connsiteY5" fmla="*/ 2447151 h 2447151"/>
              <a:gd name="connsiteX6" fmla="*/ 0 w 3278259"/>
              <a:gd name="connsiteY6" fmla="*/ 2447151 h 2447151"/>
              <a:gd name="connsiteX7" fmla="*/ 0 w 3278259"/>
              <a:gd name="connsiteY7" fmla="*/ 195772 h 2447151"/>
              <a:gd name="connsiteX8" fmla="*/ 195772 w 3278259"/>
              <a:gd name="connsiteY8" fmla="*/ 0 h 2447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78259" h="2447151">
                <a:moveTo>
                  <a:pt x="195772" y="0"/>
                </a:moveTo>
                <a:lnTo>
                  <a:pt x="3082487" y="0"/>
                </a:lnTo>
                <a:cubicBezTo>
                  <a:pt x="3190609" y="0"/>
                  <a:pt x="3278259" y="87650"/>
                  <a:pt x="3278259" y="195772"/>
                </a:cubicBezTo>
                <a:lnTo>
                  <a:pt x="3278259" y="2447151"/>
                </a:lnTo>
                <a:lnTo>
                  <a:pt x="3278259" y="2447151"/>
                </a:lnTo>
                <a:lnTo>
                  <a:pt x="0" y="2447151"/>
                </a:lnTo>
                <a:lnTo>
                  <a:pt x="0" y="2447151"/>
                </a:lnTo>
                <a:lnTo>
                  <a:pt x="0" y="195772"/>
                </a:lnTo>
                <a:cubicBezTo>
                  <a:pt x="0" y="87650"/>
                  <a:pt x="87650" y="0"/>
                  <a:pt x="195772" y="0"/>
                </a:cubicBezTo>
                <a:close/>
              </a:path>
            </a:pathLst>
          </a:custGeom>
          <a:solidFill>
            <a:schemeClr val="accent4">
              <a:lumMod val="20000"/>
              <a:lumOff val="80000"/>
              <a:alpha val="90000"/>
            </a:schemeClr>
          </a:solidFill>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accent4">
              <a:hueOff val="0"/>
              <a:satOff val="0"/>
              <a:lumOff val="0"/>
              <a:alphaOff val="0"/>
            </a:schemeClr>
          </a:lnRef>
          <a:fillRef idx="1">
            <a:scrgbClr r="0" g="0" b="0"/>
          </a:fillRef>
          <a:effectRef idx="0">
            <a:schemeClr val="accent4">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77660" tIns="118300" rIns="77660" bIns="20320" numCol="1" spcCol="1270" anchor="t" anchorCtr="0">
            <a:noAutofit/>
          </a:bodyPr>
          <a:lstStyle/>
          <a:p>
            <a:pPr marL="171450" lvl="1" indent="-171450" defTabSz="711200">
              <a:lnSpc>
                <a:spcPct val="90000"/>
              </a:lnSpc>
              <a:spcBef>
                <a:spcPct val="0"/>
              </a:spcBef>
              <a:spcAft>
                <a:spcPct val="15000"/>
              </a:spcAft>
              <a:buClr>
                <a:srgbClr val="069169"/>
              </a:buClr>
              <a:buSzTx/>
              <a:buFont typeface="Arial" panose="020B0604020202020204" pitchFamily="34" charset="0"/>
              <a:buChar char="•"/>
            </a:pPr>
            <a:endParaRPr lang="es-CO" sz="1600" dirty="0">
              <a:ln/>
              <a:solidFill>
                <a:schemeClr val="accent1"/>
              </a:solidFill>
              <a:latin typeface="+mj-lt"/>
            </a:endParaRPr>
          </a:p>
          <a:p>
            <a:pPr marL="171450" lvl="1" indent="-171450" defTabSz="711200">
              <a:lnSpc>
                <a:spcPct val="90000"/>
              </a:lnSpc>
              <a:spcBef>
                <a:spcPct val="0"/>
              </a:spcBef>
              <a:spcAft>
                <a:spcPct val="15000"/>
              </a:spcAft>
              <a:buClr>
                <a:srgbClr val="069169"/>
              </a:buClr>
              <a:buSzTx/>
              <a:buFont typeface="Arial" panose="020B0604020202020204" pitchFamily="34" charset="0"/>
              <a:buChar char="•"/>
            </a:pPr>
            <a:r>
              <a:rPr lang="es-CO" sz="1600" dirty="0">
                <a:ln/>
                <a:solidFill>
                  <a:schemeClr val="accent1"/>
                </a:solidFill>
                <a:latin typeface="+mj-lt"/>
              </a:rPr>
              <a:t>Dependencia de las Transferencias</a:t>
            </a:r>
          </a:p>
          <a:p>
            <a:pPr marL="171450" lvl="1" indent="-171450" defTabSz="711200">
              <a:lnSpc>
                <a:spcPct val="90000"/>
              </a:lnSpc>
              <a:spcBef>
                <a:spcPct val="0"/>
              </a:spcBef>
              <a:spcAft>
                <a:spcPct val="15000"/>
              </a:spcAft>
              <a:buFont typeface="Arial" panose="020B0604020202020204" pitchFamily="34" charset="0"/>
              <a:buChar char="•"/>
            </a:pPr>
            <a:r>
              <a:rPr lang="es-CO" sz="1600" dirty="0">
                <a:ln/>
                <a:solidFill>
                  <a:schemeClr val="accent1"/>
                </a:solidFill>
                <a:latin typeface="+mj-lt"/>
              </a:rPr>
              <a:t>Relevancia de la Formación Bruta </a:t>
            </a:r>
            <a:r>
              <a:rPr lang="es-CO" sz="1600" dirty="0">
                <a:ln/>
                <a:solidFill>
                  <a:schemeClr val="tx1"/>
                </a:solidFill>
                <a:latin typeface="+mj-lt"/>
              </a:rPr>
              <a:t>de Capital Fijo – FBKF</a:t>
            </a:r>
          </a:p>
          <a:p>
            <a:pPr marL="171450" lvl="1" indent="-171450" defTabSz="711200">
              <a:lnSpc>
                <a:spcPct val="90000"/>
              </a:lnSpc>
              <a:spcBef>
                <a:spcPct val="0"/>
              </a:spcBef>
              <a:spcAft>
                <a:spcPct val="15000"/>
              </a:spcAft>
              <a:buFont typeface="Arial" panose="020B0604020202020204" pitchFamily="34" charset="0"/>
              <a:buChar char="•"/>
            </a:pPr>
            <a:r>
              <a:rPr lang="es-CO" sz="1600" dirty="0">
                <a:ln/>
                <a:solidFill>
                  <a:schemeClr val="tx1"/>
                </a:solidFill>
                <a:latin typeface="+mj-lt"/>
              </a:rPr>
              <a:t>Endeudamiento (contable)</a:t>
            </a:r>
          </a:p>
          <a:p>
            <a:pPr marL="171450" lvl="1" indent="-171450" algn="l" defTabSz="711200">
              <a:lnSpc>
                <a:spcPct val="90000"/>
              </a:lnSpc>
              <a:spcBef>
                <a:spcPct val="0"/>
              </a:spcBef>
              <a:spcAft>
                <a:spcPct val="15000"/>
              </a:spcAft>
              <a:buFont typeface="Arial" panose="020B0604020202020204" pitchFamily="34" charset="0"/>
              <a:buChar char="•"/>
            </a:pPr>
            <a:r>
              <a:rPr lang="es-CO" sz="1600" dirty="0">
                <a:ln/>
                <a:solidFill>
                  <a:schemeClr val="tx1"/>
                </a:solidFill>
                <a:latin typeface="+mj-lt"/>
              </a:rPr>
              <a:t>Ahorro corriente</a:t>
            </a:r>
          </a:p>
          <a:p>
            <a:pPr marL="171450" lvl="1" indent="-171450" algn="l" defTabSz="711200">
              <a:lnSpc>
                <a:spcPct val="90000"/>
              </a:lnSpc>
              <a:spcBef>
                <a:spcPct val="0"/>
              </a:spcBef>
              <a:spcAft>
                <a:spcPct val="15000"/>
              </a:spcAft>
              <a:buFont typeface="Arial" panose="020B0604020202020204" pitchFamily="34" charset="0"/>
              <a:buChar char="•"/>
            </a:pPr>
            <a:r>
              <a:rPr lang="es-CO" sz="1600" dirty="0">
                <a:ln/>
                <a:solidFill>
                  <a:schemeClr val="tx1"/>
                </a:solidFill>
                <a:latin typeface="+mj-lt"/>
              </a:rPr>
              <a:t>Resultado fiscal</a:t>
            </a:r>
          </a:p>
        </p:txBody>
      </p:sp>
      <p:sp>
        <p:nvSpPr>
          <p:cNvPr id="8" name="Rectángulo: esquinas superiores, una redondeada y la otra cortada 7">
            <a:extLst>
              <a:ext uri="{FF2B5EF4-FFF2-40B4-BE49-F238E27FC236}">
                <a16:creationId xmlns:a16="http://schemas.microsoft.com/office/drawing/2014/main" id="{25883E3D-24BB-80FE-AF60-6CC1502948F5}"/>
              </a:ext>
            </a:extLst>
          </p:cNvPr>
          <p:cNvSpPr/>
          <p:nvPr/>
        </p:nvSpPr>
        <p:spPr>
          <a:xfrm>
            <a:off x="4571175" y="1977102"/>
            <a:ext cx="3278259" cy="1052275"/>
          </a:xfrm>
          <a:prstGeom prst="snipRoundRect">
            <a:avLst/>
          </a:prstGeom>
        </p:spPr>
        <p:style>
          <a:lnRef idx="2">
            <a:schemeClr val="accent3">
              <a:shade val="15000"/>
            </a:schemeClr>
          </a:lnRef>
          <a:fillRef idx="1">
            <a:schemeClr val="accent3"/>
          </a:fillRef>
          <a:effectRef idx="0">
            <a:schemeClr val="accent3"/>
          </a:effectRef>
          <a:fontRef idx="minor">
            <a:schemeClr val="lt1"/>
          </a:fontRef>
        </p:style>
        <p:txBody>
          <a:bodyPr spcFirstLastPara="0" vert="horz" wrap="square" lIns="60960" tIns="0" rIns="989946" bIns="0" numCol="1" spcCol="1270" anchor="ctr" anchorCtr="0">
            <a:noAutofit/>
          </a:bodyPr>
          <a:lstStyle/>
          <a:p>
            <a:pPr marL="0" lvl="0" indent="0" algn="l" defTabSz="711200">
              <a:lnSpc>
                <a:spcPct val="90000"/>
              </a:lnSpc>
              <a:spcBef>
                <a:spcPct val="0"/>
              </a:spcBef>
              <a:spcAft>
                <a:spcPct val="35000"/>
              </a:spcAft>
              <a:buNone/>
            </a:pPr>
            <a:r>
              <a:rPr kumimoji="0" lang="es-CO" sz="1600" b="1" i="0" u="none" strike="noStrike" kern="1200" cap="none" spc="0" normalizeH="0" baseline="0" noProof="0">
                <a:ln/>
                <a:effectLst/>
                <a:uLnTx/>
                <a:uFillTx/>
                <a:latin typeface="+mj-lt"/>
              </a:rPr>
              <a:t>Resultados Fiscales</a:t>
            </a:r>
            <a:endParaRPr lang="es-CO" sz="1600" kern="1200">
              <a:solidFill>
                <a:schemeClr val="accent6">
                  <a:lumMod val="75000"/>
                </a:schemeClr>
              </a:solidFill>
              <a:latin typeface="+mj-lt"/>
            </a:endParaRPr>
          </a:p>
        </p:txBody>
      </p:sp>
      <p:sp>
        <p:nvSpPr>
          <p:cNvPr id="11" name="Elipse 10" descr="Gráfico de barras con tendencia alcista con relleno sólido">
            <a:extLst>
              <a:ext uri="{FF2B5EF4-FFF2-40B4-BE49-F238E27FC236}">
                <a16:creationId xmlns:a16="http://schemas.microsoft.com/office/drawing/2014/main" id="{0755D258-4AB4-F2D8-9C20-96A529C7D266}"/>
              </a:ext>
            </a:extLst>
          </p:cNvPr>
          <p:cNvSpPr/>
          <p:nvPr/>
        </p:nvSpPr>
        <p:spPr>
          <a:xfrm>
            <a:off x="6872840" y="2113705"/>
            <a:ext cx="851125" cy="779068"/>
          </a:xfrm>
          <a:prstGeom prst="ellipse">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accent4">
              <a:alpha val="90000"/>
              <a:hueOff val="0"/>
              <a:satOff val="0"/>
              <a:lumOff val="0"/>
              <a:alphaOff val="0"/>
            </a:schemeClr>
          </a:lnRef>
          <a:fillRef idx="1">
            <a:scrgbClr r="0" g="0" b="0"/>
          </a:fillRef>
          <a:effectRef idx="0">
            <a:schemeClr val="lt1">
              <a:alpha val="90000"/>
              <a:tint val="40000"/>
              <a:hueOff val="0"/>
              <a:satOff val="0"/>
              <a:lumOff val="0"/>
              <a:alphaOff val="0"/>
            </a:schemeClr>
          </a:effectRef>
          <a:fontRef idx="minor">
            <a:schemeClr val="dk1">
              <a:hueOff val="0"/>
              <a:satOff val="0"/>
              <a:lumOff val="0"/>
              <a:alphaOff val="0"/>
            </a:schemeClr>
          </a:fontRef>
        </p:style>
        <p:txBody>
          <a:bodyPr/>
          <a:lstStyle/>
          <a:p>
            <a:endParaRPr lang="es-CO">
              <a:latin typeface="+mj-lt"/>
            </a:endParaRPr>
          </a:p>
        </p:txBody>
      </p:sp>
      <p:sp>
        <p:nvSpPr>
          <p:cNvPr id="12" name="Forma libre: forma 11">
            <a:extLst>
              <a:ext uri="{FF2B5EF4-FFF2-40B4-BE49-F238E27FC236}">
                <a16:creationId xmlns:a16="http://schemas.microsoft.com/office/drawing/2014/main" id="{134E4D4B-E300-8292-98BC-804F182C502F}"/>
              </a:ext>
            </a:extLst>
          </p:cNvPr>
          <p:cNvSpPr/>
          <p:nvPr/>
        </p:nvSpPr>
        <p:spPr>
          <a:xfrm>
            <a:off x="8433435" y="3058063"/>
            <a:ext cx="3278259" cy="2447151"/>
          </a:xfrm>
          <a:custGeom>
            <a:avLst/>
            <a:gdLst>
              <a:gd name="connsiteX0" fmla="*/ 195772 w 3278259"/>
              <a:gd name="connsiteY0" fmla="*/ 0 h 2447151"/>
              <a:gd name="connsiteX1" fmla="*/ 3082487 w 3278259"/>
              <a:gd name="connsiteY1" fmla="*/ 0 h 2447151"/>
              <a:gd name="connsiteX2" fmla="*/ 3278259 w 3278259"/>
              <a:gd name="connsiteY2" fmla="*/ 195772 h 2447151"/>
              <a:gd name="connsiteX3" fmla="*/ 3278259 w 3278259"/>
              <a:gd name="connsiteY3" fmla="*/ 2447151 h 2447151"/>
              <a:gd name="connsiteX4" fmla="*/ 3278259 w 3278259"/>
              <a:gd name="connsiteY4" fmla="*/ 2447151 h 2447151"/>
              <a:gd name="connsiteX5" fmla="*/ 0 w 3278259"/>
              <a:gd name="connsiteY5" fmla="*/ 2447151 h 2447151"/>
              <a:gd name="connsiteX6" fmla="*/ 0 w 3278259"/>
              <a:gd name="connsiteY6" fmla="*/ 2447151 h 2447151"/>
              <a:gd name="connsiteX7" fmla="*/ 0 w 3278259"/>
              <a:gd name="connsiteY7" fmla="*/ 195772 h 2447151"/>
              <a:gd name="connsiteX8" fmla="*/ 195772 w 3278259"/>
              <a:gd name="connsiteY8" fmla="*/ 0 h 2447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78259" h="2447151">
                <a:moveTo>
                  <a:pt x="195772" y="0"/>
                </a:moveTo>
                <a:lnTo>
                  <a:pt x="3082487" y="0"/>
                </a:lnTo>
                <a:cubicBezTo>
                  <a:pt x="3190609" y="0"/>
                  <a:pt x="3278259" y="87650"/>
                  <a:pt x="3278259" y="195772"/>
                </a:cubicBezTo>
                <a:lnTo>
                  <a:pt x="3278259" y="2447151"/>
                </a:lnTo>
                <a:lnTo>
                  <a:pt x="3278259" y="2447151"/>
                </a:lnTo>
                <a:lnTo>
                  <a:pt x="0" y="2447151"/>
                </a:lnTo>
                <a:lnTo>
                  <a:pt x="0" y="2447151"/>
                </a:lnTo>
                <a:lnTo>
                  <a:pt x="0" y="195772"/>
                </a:lnTo>
                <a:cubicBezTo>
                  <a:pt x="0" y="87650"/>
                  <a:pt x="87650" y="0"/>
                  <a:pt x="195772" y="0"/>
                </a:cubicBezTo>
                <a:close/>
              </a:path>
            </a:pathLst>
          </a:custGeom>
          <a:solidFill>
            <a:schemeClr val="accent4">
              <a:lumMod val="20000"/>
              <a:lumOff val="80000"/>
              <a:alpha val="90000"/>
            </a:schemeClr>
          </a:solidFill>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accent4">
              <a:hueOff val="0"/>
              <a:satOff val="0"/>
              <a:lumOff val="0"/>
              <a:alphaOff val="0"/>
            </a:schemeClr>
          </a:lnRef>
          <a:fillRef idx="1">
            <a:scrgbClr r="0" g="0" b="0"/>
          </a:fillRef>
          <a:effectRef idx="0">
            <a:schemeClr val="accent4">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77660" tIns="118300" rIns="77660" bIns="20320" numCol="1" spcCol="1270" anchor="t" anchorCtr="0">
            <a:noAutofit/>
          </a:bodyPr>
          <a:lstStyle/>
          <a:p>
            <a:pPr marL="171450" lvl="1" indent="-171450" algn="l" defTabSz="711200">
              <a:lnSpc>
                <a:spcPct val="90000"/>
              </a:lnSpc>
              <a:spcBef>
                <a:spcPct val="0"/>
              </a:spcBef>
              <a:spcAft>
                <a:spcPct val="15000"/>
              </a:spcAft>
              <a:buClr>
                <a:srgbClr val="3366CC"/>
              </a:buClr>
              <a:buSzTx/>
              <a:buFont typeface="Arial" panose="020B0604020202020204" pitchFamily="34" charset="0"/>
              <a:buChar char="•"/>
            </a:pPr>
            <a:r>
              <a:rPr kumimoji="0" lang="es-CO" sz="1600" b="0" i="0" u="none" strike="noStrike" kern="1200" cap="none" spc="0" normalizeH="0" baseline="0" noProof="0" dirty="0">
                <a:ln/>
                <a:effectLst/>
                <a:uLnTx/>
                <a:uFillTx/>
                <a:latin typeface="+mj-lt"/>
              </a:rPr>
              <a:t>Capacidad de programación y recaudación de ingresos.</a:t>
            </a:r>
            <a:endParaRPr lang="es-CO" sz="1600" kern="1200" dirty="0">
              <a:latin typeface="+mj-lt"/>
            </a:endParaRPr>
          </a:p>
          <a:p>
            <a:pPr marL="171450" lvl="1" indent="-171450" algn="l" defTabSz="711200">
              <a:lnSpc>
                <a:spcPct val="90000"/>
              </a:lnSpc>
              <a:spcBef>
                <a:spcPct val="0"/>
              </a:spcBef>
              <a:spcAft>
                <a:spcPct val="15000"/>
              </a:spcAft>
              <a:buChar char="•"/>
            </a:pPr>
            <a:r>
              <a:rPr kumimoji="0" lang="es-CO" sz="1600" b="0" i="0" u="none" strike="noStrike" kern="1200" cap="none" spc="0" normalizeH="0" baseline="0" noProof="0" dirty="0">
                <a:ln/>
                <a:effectLst/>
                <a:uLnTx/>
                <a:uFillTx/>
                <a:latin typeface="+mj-lt"/>
              </a:rPr>
              <a:t>Capacidad de ejecución de inversión.</a:t>
            </a:r>
          </a:p>
          <a:p>
            <a:pPr marL="171450" lvl="1" indent="-171450" algn="l" defTabSz="711200">
              <a:lnSpc>
                <a:spcPct val="90000"/>
              </a:lnSpc>
              <a:spcBef>
                <a:spcPct val="0"/>
              </a:spcBef>
              <a:spcAft>
                <a:spcPct val="15000"/>
              </a:spcAft>
              <a:buChar char="•"/>
            </a:pPr>
            <a:r>
              <a:rPr kumimoji="0" lang="es-CO" sz="1600" b="0" i="0" u="none" strike="noStrike" kern="1200" cap="none" spc="0" normalizeH="0" baseline="0" noProof="0" dirty="0">
                <a:ln/>
                <a:effectLst/>
                <a:uLnTx/>
                <a:uFillTx/>
                <a:latin typeface="+mj-lt"/>
              </a:rPr>
              <a:t>Cumplimiento límites de la Ley 617 de 2000.</a:t>
            </a:r>
          </a:p>
          <a:p>
            <a:pPr marL="171450" lvl="1" indent="-171450" algn="l" defTabSz="711200">
              <a:lnSpc>
                <a:spcPct val="90000"/>
              </a:lnSpc>
              <a:spcBef>
                <a:spcPct val="0"/>
              </a:spcBef>
              <a:spcAft>
                <a:spcPct val="15000"/>
              </a:spcAft>
              <a:buChar char="•"/>
            </a:pPr>
            <a:endParaRPr kumimoji="0" lang="es-CO" sz="1600" b="0" i="0" u="none" strike="noStrike" kern="1200" cap="none" spc="0" normalizeH="0" baseline="0" noProof="0" dirty="0">
              <a:ln/>
              <a:effectLst/>
              <a:uLnTx/>
              <a:uFillTx/>
              <a:latin typeface="+mj-lt"/>
            </a:endParaRPr>
          </a:p>
          <a:p>
            <a:pPr marL="171450" lvl="1" indent="-171450" algn="l" defTabSz="711200">
              <a:lnSpc>
                <a:spcPct val="90000"/>
              </a:lnSpc>
              <a:spcBef>
                <a:spcPct val="0"/>
              </a:spcBef>
              <a:spcAft>
                <a:spcPct val="15000"/>
              </a:spcAft>
              <a:buChar char="•"/>
            </a:pPr>
            <a:r>
              <a:rPr kumimoji="0" lang="es-CO" sz="1400" b="0" i="1" u="none" strike="noStrike" kern="1200" cap="none" spc="0" normalizeH="0" baseline="0" noProof="0" dirty="0">
                <a:ln/>
                <a:effectLst/>
                <a:uLnTx/>
                <a:uFillTx/>
                <a:latin typeface="+mj-lt"/>
              </a:rPr>
              <a:t>Bonificación esfuerzo propio.</a:t>
            </a:r>
          </a:p>
          <a:p>
            <a:pPr marL="171450" lvl="1" indent="-171450" algn="l" defTabSz="711200">
              <a:lnSpc>
                <a:spcPct val="90000"/>
              </a:lnSpc>
              <a:spcBef>
                <a:spcPct val="0"/>
              </a:spcBef>
              <a:spcAft>
                <a:spcPct val="15000"/>
              </a:spcAft>
              <a:buChar char="•"/>
            </a:pPr>
            <a:r>
              <a:rPr kumimoji="0" lang="es-CO" sz="1400" b="0" i="1" u="none" strike="noStrike" kern="1200" cap="none" spc="0" normalizeH="0" baseline="0" noProof="0" dirty="0">
                <a:ln/>
                <a:effectLst/>
                <a:uLnTx/>
                <a:uFillTx/>
                <a:latin typeface="+mj-lt"/>
              </a:rPr>
              <a:t>Bonificación Actualización Catastral</a:t>
            </a:r>
            <a:endParaRPr lang="es-CO" sz="1400" i="1" kern="1200" dirty="0">
              <a:latin typeface="+mj-lt"/>
            </a:endParaRPr>
          </a:p>
        </p:txBody>
      </p:sp>
      <p:sp>
        <p:nvSpPr>
          <p:cNvPr id="13" name="Rectángulo: esquinas superiores, una redondeada y la otra cortada 12">
            <a:extLst>
              <a:ext uri="{FF2B5EF4-FFF2-40B4-BE49-F238E27FC236}">
                <a16:creationId xmlns:a16="http://schemas.microsoft.com/office/drawing/2014/main" id="{524335C9-B0C1-84DB-5651-FFAB335DA7EF}"/>
              </a:ext>
            </a:extLst>
          </p:cNvPr>
          <p:cNvSpPr/>
          <p:nvPr/>
        </p:nvSpPr>
        <p:spPr>
          <a:xfrm>
            <a:off x="8433435" y="1977102"/>
            <a:ext cx="3278259" cy="1052275"/>
          </a:xfrm>
          <a:prstGeom prst="snipRoundRect">
            <a:avLst/>
          </a:prstGeom>
        </p:spPr>
        <p:style>
          <a:lnRef idx="2">
            <a:schemeClr val="accent3">
              <a:shade val="15000"/>
            </a:schemeClr>
          </a:lnRef>
          <a:fillRef idx="1">
            <a:schemeClr val="accent3"/>
          </a:fillRef>
          <a:effectRef idx="0">
            <a:schemeClr val="accent3"/>
          </a:effectRef>
          <a:fontRef idx="minor">
            <a:schemeClr val="lt1"/>
          </a:fontRef>
        </p:style>
        <p:txBody>
          <a:bodyPr spcFirstLastPara="0" vert="horz" wrap="square" lIns="60960" tIns="0" rIns="989946" bIns="0" numCol="1" spcCol="1270" anchor="ctr" anchorCtr="0">
            <a:noAutofit/>
          </a:bodyPr>
          <a:lstStyle/>
          <a:p>
            <a:pPr marL="0" lvl="0" indent="0" algn="l" defTabSz="711200">
              <a:lnSpc>
                <a:spcPct val="90000"/>
              </a:lnSpc>
              <a:spcBef>
                <a:spcPct val="0"/>
              </a:spcBef>
              <a:spcAft>
                <a:spcPct val="35000"/>
              </a:spcAft>
              <a:buNone/>
            </a:pPr>
            <a:r>
              <a:rPr kumimoji="0" lang="es-CO" sz="1600" b="1" i="0" u="none" strike="noStrike" kern="1200" cap="none" spc="0" normalizeH="0" baseline="0" noProof="0">
                <a:ln/>
                <a:effectLst/>
                <a:uLnTx/>
                <a:uFillTx/>
                <a:latin typeface="+mj-lt"/>
              </a:rPr>
              <a:t>Gestión Financiera Territorial</a:t>
            </a:r>
            <a:endParaRPr lang="es-CO" sz="1600" kern="1200">
              <a:solidFill>
                <a:schemeClr val="accent6">
                  <a:lumMod val="75000"/>
                </a:schemeClr>
              </a:solidFill>
              <a:latin typeface="+mj-lt"/>
            </a:endParaRPr>
          </a:p>
        </p:txBody>
      </p:sp>
      <p:sp>
        <p:nvSpPr>
          <p:cNvPr id="14" name="Elipse 13" descr="Calculadora contorno">
            <a:extLst>
              <a:ext uri="{FF2B5EF4-FFF2-40B4-BE49-F238E27FC236}">
                <a16:creationId xmlns:a16="http://schemas.microsoft.com/office/drawing/2014/main" id="{6639DC9C-0FFA-787D-89F4-1BA9EB88C45D}"/>
              </a:ext>
            </a:extLst>
          </p:cNvPr>
          <p:cNvSpPr/>
          <p:nvPr/>
        </p:nvSpPr>
        <p:spPr>
          <a:xfrm>
            <a:off x="10742692" y="2059438"/>
            <a:ext cx="874734" cy="833335"/>
          </a:xfrm>
          <a:prstGeom prst="ellipse">
            <a:avLst/>
          </a:prstGeom>
          <a:blipFill dpi="0"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a:blipFill>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accent4">
              <a:alpha val="90000"/>
              <a:hueOff val="0"/>
              <a:satOff val="0"/>
              <a:lumOff val="0"/>
              <a:alphaOff val="0"/>
            </a:schemeClr>
          </a:lnRef>
          <a:fillRef idx="1">
            <a:scrgbClr r="0" g="0" b="0"/>
          </a:fillRef>
          <a:effectRef idx="0">
            <a:schemeClr val="lt1">
              <a:alpha val="90000"/>
              <a:tint val="40000"/>
              <a:hueOff val="0"/>
              <a:satOff val="0"/>
              <a:lumOff val="0"/>
              <a:alphaOff val="0"/>
            </a:schemeClr>
          </a:effectRef>
          <a:fontRef idx="minor">
            <a:schemeClr val="dk1">
              <a:hueOff val="0"/>
              <a:satOff val="0"/>
              <a:lumOff val="0"/>
              <a:alphaOff val="0"/>
            </a:schemeClr>
          </a:fontRef>
        </p:style>
        <p:txBody>
          <a:bodyPr/>
          <a:lstStyle/>
          <a:p>
            <a:endParaRPr lang="es-CO">
              <a:latin typeface="+mj-lt"/>
            </a:endParaRPr>
          </a:p>
        </p:txBody>
      </p:sp>
      <p:sp>
        <p:nvSpPr>
          <p:cNvPr id="15" name="CuadroTexto 14">
            <a:extLst>
              <a:ext uri="{FF2B5EF4-FFF2-40B4-BE49-F238E27FC236}">
                <a16:creationId xmlns:a16="http://schemas.microsoft.com/office/drawing/2014/main" id="{9A5A54F5-F697-55BA-A004-1DF631726007}"/>
              </a:ext>
            </a:extLst>
          </p:cNvPr>
          <p:cNvSpPr txBox="1"/>
          <p:nvPr/>
        </p:nvSpPr>
        <p:spPr>
          <a:xfrm>
            <a:off x="5812484" y="1118431"/>
            <a:ext cx="4881465" cy="369332"/>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kumimoji="0" lang="es-CO" sz="1800" b="1" i="0" u="none" strike="noStrike" kern="1200" cap="none" spc="0" normalizeH="0" baseline="0" noProof="0">
                <a:ln>
                  <a:noFill/>
                </a:ln>
                <a:effectLst/>
                <a:uLnTx/>
                <a:uFillTx/>
                <a:latin typeface="+mj-lt"/>
              </a:rPr>
              <a:t>Promedio ponderado de </a:t>
            </a:r>
            <a:r>
              <a:rPr lang="es-CO" b="1">
                <a:latin typeface="+mj-lt"/>
              </a:rPr>
              <a:t>las dimensiones</a:t>
            </a:r>
            <a:endParaRPr lang="es-CO">
              <a:latin typeface="+mj-lt"/>
            </a:endParaRPr>
          </a:p>
        </p:txBody>
      </p:sp>
      <p:sp>
        <p:nvSpPr>
          <p:cNvPr id="3" name="CuadroTexto 2">
            <a:extLst>
              <a:ext uri="{FF2B5EF4-FFF2-40B4-BE49-F238E27FC236}">
                <a16:creationId xmlns:a16="http://schemas.microsoft.com/office/drawing/2014/main" id="{FC66577F-0AEA-F62F-D615-A383A59F16E8}"/>
              </a:ext>
            </a:extLst>
          </p:cNvPr>
          <p:cNvSpPr txBox="1"/>
          <p:nvPr/>
        </p:nvSpPr>
        <p:spPr>
          <a:xfrm>
            <a:off x="5569227" y="1376272"/>
            <a:ext cx="1666874" cy="707886"/>
          </a:xfrm>
          <a:prstGeom prst="rect">
            <a:avLst/>
          </a:prstGeom>
          <a:noFill/>
        </p:spPr>
        <p:txBody>
          <a:bodyPr wrap="square">
            <a:spAutoFit/>
          </a:bodyPr>
          <a:lstStyle/>
          <a:p>
            <a:r>
              <a:rPr kumimoji="0" lang="es-CO" sz="4000" b="1" i="0" u="none" strike="noStrike" kern="1200" cap="none" spc="0" normalizeH="0" baseline="0" noProof="0">
                <a:ln/>
                <a:solidFill>
                  <a:schemeClr val="accent6">
                    <a:lumMod val="75000"/>
                  </a:schemeClr>
                </a:solidFill>
                <a:effectLst/>
                <a:uLnTx/>
                <a:uFillTx/>
                <a:latin typeface="+mj-lt"/>
              </a:rPr>
              <a:t>80%</a:t>
            </a:r>
            <a:endParaRPr lang="es-CO" sz="4000" b="1"/>
          </a:p>
        </p:txBody>
      </p:sp>
      <p:sp>
        <p:nvSpPr>
          <p:cNvPr id="10" name="CuadroTexto 9">
            <a:extLst>
              <a:ext uri="{FF2B5EF4-FFF2-40B4-BE49-F238E27FC236}">
                <a16:creationId xmlns:a16="http://schemas.microsoft.com/office/drawing/2014/main" id="{E298E573-E54E-959E-1507-99C5BE3469AF}"/>
              </a:ext>
            </a:extLst>
          </p:cNvPr>
          <p:cNvSpPr txBox="1"/>
          <p:nvPr/>
        </p:nvSpPr>
        <p:spPr>
          <a:xfrm>
            <a:off x="9667306" y="1410224"/>
            <a:ext cx="3059176" cy="707886"/>
          </a:xfrm>
          <a:prstGeom prst="rect">
            <a:avLst/>
          </a:prstGeom>
          <a:noFill/>
        </p:spPr>
        <p:txBody>
          <a:bodyPr wrap="square">
            <a:spAutoFit/>
          </a:bodyPr>
          <a:lstStyle>
            <a:defPPr>
              <a:defRPr lang="es-CO"/>
            </a:defPPr>
            <a:lvl1pPr>
              <a:defRPr kumimoji="0" sz="3600" b="1" i="0" u="none" strike="noStrike" cap="none" spc="0" normalizeH="0" baseline="0">
                <a:ln/>
                <a:solidFill>
                  <a:schemeClr val="accent6">
                    <a:lumMod val="75000"/>
                  </a:schemeClr>
                </a:solidFill>
                <a:effectLst/>
                <a:uLnTx/>
                <a:uFillTx/>
                <a:latin typeface="+mj-lt"/>
              </a:defRPr>
            </a:lvl1pPr>
          </a:lstStyle>
          <a:p>
            <a:r>
              <a:rPr lang="es-CO" sz="4000"/>
              <a:t>20%</a:t>
            </a:r>
          </a:p>
        </p:txBody>
      </p:sp>
      <p:sp>
        <p:nvSpPr>
          <p:cNvPr id="16" name="Signo más 15">
            <a:extLst>
              <a:ext uri="{FF2B5EF4-FFF2-40B4-BE49-F238E27FC236}">
                <a16:creationId xmlns:a16="http://schemas.microsoft.com/office/drawing/2014/main" id="{58374B05-30CF-0BAE-AEA3-3C53D34EA180}"/>
              </a:ext>
            </a:extLst>
          </p:cNvPr>
          <p:cNvSpPr/>
          <p:nvPr/>
        </p:nvSpPr>
        <p:spPr>
          <a:xfrm>
            <a:off x="7752402" y="1467374"/>
            <a:ext cx="795275" cy="671609"/>
          </a:xfrm>
          <a:prstGeom prst="mathPlus">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s-CO"/>
          </a:p>
        </p:txBody>
      </p:sp>
      <p:sp>
        <p:nvSpPr>
          <p:cNvPr id="4" name="CuadroTexto 3">
            <a:extLst>
              <a:ext uri="{FF2B5EF4-FFF2-40B4-BE49-F238E27FC236}">
                <a16:creationId xmlns:a16="http://schemas.microsoft.com/office/drawing/2014/main" id="{C82042F8-E50B-56E3-B399-388C51D8AABD}"/>
              </a:ext>
            </a:extLst>
          </p:cNvPr>
          <p:cNvSpPr txBox="1"/>
          <p:nvPr/>
        </p:nvSpPr>
        <p:spPr>
          <a:xfrm>
            <a:off x="402317" y="5853124"/>
            <a:ext cx="11165758" cy="769441"/>
          </a:xfrm>
          <a:prstGeom prst="rect">
            <a:avLst/>
          </a:prstGeom>
          <a:noFill/>
        </p:spPr>
        <p:txBody>
          <a:bodyPr wrap="square">
            <a:spAutoFit/>
          </a:bodyPr>
          <a:lstStyle/>
          <a:p>
            <a:r>
              <a:rPr lang="es-MX" sz="1100" dirty="0">
                <a:latin typeface="+mj-lt"/>
              </a:rPr>
              <a:t>*A partir de las siguientes variables el DNP clasificó a los municipios en 6 grupos (Ciudades, G1, G2, G3, G4 y G5): Densidad empresarial, valor agregado, tamaño de la población, % población en cabecera, pertenencia a economías de aglomeración, ingresos tributarios y no tributarios. El grupo de ciudades corresponde a las 13 principales según el DANE y los demás grupos se conformaron clasificando de manera proporcional el resto de municipio del país a partir de los quintiles (218 municipios en cada grupo)</a:t>
            </a:r>
            <a:endParaRPr lang="es-CO" sz="1100" dirty="0"/>
          </a:p>
        </p:txBody>
      </p:sp>
      <p:sp>
        <p:nvSpPr>
          <p:cNvPr id="2" name="Rectángulo 1">
            <a:extLst>
              <a:ext uri="{FF2B5EF4-FFF2-40B4-BE49-F238E27FC236}">
                <a16:creationId xmlns:a16="http://schemas.microsoft.com/office/drawing/2014/main" id="{0CF8F884-9A41-7DB7-61B7-EC11399921E9}"/>
              </a:ext>
            </a:extLst>
          </p:cNvPr>
          <p:cNvSpPr/>
          <p:nvPr/>
        </p:nvSpPr>
        <p:spPr>
          <a:xfrm flipH="1">
            <a:off x="0" y="956187"/>
            <a:ext cx="12192000" cy="810623"/>
          </a:xfrm>
          <a:prstGeom prst="rect">
            <a:avLst/>
          </a:prstGeom>
          <a:gradFill>
            <a:gsLst>
              <a:gs pos="0">
                <a:srgbClr val="4D4D4D">
                  <a:alpha val="15000"/>
                </a:srgbClr>
              </a:gs>
              <a:gs pos="100000">
                <a:srgbClr val="4D4D4D">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schemeClr val="tx2"/>
              </a:solidFill>
              <a:effectLst/>
              <a:uLnTx/>
              <a:uFillTx/>
              <a:latin typeface="+mj-lt"/>
              <a:ea typeface="Verdana" panose="020B0604030504040204" pitchFamily="34" charset="0"/>
              <a:cs typeface="Verdana" panose="020B0604030504040204" pitchFamily="34" charset="0"/>
            </a:endParaRPr>
          </a:p>
        </p:txBody>
      </p:sp>
      <p:sp>
        <p:nvSpPr>
          <p:cNvPr id="9" name="CuadroTexto 8">
            <a:extLst>
              <a:ext uri="{FF2B5EF4-FFF2-40B4-BE49-F238E27FC236}">
                <a16:creationId xmlns:a16="http://schemas.microsoft.com/office/drawing/2014/main" id="{E3E53553-9F05-76EA-BEB3-BAF1C4E775FC}"/>
              </a:ext>
            </a:extLst>
          </p:cNvPr>
          <p:cNvSpPr txBox="1"/>
          <p:nvPr/>
        </p:nvSpPr>
        <p:spPr>
          <a:xfrm>
            <a:off x="399406" y="2226201"/>
            <a:ext cx="3447301" cy="2862322"/>
          </a:xfrm>
          <a:prstGeom prst="rect">
            <a:avLst/>
          </a:prstGeom>
          <a:effectLst>
            <a:outerShdw blurRad="50800" dist="38100" dir="2700000" algn="tl"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wrap="square" rtlCol="0">
            <a:spAutoFit/>
          </a:bodyPr>
          <a:lstStyle/>
          <a:p>
            <a:pPr marL="285750" indent="-285750">
              <a:buFont typeface="Courier New" panose="02070309020205020404" pitchFamily="49" charset="0"/>
              <a:buChar char="o"/>
            </a:pPr>
            <a:r>
              <a:rPr lang="es-MX" dirty="0">
                <a:latin typeface="+mj-lt"/>
              </a:rPr>
              <a:t>Presentación del </a:t>
            </a:r>
            <a:r>
              <a:rPr lang="es-MX" sz="1800" b="1" dirty="0">
                <a:solidFill>
                  <a:srgbClr val="F2F2F2"/>
                </a:solidFill>
                <a:effectLst/>
                <a:highlight>
                  <a:srgbClr val="27B9BF"/>
                </a:highlight>
                <a:latin typeface="+mj-lt"/>
                <a:ea typeface="Aptos" panose="020B0004020202020204" pitchFamily="34" charset="0"/>
                <a:cs typeface="Times New Roman" panose="02020603050405020304" pitchFamily="18" charset="0"/>
              </a:rPr>
              <a:t>ranking</a:t>
            </a:r>
            <a:r>
              <a:rPr lang="es-MX" dirty="0">
                <a:latin typeface="+mj-lt"/>
              </a:rPr>
              <a:t> en grupos de ET comparables: </a:t>
            </a:r>
            <a:endParaRPr lang="es-MX" dirty="0">
              <a:solidFill>
                <a:schemeClr val="tx1"/>
              </a:solidFill>
              <a:latin typeface="+mj-lt"/>
            </a:endParaRPr>
          </a:p>
          <a:p>
            <a:pPr marL="285750" indent="-285750">
              <a:buFont typeface="Courier New" panose="02070309020205020404" pitchFamily="49" charset="0"/>
              <a:buChar char="o"/>
            </a:pPr>
            <a:endParaRPr lang="es-MX" sz="1800" b="1" dirty="0">
              <a:solidFill>
                <a:schemeClr val="tx1"/>
              </a:solidFill>
              <a:effectLst/>
              <a:highlight>
                <a:srgbClr val="27B9BF"/>
              </a:highlight>
              <a:latin typeface="+mj-lt"/>
              <a:ea typeface="Aptos" panose="020B0004020202020204" pitchFamily="34" charset="0"/>
              <a:cs typeface="Times New Roman" panose="02020603050405020304" pitchFamily="18" charset="0"/>
            </a:endParaRPr>
          </a:p>
          <a:p>
            <a:pPr marL="342900" indent="-342900">
              <a:buClr>
                <a:srgbClr val="173557"/>
              </a:buClr>
              <a:buFont typeface="+mj-lt"/>
              <a:buAutoNum type="arabicPeriod"/>
            </a:pPr>
            <a:r>
              <a:rPr lang="es-MX" sz="1800" b="1" dirty="0">
                <a:solidFill>
                  <a:srgbClr val="F2F2F2"/>
                </a:solidFill>
                <a:effectLst/>
                <a:highlight>
                  <a:srgbClr val="27B9BF"/>
                </a:highlight>
                <a:latin typeface="+mj-lt"/>
                <a:ea typeface="Aptos" panose="020B0004020202020204" pitchFamily="34" charset="0"/>
                <a:cs typeface="Times New Roman" panose="02020603050405020304" pitchFamily="18" charset="0"/>
              </a:rPr>
              <a:t>Municipios </a:t>
            </a:r>
            <a:r>
              <a:rPr lang="es-MX" b="1" dirty="0">
                <a:latin typeface="+mj-lt"/>
              </a:rPr>
              <a:t>: </a:t>
            </a:r>
            <a:r>
              <a:rPr lang="es-MX" dirty="0">
                <a:latin typeface="+mj-lt"/>
              </a:rPr>
              <a:t>grupos de capacidades iniciales*.</a:t>
            </a:r>
          </a:p>
          <a:p>
            <a:pPr marL="342900" indent="-342900">
              <a:buClr>
                <a:srgbClr val="173557"/>
              </a:buClr>
              <a:buFont typeface="+mj-lt"/>
              <a:buAutoNum type="arabicPeriod"/>
            </a:pPr>
            <a:r>
              <a:rPr lang="es-MX" sz="1800" b="1" dirty="0">
                <a:solidFill>
                  <a:srgbClr val="F2F2F2"/>
                </a:solidFill>
                <a:effectLst/>
                <a:highlight>
                  <a:srgbClr val="27B9BF"/>
                </a:highlight>
                <a:latin typeface="+mj-lt"/>
                <a:ea typeface="Aptos" panose="020B0004020202020204" pitchFamily="34" charset="0"/>
                <a:cs typeface="Times New Roman" panose="02020603050405020304" pitchFamily="18" charset="0"/>
              </a:rPr>
              <a:t>Departamentos</a:t>
            </a:r>
            <a:r>
              <a:rPr lang="es-MX" b="1" dirty="0">
                <a:latin typeface="+mj-lt"/>
              </a:rPr>
              <a:t> </a:t>
            </a:r>
            <a:r>
              <a:rPr lang="es-MX" dirty="0">
                <a:latin typeface="+mj-lt"/>
              </a:rPr>
              <a:t>categorías presupuestales Ley 617</a:t>
            </a:r>
            <a:r>
              <a:rPr lang="es-MX" b="1" dirty="0">
                <a:latin typeface="+mj-lt"/>
              </a:rPr>
              <a:t>.</a:t>
            </a:r>
          </a:p>
          <a:p>
            <a:endParaRPr lang="es-CO" dirty="0">
              <a:latin typeface="+mj-lt"/>
            </a:endParaRPr>
          </a:p>
        </p:txBody>
      </p:sp>
      <p:pic>
        <p:nvPicPr>
          <p:cNvPr id="17" name="Picture 2" descr="Doodle dibujo a mano alzada del mapa de colombia. 4731072 Vector en Vecteezy">
            <a:extLst>
              <a:ext uri="{FF2B5EF4-FFF2-40B4-BE49-F238E27FC236}">
                <a16:creationId xmlns:a16="http://schemas.microsoft.com/office/drawing/2014/main" id="{6E386CD9-C71B-8FDE-2D14-3BBD483D7430}"/>
              </a:ext>
            </a:extLst>
          </p:cNvPr>
          <p:cNvPicPr>
            <a:picLocks noChangeAspect="1" noChangeArrowheads="1"/>
          </p:cNvPicPr>
          <p:nvPr/>
        </p:nvPicPr>
        <p:blipFill>
          <a:blip r:embed="rId6">
            <a:alphaModFix amt="11000"/>
            <a:extLst>
              <a:ext uri="{BEBA8EAE-BF5A-486C-A8C5-ECC9F3942E4B}">
                <a14:imgProps xmlns:a14="http://schemas.microsoft.com/office/drawing/2010/main">
                  <a14:imgLayer r:embed="rId7">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471702" y="815091"/>
            <a:ext cx="5578296" cy="5578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5952061"/>
      </p:ext>
    </p:extLst>
  </p:cSld>
  <p:clrMapOvr>
    <a:masterClrMapping/>
  </p:clrMapOvr>
</p:sld>
</file>

<file path=ppt/theme/theme1.xml><?xml version="1.0" encoding="utf-8"?>
<a:theme xmlns:a="http://schemas.openxmlformats.org/drawingml/2006/main" name="1_Tema de Office">
  <a:themeElements>
    <a:clrScheme name="Colfondos">
      <a:dk1>
        <a:srgbClr val="173557"/>
      </a:dk1>
      <a:lt1>
        <a:sysClr val="window" lastClr="FFFFFF"/>
      </a:lt1>
      <a:dk2>
        <a:srgbClr val="0E2841"/>
      </a:dk2>
      <a:lt2>
        <a:srgbClr val="FFFFFF"/>
      </a:lt2>
      <a:accent1>
        <a:srgbClr val="173557"/>
      </a:accent1>
      <a:accent2>
        <a:srgbClr val="31B7BC"/>
      </a:accent2>
      <a:accent3>
        <a:srgbClr val="379ED9"/>
      </a:accent3>
      <a:accent4>
        <a:srgbClr val="C6C6C6"/>
      </a:accent4>
      <a:accent5>
        <a:srgbClr val="F3E697"/>
      </a:accent5>
      <a:accent6>
        <a:srgbClr val="E72F54"/>
      </a:accent6>
      <a:hlink>
        <a:srgbClr val="467886"/>
      </a:hlink>
      <a:folHlink>
        <a:srgbClr val="F3E697"/>
      </a:folHlink>
    </a:clrScheme>
    <a:fontScheme name="Montserrat">
      <a:majorFont>
        <a:latin typeface="Montserrat"/>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_Coverage xmlns="http://schemas.microsoft.com/sharepoint/v3/fields" xsi:nil="true"/>
    <_Format xmlns="http://schemas.microsoft.com/sharepoint/v3/fields" xsi:nil="true"/>
    <_Contributor xmlns="http://schemas.microsoft.com/sharepoint/v3/fields" xsi:nil="true"/>
    <_Relation xmlns="http://schemas.microsoft.com/sharepoint/v3/fields" xsi:nil="true"/>
    <Departamento xmlns="9459fd2a-46a2-4c7b-8c24-2e73cec55239" xsi:nil="true"/>
    <Language xmlns="http://schemas.microsoft.com/sharepoint/v3">Inglés</Language>
    <_Source xmlns="http://schemas.microsoft.com/sharepoint/v3/fields" xsi:nil="true"/>
    <_dlc_DocId xmlns="af7f7f6b-44e7-444a-90a4-d02bbf46acb6">DNPOI-40-7193</_dlc_DocId>
    <_Identifier xmlns="http://schemas.microsoft.com/sharepoint/v3/fields" xsi:nil="true"/>
    <_ResourceType xmlns="http://schemas.microsoft.com/sharepoint/v3/fields" xsi:nil="true"/>
    <TaxCatchAll xmlns="e66aed62-a72c-4c01-bbea-3ea55ab832f6"/>
    <_dlc_DocIdUrl xmlns="af7f7f6b-44e7-444a-90a4-d02bbf46acb6">
      <Url>https://colaboracion.dnp.gov.co/CDT/_layouts/15/DocIdRedir.aspx?ID=DNPOI-40-7193</Url>
      <Description>DNPOI-40-7193</Description>
    </_dlc_DocIdUrl>
    <TaxKeywordTaxHTField xmlns="e66aed62-a72c-4c01-bbea-3ea55ab832f6">
      <Terms xmlns="http://schemas.microsoft.com/office/infopath/2007/PartnerControls"/>
    </TaxKeywordTaxHTField>
    <_Publisher xmlns="http://schemas.microsoft.com/sharepoint/v3/fields" xsi:nil="true"/>
    <Municipio xmlns="9459fd2a-46a2-4c7b-8c24-2e73cec55239" xsi:nil="true"/>
    <Anio xmlns="9459fd2a-46a2-4c7b-8c24-2e73cec55239" xsi:nil="true"/>
    <_DCDateModified xmlns="http://schemas.microsoft.com/sharepoint/v3/fields" xsi:nil="true"/>
    <Categoria xmlns="9459fd2a-46a2-4c7b-8c24-2e73cec55239" xsi:nil="true"/>
    <_DCDateCreated xmlns="http://schemas.microsoft.com/sharepoint/v3/fields" xsi:nil="true"/>
    <_RightsManagement xmlns="http://schemas.microsoft.com/sharepoint/v3/fields"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Basico DNP" ma:contentTypeID="0x01010B005296897013BAF84B858553682CCFA4C200554BACF7A4B1A54485D7984E548C77E7" ma:contentTypeVersion="12" ma:contentTypeDescription="Tipo de contenido basico DNP" ma:contentTypeScope="" ma:versionID="7a11ebc24d16b6a6f954e763358d7c50">
  <xsd:schema xmlns:xsd="http://www.w3.org/2001/XMLSchema" xmlns:xs="http://www.w3.org/2001/XMLSchema" xmlns:p="http://schemas.microsoft.com/office/2006/metadata/properties" xmlns:ns1="http://schemas.microsoft.com/sharepoint/v3" xmlns:ns2="e66aed62-a72c-4c01-bbea-3ea55ab832f6" xmlns:ns3="http://schemas.microsoft.com/sharepoint/v3/fields" xmlns:ns4="af7f7f6b-44e7-444a-90a4-d02bbf46acb6" xmlns:ns5="9459fd2a-46a2-4c7b-8c24-2e73cec55239" targetNamespace="http://schemas.microsoft.com/office/2006/metadata/properties" ma:root="true" ma:fieldsID="dfd7261a64917646d8b05df065dc6c70" ns1:_="" ns2:_="" ns3:_="" ns4:_="" ns5:_="">
    <xsd:import namespace="http://schemas.microsoft.com/sharepoint/v3"/>
    <xsd:import namespace="e66aed62-a72c-4c01-bbea-3ea55ab832f6"/>
    <xsd:import namespace="http://schemas.microsoft.com/sharepoint/v3/fields"/>
    <xsd:import namespace="af7f7f6b-44e7-444a-90a4-d02bbf46acb6"/>
    <xsd:import namespace="9459fd2a-46a2-4c7b-8c24-2e73cec55239"/>
    <xsd:element name="properties">
      <xsd:complexType>
        <xsd:sequence>
          <xsd:element name="documentManagement">
            <xsd:complexType>
              <xsd:all>
                <xsd:element ref="ns3:_Contributor" minOccurs="0"/>
                <xsd:element ref="ns3:_Coverage" minOccurs="0"/>
                <xsd:element ref="ns3:_DCDateCreated" minOccurs="0"/>
                <xsd:element ref="ns3:_DCDateModified" minOccurs="0"/>
                <xsd:element ref="ns3:_Format" minOccurs="0"/>
                <xsd:element ref="ns3:_Identifier" minOccurs="0"/>
                <xsd:element ref="ns1:Language" minOccurs="0"/>
                <xsd:element ref="ns3:_Publisher" minOccurs="0"/>
                <xsd:element ref="ns3:_Relation" minOccurs="0"/>
                <xsd:element ref="ns3:_RightsManagement" minOccurs="0"/>
                <xsd:element ref="ns3:_Source" minOccurs="0"/>
                <xsd:element ref="ns3:_ResourceType" minOccurs="0"/>
                <xsd:element ref="ns5:Municipio" minOccurs="0"/>
                <xsd:element ref="ns5:Departamento" minOccurs="0"/>
                <xsd:element ref="ns4:_dlc_DocId" minOccurs="0"/>
                <xsd:element ref="ns4:_dlc_DocIdUrl" minOccurs="0"/>
                <xsd:element ref="ns4:_dlc_DocIdPersistId" minOccurs="0"/>
                <xsd:element ref="ns2:TaxKeywordTaxHTField" minOccurs="0"/>
                <xsd:element ref="ns2:TaxCatchAll" minOccurs="0"/>
                <xsd:element ref="ns2:TaxCatchAllLabel" minOccurs="0"/>
                <xsd:element ref="ns5:Categoria" minOccurs="0"/>
                <xsd:element ref="ns5:Anio"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Language" ma:index="11" nillable="true" ma:displayName="Idioma" ma:default="Inglés" ma:internalName="Language">
      <xsd:simpleType>
        <xsd:union memberTypes="dms:Text">
          <xsd:simpleType>
            <xsd:restriction base="dms:Choice">
              <xsd:enumeration value="Árabe (Arabia Saudí)"/>
              <xsd:enumeration value="Búlgaro (Bulgaria)"/>
              <xsd:enumeration value="Chino (Hong Kong, RAE)"/>
              <xsd:enumeration value="Chino (República Popular China)"/>
              <xsd:enumeration value="Chino (Taiwán)"/>
              <xsd:enumeration value="Croata (Croacia)"/>
              <xsd:enumeration value="Checo (República Checa)"/>
              <xsd:enumeration value="Danés (Dinamarca)"/>
              <xsd:enumeration value="Neerlandés (Países Bajos)"/>
              <xsd:enumeration value="Inglés"/>
              <xsd:enumeration value="Estonio (Estonia)"/>
              <xsd:enumeration value="Finés (Finlandia)"/>
              <xsd:enumeration value="Francés (Francia)"/>
              <xsd:enumeration value="Alemán (Alemania)"/>
              <xsd:enumeration value="Griego (Grecia)"/>
              <xsd:enumeration value="Hebreo (Israel)"/>
              <xsd:enumeration value="Hindi (India)"/>
              <xsd:enumeration value="Húngaro (Hungría)"/>
              <xsd:enumeration value="Indonesio (Indonesia)"/>
              <xsd:enumeration value="Italiano (Italia)"/>
              <xsd:enumeration value="Japonés (Japón)"/>
              <xsd:enumeration value="Coreano (Corea)"/>
              <xsd:enumeration value="Letón (Letonia)"/>
              <xsd:enumeration value="Lituano (Lituania)"/>
              <xsd:enumeration value="Malayo (Malasia)"/>
              <xsd:enumeration value="Noruego (Bokmal) (Noruega)"/>
              <xsd:enumeration value="Polaco (Polonia)"/>
              <xsd:enumeration value="Portugués (Brasil)"/>
              <xsd:enumeration value="Portugués (Portugal)"/>
              <xsd:enumeration value="Rumano (Rumania)"/>
              <xsd:enumeration value="Ruso (Rusia)"/>
              <xsd:enumeration value="Serbio (latino) (Serbia)"/>
              <xsd:enumeration value="Eslovaco (Eslovaquia)"/>
              <xsd:enumeration value="Esloveno (Eslovenia)"/>
              <xsd:enumeration value="Español (España)"/>
              <xsd:enumeration value="Sueco (Suecia)"/>
              <xsd:enumeration value="Tailandés (Tailandia)"/>
              <xsd:enumeration value="Turco (Turquía)"/>
              <xsd:enumeration value="Ucraniano (Ucrania)"/>
              <xsd:enumeration value="Urdu (República Islámica de Pakistán)"/>
              <xsd:enumeration value="Vietnamita (Vietnam)"/>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e66aed62-a72c-4c01-bbea-3ea55ab832f6" elementFormDefault="qualified">
    <xsd:import namespace="http://schemas.microsoft.com/office/2006/documentManagement/types"/>
    <xsd:import namespace="http://schemas.microsoft.com/office/infopath/2007/PartnerControls"/>
    <xsd:element name="TaxKeywordTaxHTField" ma:index="32" nillable="true" ma:taxonomy="true" ma:internalName="TaxKeywordTaxHTField" ma:taxonomyFieldName="TaxKeyword" ma:displayName="Palabras clave de empresa" ma:fieldId="{23f27201-bee3-471e-b2e7-b64fd8b7ca38}" ma:taxonomyMulti="true" ma:sspId="05508229-2153-492e-afd9-603097ba4ff2" ma:termSetId="00000000-0000-0000-0000-000000000000" ma:anchorId="00000000-0000-0000-0000-000000000000" ma:open="true" ma:isKeyword="true">
      <xsd:complexType>
        <xsd:sequence>
          <xsd:element ref="pc:Terms" minOccurs="0" maxOccurs="1"/>
        </xsd:sequence>
      </xsd:complexType>
    </xsd:element>
    <xsd:element name="TaxCatchAll" ma:index="33" nillable="true" ma:displayName="Taxonomy Catch All Column" ma:hidden="true" ma:list="{31ecad23-b85a-45da-b363-de9f6568e771}" ma:internalName="TaxCatchAll" ma:showField="CatchAllData" ma:web="af7f7f6b-44e7-444a-90a4-d02bbf46acb6">
      <xsd:complexType>
        <xsd:complexContent>
          <xsd:extension base="dms:MultiChoiceLookup">
            <xsd:sequence>
              <xsd:element name="Value" type="dms:Lookup" maxOccurs="unbounded" minOccurs="0" nillable="true"/>
            </xsd:sequence>
          </xsd:extension>
        </xsd:complexContent>
      </xsd:complexType>
    </xsd:element>
    <xsd:element name="TaxCatchAllLabel" ma:index="34" nillable="true" ma:displayName="Taxonomy Catch All Column1" ma:hidden="true" ma:list="{31ecad23-b85a-45da-b363-de9f6568e771}" ma:internalName="TaxCatchAllLabel" ma:readOnly="true" ma:showField="CatchAllDataLabel" ma:web="af7f7f6b-44e7-444a-90a4-d02bbf46acb6">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Contributor" ma:index="4" nillable="true" ma:displayName="Colaborador" ma:description="Una o más personas u organizaciones que contribuyeron a este recurso" ma:internalName="_Contributor">
      <xsd:simpleType>
        <xsd:restriction base="dms:Note">
          <xsd:maxLength value="255"/>
        </xsd:restriction>
      </xsd:simpleType>
    </xsd:element>
    <xsd:element name="_Coverage" ma:index="5" nillable="true" ma:displayName="Cobertura" ma:description="La extensión o el ámbito" ma:internalName="_Coverage">
      <xsd:simpleType>
        <xsd:restriction base="dms:Text"/>
      </xsd:simpleType>
    </xsd:element>
    <xsd:element name="_DCDateCreated" ma:index="7" nillable="true" ma:displayName="Fecha de creación" ma:description="Fecha en la que se creó el recurso" ma:format="DateTime" ma:internalName="_DCDateCreated" ma:readOnly="false">
      <xsd:simpleType>
        <xsd:restriction base="dms:DateTime"/>
      </xsd:simpleType>
    </xsd:element>
    <xsd:element name="_DCDateModified" ma:index="8" nillable="true" ma:displayName="Fecha de modificación" ma:description="Fecha en la que se modificó el recurso por última vez" ma:format="DateTime" ma:internalName="_DCDateModified">
      <xsd:simpleType>
        <xsd:restriction base="dms:DateTime"/>
      </xsd:simpleType>
    </xsd:element>
    <xsd:element name="_Format" ma:index="9" nillable="true" ma:displayName="Formato" ma:description="Tipo de medio, formato de archivo o dimensiones" ma:internalName="_Format">
      <xsd:simpleType>
        <xsd:restriction base="dms:Text"/>
      </xsd:simpleType>
    </xsd:element>
    <xsd:element name="_Identifier" ma:index="10" nillable="true" ma:displayName="Identificador de recursos" ma:description="Cadena o número de identificación, que suele ser conforme a un sistema de identificación formal" ma:internalName="_Identifier">
      <xsd:simpleType>
        <xsd:restriction base="dms:Text"/>
      </xsd:simpleType>
    </xsd:element>
    <xsd:element name="_Publisher" ma:index="12" nillable="true" ma:displayName="Redactor" ma:description="La persona, organización o servicio que publicó este recurso" ma:internalName="_Publisher">
      <xsd:simpleType>
        <xsd:restriction base="dms:Text"/>
      </xsd:simpleType>
    </xsd:element>
    <xsd:element name="_Relation" ma:index="13" nillable="true" ma:displayName="Relación" ma:description="Referencias a los recursos relacionados" ma:internalName="_Relation">
      <xsd:simpleType>
        <xsd:restriction base="dms:Note">
          <xsd:maxLength value="255"/>
        </xsd:restriction>
      </xsd:simpleType>
    </xsd:element>
    <xsd:element name="_RightsManagement" ma:index="14" nillable="true" ma:displayName="Administración de derechos" ma:description="Información sobre los derechos mantenidos en o sobre este recurso" ma:internalName="_RightsManagement">
      <xsd:simpleType>
        <xsd:restriction base="dms:Note">
          <xsd:maxLength value="255"/>
        </xsd:restriction>
      </xsd:simpleType>
    </xsd:element>
    <xsd:element name="_Source" ma:index="15" nillable="true" ma:displayName="Origen" ma:description="Referencias a los recursos de los que se deriva este recurso" ma:internalName="_Source">
      <xsd:simpleType>
        <xsd:restriction base="dms:Note">
          <xsd:maxLength value="255"/>
        </xsd:restriction>
      </xsd:simpleType>
    </xsd:element>
    <xsd:element name="_ResourceType" ma:index="17" nillable="true" ma:displayName="Tipo de recurso" ma:description="Conjunto de categorías, funciones, géneros o niveles de agregación" ma:internalName="_ResourceTyp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f7f7f6b-44e7-444a-90a4-d02bbf46acb6" elementFormDefault="qualified">
    <xsd:import namespace="http://schemas.microsoft.com/office/2006/documentManagement/types"/>
    <xsd:import namespace="http://schemas.microsoft.com/office/infopath/2007/PartnerControls"/>
    <xsd:element name="_dlc_DocId" ma:index="24" nillable="true" ma:displayName="Valor de Id. de documento" ma:description="El valor del identificador de documento asignado a este elemento." ma:internalName="_dlc_DocId" ma:readOnly="true">
      <xsd:simpleType>
        <xsd:restriction base="dms:Text"/>
      </xsd:simpleType>
    </xsd:element>
    <xsd:element name="_dlc_DocIdUrl" ma:index="25" nillable="true" ma:displayName="Id. de documento" ma:description="Vínculo permanente a este documento."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6"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9459fd2a-46a2-4c7b-8c24-2e73cec55239" elementFormDefault="qualified">
    <xsd:import namespace="http://schemas.microsoft.com/office/2006/documentManagement/types"/>
    <xsd:import namespace="http://schemas.microsoft.com/office/infopath/2007/PartnerControls"/>
    <xsd:element name="Municipio" ma:index="21" nillable="true" ma:displayName="Municipio" ma:list="{cb1b11e2-5a7b-43ce-8189-2c49684cafd4}" ma:internalName="Municipio" ma:showField="Title">
      <xsd:simpleType>
        <xsd:restriction base="dms:Lookup"/>
      </xsd:simpleType>
    </xsd:element>
    <xsd:element name="Departamento" ma:index="22" nillable="true" ma:displayName="Departamento" ma:list="{2ad6fcd9-6684-4234-b7e4-ca1d888e24eb}" ma:internalName="Departamento" ma:showField="Title">
      <xsd:simpleType>
        <xsd:restriction base="dms:Lookup"/>
      </xsd:simpleType>
    </xsd:element>
    <xsd:element name="Categoria" ma:index="35" nillable="true" ma:displayName="Categoria" ma:format="Dropdown" ma:internalName="Categoria">
      <xsd:simpleType>
        <xsd:restriction base="dms:Choice">
          <xsd:enumeration value="Secretaria Técnica de la Comisión de Ordenamiento Territorial COT"/>
          <xsd:enumeration value="Ordenamiento y Desarrollo Territorial"/>
          <xsd:enumeration value="Finanzas Públicas Territoriales"/>
          <xsd:enumeration value="Gestión Pública Territorial"/>
          <xsd:enumeration value="Fichas Regionales de Inversión"/>
          <xsd:enumeration value="Evaluación y Seguimiento de la Descentralización"/>
          <xsd:enumeration value="Fichas de Caracterización Territorial"/>
        </xsd:restriction>
      </xsd:simpleType>
    </xsd:element>
    <xsd:element name="Anio" ma:index="36" nillable="true" ma:displayName="Año" ma:description="Defina la fecha en la que se publicó el documento o el proyecto." ma:internalName="Anio">
      <xsd:simpleType>
        <xsd:restriction base="dms:Text">
          <xsd:maxLength value="4"/>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6" ma:displayName="Creator"/>
        <xsd:element ref="dcterms:created" minOccurs="0" maxOccurs="1"/>
        <xsd:element ref="dc:identifier" minOccurs="0" maxOccurs="1"/>
        <xsd:element name="contentType" minOccurs="0" maxOccurs="1" type="xsd:string" ma:index="28" ma:displayName="Tipo de contenido"/>
        <xsd:element ref="dc:title" maxOccurs="1" ma:index="1" ma:displayName="Título"/>
        <xsd:element ref="dc:subject" minOccurs="0" maxOccurs="1" ma:index="16" ma:displayName="Asunto"/>
        <xsd:element ref="dc:description" minOccurs="0" maxOccurs="1" ma:index="2" ma:displayName="Descripción"/>
        <xsd:element name="keywords" minOccurs="0" maxOccurs="1" type="xsd:string" ma:displayName="Palabras clave"/>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596B0B0-1F04-4EBB-8AC5-F12E274E01B1}">
  <ds:schemaRefs>
    <ds:schemaRef ds:uri="http://schemas.microsoft.com/sharepoint/events"/>
  </ds:schemaRefs>
</ds:datastoreItem>
</file>

<file path=customXml/itemProps2.xml><?xml version="1.0" encoding="utf-8"?>
<ds:datastoreItem xmlns:ds="http://schemas.openxmlformats.org/officeDocument/2006/customXml" ds:itemID="{12C7638B-7B0F-48BB-AE07-8A1D47EF9F5B}">
  <ds:schemaRefs>
    <ds:schemaRef ds:uri="http://schemas.microsoft.com/office/2006/metadata/properties"/>
    <ds:schemaRef ds:uri="af7f7f6b-44e7-444a-90a4-d02bbf46acb6"/>
    <ds:schemaRef ds:uri="http://schemas.microsoft.com/office/2006/documentManagement/types"/>
    <ds:schemaRef ds:uri="http://purl.org/dc/terms/"/>
    <ds:schemaRef ds:uri="9459fd2a-46a2-4c7b-8c24-2e73cec55239"/>
    <ds:schemaRef ds:uri="http://purl.org/dc/elements/1.1/"/>
    <ds:schemaRef ds:uri="http://schemas.microsoft.com/sharepoint/v3/fields"/>
    <ds:schemaRef ds:uri="e66aed62-a72c-4c01-bbea-3ea55ab832f6"/>
    <ds:schemaRef ds:uri="http://purl.org/dc/dcmitype/"/>
    <ds:schemaRef ds:uri="http://schemas.microsoft.com/office/infopath/2007/PartnerControls"/>
    <ds:schemaRef ds:uri="http://schemas.openxmlformats.org/package/2006/metadata/core-properties"/>
    <ds:schemaRef ds:uri="http://schemas.microsoft.com/sharepoint/v3"/>
    <ds:schemaRef ds:uri="http://www.w3.org/XML/1998/namespace"/>
  </ds:schemaRefs>
</ds:datastoreItem>
</file>

<file path=customXml/itemProps3.xml><?xml version="1.0" encoding="utf-8"?>
<ds:datastoreItem xmlns:ds="http://schemas.openxmlformats.org/officeDocument/2006/customXml" ds:itemID="{DE761D1B-8F7A-441C-A504-84A02DE829C4}">
  <ds:schemaRefs>
    <ds:schemaRef ds:uri="http://schemas.microsoft.com/sharepoint/v3/contenttype/forms"/>
  </ds:schemaRefs>
</ds:datastoreItem>
</file>

<file path=customXml/itemProps4.xml><?xml version="1.0" encoding="utf-8"?>
<ds:datastoreItem xmlns:ds="http://schemas.openxmlformats.org/officeDocument/2006/customXml" ds:itemID="{7A0C2053-63D8-474C-B9DD-8E06F8F53F2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66aed62-a72c-4c01-bbea-3ea55ab832f6"/>
    <ds:schemaRef ds:uri="http://schemas.microsoft.com/sharepoint/v3/fields"/>
    <ds:schemaRef ds:uri="af7f7f6b-44e7-444a-90a4-d02bbf46acb6"/>
    <ds:schemaRef ds:uri="9459fd2a-46a2-4c7b-8c24-2e73cec5523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9995</TotalTime>
  <Words>4225</Words>
  <Application>Microsoft Office PowerPoint</Application>
  <PresentationFormat>Panorámica</PresentationFormat>
  <Paragraphs>539</Paragraphs>
  <Slides>31</Slides>
  <Notes>19</Notes>
  <HiddenSlides>0</HiddenSlides>
  <MMClips>0</MMClips>
  <ScaleCrop>false</ScaleCrop>
  <HeadingPairs>
    <vt:vector size="6" baseType="variant">
      <vt:variant>
        <vt:lpstr>Fuentes usadas</vt:lpstr>
      </vt:variant>
      <vt:variant>
        <vt:i4>11</vt:i4>
      </vt:variant>
      <vt:variant>
        <vt:lpstr>Tema</vt:lpstr>
      </vt:variant>
      <vt:variant>
        <vt:i4>1</vt:i4>
      </vt:variant>
      <vt:variant>
        <vt:lpstr>Títulos de diapositiva</vt:lpstr>
      </vt:variant>
      <vt:variant>
        <vt:i4>31</vt:i4>
      </vt:variant>
    </vt:vector>
  </HeadingPairs>
  <TitlesOfParts>
    <vt:vector size="43" baseType="lpstr">
      <vt:lpstr>Aptos</vt:lpstr>
      <vt:lpstr>Arial</vt:lpstr>
      <vt:lpstr>Calibri</vt:lpstr>
      <vt:lpstr>Cambria Math</vt:lpstr>
      <vt:lpstr>Courier New</vt:lpstr>
      <vt:lpstr>Franklin Gothic Book</vt:lpstr>
      <vt:lpstr>Gadugi</vt:lpstr>
      <vt:lpstr>Montserrat</vt:lpstr>
      <vt:lpstr>Montserrat Bold</vt:lpstr>
      <vt:lpstr>Montserrat Regular</vt:lpstr>
      <vt:lpstr>Verdana</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Análisis cierre fiscal 2023 y Recomendaciones para la Ejecución de Saldos</dc:title>
  <dc:subject/>
  <dc:creator>Miguel Angel</dc:creator>
  <cp:keywords/>
  <dc:description/>
  <cp:lastModifiedBy>DNP\rmontana</cp:lastModifiedBy>
  <cp:revision>19</cp:revision>
  <dcterms:created xsi:type="dcterms:W3CDTF">2024-07-13T17:28:54Z</dcterms:created>
  <dcterms:modified xsi:type="dcterms:W3CDTF">2024-10-01T21:00:03Z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axKeyword">
    <vt:lpwstr/>
  </property>
  <property fmtid="{D5CDD505-2E9C-101B-9397-08002B2CF9AE}" pid="3" name="ContentTypeId">
    <vt:lpwstr>0x01010B005296897013BAF84B858553682CCFA4C200554BACF7A4B1A54485D7984E548C77E7</vt:lpwstr>
  </property>
  <property fmtid="{D5CDD505-2E9C-101B-9397-08002B2CF9AE}" pid="4" name="_dlc_DocIdItemGuid">
    <vt:lpwstr>70f06699-ee6e-4497-9b6f-27c3203d3431</vt:lpwstr>
  </property>
</Properties>
</file>