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40"/>
  </p:notesMasterIdLst>
  <p:sldIdLst>
    <p:sldId id="258" r:id="rId6"/>
    <p:sldId id="263" r:id="rId7"/>
    <p:sldId id="2145706362" r:id="rId8"/>
    <p:sldId id="262" r:id="rId9"/>
    <p:sldId id="264" r:id="rId10"/>
    <p:sldId id="265" r:id="rId11"/>
    <p:sldId id="2145706363" r:id="rId12"/>
    <p:sldId id="2145706368" r:id="rId13"/>
    <p:sldId id="2145706370" r:id="rId14"/>
    <p:sldId id="2145706364" r:id="rId15"/>
    <p:sldId id="2145706365" r:id="rId16"/>
    <p:sldId id="2145706366" r:id="rId17"/>
    <p:sldId id="2145706372" r:id="rId18"/>
    <p:sldId id="2145706389" r:id="rId19"/>
    <p:sldId id="2145706390" r:id="rId20"/>
    <p:sldId id="2145706391" r:id="rId21"/>
    <p:sldId id="2145706392" r:id="rId22"/>
    <p:sldId id="2145706393" r:id="rId23"/>
    <p:sldId id="2145706394" r:id="rId24"/>
    <p:sldId id="2145706395" r:id="rId25"/>
    <p:sldId id="2145706396" r:id="rId26"/>
    <p:sldId id="2145706397" r:id="rId27"/>
    <p:sldId id="2145706398" r:id="rId28"/>
    <p:sldId id="2145706399" r:id="rId29"/>
    <p:sldId id="2145706400" r:id="rId30"/>
    <p:sldId id="2145706401" r:id="rId31"/>
    <p:sldId id="2145706402" r:id="rId32"/>
    <p:sldId id="2145706403" r:id="rId33"/>
    <p:sldId id="2145706404" r:id="rId34"/>
    <p:sldId id="2145706410" r:id="rId35"/>
    <p:sldId id="2145706409" r:id="rId36"/>
    <p:sldId id="2145706406" r:id="rId37"/>
    <p:sldId id="2145706407" r:id="rId38"/>
    <p:sldId id="2145706408" r:id="rId3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2"/>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6" autoAdjust="0"/>
    <p:restoredTop sz="96357" autoAdjust="0"/>
  </p:normalViewPr>
  <p:slideViewPr>
    <p:cSldViewPr snapToGrid="0">
      <p:cViewPr varScale="1">
        <p:scale>
          <a:sx n="110" d="100"/>
          <a:sy n="110" d="100"/>
        </p:scale>
        <p:origin x="56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nprieto\Downloads\dto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nprieto\Downloads\dto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planeacionnacional-my.sharepoint.com/personal/ycamargo_dnp_gov_co/Documents/Desktop/Presentaci&#243;n%20Uniandes/dto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0"/>
          <c:tx>
            <c:strRef>
              <c:f>GRAF_actu_dic2023!$F$17</c:f>
              <c:strCache>
                <c:ptCount val="1"/>
                <c:pt idx="0">
                  <c:v>ICN</c:v>
                </c:pt>
              </c:strCache>
            </c:strRef>
          </c:tx>
          <c:spPr>
            <a:solidFill>
              <a:schemeClr val="accent3"/>
            </a:solidFill>
            <a:ln>
              <a:noFill/>
            </a:ln>
            <a:effectLst/>
          </c:spPr>
          <c:invertIfNegative val="0"/>
          <c:cat>
            <c:strRef>
              <c:f>GRAF_actu_dic2023!$D$18:$D$39</c:f>
              <c:strCache>
                <c:ptCount val="22"/>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strCache>
            </c:strRef>
          </c:cat>
          <c:val>
            <c:numRef>
              <c:f>GRAF_actu_dic2023!$F$18:$F$39</c:f>
              <c:numCache>
                <c:formatCode>"$"#,##0_);\("$"#,##0\)</c:formatCode>
                <c:ptCount val="22"/>
                <c:pt idx="0">
                  <c:v>27550.153743798997</c:v>
                </c:pt>
                <c:pt idx="1">
                  <c:v>31861.914804929002</c:v>
                </c:pt>
                <c:pt idx="2">
                  <c:v>36925.919913203994</c:v>
                </c:pt>
                <c:pt idx="3">
                  <c:v>42548.361026019978</c:v>
                </c:pt>
                <c:pt idx="4">
                  <c:v>51510.013227624011</c:v>
                </c:pt>
                <c:pt idx="5">
                  <c:v>57666.521011379016</c:v>
                </c:pt>
                <c:pt idx="6">
                  <c:v>65140.000018051993</c:v>
                </c:pt>
                <c:pt idx="7">
                  <c:v>65644.226359916749</c:v>
                </c:pt>
                <c:pt idx="8">
                  <c:v>67923.849025584394</c:v>
                </c:pt>
                <c:pt idx="9">
                  <c:v>84619.90218275589</c:v>
                </c:pt>
                <c:pt idx="10">
                  <c:v>96460.466615847981</c:v>
                </c:pt>
                <c:pt idx="11">
                  <c:v>98802.391461526946</c:v>
                </c:pt>
                <c:pt idx="12">
                  <c:v>96399.486156753992</c:v>
                </c:pt>
                <c:pt idx="13">
                  <c:v>107006.62507175621</c:v>
                </c:pt>
                <c:pt idx="14">
                  <c:v>109158.96875111401</c:v>
                </c:pt>
                <c:pt idx="15">
                  <c:v>129016.48966940641</c:v>
                </c:pt>
                <c:pt idx="16">
                  <c:v>132646.72629196997</c:v>
                </c:pt>
                <c:pt idx="17">
                  <c:v>153010.00846203999</c:v>
                </c:pt>
                <c:pt idx="18">
                  <c:v>132552.07120055516</c:v>
                </c:pt>
                <c:pt idx="19">
                  <c:v>162458.72147425407</c:v>
                </c:pt>
                <c:pt idx="20">
                  <c:v>166004.95106714306</c:v>
                </c:pt>
                <c:pt idx="21">
                  <c:v>215779.64672629599</c:v>
                </c:pt>
              </c:numCache>
            </c:numRef>
          </c:val>
          <c:extLst>
            <c:ext xmlns:c16="http://schemas.microsoft.com/office/drawing/2014/chart" uri="{C3380CC4-5D6E-409C-BE32-E72D297353CC}">
              <c16:uniqueId val="{00000000-9136-4F9C-B84E-B266CC515F3D}"/>
            </c:ext>
          </c:extLst>
        </c:ser>
        <c:dLbls>
          <c:showLegendKey val="0"/>
          <c:showVal val="0"/>
          <c:showCatName val="0"/>
          <c:showSerName val="0"/>
          <c:showPercent val="0"/>
          <c:showBubbleSize val="0"/>
        </c:dLbls>
        <c:gapWidth val="247"/>
        <c:overlap val="-27"/>
        <c:axId val="18542735"/>
        <c:axId val="22315631"/>
      </c:barChart>
      <c:lineChart>
        <c:grouping val="standard"/>
        <c:varyColors val="0"/>
        <c:ser>
          <c:idx val="4"/>
          <c:order val="1"/>
          <c:tx>
            <c:strRef>
              <c:f>GRAF_actu_dic2023!$H$17</c:f>
              <c:strCache>
                <c:ptCount val="1"/>
                <c:pt idx="0">
                  <c:v>VAR ICN</c:v>
                </c:pt>
              </c:strCache>
            </c:strRef>
          </c:tx>
          <c:spPr>
            <a:ln w="22225" cap="rnd">
              <a:solidFill>
                <a:schemeClr val="accent5"/>
              </a:solidFill>
              <a:round/>
            </a:ln>
            <a:effectLst/>
          </c:spPr>
          <c:marker>
            <c:symbol val="none"/>
          </c:marker>
          <c:dLbls>
            <c:dLbl>
              <c:idx val="1"/>
              <c:layout>
                <c:manualLayout>
                  <c:x val="-6.7490212617844478E-2"/>
                  <c:y val="-5.14981121536724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136-4F9C-B84E-B266CC515F3D}"/>
                </c:ext>
              </c:extLst>
            </c:dLbl>
            <c:dLbl>
              <c:idx val="2"/>
              <c:layout>
                <c:manualLayout>
                  <c:x val="-4.9790786159396944E-2"/>
                  <c:y val="-4.77527949061326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136-4F9C-B84E-B266CC515F3D}"/>
                </c:ext>
              </c:extLst>
            </c:dLbl>
            <c:dLbl>
              <c:idx val="5"/>
              <c:layout>
                <c:manualLayout>
                  <c:x val="-4.5365929544785077E-2"/>
                  <c:y val="-3.6516843163513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136-4F9C-B84E-B266CC515F3D}"/>
                </c:ext>
              </c:extLst>
            </c:dLbl>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val>
            <c:numRef>
              <c:f>GRAF_actu_dic2023!$H$18:$H$39</c:f>
              <c:numCache>
                <c:formatCode>0%</c:formatCode>
                <c:ptCount val="22"/>
                <c:pt idx="1">
                  <c:v>0.15650588019315492</c:v>
                </c:pt>
                <c:pt idx="2">
                  <c:v>0.15893599425140628</c:v>
                </c:pt>
                <c:pt idx="3">
                  <c:v>0.15226272293369483</c:v>
                </c:pt>
                <c:pt idx="4">
                  <c:v>0.21062273576468982</c:v>
                </c:pt>
                <c:pt idx="5">
                  <c:v>0.11952060187888608</c:v>
                </c:pt>
                <c:pt idx="6">
                  <c:v>0.12959822919087274</c:v>
                </c:pt>
                <c:pt idx="7">
                  <c:v>7.7406561517504146E-3</c:v>
                </c:pt>
                <c:pt idx="8">
                  <c:v>3.4726933228961213E-2</c:v>
                </c:pt>
                <c:pt idx="9">
                  <c:v>0.24580546298079653</c:v>
                </c:pt>
                <c:pt idx="10">
                  <c:v>0.13992647270520006</c:v>
                </c:pt>
                <c:pt idx="11">
                  <c:v>2.4278597521258494E-2</c:v>
                </c:pt>
                <c:pt idx="12">
                  <c:v>-2.4320315219380401E-2</c:v>
                </c:pt>
                <c:pt idx="13">
                  <c:v>0.11003314787128719</c:v>
                </c:pt>
                <c:pt idx="14">
                  <c:v>2.0114116092480139E-2</c:v>
                </c:pt>
                <c:pt idx="15">
                  <c:v>0.18191378267385608</c:v>
                </c:pt>
                <c:pt idx="16">
                  <c:v>2.81377724030915E-2</c:v>
                </c:pt>
                <c:pt idx="17">
                  <c:v>0.15351515065097196</c:v>
                </c:pt>
                <c:pt idx="18">
                  <c:v>-0.13370326207491323</c:v>
                </c:pt>
                <c:pt idx="19">
                  <c:v>0.22562190090903422</c:v>
                </c:pt>
                <c:pt idx="20">
                  <c:v>2.1828496252514148E-2</c:v>
                </c:pt>
                <c:pt idx="21">
                  <c:v>0.29983862131329353</c:v>
                </c:pt>
              </c:numCache>
            </c:numRef>
          </c:val>
          <c:smooth val="0"/>
          <c:extLst>
            <c:ext xmlns:c16="http://schemas.microsoft.com/office/drawing/2014/chart" uri="{C3380CC4-5D6E-409C-BE32-E72D297353CC}">
              <c16:uniqueId val="{00000001-9136-4F9C-B84E-B266CC515F3D}"/>
            </c:ext>
          </c:extLst>
        </c:ser>
        <c:dLbls>
          <c:showLegendKey val="0"/>
          <c:showVal val="0"/>
          <c:showCatName val="0"/>
          <c:showSerName val="0"/>
          <c:showPercent val="0"/>
          <c:showBubbleSize val="0"/>
        </c:dLbls>
        <c:marker val="1"/>
        <c:smooth val="0"/>
        <c:axId val="24077855"/>
        <c:axId val="24771407"/>
      </c:lineChart>
      <c:catAx>
        <c:axId val="18542735"/>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1" i="0" u="none" strike="noStrike" kern="1200" cap="none" spc="0" normalizeH="0" baseline="0">
                <a:solidFill>
                  <a:schemeClr val="tx1"/>
                </a:solidFill>
                <a:latin typeface="+mn-lt"/>
                <a:ea typeface="+mn-ea"/>
                <a:cs typeface="+mn-cs"/>
              </a:defRPr>
            </a:pPr>
            <a:endParaRPr lang="es-CO"/>
          </a:p>
        </c:txPr>
        <c:crossAx val="22315631"/>
        <c:crosses val="autoZero"/>
        <c:auto val="1"/>
        <c:lblAlgn val="ctr"/>
        <c:lblOffset val="100"/>
        <c:noMultiLvlLbl val="0"/>
      </c:catAx>
      <c:valAx>
        <c:axId val="22315631"/>
        <c:scaling>
          <c:orientation val="minMax"/>
        </c:scaling>
        <c:delete val="0"/>
        <c:axPos val="l"/>
        <c:majorGridlines>
          <c:spPr>
            <a:ln w="9525" cap="flat" cmpd="sng" algn="ctr">
              <a:solidFill>
                <a:schemeClr val="dk1">
                  <a:lumMod val="15000"/>
                  <a:lumOff val="85000"/>
                </a:schemeClr>
              </a:solidFill>
              <a:round/>
            </a:ln>
            <a:effectLst/>
          </c:spPr>
        </c:majorGridlines>
        <c:numFmt formatCode="&quot;$&quot;#,##0_);\(&quot;$&quot;#,##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CO"/>
          </a:p>
        </c:txPr>
        <c:crossAx val="18542735"/>
        <c:crosses val="autoZero"/>
        <c:crossBetween val="between"/>
      </c:valAx>
      <c:valAx>
        <c:axId val="24771407"/>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CO"/>
          </a:p>
        </c:txPr>
        <c:crossAx val="24077855"/>
        <c:crosses val="max"/>
        <c:crossBetween val="between"/>
      </c:valAx>
      <c:catAx>
        <c:axId val="24077855"/>
        <c:scaling>
          <c:orientation val="minMax"/>
        </c:scaling>
        <c:delete val="1"/>
        <c:axPos val="b"/>
        <c:majorTickMark val="out"/>
        <c:minorTickMark val="none"/>
        <c:tickLblPos val="nextTo"/>
        <c:crossAx val="24771407"/>
        <c:crosses val="autoZero"/>
        <c:auto val="1"/>
        <c:lblAlgn val="ctr"/>
        <c:lblOffset val="100"/>
        <c:noMultiLvlLbl val="0"/>
      </c:cat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bg1">
          <a:lumMod val="95000"/>
        </a:schemeClr>
      </a:solidFill>
      <a:round/>
    </a:ln>
    <a:effectLst/>
  </c:spPr>
  <c:txPr>
    <a:bodyPr/>
    <a:lstStyle/>
    <a:p>
      <a:pPr>
        <a:defRPr>
          <a:solidFill>
            <a:schemeClr val="tx1"/>
          </a:solidFill>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GRAF_actu_dic2023!$E$17</c:f>
              <c:strCache>
                <c:ptCount val="1"/>
                <c:pt idx="0">
                  <c:v>SGP</c:v>
                </c:pt>
              </c:strCache>
            </c:strRef>
          </c:tx>
          <c:spPr>
            <a:solidFill>
              <a:schemeClr val="accent2"/>
            </a:solidFill>
            <a:ln>
              <a:noFill/>
            </a:ln>
            <a:effectLst/>
          </c:spPr>
          <c:invertIfNegative val="0"/>
          <c:cat>
            <c:strRef>
              <c:f>GRAF_actu_dic2023!$D$18:$D$39</c:f>
              <c:strCache>
                <c:ptCount val="22"/>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strCache>
            </c:strRef>
          </c:cat>
          <c:val>
            <c:numRef>
              <c:f>GRAF_actu_dic2023!$E$18:$E$39</c:f>
              <c:numCache>
                <c:formatCode>"$"#,##0_);\("$"#,##0\)</c:formatCode>
                <c:ptCount val="22"/>
                <c:pt idx="0">
                  <c:v>10722.255818951</c:v>
                </c:pt>
                <c:pt idx="1">
                  <c:v>12251.334013600999</c:v>
                </c:pt>
                <c:pt idx="2">
                  <c:v>14068.784890826</c:v>
                </c:pt>
                <c:pt idx="3">
                  <c:v>14751.843653006999</c:v>
                </c:pt>
                <c:pt idx="4">
                  <c:v>15835.052816318001</c:v>
                </c:pt>
                <c:pt idx="5">
                  <c:v>17797.875065507</c:v>
                </c:pt>
                <c:pt idx="6">
                  <c:v>19605.734524994001</c:v>
                </c:pt>
                <c:pt idx="7">
                  <c:v>21585.932655337001</c:v>
                </c:pt>
                <c:pt idx="8">
                  <c:v>23556.394337836002</c:v>
                </c:pt>
                <c:pt idx="9">
                  <c:v>25311.720896782001</c:v>
                </c:pt>
                <c:pt idx="10">
                  <c:v>25944.748341208</c:v>
                </c:pt>
                <c:pt idx="11">
                  <c:v>27213.275318644999</c:v>
                </c:pt>
                <c:pt idx="12">
                  <c:v>29732.015618313999</c:v>
                </c:pt>
                <c:pt idx="13">
                  <c:v>30568.000557217001</c:v>
                </c:pt>
                <c:pt idx="14">
                  <c:v>33184.624813185997</c:v>
                </c:pt>
                <c:pt idx="15">
                  <c:v>36462.08921238633</c:v>
                </c:pt>
                <c:pt idx="16">
                  <c:v>36662.206708022997</c:v>
                </c:pt>
                <c:pt idx="17">
                  <c:v>41203.465210009999</c:v>
                </c:pt>
                <c:pt idx="18">
                  <c:v>44306.118224892998</c:v>
                </c:pt>
                <c:pt idx="19">
                  <c:v>47578.288542973001</c:v>
                </c:pt>
                <c:pt idx="20">
                  <c:v>50070.470729968998</c:v>
                </c:pt>
                <c:pt idx="21">
                  <c:v>56228.178648016001</c:v>
                </c:pt>
              </c:numCache>
            </c:numRef>
          </c:val>
          <c:extLst>
            <c:ext xmlns:c16="http://schemas.microsoft.com/office/drawing/2014/chart" uri="{C3380CC4-5D6E-409C-BE32-E72D297353CC}">
              <c16:uniqueId val="{00000000-B17B-4174-A36D-BADD89AE2670}"/>
            </c:ext>
          </c:extLst>
        </c:ser>
        <c:dLbls>
          <c:showLegendKey val="0"/>
          <c:showVal val="0"/>
          <c:showCatName val="0"/>
          <c:showSerName val="0"/>
          <c:showPercent val="0"/>
          <c:showBubbleSize val="0"/>
        </c:dLbls>
        <c:gapWidth val="219"/>
        <c:overlap val="-27"/>
        <c:axId val="144868015"/>
        <c:axId val="107367215"/>
      </c:barChart>
      <c:lineChart>
        <c:grouping val="standard"/>
        <c:varyColors val="0"/>
        <c:ser>
          <c:idx val="6"/>
          <c:order val="1"/>
          <c:tx>
            <c:strRef>
              <c:f>GRAF_actu_dic2023!$J$17</c:f>
              <c:strCache>
                <c:ptCount val="1"/>
                <c:pt idx="0">
                  <c:v>VAR SGP</c:v>
                </c:pt>
              </c:strCache>
            </c:strRef>
          </c:tx>
          <c:spPr>
            <a:ln w="28575" cap="rnd">
              <a:solidFill>
                <a:schemeClr val="accent1">
                  <a:lumMod val="60000"/>
                </a:schemeClr>
              </a:solidFill>
              <a:round/>
            </a:ln>
            <a:effectLst/>
          </c:spPr>
          <c:marker>
            <c:symbol val="none"/>
          </c:marker>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GRAF_actu_dic2023!$J$18:$J$39</c:f>
              <c:numCache>
                <c:formatCode>0%</c:formatCode>
                <c:ptCount val="22"/>
                <c:pt idx="1">
                  <c:v>0.14260788219093198</c:v>
                </c:pt>
                <c:pt idx="2">
                  <c:v>0.14834718204624339</c:v>
                </c:pt>
                <c:pt idx="3">
                  <c:v>4.8551368684754667E-2</c:v>
                </c:pt>
                <c:pt idx="4">
                  <c:v>7.3428731268460876E-2</c:v>
                </c:pt>
                <c:pt idx="5">
                  <c:v>0.1239542597020146</c:v>
                </c:pt>
                <c:pt idx="6">
                  <c:v>0.10157726429885473</c:v>
                </c:pt>
                <c:pt idx="7">
                  <c:v>0.10100096621315473</c:v>
                </c:pt>
                <c:pt idx="8">
                  <c:v>9.1284528399184786E-2</c:v>
                </c:pt>
                <c:pt idx="9">
                  <c:v>7.4515926918688663E-2</c:v>
                </c:pt>
                <c:pt idx="10">
                  <c:v>2.5009261401364426E-2</c:v>
                </c:pt>
                <c:pt idx="11">
                  <c:v>4.8893400728123454E-2</c:v>
                </c:pt>
                <c:pt idx="12">
                  <c:v>9.2555573343400574E-2</c:v>
                </c:pt>
                <c:pt idx="13">
                  <c:v>2.8117331486536067E-2</c:v>
                </c:pt>
                <c:pt idx="14">
                  <c:v>8.560011149800964E-2</c:v>
                </c:pt>
                <c:pt idx="15">
                  <c:v>9.8764545859744785E-2</c:v>
                </c:pt>
                <c:pt idx="16">
                  <c:v>5.4883716199313655E-3</c:v>
                </c:pt>
                <c:pt idx="17">
                  <c:v>0.12386757126087593</c:v>
                </c:pt>
                <c:pt idx="18">
                  <c:v>7.530077868618773E-2</c:v>
                </c:pt>
                <c:pt idx="19">
                  <c:v>7.3853689945727705E-2</c:v>
                </c:pt>
                <c:pt idx="20">
                  <c:v>5.2380660660902981E-2</c:v>
                </c:pt>
                <c:pt idx="21">
                  <c:v>0.12298082738737647</c:v>
                </c:pt>
              </c:numCache>
            </c:numRef>
          </c:val>
          <c:smooth val="0"/>
          <c:extLst>
            <c:ext xmlns:c16="http://schemas.microsoft.com/office/drawing/2014/chart" uri="{C3380CC4-5D6E-409C-BE32-E72D297353CC}">
              <c16:uniqueId val="{00000001-B17B-4174-A36D-BADD89AE2670}"/>
            </c:ext>
          </c:extLst>
        </c:ser>
        <c:dLbls>
          <c:showLegendKey val="0"/>
          <c:showVal val="0"/>
          <c:showCatName val="0"/>
          <c:showSerName val="0"/>
          <c:showPercent val="0"/>
          <c:showBubbleSize val="0"/>
        </c:dLbls>
        <c:marker val="1"/>
        <c:smooth val="0"/>
        <c:axId val="12506575"/>
        <c:axId val="2116648111"/>
      </c:lineChart>
      <c:catAx>
        <c:axId val="1448680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CO"/>
          </a:p>
        </c:txPr>
        <c:crossAx val="107367215"/>
        <c:crosses val="autoZero"/>
        <c:auto val="1"/>
        <c:lblAlgn val="ctr"/>
        <c:lblOffset val="100"/>
        <c:noMultiLvlLbl val="0"/>
      </c:catAx>
      <c:valAx>
        <c:axId val="1073672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s-CO"/>
                  <a:t>Millones de pesos corrientes</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s-CO"/>
            </a:p>
          </c:txPr>
        </c:title>
        <c:numFmt formatCode="&quot;$&quot;#,##0_);\(&quot;$&quot;#,##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CO"/>
          </a:p>
        </c:txPr>
        <c:crossAx val="144868015"/>
        <c:crosses val="autoZero"/>
        <c:crossBetween val="between"/>
      </c:valAx>
      <c:valAx>
        <c:axId val="2116648111"/>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CO"/>
          </a:p>
        </c:txPr>
        <c:crossAx val="12506575"/>
        <c:crosses val="max"/>
        <c:crossBetween val="between"/>
      </c:valAx>
      <c:catAx>
        <c:axId val="12506575"/>
        <c:scaling>
          <c:orientation val="minMax"/>
        </c:scaling>
        <c:delete val="1"/>
        <c:axPos val="b"/>
        <c:majorTickMark val="out"/>
        <c:minorTickMark val="none"/>
        <c:tickLblPos val="nextTo"/>
        <c:crossAx val="2116648111"/>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95000"/>
        </a:schemeClr>
      </a:solidFill>
    </a:ln>
    <a:effectLst/>
  </c:spPr>
  <c:txPr>
    <a:bodyPr/>
    <a:lstStyle/>
    <a:p>
      <a:pPr>
        <a:defRPr b="1">
          <a:solidFill>
            <a:schemeClr val="tx1"/>
          </a:solidFill>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[dtos.xlsx]Hoja1!$E$17</c:f>
              <c:strCache>
                <c:ptCount val="1"/>
                <c:pt idx="0">
                  <c:v>SGP</c:v>
                </c:pt>
              </c:strCache>
            </c:strRef>
          </c:tx>
          <c:spPr>
            <a:solidFill>
              <a:schemeClr val="accent2"/>
            </a:solidFill>
            <a:ln>
              <a:noFill/>
            </a:ln>
            <a:effectLst/>
          </c:spPr>
          <c:invertIfNegative val="0"/>
          <c:cat>
            <c:numRef>
              <c:f>[dtos.xlsx]Hoja1!$D$18:$D$38</c:f>
              <c:numCache>
                <c:formatCode>General</c:formatCod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numCache>
            </c:numRef>
          </c:cat>
          <c:val>
            <c:numRef>
              <c:f>[dtos.xlsx]Hoja1!$E$18:$E$38</c:f>
              <c:numCache>
                <c:formatCode>"$"#,##0_);\("$"#,##0\)</c:formatCode>
                <c:ptCount val="21"/>
                <c:pt idx="0">
                  <c:v>10722.255818951</c:v>
                </c:pt>
                <c:pt idx="1">
                  <c:v>12251.334013600999</c:v>
                </c:pt>
                <c:pt idx="2">
                  <c:v>14068.784890826</c:v>
                </c:pt>
                <c:pt idx="3">
                  <c:v>14751.843653006999</c:v>
                </c:pt>
                <c:pt idx="4">
                  <c:v>15835.052816318001</c:v>
                </c:pt>
                <c:pt idx="5">
                  <c:v>17797.875065507</c:v>
                </c:pt>
                <c:pt idx="6">
                  <c:v>19605.734524994001</c:v>
                </c:pt>
                <c:pt idx="7">
                  <c:v>21585.932655337001</c:v>
                </c:pt>
                <c:pt idx="8">
                  <c:v>23556.394337836002</c:v>
                </c:pt>
                <c:pt idx="9">
                  <c:v>25311.720896782001</c:v>
                </c:pt>
                <c:pt idx="10">
                  <c:v>25944.748341208</c:v>
                </c:pt>
                <c:pt idx="11">
                  <c:v>27213.275318644999</c:v>
                </c:pt>
                <c:pt idx="12">
                  <c:v>29732.015618313999</c:v>
                </c:pt>
                <c:pt idx="13">
                  <c:v>30568.000557217001</c:v>
                </c:pt>
                <c:pt idx="14">
                  <c:v>33184.624813185997</c:v>
                </c:pt>
                <c:pt idx="15">
                  <c:v>36462.08921238633</c:v>
                </c:pt>
                <c:pt idx="16">
                  <c:v>36662.206708022997</c:v>
                </c:pt>
                <c:pt idx="17">
                  <c:v>41203.465210009999</c:v>
                </c:pt>
                <c:pt idx="18">
                  <c:v>43843.830845746998</c:v>
                </c:pt>
                <c:pt idx="19">
                  <c:v>47675.273699939004</c:v>
                </c:pt>
                <c:pt idx="20">
                  <c:v>49564.897462512003</c:v>
                </c:pt>
              </c:numCache>
            </c:numRef>
          </c:val>
          <c:extLst>
            <c:ext xmlns:c16="http://schemas.microsoft.com/office/drawing/2014/chart" uri="{C3380CC4-5D6E-409C-BE32-E72D297353CC}">
              <c16:uniqueId val="{00000000-5052-418B-A81D-EE8C4CDCA790}"/>
            </c:ext>
          </c:extLst>
        </c:ser>
        <c:dLbls>
          <c:showLegendKey val="0"/>
          <c:showVal val="0"/>
          <c:showCatName val="0"/>
          <c:showSerName val="0"/>
          <c:showPercent val="0"/>
          <c:showBubbleSize val="0"/>
        </c:dLbls>
        <c:gapWidth val="247"/>
        <c:overlap val="-27"/>
        <c:axId val="19994399"/>
        <c:axId val="142164527"/>
      </c:barChart>
      <c:lineChart>
        <c:grouping val="standard"/>
        <c:varyColors val="0"/>
        <c:ser>
          <c:idx val="7"/>
          <c:order val="1"/>
          <c:tx>
            <c:strRef>
              <c:f>[dtos.xlsx]Hoja1!$K$17</c:f>
              <c:strCache>
                <c:ptCount val="1"/>
                <c:pt idx="0">
                  <c:v>% ICN</c:v>
                </c:pt>
              </c:strCache>
            </c:strRef>
          </c:tx>
          <c:spPr>
            <a:ln w="22225" cap="rnd">
              <a:solidFill>
                <a:schemeClr val="accent2">
                  <a:lumMod val="60000"/>
                </a:schemeClr>
              </a:solidFill>
              <a:round/>
            </a:ln>
            <a:effectLst/>
          </c:spPr>
          <c:marker>
            <c:symbol val="none"/>
          </c:marker>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val>
            <c:numRef>
              <c:f>[dtos.xlsx]Hoja1!$K$18:$K$38</c:f>
              <c:numCache>
                <c:formatCode>0.0%</c:formatCode>
                <c:ptCount val="21"/>
                <c:pt idx="0">
                  <c:v>0.38919041681806843</c:v>
                </c:pt>
                <c:pt idx="1">
                  <c:v>0.3845134257814829</c:v>
                </c:pt>
                <c:pt idx="2">
                  <c:v>0.38100025466922155</c:v>
                </c:pt>
                <c:pt idx="3">
                  <c:v>0.34670768267632385</c:v>
                </c:pt>
                <c:pt idx="4">
                  <c:v>0.30741698213787122</c:v>
                </c:pt>
                <c:pt idx="5">
                  <c:v>0.30863445120948158</c:v>
                </c:pt>
                <c:pt idx="6">
                  <c:v>0.30097842369605066</c:v>
                </c:pt>
                <c:pt idx="7">
                  <c:v>0.32883215862709386</c:v>
                </c:pt>
                <c:pt idx="8">
                  <c:v>0.34680594041370039</c:v>
                </c:pt>
                <c:pt idx="9">
                  <c:v>0.29912254970604424</c:v>
                </c:pt>
                <c:pt idx="10">
                  <c:v>0.26896768439377844</c:v>
                </c:pt>
                <c:pt idx="11">
                  <c:v>0.27543134246139866</c:v>
                </c:pt>
                <c:pt idx="12">
                  <c:v>0.30842504253567432</c:v>
                </c:pt>
                <c:pt idx="13">
                  <c:v>0.28566456083180641</c:v>
                </c:pt>
                <c:pt idx="14">
                  <c:v>0.30400273282947571</c:v>
                </c:pt>
                <c:pt idx="15">
                  <c:v>0.28261572846864208</c:v>
                </c:pt>
                <c:pt idx="16">
                  <c:v>0.27638983435841052</c:v>
                </c:pt>
                <c:pt idx="17">
                  <c:v>0.26928607889223211</c:v>
                </c:pt>
                <c:pt idx="18">
                  <c:v>0.33076684844411069</c:v>
                </c:pt>
                <c:pt idx="19">
                  <c:v>0.29346084511378129</c:v>
                </c:pt>
                <c:pt idx="20">
                  <c:v>0.29857481444914724</c:v>
                </c:pt>
              </c:numCache>
            </c:numRef>
          </c:val>
          <c:smooth val="0"/>
          <c:extLst>
            <c:ext xmlns:c16="http://schemas.microsoft.com/office/drawing/2014/chart" uri="{C3380CC4-5D6E-409C-BE32-E72D297353CC}">
              <c16:uniqueId val="{00000001-5052-418B-A81D-EE8C4CDCA790}"/>
            </c:ext>
          </c:extLst>
        </c:ser>
        <c:ser>
          <c:idx val="8"/>
          <c:order val="2"/>
          <c:tx>
            <c:strRef>
              <c:f>[dtos.xlsx]Hoja1!$L$17</c:f>
              <c:strCache>
                <c:ptCount val="1"/>
                <c:pt idx="0">
                  <c:v>% PIB</c:v>
                </c:pt>
              </c:strCache>
            </c:strRef>
          </c:tx>
          <c:spPr>
            <a:ln w="22225" cap="rnd">
              <a:solidFill>
                <a:schemeClr val="accent3">
                  <a:lumMod val="60000"/>
                </a:schemeClr>
              </a:solidFill>
              <a:round/>
            </a:ln>
            <a:effectLst/>
          </c:spPr>
          <c:marker>
            <c:symbol val="none"/>
          </c:marker>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val>
            <c:numRef>
              <c:f>[dtos.xlsx]Hoja1!$L$18:$L$38</c:f>
              <c:numCache>
                <c:formatCode>0.0%</c:formatCode>
                <c:ptCount val="21"/>
                <c:pt idx="0">
                  <c:v>4.6031406197277316E-2</c:v>
                </c:pt>
                <c:pt idx="1">
                  <c:v>4.6426305216342209E-2</c:v>
                </c:pt>
                <c:pt idx="2">
                  <c:v>4.7042315528544994E-2</c:v>
                </c:pt>
                <c:pt idx="3">
                  <c:v>4.3649931805156257E-2</c:v>
                </c:pt>
                <c:pt idx="4">
                  <c:v>4.1496034675522271E-2</c:v>
                </c:pt>
                <c:pt idx="5">
                  <c:v>4.1534716119510581E-2</c:v>
                </c:pt>
                <c:pt idx="6">
                  <c:v>4.1140635741162598E-2</c:v>
                </c:pt>
                <c:pt idx="7">
                  <c:v>4.3036386765137352E-2</c:v>
                </c:pt>
                <c:pt idx="8">
                  <c:v>4.3297420023225383E-2</c:v>
                </c:pt>
                <c:pt idx="9">
                  <c:v>4.0889790681092629E-2</c:v>
                </c:pt>
                <c:pt idx="10">
                  <c:v>3.8926445395484219E-2</c:v>
                </c:pt>
                <c:pt idx="11">
                  <c:v>3.8108867218478545E-2</c:v>
                </c:pt>
                <c:pt idx="12">
                  <c:v>3.8972209597175525E-2</c:v>
                </c:pt>
                <c:pt idx="13">
                  <c:v>3.7987205734886141E-2</c:v>
                </c:pt>
                <c:pt idx="14">
                  <c:v>3.8417823956954415E-2</c:v>
                </c:pt>
                <c:pt idx="15">
                  <c:v>3.9612425825893839E-2</c:v>
                </c:pt>
                <c:pt idx="16">
                  <c:v>3.7115347991653093E-2</c:v>
                </c:pt>
                <c:pt idx="17">
                  <c:v>3.8868700130567098E-2</c:v>
                </c:pt>
                <c:pt idx="18">
                  <c:v>4.3943054262271207E-2</c:v>
                </c:pt>
                <c:pt idx="19">
                  <c:v>3.9976382164421689E-2</c:v>
                </c:pt>
                <c:pt idx="20">
                  <c:v>3.3858741477240176E-2</c:v>
                </c:pt>
              </c:numCache>
            </c:numRef>
          </c:val>
          <c:smooth val="0"/>
          <c:extLst>
            <c:ext xmlns:c16="http://schemas.microsoft.com/office/drawing/2014/chart" uri="{C3380CC4-5D6E-409C-BE32-E72D297353CC}">
              <c16:uniqueId val="{00000002-5052-418B-A81D-EE8C4CDCA790}"/>
            </c:ext>
          </c:extLst>
        </c:ser>
        <c:dLbls>
          <c:showLegendKey val="0"/>
          <c:showVal val="0"/>
          <c:showCatName val="0"/>
          <c:showSerName val="0"/>
          <c:showPercent val="0"/>
          <c:showBubbleSize val="0"/>
        </c:dLbls>
        <c:marker val="1"/>
        <c:smooth val="0"/>
        <c:axId val="139101391"/>
        <c:axId val="107366735"/>
      </c:lineChart>
      <c:catAx>
        <c:axId val="19994399"/>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1" i="0" u="none" strike="noStrike" kern="1200" cap="none" spc="0" normalizeH="0" baseline="0">
                <a:solidFill>
                  <a:schemeClr val="tx1"/>
                </a:solidFill>
                <a:latin typeface="+mn-lt"/>
                <a:ea typeface="+mn-ea"/>
                <a:cs typeface="+mn-cs"/>
              </a:defRPr>
            </a:pPr>
            <a:endParaRPr lang="es-CO"/>
          </a:p>
        </c:txPr>
        <c:crossAx val="142164527"/>
        <c:crosses val="autoZero"/>
        <c:auto val="1"/>
        <c:lblAlgn val="ctr"/>
        <c:lblOffset val="100"/>
        <c:noMultiLvlLbl val="0"/>
      </c:catAx>
      <c:valAx>
        <c:axId val="142164527"/>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mn-lt"/>
                    <a:ea typeface="+mn-ea"/>
                    <a:cs typeface="+mn-cs"/>
                  </a:defRPr>
                </a:pPr>
                <a:r>
                  <a:rPr lang="es-CO"/>
                  <a:t>Miles de millones de pesos corrientes</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CO"/>
            </a:p>
          </c:txPr>
        </c:title>
        <c:numFmt formatCode="&quot;$&quot;#,##0_);\(&quot;$&quot;#,##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CO"/>
          </a:p>
        </c:txPr>
        <c:crossAx val="19994399"/>
        <c:crosses val="autoZero"/>
        <c:crossBetween val="between"/>
      </c:valAx>
      <c:valAx>
        <c:axId val="107366735"/>
        <c:scaling>
          <c:orientation val="minMax"/>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CO"/>
          </a:p>
        </c:txPr>
        <c:crossAx val="139101391"/>
        <c:crosses val="max"/>
        <c:crossBetween val="between"/>
      </c:valAx>
      <c:catAx>
        <c:axId val="139101391"/>
        <c:scaling>
          <c:orientation val="minMax"/>
        </c:scaling>
        <c:delete val="1"/>
        <c:axPos val="b"/>
        <c:majorTickMark val="out"/>
        <c:minorTickMark val="none"/>
        <c:tickLblPos val="nextTo"/>
        <c:crossAx val="107366735"/>
        <c:crosses val="autoZero"/>
        <c:auto val="1"/>
        <c:lblAlgn val="ctr"/>
        <c:lblOffset val="100"/>
        <c:noMultiLvlLbl val="0"/>
      </c:cat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b="1">
          <a:solidFill>
            <a:schemeClr val="tx1"/>
          </a:solidFill>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9EB515-7F6F-4887-BD12-3837D2BB4535}" type="doc">
      <dgm:prSet loTypeId="urn:microsoft.com/office/officeart/2008/layout/VerticalCurvedList" loCatId="list" qsTypeId="urn:microsoft.com/office/officeart/2005/8/quickstyle/simple2" qsCatId="simple" csTypeId="urn:microsoft.com/office/officeart/2005/8/colors/accent3_4" csCatId="accent3" phldr="1"/>
      <dgm:spPr/>
      <dgm:t>
        <a:bodyPr/>
        <a:lstStyle/>
        <a:p>
          <a:endParaRPr lang="es-CO"/>
        </a:p>
      </dgm:t>
    </dgm:pt>
    <dgm:pt modelId="{1B03181F-0CA4-4D5A-A863-8A830D1A99E2}">
      <dgm:prSet phldrT="[Texto]" custT="1"/>
      <dgm:spPr/>
      <dgm:t>
        <a:bodyPr/>
        <a:lstStyle/>
        <a:p>
          <a:pPr algn="l">
            <a:buClrTx/>
            <a:buSzTx/>
            <a:buFontTx/>
            <a:buNone/>
          </a:pPr>
          <a:r>
            <a:rPr kumimoji="0" lang="es-MX" sz="1400" b="0" i="0" u="none" strike="noStrike" cap="none" spc="0" normalizeH="0" baseline="0" noProof="0" dirty="0">
              <a:ln/>
              <a:effectLst/>
              <a:uLnTx/>
              <a:uFillTx/>
              <a:latin typeface="Montserrat Medium" panose="00000600000000000000" pitchFamily="2" charset="0"/>
              <a:ea typeface="+mn-ea"/>
              <a:cs typeface="+mn-cs"/>
            </a:rPr>
            <a:t>Decreto 943 de 2020 Garantizó 100% de las doce doceavas de la vigencia anterior.</a:t>
          </a:r>
          <a:endParaRPr kumimoji="0" lang="es-CO" sz="1400" b="0" i="0" u="none" strike="noStrike" cap="none" spc="0" normalizeH="0" baseline="0" noProof="0" dirty="0">
            <a:ln/>
            <a:effectLst/>
            <a:uLnTx/>
            <a:uFillTx/>
            <a:latin typeface="Montserrat Medium" panose="00000600000000000000" pitchFamily="2" charset="0"/>
            <a:ea typeface="+mn-ea"/>
            <a:cs typeface="+mn-cs"/>
          </a:endParaRPr>
        </a:p>
      </dgm:t>
    </dgm:pt>
    <dgm:pt modelId="{F97F8DF3-3393-4DDD-A103-F4735CF5D29A}" type="parTrans" cxnId="{302A3F3A-2F58-44DB-B7BA-B800DAAB3FA4}">
      <dgm:prSet/>
      <dgm:spPr/>
      <dgm:t>
        <a:bodyPr/>
        <a:lstStyle/>
        <a:p>
          <a:endParaRPr lang="es-CO" sz="2000">
            <a:latin typeface="Montserrat Medium" panose="00000600000000000000" pitchFamily="2" charset="0"/>
          </a:endParaRPr>
        </a:p>
      </dgm:t>
    </dgm:pt>
    <dgm:pt modelId="{7CC4A1AB-D153-4619-B754-35BC5254E475}" type="sibTrans" cxnId="{302A3F3A-2F58-44DB-B7BA-B800DAAB3FA4}">
      <dgm:prSet/>
      <dgm:spPr/>
      <dgm:t>
        <a:bodyPr/>
        <a:lstStyle/>
        <a:p>
          <a:endParaRPr lang="es-CO" sz="2000">
            <a:latin typeface="Montserrat Medium" panose="00000600000000000000" pitchFamily="2" charset="0"/>
          </a:endParaRPr>
        </a:p>
      </dgm:t>
    </dgm:pt>
    <dgm:pt modelId="{AB7918DC-7592-4A52-BD4D-23D230CFA8C3}">
      <dgm:prSet phldrT="[Texto]" custT="1"/>
      <dgm:spPr/>
      <dgm:t>
        <a:bodyPr/>
        <a:lstStyle/>
        <a:p>
          <a:pPr algn="l"/>
          <a:r>
            <a:rPr lang="es-MX" sz="1400" b="0" spc="0" dirty="0">
              <a:latin typeface="Montserrat Medium" panose="00000600000000000000" pitchFamily="2" charset="0"/>
              <a:ea typeface="+mn-ea"/>
              <a:cs typeface="+mn-cs"/>
            </a:rPr>
            <a:t>Ley 2063 de 2020  (Ley PGN vigencia 2021)  Garantizó 90% de las once doceavas de la vigencia anterior.</a:t>
          </a:r>
        </a:p>
      </dgm:t>
    </dgm:pt>
    <dgm:pt modelId="{1524B165-DBEA-4E33-A341-79F8C9627657}" type="parTrans" cxnId="{8328386B-0834-4DF5-A691-15DABFF13671}">
      <dgm:prSet/>
      <dgm:spPr/>
      <dgm:t>
        <a:bodyPr/>
        <a:lstStyle/>
        <a:p>
          <a:endParaRPr lang="es-CO" sz="2000">
            <a:latin typeface="Montserrat Medium" panose="00000600000000000000" pitchFamily="2" charset="0"/>
          </a:endParaRPr>
        </a:p>
      </dgm:t>
    </dgm:pt>
    <dgm:pt modelId="{8021FF1A-CAD7-4360-966B-A66402490827}" type="sibTrans" cxnId="{8328386B-0834-4DF5-A691-15DABFF13671}">
      <dgm:prSet/>
      <dgm:spPr/>
      <dgm:t>
        <a:bodyPr/>
        <a:lstStyle/>
        <a:p>
          <a:endParaRPr lang="es-CO" sz="2000">
            <a:latin typeface="Montserrat Medium" panose="00000600000000000000" pitchFamily="2" charset="0"/>
          </a:endParaRPr>
        </a:p>
      </dgm:t>
    </dgm:pt>
    <dgm:pt modelId="{9ECDAD1E-8F67-483C-9C6A-FCB8793B9198}">
      <dgm:prSet phldrT="[Texto]" custT="1"/>
      <dgm:spPr/>
      <dgm:t>
        <a:bodyPr/>
        <a:lstStyle/>
        <a:p>
          <a:pPr algn="l"/>
          <a:r>
            <a:rPr lang="es-MX" sz="1400" b="0" spc="0">
              <a:latin typeface="Montserrat Medium" panose="00000600000000000000" pitchFamily="2" charset="0"/>
              <a:ea typeface="+mn-ea"/>
              <a:cs typeface="+mn-cs"/>
            </a:rPr>
            <a:t>Ley 2159 de 2021  (Ley PGN vigencia 2022) Garantizó el 80% de las once doceavas de la vigencia anterior.</a:t>
          </a:r>
          <a:endParaRPr lang="es-MX" sz="1400" b="0" spc="0" dirty="0">
            <a:latin typeface="Montserrat Medium" panose="00000600000000000000" pitchFamily="2" charset="0"/>
            <a:ea typeface="+mn-ea"/>
            <a:cs typeface="+mn-cs"/>
          </a:endParaRPr>
        </a:p>
      </dgm:t>
    </dgm:pt>
    <dgm:pt modelId="{D5E50537-1A29-4122-BDBC-695350D093C1}" type="parTrans" cxnId="{B033ACFF-73F3-45CD-B89C-FA16B303A2D9}">
      <dgm:prSet/>
      <dgm:spPr/>
      <dgm:t>
        <a:bodyPr/>
        <a:lstStyle/>
        <a:p>
          <a:endParaRPr lang="es-CO" sz="2000">
            <a:latin typeface="Montserrat Medium" panose="00000600000000000000" pitchFamily="2" charset="0"/>
          </a:endParaRPr>
        </a:p>
      </dgm:t>
    </dgm:pt>
    <dgm:pt modelId="{58DED183-5C2A-4613-95FD-1850E197D182}" type="sibTrans" cxnId="{B033ACFF-73F3-45CD-B89C-FA16B303A2D9}">
      <dgm:prSet/>
      <dgm:spPr/>
      <dgm:t>
        <a:bodyPr/>
        <a:lstStyle/>
        <a:p>
          <a:endParaRPr lang="es-CO" sz="2000">
            <a:latin typeface="Montserrat Medium" panose="00000600000000000000" pitchFamily="2" charset="0"/>
          </a:endParaRPr>
        </a:p>
      </dgm:t>
    </dgm:pt>
    <dgm:pt modelId="{3E9206BB-077F-4389-A59F-BE47B331B9AC}">
      <dgm:prSet phldrT="[Texto]" custT="1"/>
      <dgm:spPr/>
      <dgm:t>
        <a:bodyPr/>
        <a:lstStyle/>
        <a:p>
          <a:pPr algn="l"/>
          <a:r>
            <a:rPr lang="es-CO" sz="1400" b="0" spc="0" dirty="0">
              <a:latin typeface="Montserrat Medium" panose="00000600000000000000" pitchFamily="2" charset="0"/>
            </a:rPr>
            <a:t>Ley 2276 de 2022 (Ley PGN vigencia 2023) </a:t>
          </a:r>
          <a:r>
            <a:rPr lang="es-MX" sz="1400" b="0" spc="0" dirty="0">
              <a:latin typeface="Montserrat Medium" panose="00000600000000000000" pitchFamily="2" charset="0"/>
              <a:ea typeface="+mn-ea"/>
              <a:cs typeface="+mn-cs"/>
            </a:rPr>
            <a:t>Garantizó el 80% de las once doceavas de la vigencia anterior.</a:t>
          </a:r>
        </a:p>
      </dgm:t>
    </dgm:pt>
    <dgm:pt modelId="{7A4C8185-6FF9-4CF1-8FD6-D56F57257E98}" type="parTrans" cxnId="{35F17526-B275-43B3-946F-B77C817C076E}">
      <dgm:prSet/>
      <dgm:spPr/>
      <dgm:t>
        <a:bodyPr/>
        <a:lstStyle/>
        <a:p>
          <a:endParaRPr lang="es-CO">
            <a:latin typeface="Montserrat Medium" panose="00000600000000000000" pitchFamily="2" charset="0"/>
          </a:endParaRPr>
        </a:p>
      </dgm:t>
    </dgm:pt>
    <dgm:pt modelId="{C8E37C56-7D02-49C2-B495-2B0121580613}" type="sibTrans" cxnId="{35F17526-B275-43B3-946F-B77C817C076E}">
      <dgm:prSet/>
      <dgm:spPr/>
      <dgm:t>
        <a:bodyPr/>
        <a:lstStyle/>
        <a:p>
          <a:endParaRPr lang="es-CO">
            <a:latin typeface="Montserrat Medium" panose="00000600000000000000" pitchFamily="2" charset="0"/>
          </a:endParaRPr>
        </a:p>
      </dgm:t>
    </dgm:pt>
    <dgm:pt modelId="{5903EBCF-3D9C-46FD-8EC4-FF325B2D1339}">
      <dgm:prSet phldrT="[Texto]" custT="1"/>
      <dgm:spPr/>
      <dgm:t>
        <a:bodyPr/>
        <a:lstStyle/>
        <a:p>
          <a:pPr algn="l"/>
          <a:r>
            <a:rPr lang="es-MX" sz="1400" b="0" spc="0" dirty="0">
              <a:latin typeface="Montserrat Medium" panose="00000600000000000000" pitchFamily="2" charset="0"/>
              <a:ea typeface="+mn-ea"/>
              <a:cs typeface="+mn-cs"/>
            </a:rPr>
            <a:t>Ley PGN vigencia 2024 Garantizó el 50% de las once doceavas de la vigencia anterior.</a:t>
          </a:r>
        </a:p>
      </dgm:t>
    </dgm:pt>
    <dgm:pt modelId="{168308D0-7B63-4D4A-AF1E-F657DC7D366B}" type="parTrans" cxnId="{F5FB2068-B794-4110-9AB7-4F4436AA87D6}">
      <dgm:prSet/>
      <dgm:spPr/>
      <dgm:t>
        <a:bodyPr/>
        <a:lstStyle/>
        <a:p>
          <a:endParaRPr lang="es-CO"/>
        </a:p>
      </dgm:t>
    </dgm:pt>
    <dgm:pt modelId="{A529AA32-1ADC-4FC7-80B3-D7C152C977B5}" type="sibTrans" cxnId="{F5FB2068-B794-4110-9AB7-4F4436AA87D6}">
      <dgm:prSet/>
      <dgm:spPr/>
      <dgm:t>
        <a:bodyPr/>
        <a:lstStyle/>
        <a:p>
          <a:endParaRPr lang="es-CO"/>
        </a:p>
      </dgm:t>
    </dgm:pt>
    <dgm:pt modelId="{882698D6-A586-486F-B571-C5861412FF2C}" type="pres">
      <dgm:prSet presAssocID="{CE9EB515-7F6F-4887-BD12-3837D2BB4535}" presName="Name0" presStyleCnt="0">
        <dgm:presLayoutVars>
          <dgm:chMax val="7"/>
          <dgm:chPref val="7"/>
          <dgm:dir/>
        </dgm:presLayoutVars>
      </dgm:prSet>
      <dgm:spPr/>
    </dgm:pt>
    <dgm:pt modelId="{0CA3B405-868C-4E03-B15E-A48D013E1C71}" type="pres">
      <dgm:prSet presAssocID="{CE9EB515-7F6F-4887-BD12-3837D2BB4535}" presName="Name1" presStyleCnt="0"/>
      <dgm:spPr/>
    </dgm:pt>
    <dgm:pt modelId="{5F81006C-FEE1-4381-8903-79C31BEDCB86}" type="pres">
      <dgm:prSet presAssocID="{CE9EB515-7F6F-4887-BD12-3837D2BB4535}" presName="cycle" presStyleCnt="0"/>
      <dgm:spPr/>
    </dgm:pt>
    <dgm:pt modelId="{E27AB2D9-ED51-4DA7-BE2D-5C78BC5DB23E}" type="pres">
      <dgm:prSet presAssocID="{CE9EB515-7F6F-4887-BD12-3837D2BB4535}" presName="srcNode" presStyleLbl="node1" presStyleIdx="0" presStyleCnt="5"/>
      <dgm:spPr/>
    </dgm:pt>
    <dgm:pt modelId="{E900A070-1548-440A-A6DB-C13677F7A333}" type="pres">
      <dgm:prSet presAssocID="{CE9EB515-7F6F-4887-BD12-3837D2BB4535}" presName="conn" presStyleLbl="parChTrans1D2" presStyleIdx="0" presStyleCnt="1"/>
      <dgm:spPr/>
    </dgm:pt>
    <dgm:pt modelId="{E6BBEC18-D033-4D37-A235-A69196622617}" type="pres">
      <dgm:prSet presAssocID="{CE9EB515-7F6F-4887-BD12-3837D2BB4535}" presName="extraNode" presStyleLbl="node1" presStyleIdx="0" presStyleCnt="5"/>
      <dgm:spPr/>
    </dgm:pt>
    <dgm:pt modelId="{5DE98F8F-014E-4E83-8C1C-91AE3517C32E}" type="pres">
      <dgm:prSet presAssocID="{CE9EB515-7F6F-4887-BD12-3837D2BB4535}" presName="dstNode" presStyleLbl="node1" presStyleIdx="0" presStyleCnt="5"/>
      <dgm:spPr/>
    </dgm:pt>
    <dgm:pt modelId="{5E85F537-0674-45D7-A140-AB67848CEEA3}" type="pres">
      <dgm:prSet presAssocID="{1B03181F-0CA4-4D5A-A863-8A830D1A99E2}" presName="text_1" presStyleLbl="node1" presStyleIdx="0" presStyleCnt="5" custLinFactNeighborX="1619" custLinFactNeighborY="9360">
        <dgm:presLayoutVars>
          <dgm:bulletEnabled val="1"/>
        </dgm:presLayoutVars>
      </dgm:prSet>
      <dgm:spPr/>
    </dgm:pt>
    <dgm:pt modelId="{0E7659A0-3B39-4315-A794-67B715E1FD8F}" type="pres">
      <dgm:prSet presAssocID="{1B03181F-0CA4-4D5A-A863-8A830D1A99E2}" presName="accent_1" presStyleCnt="0"/>
      <dgm:spPr/>
    </dgm:pt>
    <dgm:pt modelId="{0FBCF967-4213-4DE4-9BAF-F02CB6B7B9D4}" type="pres">
      <dgm:prSet presAssocID="{1B03181F-0CA4-4D5A-A863-8A830D1A99E2}" presName="accentRepeatNode" presStyleLbl="solidFgAcc1" presStyleIdx="0" presStyleCnt="5"/>
      <dgm:spPr/>
    </dgm:pt>
    <dgm:pt modelId="{854BE2BC-6044-4C4E-941F-07BA59AAA8E6}" type="pres">
      <dgm:prSet presAssocID="{AB7918DC-7592-4A52-BD4D-23D230CFA8C3}" presName="text_2" presStyleLbl="node1" presStyleIdx="1" presStyleCnt="5" custLinFactNeighborX="296" custLinFactNeighborY="2574">
        <dgm:presLayoutVars>
          <dgm:bulletEnabled val="1"/>
        </dgm:presLayoutVars>
      </dgm:prSet>
      <dgm:spPr/>
    </dgm:pt>
    <dgm:pt modelId="{0E942940-BFEB-45EF-961C-868D1ACB31B0}" type="pres">
      <dgm:prSet presAssocID="{AB7918DC-7592-4A52-BD4D-23D230CFA8C3}" presName="accent_2" presStyleCnt="0"/>
      <dgm:spPr/>
    </dgm:pt>
    <dgm:pt modelId="{C8645145-6184-48B5-945F-4D6DB21F10E9}" type="pres">
      <dgm:prSet presAssocID="{AB7918DC-7592-4A52-BD4D-23D230CFA8C3}" presName="accentRepeatNode" presStyleLbl="solidFgAcc1" presStyleIdx="1" presStyleCnt="5"/>
      <dgm:spPr/>
    </dgm:pt>
    <dgm:pt modelId="{3AF45149-94B9-4F99-BB53-B51AF6C37902}" type="pres">
      <dgm:prSet presAssocID="{9ECDAD1E-8F67-483C-9C6A-FCB8793B9198}" presName="text_3" presStyleLbl="node1" presStyleIdx="2" presStyleCnt="5">
        <dgm:presLayoutVars>
          <dgm:bulletEnabled val="1"/>
        </dgm:presLayoutVars>
      </dgm:prSet>
      <dgm:spPr/>
    </dgm:pt>
    <dgm:pt modelId="{B2103BF3-1E35-482B-93AB-E6308CC3A65B}" type="pres">
      <dgm:prSet presAssocID="{9ECDAD1E-8F67-483C-9C6A-FCB8793B9198}" presName="accent_3" presStyleCnt="0"/>
      <dgm:spPr/>
    </dgm:pt>
    <dgm:pt modelId="{79BF6A03-FF4C-47D8-87AD-1CCB0E566D7A}" type="pres">
      <dgm:prSet presAssocID="{9ECDAD1E-8F67-483C-9C6A-FCB8793B9198}" presName="accentRepeatNode" presStyleLbl="solidFgAcc1" presStyleIdx="2" presStyleCnt="5"/>
      <dgm:spPr/>
    </dgm:pt>
    <dgm:pt modelId="{3098D7AE-0C1E-4BFB-9DE6-BE5A126DBB06}" type="pres">
      <dgm:prSet presAssocID="{3E9206BB-077F-4389-A59F-BE47B331B9AC}" presName="text_4" presStyleLbl="node1" presStyleIdx="3" presStyleCnt="5">
        <dgm:presLayoutVars>
          <dgm:bulletEnabled val="1"/>
        </dgm:presLayoutVars>
      </dgm:prSet>
      <dgm:spPr/>
    </dgm:pt>
    <dgm:pt modelId="{BEE55CA7-D834-4DA4-BCDF-15B9CB4D05D9}" type="pres">
      <dgm:prSet presAssocID="{3E9206BB-077F-4389-A59F-BE47B331B9AC}" presName="accent_4" presStyleCnt="0"/>
      <dgm:spPr/>
    </dgm:pt>
    <dgm:pt modelId="{AFBF743B-0467-464E-835D-3CCBCD36B960}" type="pres">
      <dgm:prSet presAssocID="{3E9206BB-077F-4389-A59F-BE47B331B9AC}" presName="accentRepeatNode" presStyleLbl="solidFgAcc1" presStyleIdx="3" presStyleCnt="5"/>
      <dgm:spPr/>
    </dgm:pt>
    <dgm:pt modelId="{FB0613D7-8E10-4FA7-AC53-CDB200E0B9B2}" type="pres">
      <dgm:prSet presAssocID="{5903EBCF-3D9C-46FD-8EC4-FF325B2D1339}" presName="text_5" presStyleLbl="node1" presStyleIdx="4" presStyleCnt="5">
        <dgm:presLayoutVars>
          <dgm:bulletEnabled val="1"/>
        </dgm:presLayoutVars>
      </dgm:prSet>
      <dgm:spPr/>
    </dgm:pt>
    <dgm:pt modelId="{6265D00C-32FE-41AB-84C6-20E30CB72FB1}" type="pres">
      <dgm:prSet presAssocID="{5903EBCF-3D9C-46FD-8EC4-FF325B2D1339}" presName="accent_5" presStyleCnt="0"/>
      <dgm:spPr/>
    </dgm:pt>
    <dgm:pt modelId="{0987DAC8-C3DB-490A-8F28-DBB518283D13}" type="pres">
      <dgm:prSet presAssocID="{5903EBCF-3D9C-46FD-8EC4-FF325B2D1339}" presName="accentRepeatNode" presStyleLbl="solidFgAcc1" presStyleIdx="4" presStyleCnt="5"/>
      <dgm:spPr/>
    </dgm:pt>
  </dgm:ptLst>
  <dgm:cxnLst>
    <dgm:cxn modelId="{35F17526-B275-43B3-946F-B77C817C076E}" srcId="{CE9EB515-7F6F-4887-BD12-3837D2BB4535}" destId="{3E9206BB-077F-4389-A59F-BE47B331B9AC}" srcOrd="3" destOrd="0" parTransId="{7A4C8185-6FF9-4CF1-8FD6-D56F57257E98}" sibTransId="{C8E37C56-7D02-49C2-B495-2B0121580613}"/>
    <dgm:cxn modelId="{076CCA2B-3979-40DD-BFAF-D48DCC99CBBC}" type="presOf" srcId="{3E9206BB-077F-4389-A59F-BE47B331B9AC}" destId="{3098D7AE-0C1E-4BFB-9DE6-BE5A126DBB06}" srcOrd="0" destOrd="0" presId="urn:microsoft.com/office/officeart/2008/layout/VerticalCurvedList"/>
    <dgm:cxn modelId="{0026492F-FBFF-4E56-A4F7-3C84CBFA6FDB}" type="presOf" srcId="{AB7918DC-7592-4A52-BD4D-23D230CFA8C3}" destId="{854BE2BC-6044-4C4E-941F-07BA59AAA8E6}" srcOrd="0" destOrd="0" presId="urn:microsoft.com/office/officeart/2008/layout/VerticalCurvedList"/>
    <dgm:cxn modelId="{302A3F3A-2F58-44DB-B7BA-B800DAAB3FA4}" srcId="{CE9EB515-7F6F-4887-BD12-3837D2BB4535}" destId="{1B03181F-0CA4-4D5A-A863-8A830D1A99E2}" srcOrd="0" destOrd="0" parTransId="{F97F8DF3-3393-4DDD-A103-F4735CF5D29A}" sibTransId="{7CC4A1AB-D153-4619-B754-35BC5254E475}"/>
    <dgm:cxn modelId="{3EA9C13E-ABCA-408E-8E08-5BE8441A0761}" type="presOf" srcId="{1B03181F-0CA4-4D5A-A863-8A830D1A99E2}" destId="{5E85F537-0674-45D7-A140-AB67848CEEA3}" srcOrd="0" destOrd="0" presId="urn:microsoft.com/office/officeart/2008/layout/VerticalCurvedList"/>
    <dgm:cxn modelId="{4029025F-613C-4091-A982-10965FDA35F1}" type="presOf" srcId="{9ECDAD1E-8F67-483C-9C6A-FCB8793B9198}" destId="{3AF45149-94B9-4F99-BB53-B51AF6C37902}" srcOrd="0" destOrd="0" presId="urn:microsoft.com/office/officeart/2008/layout/VerticalCurvedList"/>
    <dgm:cxn modelId="{F5FB2068-B794-4110-9AB7-4F4436AA87D6}" srcId="{CE9EB515-7F6F-4887-BD12-3837D2BB4535}" destId="{5903EBCF-3D9C-46FD-8EC4-FF325B2D1339}" srcOrd="4" destOrd="0" parTransId="{168308D0-7B63-4D4A-AF1E-F657DC7D366B}" sibTransId="{A529AA32-1ADC-4FC7-80B3-D7C152C977B5}"/>
    <dgm:cxn modelId="{8328386B-0834-4DF5-A691-15DABFF13671}" srcId="{CE9EB515-7F6F-4887-BD12-3837D2BB4535}" destId="{AB7918DC-7592-4A52-BD4D-23D230CFA8C3}" srcOrd="1" destOrd="0" parTransId="{1524B165-DBEA-4E33-A341-79F8C9627657}" sibTransId="{8021FF1A-CAD7-4360-966B-A66402490827}"/>
    <dgm:cxn modelId="{A4DBC5D1-05D6-453E-B43F-62BB09888EE3}" type="presOf" srcId="{7CC4A1AB-D153-4619-B754-35BC5254E475}" destId="{E900A070-1548-440A-A6DB-C13677F7A333}" srcOrd="0" destOrd="0" presId="urn:microsoft.com/office/officeart/2008/layout/VerticalCurvedList"/>
    <dgm:cxn modelId="{02D06EFB-2B67-476D-9EFB-95356D7D7919}" type="presOf" srcId="{5903EBCF-3D9C-46FD-8EC4-FF325B2D1339}" destId="{FB0613D7-8E10-4FA7-AC53-CDB200E0B9B2}" srcOrd="0" destOrd="0" presId="urn:microsoft.com/office/officeart/2008/layout/VerticalCurvedList"/>
    <dgm:cxn modelId="{84DFFFFD-2A8D-436E-8C35-CEE10513FBDE}" type="presOf" srcId="{CE9EB515-7F6F-4887-BD12-3837D2BB4535}" destId="{882698D6-A586-486F-B571-C5861412FF2C}" srcOrd="0" destOrd="0" presId="urn:microsoft.com/office/officeart/2008/layout/VerticalCurvedList"/>
    <dgm:cxn modelId="{B033ACFF-73F3-45CD-B89C-FA16B303A2D9}" srcId="{CE9EB515-7F6F-4887-BD12-3837D2BB4535}" destId="{9ECDAD1E-8F67-483C-9C6A-FCB8793B9198}" srcOrd="2" destOrd="0" parTransId="{D5E50537-1A29-4122-BDBC-695350D093C1}" sibTransId="{58DED183-5C2A-4613-95FD-1850E197D182}"/>
    <dgm:cxn modelId="{0BEC7AF6-4FA7-4F5A-BC37-9B4678252B5C}" type="presParOf" srcId="{882698D6-A586-486F-B571-C5861412FF2C}" destId="{0CA3B405-868C-4E03-B15E-A48D013E1C71}" srcOrd="0" destOrd="0" presId="urn:microsoft.com/office/officeart/2008/layout/VerticalCurvedList"/>
    <dgm:cxn modelId="{6DF0BC01-1057-46C6-B815-E81069CFFB2D}" type="presParOf" srcId="{0CA3B405-868C-4E03-B15E-A48D013E1C71}" destId="{5F81006C-FEE1-4381-8903-79C31BEDCB86}" srcOrd="0" destOrd="0" presId="urn:microsoft.com/office/officeart/2008/layout/VerticalCurvedList"/>
    <dgm:cxn modelId="{46017821-101B-4A58-A1BA-73C5C6D9954C}" type="presParOf" srcId="{5F81006C-FEE1-4381-8903-79C31BEDCB86}" destId="{E27AB2D9-ED51-4DA7-BE2D-5C78BC5DB23E}" srcOrd="0" destOrd="0" presId="urn:microsoft.com/office/officeart/2008/layout/VerticalCurvedList"/>
    <dgm:cxn modelId="{CE74F158-779A-4FE0-AECE-B92D2DE059DE}" type="presParOf" srcId="{5F81006C-FEE1-4381-8903-79C31BEDCB86}" destId="{E900A070-1548-440A-A6DB-C13677F7A333}" srcOrd="1" destOrd="0" presId="urn:microsoft.com/office/officeart/2008/layout/VerticalCurvedList"/>
    <dgm:cxn modelId="{481447AB-67F3-43D2-8D63-6BF43FA82EBA}" type="presParOf" srcId="{5F81006C-FEE1-4381-8903-79C31BEDCB86}" destId="{E6BBEC18-D033-4D37-A235-A69196622617}" srcOrd="2" destOrd="0" presId="urn:microsoft.com/office/officeart/2008/layout/VerticalCurvedList"/>
    <dgm:cxn modelId="{87F63E48-0608-4423-B17D-190AC9A652B2}" type="presParOf" srcId="{5F81006C-FEE1-4381-8903-79C31BEDCB86}" destId="{5DE98F8F-014E-4E83-8C1C-91AE3517C32E}" srcOrd="3" destOrd="0" presId="urn:microsoft.com/office/officeart/2008/layout/VerticalCurvedList"/>
    <dgm:cxn modelId="{BDC5FB2E-F67F-4461-BE39-4A5EF31D1A0D}" type="presParOf" srcId="{0CA3B405-868C-4E03-B15E-A48D013E1C71}" destId="{5E85F537-0674-45D7-A140-AB67848CEEA3}" srcOrd="1" destOrd="0" presId="urn:microsoft.com/office/officeart/2008/layout/VerticalCurvedList"/>
    <dgm:cxn modelId="{5CB08E15-858C-4BD0-A032-B71E9255EC9E}" type="presParOf" srcId="{0CA3B405-868C-4E03-B15E-A48D013E1C71}" destId="{0E7659A0-3B39-4315-A794-67B715E1FD8F}" srcOrd="2" destOrd="0" presId="urn:microsoft.com/office/officeart/2008/layout/VerticalCurvedList"/>
    <dgm:cxn modelId="{B92DFE46-F8B4-4C02-96E8-0FEEA069DDB8}" type="presParOf" srcId="{0E7659A0-3B39-4315-A794-67B715E1FD8F}" destId="{0FBCF967-4213-4DE4-9BAF-F02CB6B7B9D4}" srcOrd="0" destOrd="0" presId="urn:microsoft.com/office/officeart/2008/layout/VerticalCurvedList"/>
    <dgm:cxn modelId="{52B65B24-EF2A-4CD7-88CA-22AB0FF116B8}" type="presParOf" srcId="{0CA3B405-868C-4E03-B15E-A48D013E1C71}" destId="{854BE2BC-6044-4C4E-941F-07BA59AAA8E6}" srcOrd="3" destOrd="0" presId="urn:microsoft.com/office/officeart/2008/layout/VerticalCurvedList"/>
    <dgm:cxn modelId="{81BD576C-4902-4FBC-BD7F-A5F2270EFCB6}" type="presParOf" srcId="{0CA3B405-868C-4E03-B15E-A48D013E1C71}" destId="{0E942940-BFEB-45EF-961C-868D1ACB31B0}" srcOrd="4" destOrd="0" presId="urn:microsoft.com/office/officeart/2008/layout/VerticalCurvedList"/>
    <dgm:cxn modelId="{73147C53-E554-4ED4-97D9-D301DCBC7301}" type="presParOf" srcId="{0E942940-BFEB-45EF-961C-868D1ACB31B0}" destId="{C8645145-6184-48B5-945F-4D6DB21F10E9}" srcOrd="0" destOrd="0" presId="urn:microsoft.com/office/officeart/2008/layout/VerticalCurvedList"/>
    <dgm:cxn modelId="{4AF34FCE-8006-42F4-8983-1697A11FE05A}" type="presParOf" srcId="{0CA3B405-868C-4E03-B15E-A48D013E1C71}" destId="{3AF45149-94B9-4F99-BB53-B51AF6C37902}" srcOrd="5" destOrd="0" presId="urn:microsoft.com/office/officeart/2008/layout/VerticalCurvedList"/>
    <dgm:cxn modelId="{4CA78F99-8857-42C4-8068-C8E4568EB65E}" type="presParOf" srcId="{0CA3B405-868C-4E03-B15E-A48D013E1C71}" destId="{B2103BF3-1E35-482B-93AB-E6308CC3A65B}" srcOrd="6" destOrd="0" presId="urn:microsoft.com/office/officeart/2008/layout/VerticalCurvedList"/>
    <dgm:cxn modelId="{C58F0EBE-CBEA-4D32-8A5E-EF6F63D4D3D0}" type="presParOf" srcId="{B2103BF3-1E35-482B-93AB-E6308CC3A65B}" destId="{79BF6A03-FF4C-47D8-87AD-1CCB0E566D7A}" srcOrd="0" destOrd="0" presId="urn:microsoft.com/office/officeart/2008/layout/VerticalCurvedList"/>
    <dgm:cxn modelId="{CEAFEA0D-8A66-4CFB-A138-7B9BB172714A}" type="presParOf" srcId="{0CA3B405-868C-4E03-B15E-A48D013E1C71}" destId="{3098D7AE-0C1E-4BFB-9DE6-BE5A126DBB06}" srcOrd="7" destOrd="0" presId="urn:microsoft.com/office/officeart/2008/layout/VerticalCurvedList"/>
    <dgm:cxn modelId="{654F3FEC-5A04-4A55-B427-B34A96B2D8C1}" type="presParOf" srcId="{0CA3B405-868C-4E03-B15E-A48D013E1C71}" destId="{BEE55CA7-D834-4DA4-BCDF-15B9CB4D05D9}" srcOrd="8" destOrd="0" presId="urn:microsoft.com/office/officeart/2008/layout/VerticalCurvedList"/>
    <dgm:cxn modelId="{856C77C5-1F9E-4EDF-87B6-07D1527F716D}" type="presParOf" srcId="{BEE55CA7-D834-4DA4-BCDF-15B9CB4D05D9}" destId="{AFBF743B-0467-464E-835D-3CCBCD36B960}" srcOrd="0" destOrd="0" presId="urn:microsoft.com/office/officeart/2008/layout/VerticalCurvedList"/>
    <dgm:cxn modelId="{4EC063DC-F716-4F35-A27B-DD3B5D9FD77F}" type="presParOf" srcId="{0CA3B405-868C-4E03-B15E-A48D013E1C71}" destId="{FB0613D7-8E10-4FA7-AC53-CDB200E0B9B2}" srcOrd="9" destOrd="0" presId="urn:microsoft.com/office/officeart/2008/layout/VerticalCurvedList"/>
    <dgm:cxn modelId="{A58CA033-1222-4174-905D-92DBC8B19BF6}" type="presParOf" srcId="{0CA3B405-868C-4E03-B15E-A48D013E1C71}" destId="{6265D00C-32FE-41AB-84C6-20E30CB72FB1}" srcOrd="10" destOrd="0" presId="urn:microsoft.com/office/officeart/2008/layout/VerticalCurvedList"/>
    <dgm:cxn modelId="{E183DF7A-61AD-45E0-A018-32E42A3163C3}" type="presParOf" srcId="{6265D00C-32FE-41AB-84C6-20E30CB72FB1}" destId="{0987DAC8-C3DB-490A-8F28-DBB518283D1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DC606F-5170-4688-A0E1-8F34E3438464}"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s-CO"/>
        </a:p>
      </dgm:t>
    </dgm:pt>
    <dgm:pt modelId="{3B9C7C85-D9FD-4D9B-9F00-F590B0CDBBFB}">
      <dgm:prSet phldrT="[Texto]" custT="1"/>
      <dgm:spPr/>
      <dgm:t>
        <a:bodyPr anchor="ctr"/>
        <a:lstStyle/>
        <a:p>
          <a:r>
            <a:rPr lang="es-CO" sz="1100" b="1" dirty="0">
              <a:solidFill>
                <a:schemeClr val="tx1"/>
              </a:solidFill>
              <a:latin typeface="Montserrat Medium" panose="00000600000000000000" pitchFamily="2" charset="0"/>
            </a:rPr>
            <a:t>Educación (Departamentos, municipios y distritos)</a:t>
          </a:r>
        </a:p>
        <a:p>
          <a:r>
            <a:rPr lang="es-CO" sz="1100" b="0" dirty="0">
              <a:solidFill>
                <a:schemeClr val="tx1"/>
              </a:solidFill>
              <a:latin typeface="Montserrat Medium" panose="00000600000000000000" pitchFamily="2" charset="0"/>
            </a:rPr>
            <a:t>- Prestación de servicios: </a:t>
          </a:r>
          <a:r>
            <a:rPr lang="es-MX" sz="1100" b="0" dirty="0">
              <a:solidFill>
                <a:schemeClr val="tx1"/>
              </a:solidFill>
              <a:latin typeface="Montserrat Medium" panose="00000600000000000000" pitchFamily="2" charset="0"/>
            </a:rPr>
            <a:t>Reconoce costos derivados de la prestación del servicio - </a:t>
          </a:r>
          <a:r>
            <a:rPr lang="es-CO" sz="1100" b="0" dirty="0">
              <a:solidFill>
                <a:schemeClr val="tx1"/>
              </a:solidFill>
              <a:latin typeface="Montserrat Medium" panose="00000600000000000000" pitchFamily="2" charset="0"/>
            </a:rPr>
            <a:t>Nómina docente.</a:t>
          </a:r>
        </a:p>
        <a:p>
          <a:r>
            <a:rPr lang="es-CO" sz="1100" b="0" dirty="0">
              <a:solidFill>
                <a:schemeClr val="tx1"/>
              </a:solidFill>
              <a:latin typeface="Montserrat Medium" panose="00000600000000000000" pitchFamily="2" charset="0"/>
            </a:rPr>
            <a:t>- Calidad Matricula y Calidad Gratuidad: </a:t>
          </a:r>
          <a:r>
            <a:rPr lang="es-MX" sz="1100" b="0" dirty="0">
              <a:solidFill>
                <a:schemeClr val="tx1"/>
              </a:solidFill>
              <a:latin typeface="Montserrat Medium" panose="00000600000000000000" pitchFamily="2" charset="0"/>
            </a:rPr>
            <a:t>Construcción y adecuación de infraestructura, servicios públicos, material y medios pedagógicos para el aprendizaje. (Complementa de ser necesario la alimentación escolar)</a:t>
          </a:r>
          <a:endParaRPr lang="es-CO" sz="1100" b="1" dirty="0">
            <a:solidFill>
              <a:schemeClr val="tx1"/>
            </a:solidFill>
            <a:latin typeface="Montserrat Medium" panose="00000600000000000000" pitchFamily="2" charset="0"/>
          </a:endParaRPr>
        </a:p>
      </dgm:t>
    </dgm:pt>
    <dgm:pt modelId="{113A2D4A-EA51-4701-BE34-6436F5C84A76}" type="parTrans" cxnId="{4A21E51C-03A7-45E7-A724-3F32113206CF}">
      <dgm:prSet/>
      <dgm:spPr/>
      <dgm:t>
        <a:bodyPr/>
        <a:lstStyle/>
        <a:p>
          <a:endParaRPr lang="es-CO" sz="1100" b="0">
            <a:solidFill>
              <a:srgbClr val="002060"/>
            </a:solidFill>
            <a:latin typeface="Montserrat Medium" panose="00000600000000000000" pitchFamily="2" charset="0"/>
          </a:endParaRPr>
        </a:p>
      </dgm:t>
    </dgm:pt>
    <dgm:pt modelId="{2C017703-400D-4CED-A69B-00F034C7D571}" type="sibTrans" cxnId="{4A21E51C-03A7-45E7-A724-3F32113206CF}">
      <dgm:prSet/>
      <dgm:spPr/>
      <dgm:t>
        <a:bodyPr/>
        <a:lstStyle/>
        <a:p>
          <a:endParaRPr lang="es-CO" sz="1100" b="0">
            <a:solidFill>
              <a:srgbClr val="002060"/>
            </a:solidFill>
            <a:latin typeface="Montserrat Medium" panose="00000600000000000000" pitchFamily="2" charset="0"/>
          </a:endParaRPr>
        </a:p>
      </dgm:t>
    </dgm:pt>
    <dgm:pt modelId="{64D0EB5C-EA9E-474E-81E2-F82295A3B163}">
      <dgm:prSet phldrT="[Texto]" custT="1"/>
      <dgm:spPr/>
      <dgm:t>
        <a:bodyPr/>
        <a:lstStyle/>
        <a:p>
          <a:r>
            <a:rPr lang="es-CO" sz="1100" b="1" dirty="0">
              <a:solidFill>
                <a:schemeClr val="tx1"/>
              </a:solidFill>
              <a:latin typeface="Montserrat Medium" panose="00000600000000000000" pitchFamily="2" charset="0"/>
            </a:rPr>
            <a:t>Salud (Departamentos, municipios y distritos)</a:t>
          </a:r>
        </a:p>
        <a:p>
          <a:r>
            <a:rPr lang="es-CO" sz="1100" b="0" dirty="0">
              <a:solidFill>
                <a:schemeClr val="tx1"/>
              </a:solidFill>
              <a:latin typeface="Montserrat Medium" panose="00000600000000000000" pitchFamily="2" charset="0"/>
            </a:rPr>
            <a:t>- F</a:t>
          </a:r>
          <a:r>
            <a:rPr lang="es-ES" sz="1100" b="0" dirty="0">
              <a:solidFill>
                <a:schemeClr val="tx1"/>
              </a:solidFill>
              <a:latin typeface="Montserrat Medium" panose="00000600000000000000" pitchFamily="2" charset="0"/>
            </a:rPr>
            <a:t>inanciación del Régimen Subsidiado – Transferencia a EPS.</a:t>
          </a:r>
        </a:p>
        <a:p>
          <a:r>
            <a:rPr lang="es-ES" sz="1100" b="0" dirty="0">
              <a:solidFill>
                <a:schemeClr val="tx1"/>
              </a:solidFill>
              <a:latin typeface="Montserrat Medium" panose="00000600000000000000" pitchFamily="2" charset="0"/>
            </a:rPr>
            <a:t>- Acciones de Salud Pública como vacunación, campañas de cuidado y prevención, entre otras.</a:t>
          </a:r>
        </a:p>
        <a:p>
          <a:r>
            <a:rPr lang="es-CO" sz="1100" b="0" dirty="0">
              <a:solidFill>
                <a:schemeClr val="tx1"/>
              </a:solidFill>
              <a:latin typeface="Montserrat Medium" panose="00000600000000000000" pitchFamily="2" charset="0"/>
            </a:rPr>
            <a:t>- F</a:t>
          </a:r>
          <a:r>
            <a:rPr lang="es-MX" sz="1100" b="0" dirty="0">
              <a:solidFill>
                <a:schemeClr val="tx1"/>
              </a:solidFill>
              <a:latin typeface="Montserrat Medium" panose="00000600000000000000" pitchFamily="2" charset="0"/>
            </a:rPr>
            <a:t>inanciación de la operación en instituciones públicas ubicadas en zonas alejadas o de difícil acceso que sean monopolio en servicios trazadores no sostenibles por venta de servicios.</a:t>
          </a:r>
          <a:endParaRPr lang="es-CO" sz="1100" b="1" dirty="0">
            <a:solidFill>
              <a:schemeClr val="tx1"/>
            </a:solidFill>
            <a:latin typeface="Montserrat Medium" panose="00000600000000000000" pitchFamily="2" charset="0"/>
          </a:endParaRPr>
        </a:p>
      </dgm:t>
    </dgm:pt>
    <dgm:pt modelId="{9BC56E47-2E46-412F-9753-C0C4F2802101}" type="parTrans" cxnId="{60F53238-DE70-408F-BE7D-7AE07B4AE469}">
      <dgm:prSet/>
      <dgm:spPr/>
      <dgm:t>
        <a:bodyPr/>
        <a:lstStyle/>
        <a:p>
          <a:endParaRPr lang="es-CO" sz="1100" b="0">
            <a:solidFill>
              <a:srgbClr val="002060"/>
            </a:solidFill>
            <a:latin typeface="Montserrat Medium" panose="00000600000000000000" pitchFamily="2" charset="0"/>
          </a:endParaRPr>
        </a:p>
      </dgm:t>
    </dgm:pt>
    <dgm:pt modelId="{2CECD9A2-475A-4568-B601-65E5B6EC84CF}" type="sibTrans" cxnId="{60F53238-DE70-408F-BE7D-7AE07B4AE469}">
      <dgm:prSet/>
      <dgm:spPr/>
      <dgm:t>
        <a:bodyPr/>
        <a:lstStyle/>
        <a:p>
          <a:endParaRPr lang="es-CO" sz="1100" b="0">
            <a:solidFill>
              <a:srgbClr val="002060"/>
            </a:solidFill>
            <a:latin typeface="Montserrat Medium" panose="00000600000000000000" pitchFamily="2" charset="0"/>
          </a:endParaRPr>
        </a:p>
      </dgm:t>
    </dgm:pt>
    <dgm:pt modelId="{15F6622F-F8B8-4CAC-BA5F-12F63364233E}">
      <dgm:prSet phldrT="[Texto]" custT="1"/>
      <dgm:spPr/>
      <dgm:t>
        <a:bodyPr anchor="ctr"/>
        <a:lstStyle/>
        <a:p>
          <a:r>
            <a:rPr lang="es-CO" sz="1100" b="1" dirty="0">
              <a:solidFill>
                <a:schemeClr val="tx1"/>
              </a:solidFill>
              <a:latin typeface="Montserrat Medium" panose="00000600000000000000" pitchFamily="2" charset="0"/>
            </a:rPr>
            <a:t>Agua Potable y Saneamiento Básico (Departamentos, municipios y distritos)</a:t>
          </a:r>
        </a:p>
        <a:p>
          <a:r>
            <a:rPr lang="es-MX" sz="1100" b="0" dirty="0">
              <a:solidFill>
                <a:schemeClr val="tx1"/>
              </a:solidFill>
              <a:latin typeface="Montserrat Medium" panose="00000600000000000000" pitchFamily="2" charset="0"/>
            </a:rPr>
            <a:t>- Proyectos regionales de abastecimiento de </a:t>
          </a:r>
          <a:r>
            <a:rPr lang="es-CO" sz="1100" b="0" dirty="0">
              <a:solidFill>
                <a:schemeClr val="tx1"/>
              </a:solidFill>
              <a:latin typeface="Montserrat Medium" panose="00000600000000000000" pitchFamily="2" charset="0"/>
            </a:rPr>
            <a:t>agua.</a:t>
          </a:r>
        </a:p>
        <a:p>
          <a:r>
            <a:rPr lang="es-MX" sz="1100" b="0" dirty="0">
              <a:solidFill>
                <a:schemeClr val="tx1"/>
              </a:solidFill>
              <a:latin typeface="Montserrat Medium" panose="00000600000000000000" pitchFamily="2" charset="0"/>
            </a:rPr>
            <a:t>- Proyectos de tratamiento y disposición final </a:t>
          </a:r>
          <a:r>
            <a:rPr lang="es-CO" sz="1100" b="0" dirty="0">
              <a:solidFill>
                <a:schemeClr val="tx1"/>
              </a:solidFill>
              <a:latin typeface="Montserrat Medium" panose="00000600000000000000" pitchFamily="2" charset="0"/>
            </a:rPr>
            <a:t>de residuos líquidos.</a:t>
          </a:r>
        </a:p>
        <a:p>
          <a:r>
            <a:rPr lang="es-MX" sz="1100" b="0" dirty="0">
              <a:solidFill>
                <a:schemeClr val="tx1"/>
              </a:solidFill>
              <a:latin typeface="Montserrat Medium" panose="00000600000000000000" pitchFamily="2" charset="0"/>
            </a:rPr>
            <a:t>- Los subsidios que se otorguen a los estratos de acuerdo con lo dispuesto en la </a:t>
          </a:r>
          <a:r>
            <a:rPr lang="es-CO" sz="1100" b="0" dirty="0">
              <a:solidFill>
                <a:schemeClr val="tx1"/>
              </a:solidFill>
              <a:latin typeface="Montserrat Medium" panose="00000600000000000000" pitchFamily="2" charset="0"/>
            </a:rPr>
            <a:t>normatividad vigente.</a:t>
          </a:r>
        </a:p>
        <a:p>
          <a:r>
            <a:rPr lang="es-MX" sz="1100" b="0" dirty="0">
              <a:solidFill>
                <a:schemeClr val="tx1"/>
              </a:solidFill>
              <a:latin typeface="Montserrat Medium" panose="00000600000000000000" pitchFamily="2" charset="0"/>
            </a:rPr>
            <a:t>- Programas de macro y micromedición.</a:t>
          </a:r>
        </a:p>
        <a:p>
          <a:r>
            <a:rPr lang="es-MX" sz="1100" b="0" dirty="0">
              <a:solidFill>
                <a:schemeClr val="tx1"/>
              </a:solidFill>
              <a:latin typeface="Montserrat Medium" panose="00000600000000000000" pitchFamily="2" charset="0"/>
            </a:rPr>
            <a:t>- Preinversión en diseños, estudios e interventorías para proyectos del sector de agua potable y saneamiento básico.</a:t>
          </a:r>
        </a:p>
        <a:p>
          <a:r>
            <a:rPr lang="es-MX" sz="1100" b="0" dirty="0">
              <a:solidFill>
                <a:schemeClr val="tx1"/>
              </a:solidFill>
              <a:latin typeface="Montserrat Medium" panose="00000600000000000000" pitchFamily="2" charset="0"/>
            </a:rPr>
            <a:t>- Programas de reducción de agua no contabilizada.</a:t>
          </a:r>
          <a:endParaRPr lang="es-CO" sz="1100" b="1" dirty="0">
            <a:solidFill>
              <a:schemeClr val="tx1"/>
            </a:solidFill>
            <a:latin typeface="Montserrat Medium" panose="00000600000000000000" pitchFamily="2" charset="0"/>
          </a:endParaRPr>
        </a:p>
      </dgm:t>
    </dgm:pt>
    <dgm:pt modelId="{ACD1B446-5F3D-4428-8FD8-C35012316DA2}" type="parTrans" cxnId="{4A2FE876-8835-4415-8804-19CCC9AC5DC7}">
      <dgm:prSet/>
      <dgm:spPr/>
      <dgm:t>
        <a:bodyPr/>
        <a:lstStyle/>
        <a:p>
          <a:endParaRPr lang="es-CO" sz="1100" b="0">
            <a:solidFill>
              <a:srgbClr val="002060"/>
            </a:solidFill>
            <a:latin typeface="Montserrat Medium" panose="00000600000000000000" pitchFamily="2" charset="0"/>
          </a:endParaRPr>
        </a:p>
      </dgm:t>
    </dgm:pt>
    <dgm:pt modelId="{4AF66947-4B5E-4862-9E52-059543E1CA3D}" type="sibTrans" cxnId="{4A2FE876-8835-4415-8804-19CCC9AC5DC7}">
      <dgm:prSet/>
      <dgm:spPr/>
      <dgm:t>
        <a:bodyPr/>
        <a:lstStyle/>
        <a:p>
          <a:endParaRPr lang="es-CO" sz="1100" b="0">
            <a:solidFill>
              <a:srgbClr val="002060"/>
            </a:solidFill>
            <a:latin typeface="Montserrat Medium" panose="00000600000000000000" pitchFamily="2" charset="0"/>
          </a:endParaRPr>
        </a:p>
      </dgm:t>
    </dgm:pt>
    <dgm:pt modelId="{953F3C77-F1FD-4836-AEBC-7FE33814F711}">
      <dgm:prSet phldrT="[Texto]" custT="1"/>
      <dgm:spPr/>
      <dgm:t>
        <a:bodyPr/>
        <a:lstStyle/>
        <a:p>
          <a:pPr>
            <a:buNone/>
          </a:pPr>
          <a:r>
            <a:rPr lang="es-CO" sz="1100" b="1" i="0" kern="1200" dirty="0">
              <a:solidFill>
                <a:schemeClr val="tx1"/>
              </a:solidFill>
              <a:latin typeface="Montserrat Medium" panose="00000600000000000000" pitchFamily="2" charset="0"/>
            </a:rPr>
            <a:t>Propósito General (Municipios y distritos)</a:t>
          </a:r>
        </a:p>
      </dgm:t>
    </dgm:pt>
    <dgm:pt modelId="{133CB824-E84E-4D87-B2F5-6B977A9E9C16}" type="sibTrans" cxnId="{A585075D-2B1F-4786-9809-B9FF35758E2B}">
      <dgm:prSet/>
      <dgm:spPr/>
      <dgm:t>
        <a:bodyPr/>
        <a:lstStyle/>
        <a:p>
          <a:endParaRPr lang="es-CO" sz="1100" b="0">
            <a:solidFill>
              <a:srgbClr val="002060"/>
            </a:solidFill>
            <a:latin typeface="Montserrat Medium" panose="00000600000000000000" pitchFamily="2" charset="0"/>
          </a:endParaRPr>
        </a:p>
      </dgm:t>
    </dgm:pt>
    <dgm:pt modelId="{BBD97EA7-3730-43AA-942C-6352AC910EFE}" type="parTrans" cxnId="{A585075D-2B1F-4786-9809-B9FF35758E2B}">
      <dgm:prSet/>
      <dgm:spPr/>
      <dgm:t>
        <a:bodyPr/>
        <a:lstStyle/>
        <a:p>
          <a:endParaRPr lang="es-CO" sz="1100" b="0">
            <a:solidFill>
              <a:srgbClr val="002060"/>
            </a:solidFill>
            <a:latin typeface="Montserrat Medium" panose="00000600000000000000" pitchFamily="2" charset="0"/>
          </a:endParaRPr>
        </a:p>
      </dgm:t>
    </dgm:pt>
    <dgm:pt modelId="{FF428751-1941-41B5-B790-2FFD59358B43}">
      <dgm:prSet custT="1"/>
      <dgm:spPr/>
      <dgm:t>
        <a:bodyPr/>
        <a:lstStyle/>
        <a:p>
          <a:pPr>
            <a:buFont typeface="Arial" panose="020B0604020202020204" pitchFamily="34" charset="0"/>
            <a:buNone/>
          </a:pPr>
          <a:r>
            <a:rPr lang="es-MX" sz="1100" b="0" kern="1200" dirty="0">
              <a:solidFill>
                <a:prstClr val="black"/>
              </a:solidFill>
              <a:latin typeface="Montserrat Medium" panose="00000600000000000000" pitchFamily="2" charset="0"/>
              <a:ea typeface="+mn-ea"/>
              <a:cs typeface="+mn-cs"/>
            </a:rPr>
            <a:t>- Financia la provisión de servicios públicos de conformidad con las competencias asignadas por Ley: Vivienda, Ambiente, Cultura, Justicia, Atención a grupos vulnerables, Agropecuario, Recreación y Deporte, Servicios Públicos, Prevención de Desastres, Empleo, Transporte, Fortalecimiento Institucional, Restaurantes Escolares etc.</a:t>
          </a:r>
          <a:endParaRPr lang="es-CO" sz="1100" b="0" kern="1200" dirty="0">
            <a:solidFill>
              <a:prstClr val="black"/>
            </a:solidFill>
            <a:latin typeface="Montserrat Medium" panose="00000600000000000000" pitchFamily="2" charset="0"/>
            <a:ea typeface="+mn-ea"/>
            <a:cs typeface="+mn-cs"/>
          </a:endParaRPr>
        </a:p>
      </dgm:t>
    </dgm:pt>
    <dgm:pt modelId="{F488F2DA-D72D-4185-821C-B2EF1DE21F55}" type="parTrans" cxnId="{27555AA0-661D-4887-AABB-9781A76FB3DA}">
      <dgm:prSet/>
      <dgm:spPr/>
      <dgm:t>
        <a:bodyPr/>
        <a:lstStyle/>
        <a:p>
          <a:endParaRPr lang="es-CO" sz="1100">
            <a:latin typeface="Montserrat Medium" panose="00000600000000000000" pitchFamily="2" charset="0"/>
          </a:endParaRPr>
        </a:p>
      </dgm:t>
    </dgm:pt>
    <dgm:pt modelId="{31090B2C-2377-4041-8529-71E65C580AAE}" type="sibTrans" cxnId="{27555AA0-661D-4887-AABB-9781A76FB3DA}">
      <dgm:prSet/>
      <dgm:spPr/>
      <dgm:t>
        <a:bodyPr/>
        <a:lstStyle/>
        <a:p>
          <a:endParaRPr lang="es-CO" sz="1100">
            <a:latin typeface="Montserrat Medium" panose="00000600000000000000" pitchFamily="2" charset="0"/>
          </a:endParaRPr>
        </a:p>
      </dgm:t>
    </dgm:pt>
    <dgm:pt modelId="{3BBC714E-7240-4940-9473-A2A703F14DC2}" type="pres">
      <dgm:prSet presAssocID="{44DC606F-5170-4688-A0E1-8F34E3438464}" presName="Name0" presStyleCnt="0">
        <dgm:presLayoutVars>
          <dgm:chMax val="7"/>
          <dgm:chPref val="7"/>
          <dgm:dir/>
        </dgm:presLayoutVars>
      </dgm:prSet>
      <dgm:spPr/>
    </dgm:pt>
    <dgm:pt modelId="{44FA6B7F-55C8-42EA-BCDD-5C903B9992DA}" type="pres">
      <dgm:prSet presAssocID="{44DC606F-5170-4688-A0E1-8F34E3438464}" presName="Name1" presStyleCnt="0"/>
      <dgm:spPr/>
    </dgm:pt>
    <dgm:pt modelId="{1C3DC3E3-1985-4798-8566-614B29A20A52}" type="pres">
      <dgm:prSet presAssocID="{44DC606F-5170-4688-A0E1-8F34E3438464}" presName="cycle" presStyleCnt="0"/>
      <dgm:spPr/>
    </dgm:pt>
    <dgm:pt modelId="{BAB9EE9A-8383-4558-B271-17B00510709B}" type="pres">
      <dgm:prSet presAssocID="{44DC606F-5170-4688-A0E1-8F34E3438464}" presName="srcNode" presStyleLbl="node1" presStyleIdx="0" presStyleCnt="4"/>
      <dgm:spPr/>
    </dgm:pt>
    <dgm:pt modelId="{889B0201-7D4D-4E36-B9CA-DFF7984863A0}" type="pres">
      <dgm:prSet presAssocID="{44DC606F-5170-4688-A0E1-8F34E3438464}" presName="conn" presStyleLbl="parChTrans1D2" presStyleIdx="0" presStyleCnt="1"/>
      <dgm:spPr/>
    </dgm:pt>
    <dgm:pt modelId="{273812BB-00F3-426C-932D-DDF7BFF35E4C}" type="pres">
      <dgm:prSet presAssocID="{44DC606F-5170-4688-A0E1-8F34E3438464}" presName="extraNode" presStyleLbl="node1" presStyleIdx="0" presStyleCnt="4"/>
      <dgm:spPr/>
    </dgm:pt>
    <dgm:pt modelId="{67A8D806-382F-4AF9-AADD-77F624AD20E7}" type="pres">
      <dgm:prSet presAssocID="{44DC606F-5170-4688-A0E1-8F34E3438464}" presName="dstNode" presStyleLbl="node1" presStyleIdx="0" presStyleCnt="4"/>
      <dgm:spPr/>
    </dgm:pt>
    <dgm:pt modelId="{D2EB2F4D-3920-429D-8D35-F4F395563A08}" type="pres">
      <dgm:prSet presAssocID="{3B9C7C85-D9FD-4D9B-9F00-F590B0CDBBFB}" presName="text_1" presStyleLbl="node1" presStyleIdx="0" presStyleCnt="4" custScaleY="112223" custLinFactNeighborX="633" custLinFactNeighborY="-40068">
        <dgm:presLayoutVars>
          <dgm:bulletEnabled val="1"/>
        </dgm:presLayoutVars>
      </dgm:prSet>
      <dgm:spPr/>
    </dgm:pt>
    <dgm:pt modelId="{D6CA6277-02C3-47ED-AA9D-601AAA86D8F7}" type="pres">
      <dgm:prSet presAssocID="{3B9C7C85-D9FD-4D9B-9F00-F590B0CDBBFB}" presName="accent_1" presStyleCnt="0"/>
      <dgm:spPr/>
    </dgm:pt>
    <dgm:pt modelId="{35B2CD87-94A3-4877-80B5-10DCBCBC9AC7}" type="pres">
      <dgm:prSet presAssocID="{3B9C7C85-D9FD-4D9B-9F00-F590B0CDBBFB}" presName="accentRepeatNode" presStyleLbl="solidFgAcc1" presStyleIdx="0" presStyleCnt="4" custLinFactNeighborX="-19149" custLinFactNeighborY="-28310"/>
      <dgm:spPr/>
    </dgm:pt>
    <dgm:pt modelId="{5C72B770-A61C-4296-AE69-F6F3ADFF68BA}" type="pres">
      <dgm:prSet presAssocID="{64D0EB5C-EA9E-474E-81E2-F82295A3B163}" presName="text_2" presStyleLbl="node1" presStyleIdx="1" presStyleCnt="4" custScaleX="101228" custScaleY="126021" custLinFactNeighborX="146" custLinFactNeighborY="-47882">
        <dgm:presLayoutVars>
          <dgm:bulletEnabled val="1"/>
        </dgm:presLayoutVars>
      </dgm:prSet>
      <dgm:spPr/>
    </dgm:pt>
    <dgm:pt modelId="{B98F876B-342D-4F3F-BC69-580748DE1256}" type="pres">
      <dgm:prSet presAssocID="{64D0EB5C-EA9E-474E-81E2-F82295A3B163}" presName="accent_2" presStyleCnt="0"/>
      <dgm:spPr/>
    </dgm:pt>
    <dgm:pt modelId="{2BBBE375-28FC-4ADA-A171-DC97AA6A5AB0}" type="pres">
      <dgm:prSet presAssocID="{64D0EB5C-EA9E-474E-81E2-F82295A3B163}" presName="accentRepeatNode" presStyleLbl="solidFgAcc1" presStyleIdx="1" presStyleCnt="4" custLinFactNeighborX="-17670" custLinFactNeighborY="-38860"/>
      <dgm:spPr/>
    </dgm:pt>
    <dgm:pt modelId="{9C3E550C-37F9-44E9-8D2B-7157570F0E07}" type="pres">
      <dgm:prSet presAssocID="{15F6622F-F8B8-4CAC-BA5F-12F63364233E}" presName="text_3" presStyleLbl="node1" presStyleIdx="2" presStyleCnt="4" custScaleX="99617" custScaleY="194530" custLinFactNeighborX="899" custLinFactNeighborY="-22911">
        <dgm:presLayoutVars>
          <dgm:bulletEnabled val="1"/>
        </dgm:presLayoutVars>
      </dgm:prSet>
      <dgm:spPr/>
    </dgm:pt>
    <dgm:pt modelId="{A3EB91B4-24DF-497D-90FF-565439C8F40E}" type="pres">
      <dgm:prSet presAssocID="{15F6622F-F8B8-4CAC-BA5F-12F63364233E}" presName="accent_3" presStyleCnt="0"/>
      <dgm:spPr/>
    </dgm:pt>
    <dgm:pt modelId="{DC91D4B4-5B7F-47F7-985F-DF00653C5AA0}" type="pres">
      <dgm:prSet presAssocID="{15F6622F-F8B8-4CAC-BA5F-12F63364233E}" presName="accentRepeatNode" presStyleLbl="solidFgAcc1" presStyleIdx="2" presStyleCnt="4" custLinFactNeighborX="-13300" custLinFactNeighborY="-32043"/>
      <dgm:spPr/>
    </dgm:pt>
    <dgm:pt modelId="{3FAE77FB-410F-466B-8327-21DF889E377E}" type="pres">
      <dgm:prSet presAssocID="{953F3C77-F1FD-4836-AEBC-7FE33814F711}" presName="text_4" presStyleLbl="node1" presStyleIdx="3" presStyleCnt="4" custScaleX="98452" custScaleY="113345" custLinFactNeighborX="2223" custLinFactNeighborY="2852">
        <dgm:presLayoutVars>
          <dgm:bulletEnabled val="1"/>
        </dgm:presLayoutVars>
      </dgm:prSet>
      <dgm:spPr/>
    </dgm:pt>
    <dgm:pt modelId="{041798EE-3C6B-4E4D-A9AC-DC4B6111DE0F}" type="pres">
      <dgm:prSet presAssocID="{953F3C77-F1FD-4836-AEBC-7FE33814F711}" presName="accent_4" presStyleCnt="0"/>
      <dgm:spPr/>
    </dgm:pt>
    <dgm:pt modelId="{D75330EE-69AC-48CA-901E-49C07BE59E10}" type="pres">
      <dgm:prSet presAssocID="{953F3C77-F1FD-4836-AEBC-7FE33814F711}" presName="accentRepeatNode" presStyleLbl="solidFgAcc1" presStyleIdx="3" presStyleCnt="4" custLinFactNeighborX="-2829" custLinFactNeighborY="-4359"/>
      <dgm:spPr/>
    </dgm:pt>
  </dgm:ptLst>
  <dgm:cxnLst>
    <dgm:cxn modelId="{4A21E51C-03A7-45E7-A724-3F32113206CF}" srcId="{44DC606F-5170-4688-A0E1-8F34E3438464}" destId="{3B9C7C85-D9FD-4D9B-9F00-F590B0CDBBFB}" srcOrd="0" destOrd="0" parTransId="{113A2D4A-EA51-4701-BE34-6436F5C84A76}" sibTransId="{2C017703-400D-4CED-A69B-00F034C7D571}"/>
    <dgm:cxn modelId="{60F53238-DE70-408F-BE7D-7AE07B4AE469}" srcId="{44DC606F-5170-4688-A0E1-8F34E3438464}" destId="{64D0EB5C-EA9E-474E-81E2-F82295A3B163}" srcOrd="1" destOrd="0" parTransId="{9BC56E47-2E46-412F-9753-C0C4F2802101}" sibTransId="{2CECD9A2-475A-4568-B601-65E5B6EC84CF}"/>
    <dgm:cxn modelId="{A585075D-2B1F-4786-9809-B9FF35758E2B}" srcId="{44DC606F-5170-4688-A0E1-8F34E3438464}" destId="{953F3C77-F1FD-4836-AEBC-7FE33814F711}" srcOrd="3" destOrd="0" parTransId="{BBD97EA7-3730-43AA-942C-6352AC910EFE}" sibTransId="{133CB824-E84E-4D87-B2F5-6B977A9E9C16}"/>
    <dgm:cxn modelId="{5B1ACB61-6D5D-4406-8F90-B9D4D669E78E}" type="presOf" srcId="{15F6622F-F8B8-4CAC-BA5F-12F63364233E}" destId="{9C3E550C-37F9-44E9-8D2B-7157570F0E07}" srcOrd="0" destOrd="0" presId="urn:microsoft.com/office/officeart/2008/layout/VerticalCurvedList"/>
    <dgm:cxn modelId="{9205A553-3764-45CB-969B-3F02772E527E}" type="presOf" srcId="{3B9C7C85-D9FD-4D9B-9F00-F590B0CDBBFB}" destId="{D2EB2F4D-3920-429D-8D35-F4F395563A08}" srcOrd="0" destOrd="0" presId="urn:microsoft.com/office/officeart/2008/layout/VerticalCurvedList"/>
    <dgm:cxn modelId="{8F67B555-F9E6-4C7C-9948-1739B4CE642A}" type="presOf" srcId="{44DC606F-5170-4688-A0E1-8F34E3438464}" destId="{3BBC714E-7240-4940-9473-A2A703F14DC2}" srcOrd="0" destOrd="0" presId="urn:microsoft.com/office/officeart/2008/layout/VerticalCurvedList"/>
    <dgm:cxn modelId="{4A2FE876-8835-4415-8804-19CCC9AC5DC7}" srcId="{44DC606F-5170-4688-A0E1-8F34E3438464}" destId="{15F6622F-F8B8-4CAC-BA5F-12F63364233E}" srcOrd="2" destOrd="0" parTransId="{ACD1B446-5F3D-4428-8FD8-C35012316DA2}" sibTransId="{4AF66947-4B5E-4862-9E52-059543E1CA3D}"/>
    <dgm:cxn modelId="{353BF257-8958-49B2-839F-567A7ECB1E76}" type="presOf" srcId="{64D0EB5C-EA9E-474E-81E2-F82295A3B163}" destId="{5C72B770-A61C-4296-AE69-F6F3ADFF68BA}" srcOrd="0" destOrd="0" presId="urn:microsoft.com/office/officeart/2008/layout/VerticalCurvedList"/>
    <dgm:cxn modelId="{27555AA0-661D-4887-AABB-9781A76FB3DA}" srcId="{953F3C77-F1FD-4836-AEBC-7FE33814F711}" destId="{FF428751-1941-41B5-B790-2FFD59358B43}" srcOrd="0" destOrd="0" parTransId="{F488F2DA-D72D-4185-821C-B2EF1DE21F55}" sibTransId="{31090B2C-2377-4041-8529-71E65C580AAE}"/>
    <dgm:cxn modelId="{7F832EB2-339A-4126-BE7D-3EB1C0FFA9D8}" type="presOf" srcId="{953F3C77-F1FD-4836-AEBC-7FE33814F711}" destId="{3FAE77FB-410F-466B-8327-21DF889E377E}" srcOrd="0" destOrd="0" presId="urn:microsoft.com/office/officeart/2008/layout/VerticalCurvedList"/>
    <dgm:cxn modelId="{5AC456CE-EF22-4627-A419-E4AC0133F9A9}" type="presOf" srcId="{FF428751-1941-41B5-B790-2FFD59358B43}" destId="{3FAE77FB-410F-466B-8327-21DF889E377E}" srcOrd="0" destOrd="1" presId="urn:microsoft.com/office/officeart/2008/layout/VerticalCurvedList"/>
    <dgm:cxn modelId="{A9058DFD-C5CB-49A2-8D75-7018A63F959E}" type="presOf" srcId="{2C017703-400D-4CED-A69B-00F034C7D571}" destId="{889B0201-7D4D-4E36-B9CA-DFF7984863A0}" srcOrd="0" destOrd="0" presId="urn:microsoft.com/office/officeart/2008/layout/VerticalCurvedList"/>
    <dgm:cxn modelId="{9FCF450E-3807-4536-B56A-30286EF1AFE4}" type="presParOf" srcId="{3BBC714E-7240-4940-9473-A2A703F14DC2}" destId="{44FA6B7F-55C8-42EA-BCDD-5C903B9992DA}" srcOrd="0" destOrd="0" presId="urn:microsoft.com/office/officeart/2008/layout/VerticalCurvedList"/>
    <dgm:cxn modelId="{E90585CF-2F29-41AB-900C-52849CC57F51}" type="presParOf" srcId="{44FA6B7F-55C8-42EA-BCDD-5C903B9992DA}" destId="{1C3DC3E3-1985-4798-8566-614B29A20A52}" srcOrd="0" destOrd="0" presId="urn:microsoft.com/office/officeart/2008/layout/VerticalCurvedList"/>
    <dgm:cxn modelId="{70F99DF3-D30E-4303-9B9B-C454C0C835F0}" type="presParOf" srcId="{1C3DC3E3-1985-4798-8566-614B29A20A52}" destId="{BAB9EE9A-8383-4558-B271-17B00510709B}" srcOrd="0" destOrd="0" presId="urn:microsoft.com/office/officeart/2008/layout/VerticalCurvedList"/>
    <dgm:cxn modelId="{726FAE19-9E43-4650-A2CA-8BECB75BBD02}" type="presParOf" srcId="{1C3DC3E3-1985-4798-8566-614B29A20A52}" destId="{889B0201-7D4D-4E36-B9CA-DFF7984863A0}" srcOrd="1" destOrd="0" presId="urn:microsoft.com/office/officeart/2008/layout/VerticalCurvedList"/>
    <dgm:cxn modelId="{1E5A4636-0A46-4124-AB77-616F0D9323F4}" type="presParOf" srcId="{1C3DC3E3-1985-4798-8566-614B29A20A52}" destId="{273812BB-00F3-426C-932D-DDF7BFF35E4C}" srcOrd="2" destOrd="0" presId="urn:microsoft.com/office/officeart/2008/layout/VerticalCurvedList"/>
    <dgm:cxn modelId="{D7C658EA-5D53-43FA-92E4-F0E68E666B3C}" type="presParOf" srcId="{1C3DC3E3-1985-4798-8566-614B29A20A52}" destId="{67A8D806-382F-4AF9-AADD-77F624AD20E7}" srcOrd="3" destOrd="0" presId="urn:microsoft.com/office/officeart/2008/layout/VerticalCurvedList"/>
    <dgm:cxn modelId="{5FE48FB7-07D7-43FF-8B43-F8323F2FC999}" type="presParOf" srcId="{44FA6B7F-55C8-42EA-BCDD-5C903B9992DA}" destId="{D2EB2F4D-3920-429D-8D35-F4F395563A08}" srcOrd="1" destOrd="0" presId="urn:microsoft.com/office/officeart/2008/layout/VerticalCurvedList"/>
    <dgm:cxn modelId="{076FDB7E-D7F7-448A-8DBB-047801870ECD}" type="presParOf" srcId="{44FA6B7F-55C8-42EA-BCDD-5C903B9992DA}" destId="{D6CA6277-02C3-47ED-AA9D-601AAA86D8F7}" srcOrd="2" destOrd="0" presId="urn:microsoft.com/office/officeart/2008/layout/VerticalCurvedList"/>
    <dgm:cxn modelId="{99798256-FB8A-451A-9478-CEB514B1416C}" type="presParOf" srcId="{D6CA6277-02C3-47ED-AA9D-601AAA86D8F7}" destId="{35B2CD87-94A3-4877-80B5-10DCBCBC9AC7}" srcOrd="0" destOrd="0" presId="urn:microsoft.com/office/officeart/2008/layout/VerticalCurvedList"/>
    <dgm:cxn modelId="{C8959CF0-C613-4BCC-AF99-855151ACB89E}" type="presParOf" srcId="{44FA6B7F-55C8-42EA-BCDD-5C903B9992DA}" destId="{5C72B770-A61C-4296-AE69-F6F3ADFF68BA}" srcOrd="3" destOrd="0" presId="urn:microsoft.com/office/officeart/2008/layout/VerticalCurvedList"/>
    <dgm:cxn modelId="{A9DE59EF-D1B4-43B7-B614-A4704EEEB731}" type="presParOf" srcId="{44FA6B7F-55C8-42EA-BCDD-5C903B9992DA}" destId="{B98F876B-342D-4F3F-BC69-580748DE1256}" srcOrd="4" destOrd="0" presId="urn:microsoft.com/office/officeart/2008/layout/VerticalCurvedList"/>
    <dgm:cxn modelId="{21D6B568-531C-4C1F-A64B-39D144EB7D46}" type="presParOf" srcId="{B98F876B-342D-4F3F-BC69-580748DE1256}" destId="{2BBBE375-28FC-4ADA-A171-DC97AA6A5AB0}" srcOrd="0" destOrd="0" presId="urn:microsoft.com/office/officeart/2008/layout/VerticalCurvedList"/>
    <dgm:cxn modelId="{BF429731-4998-405C-A42C-4BFDA3761421}" type="presParOf" srcId="{44FA6B7F-55C8-42EA-BCDD-5C903B9992DA}" destId="{9C3E550C-37F9-44E9-8D2B-7157570F0E07}" srcOrd="5" destOrd="0" presId="urn:microsoft.com/office/officeart/2008/layout/VerticalCurvedList"/>
    <dgm:cxn modelId="{DF339910-945D-496B-A2E1-42CCE9B5A283}" type="presParOf" srcId="{44FA6B7F-55C8-42EA-BCDD-5C903B9992DA}" destId="{A3EB91B4-24DF-497D-90FF-565439C8F40E}" srcOrd="6" destOrd="0" presId="urn:microsoft.com/office/officeart/2008/layout/VerticalCurvedList"/>
    <dgm:cxn modelId="{59FBAB1D-C20C-4E3D-B613-832B6E7C5B4A}" type="presParOf" srcId="{A3EB91B4-24DF-497D-90FF-565439C8F40E}" destId="{DC91D4B4-5B7F-47F7-985F-DF00653C5AA0}" srcOrd="0" destOrd="0" presId="urn:microsoft.com/office/officeart/2008/layout/VerticalCurvedList"/>
    <dgm:cxn modelId="{438D5C2E-30A3-4982-BCAB-43817423E32D}" type="presParOf" srcId="{44FA6B7F-55C8-42EA-BCDD-5C903B9992DA}" destId="{3FAE77FB-410F-466B-8327-21DF889E377E}" srcOrd="7" destOrd="0" presId="urn:microsoft.com/office/officeart/2008/layout/VerticalCurvedList"/>
    <dgm:cxn modelId="{0D7AD618-3918-4D21-873A-6FD94BAA1F9D}" type="presParOf" srcId="{44FA6B7F-55C8-42EA-BCDD-5C903B9992DA}" destId="{041798EE-3C6B-4E4D-A9AC-DC4B6111DE0F}" srcOrd="8" destOrd="0" presId="urn:microsoft.com/office/officeart/2008/layout/VerticalCurvedList"/>
    <dgm:cxn modelId="{77E6CE0D-BAB4-4919-8732-4F791DEC4267}" type="presParOf" srcId="{041798EE-3C6B-4E4D-A9AC-DC4B6111DE0F}" destId="{D75330EE-69AC-48CA-901E-49C07BE59E1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D81A3E-B685-4A32-AA62-1812B9A621D4}"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s-CO"/>
        </a:p>
      </dgm:t>
    </dgm:pt>
    <dgm:pt modelId="{4C801DC8-3FDF-4378-9732-33EA68F84138}">
      <dgm:prSet phldrT="[Texto]" custT="1"/>
      <dgm:spPr/>
      <dgm:t>
        <a:bodyPr anchor="ctr"/>
        <a:lstStyle/>
        <a:p>
          <a:pPr>
            <a:buNone/>
          </a:pPr>
          <a:r>
            <a:rPr lang="es-CO" sz="1400" b="1" dirty="0">
              <a:solidFill>
                <a:schemeClr val="tx1"/>
              </a:solidFill>
              <a:latin typeface="Montserrat Medium" panose="00000600000000000000" pitchFamily="2" charset="0"/>
            </a:rPr>
            <a:t>Alimentación Escolar (Distritos</a:t>
          </a:r>
          <a:r>
            <a:rPr lang="es-ES" sz="1400" b="1" dirty="0">
              <a:solidFill>
                <a:schemeClr val="tx1"/>
              </a:solidFill>
              <a:latin typeface="Montserrat Medium" panose="00000600000000000000" pitchFamily="2" charset="0"/>
            </a:rPr>
            <a:t> y municipios)</a:t>
          </a:r>
          <a:r>
            <a:rPr lang="es-ES" sz="1400" b="0" dirty="0">
              <a:solidFill>
                <a:schemeClr val="tx1"/>
              </a:solidFill>
              <a:latin typeface="Montserrat Medium" panose="00000600000000000000" pitchFamily="2" charset="0"/>
            </a:rPr>
            <a:t>		</a:t>
          </a:r>
          <a:endParaRPr lang="es-CO" sz="1400" b="0" dirty="0">
            <a:solidFill>
              <a:schemeClr val="tx1"/>
            </a:solidFill>
            <a:latin typeface="Montserrat Medium" panose="00000600000000000000" pitchFamily="2" charset="0"/>
          </a:endParaRPr>
        </a:p>
      </dgm:t>
    </dgm:pt>
    <dgm:pt modelId="{4081B50D-1F5E-4BE9-8279-F26E67F62256}" type="parTrans" cxnId="{243B801C-D9EF-496D-80C8-585355EC4D6B}">
      <dgm:prSet/>
      <dgm:spPr/>
      <dgm:t>
        <a:bodyPr/>
        <a:lstStyle/>
        <a:p>
          <a:endParaRPr lang="es-CO" sz="1100" b="0">
            <a:latin typeface="Montserrat Medium" panose="00000600000000000000" pitchFamily="2" charset="0"/>
          </a:endParaRPr>
        </a:p>
      </dgm:t>
    </dgm:pt>
    <dgm:pt modelId="{32FA96FE-277E-4094-9276-0294A8E47C36}" type="sibTrans" cxnId="{243B801C-D9EF-496D-80C8-585355EC4D6B}">
      <dgm:prSet/>
      <dgm:spPr/>
      <dgm:t>
        <a:bodyPr/>
        <a:lstStyle/>
        <a:p>
          <a:endParaRPr lang="es-CO" sz="1100" b="0">
            <a:latin typeface="Montserrat Medium" panose="00000600000000000000" pitchFamily="2" charset="0"/>
          </a:endParaRPr>
        </a:p>
      </dgm:t>
    </dgm:pt>
    <dgm:pt modelId="{201082D6-7E41-43B5-B0FF-F260199794D4}">
      <dgm:prSet phldrT="[Texto]" custT="1"/>
      <dgm:spPr/>
      <dgm:t>
        <a:bodyPr/>
        <a:lstStyle/>
        <a:p>
          <a:pPr algn="l"/>
          <a:r>
            <a:rPr lang="es-CO" sz="1400" b="1" dirty="0">
              <a:solidFill>
                <a:schemeClr val="tx1"/>
              </a:solidFill>
              <a:latin typeface="Montserrat Medium" panose="00000600000000000000" pitchFamily="2" charset="0"/>
            </a:rPr>
            <a:t>Ribereños del Río Grande de la Magdalena</a:t>
          </a:r>
        </a:p>
        <a:p>
          <a:pPr algn="ctr"/>
          <a:r>
            <a:rPr lang="es-CO" sz="1400" b="0" dirty="0">
              <a:solidFill>
                <a:schemeClr val="tx1"/>
              </a:solidFill>
              <a:latin typeface="Montserrat Medium" panose="00000600000000000000" pitchFamily="2" charset="0"/>
            </a:rPr>
            <a:t>Proyectos en el cuidado y mantenimiento del Río Grande de la Magdalena</a:t>
          </a:r>
        </a:p>
      </dgm:t>
    </dgm:pt>
    <dgm:pt modelId="{0AEE7F0C-452C-43D0-A8A6-2E92CEAFE1CF}" type="parTrans" cxnId="{F7C32148-E6B5-4951-8F3F-E1E6CE150F99}">
      <dgm:prSet/>
      <dgm:spPr/>
      <dgm:t>
        <a:bodyPr/>
        <a:lstStyle/>
        <a:p>
          <a:endParaRPr lang="es-CO" sz="1100" b="0">
            <a:latin typeface="Montserrat Medium" panose="00000600000000000000" pitchFamily="2" charset="0"/>
          </a:endParaRPr>
        </a:p>
      </dgm:t>
    </dgm:pt>
    <dgm:pt modelId="{98E8406A-8BF7-4017-9578-C32D69AE11DA}" type="sibTrans" cxnId="{F7C32148-E6B5-4951-8F3F-E1E6CE150F99}">
      <dgm:prSet/>
      <dgm:spPr/>
      <dgm:t>
        <a:bodyPr/>
        <a:lstStyle/>
        <a:p>
          <a:endParaRPr lang="es-CO" sz="1100" b="0">
            <a:latin typeface="Montserrat Medium" panose="00000600000000000000" pitchFamily="2" charset="0"/>
          </a:endParaRPr>
        </a:p>
      </dgm:t>
    </dgm:pt>
    <dgm:pt modelId="{32530345-8B40-403D-A009-356933643CA4}">
      <dgm:prSet phldrT="[Texto]" custT="1"/>
      <dgm:spPr/>
      <dgm:t>
        <a:bodyPr anchor="ctr"/>
        <a:lstStyle/>
        <a:p>
          <a:r>
            <a:rPr lang="es-CO" sz="1350" b="1" dirty="0">
              <a:solidFill>
                <a:schemeClr val="tx1"/>
              </a:solidFill>
              <a:latin typeface="Montserrat Medium" panose="00000600000000000000" pitchFamily="2" charset="0"/>
            </a:rPr>
            <a:t>FONPET</a:t>
          </a:r>
        </a:p>
        <a:p>
          <a:r>
            <a:rPr lang="es-CO" sz="1350" b="0" dirty="0">
              <a:solidFill>
                <a:schemeClr val="tx1"/>
              </a:solidFill>
              <a:latin typeface="Montserrat Medium" panose="00000600000000000000" pitchFamily="2" charset="0"/>
            </a:rPr>
            <a:t>Cubrimiento del pasivo pensional de las entidades territoriales.</a:t>
          </a:r>
        </a:p>
      </dgm:t>
    </dgm:pt>
    <dgm:pt modelId="{2387C572-C55C-450C-9F17-3E727E6E6E2B}" type="parTrans" cxnId="{7A9E5303-0B96-44DC-AA85-376BD8DE1C90}">
      <dgm:prSet/>
      <dgm:spPr/>
      <dgm:t>
        <a:bodyPr/>
        <a:lstStyle/>
        <a:p>
          <a:endParaRPr lang="es-CO" sz="1100" b="0">
            <a:latin typeface="Montserrat Medium" panose="00000600000000000000" pitchFamily="2" charset="0"/>
          </a:endParaRPr>
        </a:p>
      </dgm:t>
    </dgm:pt>
    <dgm:pt modelId="{C0F51DA7-387D-4D49-A8B5-8149A94B92A4}" type="sibTrans" cxnId="{7A9E5303-0B96-44DC-AA85-376BD8DE1C90}">
      <dgm:prSet/>
      <dgm:spPr/>
      <dgm:t>
        <a:bodyPr/>
        <a:lstStyle/>
        <a:p>
          <a:endParaRPr lang="es-CO" sz="1100" b="0">
            <a:latin typeface="Montserrat Medium" panose="00000600000000000000" pitchFamily="2" charset="0"/>
          </a:endParaRPr>
        </a:p>
      </dgm:t>
    </dgm:pt>
    <dgm:pt modelId="{615A7486-36F7-445F-9D6B-D3AA2682F39D}">
      <dgm:prSet phldrT="[Texto]" custT="1"/>
      <dgm:spPr/>
      <dgm:t>
        <a:bodyPr/>
        <a:lstStyle/>
        <a:p>
          <a:pPr algn="l"/>
          <a:r>
            <a:rPr lang="es-CO" sz="1400" b="1" dirty="0">
              <a:solidFill>
                <a:schemeClr val="tx1"/>
              </a:solidFill>
              <a:latin typeface="Montserrat Medium" panose="00000600000000000000" pitchFamily="2" charset="0"/>
            </a:rPr>
            <a:t>Resguardos Indígenas</a:t>
          </a:r>
        </a:p>
        <a:p>
          <a:pPr algn="ctr"/>
          <a:r>
            <a:rPr lang="es-CO" sz="1400" b="0" dirty="0">
              <a:solidFill>
                <a:schemeClr val="tx1"/>
              </a:solidFill>
              <a:latin typeface="Montserrat Medium" panose="00000600000000000000" pitchFamily="2" charset="0"/>
            </a:rPr>
            <a:t>Proyectos basados en las costumbres y planes de vida de cada resguardo indígena</a:t>
          </a:r>
        </a:p>
      </dgm:t>
    </dgm:pt>
    <dgm:pt modelId="{FD67343F-AEE1-4046-A7D4-8666383FA0EA}" type="sibTrans" cxnId="{44BDAD83-F3CC-4044-9844-B32F20AC52D5}">
      <dgm:prSet/>
      <dgm:spPr/>
      <dgm:t>
        <a:bodyPr/>
        <a:lstStyle/>
        <a:p>
          <a:endParaRPr lang="es-CO" sz="1100" b="0">
            <a:latin typeface="Montserrat Medium" panose="00000600000000000000" pitchFamily="2" charset="0"/>
          </a:endParaRPr>
        </a:p>
      </dgm:t>
    </dgm:pt>
    <dgm:pt modelId="{93021692-EC10-4E50-834D-C24C59EA945A}" type="parTrans" cxnId="{44BDAD83-F3CC-4044-9844-B32F20AC52D5}">
      <dgm:prSet/>
      <dgm:spPr/>
      <dgm:t>
        <a:bodyPr/>
        <a:lstStyle/>
        <a:p>
          <a:endParaRPr lang="es-CO" sz="1100" b="0">
            <a:latin typeface="Montserrat Medium" panose="00000600000000000000" pitchFamily="2" charset="0"/>
          </a:endParaRPr>
        </a:p>
      </dgm:t>
    </dgm:pt>
    <dgm:pt modelId="{F79DCBEA-C83F-4919-A5F7-E65EE65E9C53}">
      <dgm:prSet phldrT="[Texto]" custT="1"/>
      <dgm:spPr/>
      <dgm:t>
        <a:bodyPr anchor="ctr"/>
        <a:lstStyle/>
        <a:p>
          <a:r>
            <a:rPr lang="es-MX" sz="1350" b="0" dirty="0">
              <a:solidFill>
                <a:schemeClr val="tx1"/>
              </a:solidFill>
              <a:latin typeface="Montserrat Medium" panose="00000600000000000000" pitchFamily="2" charset="0"/>
            </a:rPr>
            <a:t>Si existen recursos no requeridos por ya tener cubierto el pasivo pensional de la ET, se destina a los  sectores designados por Ley (Educación – Salud – Propósito General)</a:t>
          </a:r>
          <a:endParaRPr lang="es-CO" sz="1350" b="0" dirty="0">
            <a:solidFill>
              <a:schemeClr val="tx1"/>
            </a:solidFill>
            <a:latin typeface="Montserrat Medium" panose="00000600000000000000" pitchFamily="2" charset="0"/>
          </a:endParaRPr>
        </a:p>
      </dgm:t>
    </dgm:pt>
    <dgm:pt modelId="{7A87881B-AA7D-4B26-8FC3-77429450618C}" type="parTrans" cxnId="{D068DB6F-C0B8-47F9-9601-EEDAE6B40D0B}">
      <dgm:prSet/>
      <dgm:spPr/>
      <dgm:t>
        <a:bodyPr/>
        <a:lstStyle/>
        <a:p>
          <a:endParaRPr lang="es-CO" sz="1100">
            <a:latin typeface="Montserrat Medium" panose="00000600000000000000" pitchFamily="2" charset="0"/>
          </a:endParaRPr>
        </a:p>
      </dgm:t>
    </dgm:pt>
    <dgm:pt modelId="{1A345514-5262-42BB-8580-181F060A0568}" type="sibTrans" cxnId="{D068DB6F-C0B8-47F9-9601-EEDAE6B40D0B}">
      <dgm:prSet/>
      <dgm:spPr/>
      <dgm:t>
        <a:bodyPr/>
        <a:lstStyle/>
        <a:p>
          <a:endParaRPr lang="es-CO" sz="1100">
            <a:latin typeface="Montserrat Medium" panose="00000600000000000000" pitchFamily="2" charset="0"/>
          </a:endParaRPr>
        </a:p>
      </dgm:t>
    </dgm:pt>
    <dgm:pt modelId="{01AD5520-EC33-4CAE-AEA5-72948582146A}">
      <dgm:prSet custT="1"/>
      <dgm:spPr/>
      <dgm:t>
        <a:bodyPr anchor="ctr"/>
        <a:lstStyle/>
        <a:p>
          <a:pPr>
            <a:buFont typeface="Arial" panose="020B0604020202020204" pitchFamily="34" charset="0"/>
            <a:buNone/>
          </a:pPr>
          <a:r>
            <a:rPr lang="es-CO" sz="1400" b="0" dirty="0">
              <a:solidFill>
                <a:schemeClr val="tx1"/>
              </a:solidFill>
              <a:latin typeface="Montserrat Medium" panose="00000600000000000000" pitchFamily="2" charset="0"/>
            </a:rPr>
            <a:t>		Restaurantes escolares, insumos , personal</a:t>
          </a:r>
          <a:r>
            <a:rPr lang="es-MX" sz="1400" b="0" dirty="0">
              <a:solidFill>
                <a:schemeClr val="tx1"/>
              </a:solidFill>
              <a:latin typeface="Montserrat Medium" panose="00000600000000000000" pitchFamily="2" charset="0"/>
            </a:rPr>
            <a:t> para la preparación de los alimentos</a:t>
          </a:r>
          <a:endParaRPr lang="es-CO" sz="1400" b="0" dirty="0">
            <a:solidFill>
              <a:schemeClr val="tx1"/>
            </a:solidFill>
            <a:latin typeface="Montserrat Medium" panose="00000600000000000000" pitchFamily="2" charset="0"/>
          </a:endParaRPr>
        </a:p>
      </dgm:t>
    </dgm:pt>
    <dgm:pt modelId="{4B69D2D0-3299-44E7-B02B-5C9E24869193}" type="parTrans" cxnId="{85AEADC0-F17A-465C-9D1D-B908F9FAC208}">
      <dgm:prSet/>
      <dgm:spPr/>
      <dgm:t>
        <a:bodyPr/>
        <a:lstStyle/>
        <a:p>
          <a:endParaRPr lang="es-CO">
            <a:latin typeface="Montserrat Medium" panose="00000600000000000000" pitchFamily="2" charset="0"/>
          </a:endParaRPr>
        </a:p>
      </dgm:t>
    </dgm:pt>
    <dgm:pt modelId="{508C2B14-400E-4919-B7F1-711EFD408655}" type="sibTrans" cxnId="{85AEADC0-F17A-465C-9D1D-B908F9FAC208}">
      <dgm:prSet/>
      <dgm:spPr/>
      <dgm:t>
        <a:bodyPr/>
        <a:lstStyle/>
        <a:p>
          <a:endParaRPr lang="es-CO">
            <a:latin typeface="Montserrat Medium" panose="00000600000000000000" pitchFamily="2" charset="0"/>
          </a:endParaRPr>
        </a:p>
      </dgm:t>
    </dgm:pt>
    <dgm:pt modelId="{1EE58E96-250D-48EA-84E2-B0F518447477}" type="pres">
      <dgm:prSet presAssocID="{5CD81A3E-B685-4A32-AA62-1812B9A621D4}" presName="Name0" presStyleCnt="0">
        <dgm:presLayoutVars>
          <dgm:chMax val="7"/>
          <dgm:chPref val="7"/>
          <dgm:dir/>
        </dgm:presLayoutVars>
      </dgm:prSet>
      <dgm:spPr/>
    </dgm:pt>
    <dgm:pt modelId="{4E91711D-15C2-4D22-B15C-2F158825F33D}" type="pres">
      <dgm:prSet presAssocID="{5CD81A3E-B685-4A32-AA62-1812B9A621D4}" presName="Name1" presStyleCnt="0"/>
      <dgm:spPr/>
    </dgm:pt>
    <dgm:pt modelId="{3F30E06D-917C-414C-84C1-26200AC7E850}" type="pres">
      <dgm:prSet presAssocID="{5CD81A3E-B685-4A32-AA62-1812B9A621D4}" presName="cycle" presStyleCnt="0"/>
      <dgm:spPr/>
    </dgm:pt>
    <dgm:pt modelId="{CB7FD1FB-F0E3-451D-9A28-9D23D00402CB}" type="pres">
      <dgm:prSet presAssocID="{5CD81A3E-B685-4A32-AA62-1812B9A621D4}" presName="srcNode" presStyleLbl="node1" presStyleIdx="0" presStyleCnt="4"/>
      <dgm:spPr/>
    </dgm:pt>
    <dgm:pt modelId="{01978BE1-8520-4550-B7E2-9A5C4CEF0083}" type="pres">
      <dgm:prSet presAssocID="{5CD81A3E-B685-4A32-AA62-1812B9A621D4}" presName="conn" presStyleLbl="parChTrans1D2" presStyleIdx="0" presStyleCnt="1"/>
      <dgm:spPr/>
    </dgm:pt>
    <dgm:pt modelId="{195A52A3-C6E2-471F-A96C-B30EFC88B125}" type="pres">
      <dgm:prSet presAssocID="{5CD81A3E-B685-4A32-AA62-1812B9A621D4}" presName="extraNode" presStyleLbl="node1" presStyleIdx="0" presStyleCnt="4"/>
      <dgm:spPr/>
    </dgm:pt>
    <dgm:pt modelId="{BA0649A7-2847-48FB-BC1E-DD7F95D1C965}" type="pres">
      <dgm:prSet presAssocID="{5CD81A3E-B685-4A32-AA62-1812B9A621D4}" presName="dstNode" presStyleLbl="node1" presStyleIdx="0" presStyleCnt="4"/>
      <dgm:spPr/>
    </dgm:pt>
    <dgm:pt modelId="{FB019A79-9B3E-4251-9AA2-511A87107FA7}" type="pres">
      <dgm:prSet presAssocID="{4C801DC8-3FDF-4378-9732-33EA68F84138}" presName="text_1" presStyleLbl="node1" presStyleIdx="0" presStyleCnt="4" custScaleX="96511" custLinFactNeighborX="1660" custLinFactNeighborY="-1534">
        <dgm:presLayoutVars>
          <dgm:bulletEnabled val="1"/>
        </dgm:presLayoutVars>
      </dgm:prSet>
      <dgm:spPr/>
    </dgm:pt>
    <dgm:pt modelId="{1D2DC13E-26A3-4746-8A83-1C65A28EFB91}" type="pres">
      <dgm:prSet presAssocID="{4C801DC8-3FDF-4378-9732-33EA68F84138}" presName="accent_1" presStyleCnt="0"/>
      <dgm:spPr/>
    </dgm:pt>
    <dgm:pt modelId="{8FF8F1F6-DF97-4824-BD9B-2C7AA9F09CF6}" type="pres">
      <dgm:prSet presAssocID="{4C801DC8-3FDF-4378-9732-33EA68F84138}" presName="accentRepeatNode" presStyleLbl="solidFgAcc1" presStyleIdx="0" presStyleCnt="4"/>
      <dgm:spPr/>
    </dgm:pt>
    <dgm:pt modelId="{DD959D82-956B-4BE5-927D-50E2CEEE82CA}" type="pres">
      <dgm:prSet presAssocID="{615A7486-36F7-445F-9D6B-D3AA2682F39D}" presName="text_2" presStyleLbl="node1" presStyleIdx="1" presStyleCnt="4">
        <dgm:presLayoutVars>
          <dgm:bulletEnabled val="1"/>
        </dgm:presLayoutVars>
      </dgm:prSet>
      <dgm:spPr/>
    </dgm:pt>
    <dgm:pt modelId="{35D88CB2-9A99-4E1E-881D-37ACDC0D5DBF}" type="pres">
      <dgm:prSet presAssocID="{615A7486-36F7-445F-9D6B-D3AA2682F39D}" presName="accent_2" presStyleCnt="0"/>
      <dgm:spPr/>
    </dgm:pt>
    <dgm:pt modelId="{5077F3F5-33D0-4131-B0BD-B202C8994D38}" type="pres">
      <dgm:prSet presAssocID="{615A7486-36F7-445F-9D6B-D3AA2682F39D}" presName="accentRepeatNode" presStyleLbl="solidFgAcc1" presStyleIdx="1" presStyleCnt="4"/>
      <dgm:spPr/>
    </dgm:pt>
    <dgm:pt modelId="{CA37F39A-7269-444C-B788-710D6AAE8C55}" type="pres">
      <dgm:prSet presAssocID="{201082D6-7E41-43B5-B0FF-F260199794D4}" presName="text_3" presStyleLbl="node1" presStyleIdx="2" presStyleCnt="4">
        <dgm:presLayoutVars>
          <dgm:bulletEnabled val="1"/>
        </dgm:presLayoutVars>
      </dgm:prSet>
      <dgm:spPr/>
    </dgm:pt>
    <dgm:pt modelId="{29E773E3-BDD9-481C-9F31-2AEDA1EA15CD}" type="pres">
      <dgm:prSet presAssocID="{201082D6-7E41-43B5-B0FF-F260199794D4}" presName="accent_3" presStyleCnt="0"/>
      <dgm:spPr/>
    </dgm:pt>
    <dgm:pt modelId="{75C734FA-83A4-46D2-A6A7-E8CB0F9EB9BB}" type="pres">
      <dgm:prSet presAssocID="{201082D6-7E41-43B5-B0FF-F260199794D4}" presName="accentRepeatNode" presStyleLbl="solidFgAcc1" presStyleIdx="2" presStyleCnt="4" custLinFactNeighborX="964" custLinFactNeighborY="3097"/>
      <dgm:spPr/>
    </dgm:pt>
    <dgm:pt modelId="{756E307E-7576-415C-8A52-A95D0681160F}" type="pres">
      <dgm:prSet presAssocID="{32530345-8B40-403D-A009-356933643CA4}" presName="text_4" presStyleLbl="node1" presStyleIdx="3" presStyleCnt="4" custScaleX="96347" custScaleY="134898" custLinFactNeighborX="1993" custLinFactNeighborY="-4134">
        <dgm:presLayoutVars>
          <dgm:bulletEnabled val="1"/>
        </dgm:presLayoutVars>
      </dgm:prSet>
      <dgm:spPr/>
    </dgm:pt>
    <dgm:pt modelId="{A4D65672-A81A-4DB1-983C-AEEF06B10955}" type="pres">
      <dgm:prSet presAssocID="{32530345-8B40-403D-A009-356933643CA4}" presName="accent_4" presStyleCnt="0"/>
      <dgm:spPr/>
    </dgm:pt>
    <dgm:pt modelId="{694AE2E2-EC79-43CC-A3C7-CBDDC4B43CA6}" type="pres">
      <dgm:prSet presAssocID="{32530345-8B40-403D-A009-356933643CA4}" presName="accentRepeatNode" presStyleLbl="solidFgAcc1" presStyleIdx="3" presStyleCnt="4"/>
      <dgm:spPr/>
    </dgm:pt>
  </dgm:ptLst>
  <dgm:cxnLst>
    <dgm:cxn modelId="{7A9E5303-0B96-44DC-AA85-376BD8DE1C90}" srcId="{5CD81A3E-B685-4A32-AA62-1812B9A621D4}" destId="{32530345-8B40-403D-A009-356933643CA4}" srcOrd="3" destOrd="0" parTransId="{2387C572-C55C-450C-9F17-3E727E6E6E2B}" sibTransId="{C0F51DA7-387D-4D49-A8B5-8149A94B92A4}"/>
    <dgm:cxn modelId="{9AA3FE0F-96A6-4818-A490-D5F7061EEF05}" type="presOf" srcId="{F79DCBEA-C83F-4919-A5F7-E65EE65E9C53}" destId="{756E307E-7576-415C-8A52-A95D0681160F}" srcOrd="0" destOrd="1" presId="urn:microsoft.com/office/officeart/2008/layout/VerticalCurvedList"/>
    <dgm:cxn modelId="{243B801C-D9EF-496D-80C8-585355EC4D6B}" srcId="{5CD81A3E-B685-4A32-AA62-1812B9A621D4}" destId="{4C801DC8-3FDF-4378-9732-33EA68F84138}" srcOrd="0" destOrd="0" parTransId="{4081B50D-1F5E-4BE9-8279-F26E67F62256}" sibTransId="{32FA96FE-277E-4094-9276-0294A8E47C36}"/>
    <dgm:cxn modelId="{DC222B2D-593F-4447-A448-23CDF719683F}" type="presOf" srcId="{32530345-8B40-403D-A009-356933643CA4}" destId="{756E307E-7576-415C-8A52-A95D0681160F}" srcOrd="0" destOrd="0" presId="urn:microsoft.com/office/officeart/2008/layout/VerticalCurvedList"/>
    <dgm:cxn modelId="{4D32A53A-37E3-44C3-B1E1-A6CC809312B8}" type="presOf" srcId="{508C2B14-400E-4919-B7F1-711EFD408655}" destId="{01978BE1-8520-4550-B7E2-9A5C4CEF0083}" srcOrd="0" destOrd="0" presId="urn:microsoft.com/office/officeart/2008/layout/VerticalCurvedList"/>
    <dgm:cxn modelId="{F7C32148-E6B5-4951-8F3F-E1E6CE150F99}" srcId="{5CD81A3E-B685-4A32-AA62-1812B9A621D4}" destId="{201082D6-7E41-43B5-B0FF-F260199794D4}" srcOrd="2" destOrd="0" parTransId="{0AEE7F0C-452C-43D0-A8A6-2E92CEAFE1CF}" sibTransId="{98E8406A-8BF7-4017-9578-C32D69AE11DA}"/>
    <dgm:cxn modelId="{D068DB6F-C0B8-47F9-9601-EEDAE6B40D0B}" srcId="{32530345-8B40-403D-A009-356933643CA4}" destId="{F79DCBEA-C83F-4919-A5F7-E65EE65E9C53}" srcOrd="0" destOrd="0" parTransId="{7A87881B-AA7D-4B26-8FC3-77429450618C}" sibTransId="{1A345514-5262-42BB-8580-181F060A0568}"/>
    <dgm:cxn modelId="{18584F5A-BB5C-4CDF-8131-FE6A81E4BA7E}" type="presOf" srcId="{4C801DC8-3FDF-4378-9732-33EA68F84138}" destId="{FB019A79-9B3E-4251-9AA2-511A87107FA7}" srcOrd="0" destOrd="0" presId="urn:microsoft.com/office/officeart/2008/layout/VerticalCurvedList"/>
    <dgm:cxn modelId="{44BDAD83-F3CC-4044-9844-B32F20AC52D5}" srcId="{5CD81A3E-B685-4A32-AA62-1812B9A621D4}" destId="{615A7486-36F7-445F-9D6B-D3AA2682F39D}" srcOrd="1" destOrd="0" parTransId="{93021692-EC10-4E50-834D-C24C59EA945A}" sibTransId="{FD67343F-AEE1-4046-A7D4-8666383FA0EA}"/>
    <dgm:cxn modelId="{58A74197-2052-44DD-A38D-DA81001DBBB3}" type="presOf" srcId="{615A7486-36F7-445F-9D6B-D3AA2682F39D}" destId="{DD959D82-956B-4BE5-927D-50E2CEEE82CA}" srcOrd="0" destOrd="0" presId="urn:microsoft.com/office/officeart/2008/layout/VerticalCurvedList"/>
    <dgm:cxn modelId="{4B8B97A8-0302-49A5-935E-9EA42ED81329}" type="presOf" srcId="{5CD81A3E-B685-4A32-AA62-1812B9A621D4}" destId="{1EE58E96-250D-48EA-84E2-B0F518447477}" srcOrd="0" destOrd="0" presId="urn:microsoft.com/office/officeart/2008/layout/VerticalCurvedList"/>
    <dgm:cxn modelId="{B5059CC0-6385-4296-ACD7-2DF0E078F21B}" type="presOf" srcId="{201082D6-7E41-43B5-B0FF-F260199794D4}" destId="{CA37F39A-7269-444C-B788-710D6AAE8C55}" srcOrd="0" destOrd="0" presId="urn:microsoft.com/office/officeart/2008/layout/VerticalCurvedList"/>
    <dgm:cxn modelId="{85AEADC0-F17A-465C-9D1D-B908F9FAC208}" srcId="{4C801DC8-3FDF-4378-9732-33EA68F84138}" destId="{01AD5520-EC33-4CAE-AEA5-72948582146A}" srcOrd="0" destOrd="0" parTransId="{4B69D2D0-3299-44E7-B02B-5C9E24869193}" sibTransId="{508C2B14-400E-4919-B7F1-711EFD408655}"/>
    <dgm:cxn modelId="{54CCFAE5-C79F-455D-B814-16E1C5E07292}" type="presOf" srcId="{01AD5520-EC33-4CAE-AEA5-72948582146A}" destId="{FB019A79-9B3E-4251-9AA2-511A87107FA7}" srcOrd="0" destOrd="1" presId="urn:microsoft.com/office/officeart/2008/layout/VerticalCurvedList"/>
    <dgm:cxn modelId="{B733D72A-85C7-4937-B45F-38CBD7FF85E2}" type="presParOf" srcId="{1EE58E96-250D-48EA-84E2-B0F518447477}" destId="{4E91711D-15C2-4D22-B15C-2F158825F33D}" srcOrd="0" destOrd="0" presId="urn:microsoft.com/office/officeart/2008/layout/VerticalCurvedList"/>
    <dgm:cxn modelId="{4038EAFF-9508-4104-8083-9EF93DD135A1}" type="presParOf" srcId="{4E91711D-15C2-4D22-B15C-2F158825F33D}" destId="{3F30E06D-917C-414C-84C1-26200AC7E850}" srcOrd="0" destOrd="0" presId="urn:microsoft.com/office/officeart/2008/layout/VerticalCurvedList"/>
    <dgm:cxn modelId="{CCB94B00-D409-4D60-A89A-78FF26A4D1EC}" type="presParOf" srcId="{3F30E06D-917C-414C-84C1-26200AC7E850}" destId="{CB7FD1FB-F0E3-451D-9A28-9D23D00402CB}" srcOrd="0" destOrd="0" presId="urn:microsoft.com/office/officeart/2008/layout/VerticalCurvedList"/>
    <dgm:cxn modelId="{EF817C56-0821-4811-A1CA-E3878162BE58}" type="presParOf" srcId="{3F30E06D-917C-414C-84C1-26200AC7E850}" destId="{01978BE1-8520-4550-B7E2-9A5C4CEF0083}" srcOrd="1" destOrd="0" presId="urn:microsoft.com/office/officeart/2008/layout/VerticalCurvedList"/>
    <dgm:cxn modelId="{411ACEC0-9751-4BDA-8C50-3A24AB467C9D}" type="presParOf" srcId="{3F30E06D-917C-414C-84C1-26200AC7E850}" destId="{195A52A3-C6E2-471F-A96C-B30EFC88B125}" srcOrd="2" destOrd="0" presId="urn:microsoft.com/office/officeart/2008/layout/VerticalCurvedList"/>
    <dgm:cxn modelId="{86A680B0-33A7-4260-BCCB-4A6D9C49779F}" type="presParOf" srcId="{3F30E06D-917C-414C-84C1-26200AC7E850}" destId="{BA0649A7-2847-48FB-BC1E-DD7F95D1C965}" srcOrd="3" destOrd="0" presId="urn:microsoft.com/office/officeart/2008/layout/VerticalCurvedList"/>
    <dgm:cxn modelId="{C82A4B84-E45B-4121-A89D-201B44231326}" type="presParOf" srcId="{4E91711D-15C2-4D22-B15C-2F158825F33D}" destId="{FB019A79-9B3E-4251-9AA2-511A87107FA7}" srcOrd="1" destOrd="0" presId="urn:microsoft.com/office/officeart/2008/layout/VerticalCurvedList"/>
    <dgm:cxn modelId="{DB8BBD88-05E8-44DD-99C9-F1FC09829302}" type="presParOf" srcId="{4E91711D-15C2-4D22-B15C-2F158825F33D}" destId="{1D2DC13E-26A3-4746-8A83-1C65A28EFB91}" srcOrd="2" destOrd="0" presId="urn:microsoft.com/office/officeart/2008/layout/VerticalCurvedList"/>
    <dgm:cxn modelId="{EF8D0F3E-F3D8-40A3-8307-1E405B140D43}" type="presParOf" srcId="{1D2DC13E-26A3-4746-8A83-1C65A28EFB91}" destId="{8FF8F1F6-DF97-4824-BD9B-2C7AA9F09CF6}" srcOrd="0" destOrd="0" presId="urn:microsoft.com/office/officeart/2008/layout/VerticalCurvedList"/>
    <dgm:cxn modelId="{A05D89DB-7C6A-43F7-90B8-B58FE62C457D}" type="presParOf" srcId="{4E91711D-15C2-4D22-B15C-2F158825F33D}" destId="{DD959D82-956B-4BE5-927D-50E2CEEE82CA}" srcOrd="3" destOrd="0" presId="urn:microsoft.com/office/officeart/2008/layout/VerticalCurvedList"/>
    <dgm:cxn modelId="{B2A14783-9860-4823-AD14-2CDC47F5968A}" type="presParOf" srcId="{4E91711D-15C2-4D22-B15C-2F158825F33D}" destId="{35D88CB2-9A99-4E1E-881D-37ACDC0D5DBF}" srcOrd="4" destOrd="0" presId="urn:microsoft.com/office/officeart/2008/layout/VerticalCurvedList"/>
    <dgm:cxn modelId="{8F84ABFA-7412-45A1-9913-CE126D7F3D1D}" type="presParOf" srcId="{35D88CB2-9A99-4E1E-881D-37ACDC0D5DBF}" destId="{5077F3F5-33D0-4131-B0BD-B202C8994D38}" srcOrd="0" destOrd="0" presId="urn:microsoft.com/office/officeart/2008/layout/VerticalCurvedList"/>
    <dgm:cxn modelId="{43DC1682-43E1-4283-AD39-31FB9EC27B20}" type="presParOf" srcId="{4E91711D-15C2-4D22-B15C-2F158825F33D}" destId="{CA37F39A-7269-444C-B788-710D6AAE8C55}" srcOrd="5" destOrd="0" presId="urn:microsoft.com/office/officeart/2008/layout/VerticalCurvedList"/>
    <dgm:cxn modelId="{C479524A-3765-4386-97E6-499107D2518C}" type="presParOf" srcId="{4E91711D-15C2-4D22-B15C-2F158825F33D}" destId="{29E773E3-BDD9-481C-9F31-2AEDA1EA15CD}" srcOrd="6" destOrd="0" presId="urn:microsoft.com/office/officeart/2008/layout/VerticalCurvedList"/>
    <dgm:cxn modelId="{0EDB271F-BB6E-4A45-B906-576B2DB804BF}" type="presParOf" srcId="{29E773E3-BDD9-481C-9F31-2AEDA1EA15CD}" destId="{75C734FA-83A4-46D2-A6A7-E8CB0F9EB9BB}" srcOrd="0" destOrd="0" presId="urn:microsoft.com/office/officeart/2008/layout/VerticalCurvedList"/>
    <dgm:cxn modelId="{7B48203F-7679-40BC-BF4E-5EC8A2CD0F96}" type="presParOf" srcId="{4E91711D-15C2-4D22-B15C-2F158825F33D}" destId="{756E307E-7576-415C-8A52-A95D0681160F}" srcOrd="7" destOrd="0" presId="urn:microsoft.com/office/officeart/2008/layout/VerticalCurvedList"/>
    <dgm:cxn modelId="{E7979C95-C0C0-4878-B197-617F4EF1B105}" type="presParOf" srcId="{4E91711D-15C2-4D22-B15C-2F158825F33D}" destId="{A4D65672-A81A-4DB1-983C-AEEF06B10955}" srcOrd="8" destOrd="0" presId="urn:microsoft.com/office/officeart/2008/layout/VerticalCurvedList"/>
    <dgm:cxn modelId="{FA53F6F5-94E7-4579-96B9-3BFC1AC229DE}" type="presParOf" srcId="{A4D65672-A81A-4DB1-983C-AEEF06B10955}" destId="{694AE2E2-EC79-43CC-A3C7-CBDDC4B43CA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B98B8D-5994-417C-B032-1CA56B1E2D86}" type="doc">
      <dgm:prSet loTypeId="urn:microsoft.com/office/officeart/2005/8/layout/orgChart1" loCatId="hierarchy" qsTypeId="urn:microsoft.com/office/officeart/2005/8/quickstyle/simple5" qsCatId="simple" csTypeId="urn:microsoft.com/office/officeart/2005/8/colors/accent1_1" csCatId="accent1" phldr="1"/>
      <dgm:spPr/>
      <dgm:t>
        <a:bodyPr/>
        <a:lstStyle/>
        <a:p>
          <a:endParaRPr lang="es-CO"/>
        </a:p>
      </dgm:t>
    </dgm:pt>
    <dgm:pt modelId="{A9A90DE7-96DC-4C39-94BE-B4EF2A9A326F}">
      <dgm:prSet phldrT="[Texto]" custT="1"/>
      <dgm:spPr/>
      <dgm:t>
        <a:bodyPr spcFirstLastPara="0" vert="horz" wrap="square" lIns="6985" tIns="6985" rIns="6985" bIns="6985" numCol="1" spcCol="1270" anchor="ctr" anchorCtr="0"/>
        <a:lstStyle/>
        <a:p>
          <a:pPr marL="0" lvl="0" indent="0" algn="ctr" defTabSz="488950">
            <a:lnSpc>
              <a:spcPct val="90000"/>
            </a:lnSpc>
            <a:spcBef>
              <a:spcPct val="0"/>
            </a:spcBef>
            <a:spcAft>
              <a:spcPct val="35000"/>
            </a:spcAft>
            <a:buNone/>
          </a:pPr>
          <a:r>
            <a:rPr lang="es-CO" sz="1100" b="1" kern="1200">
              <a:latin typeface="Montserrat Medium" panose="00000600000000000000" pitchFamily="2" charset="0"/>
              <a:ea typeface="+mn-ea"/>
              <a:cs typeface="+mn-cs"/>
            </a:rPr>
            <a:t>Educación - 58.5%</a:t>
          </a:r>
          <a:endParaRPr lang="es-CO" sz="1100" b="1" kern="1200" dirty="0">
            <a:latin typeface="Montserrat Medium" panose="00000600000000000000" pitchFamily="2" charset="0"/>
            <a:ea typeface="+mn-ea"/>
            <a:cs typeface="+mn-cs"/>
          </a:endParaRPr>
        </a:p>
      </dgm:t>
    </dgm:pt>
    <dgm:pt modelId="{EFB76A31-7646-485B-92BA-BD491548C7C9}" type="parTrans" cxnId="{A5FB4211-E537-4A12-B681-566E508AFA39}">
      <dgm:prSet/>
      <dgm:spPr/>
      <dgm:t>
        <a:bodyPr/>
        <a:lstStyle/>
        <a:p>
          <a:pPr algn="ctr"/>
          <a:endParaRPr lang="es-CO" sz="1000" b="0">
            <a:latin typeface="Montserrat Medium" panose="00000600000000000000" pitchFamily="2" charset="0"/>
          </a:endParaRPr>
        </a:p>
      </dgm:t>
    </dgm:pt>
    <dgm:pt modelId="{2EBA39E4-987A-44F8-8983-AE04951FD9D1}" type="sibTrans" cxnId="{A5FB4211-E537-4A12-B681-566E508AFA39}">
      <dgm:prSet/>
      <dgm:spPr/>
      <dgm:t>
        <a:bodyPr/>
        <a:lstStyle/>
        <a:p>
          <a:pPr algn="ctr"/>
          <a:endParaRPr lang="es-CO" sz="1000" b="0">
            <a:latin typeface="Montserrat Medium" panose="00000600000000000000" pitchFamily="2" charset="0"/>
          </a:endParaRPr>
        </a:p>
      </dgm:t>
    </dgm:pt>
    <dgm:pt modelId="{87957CDC-61AB-4473-BCE1-6DC8483BB24B}">
      <dgm:prSet custT="1"/>
      <dgm:spPr/>
      <dgm:t>
        <a:bodyPr anchor="t" anchorCtr="0"/>
        <a:lstStyle/>
        <a:p>
          <a:pPr algn="ctr">
            <a:buNone/>
          </a:pPr>
          <a:r>
            <a:rPr lang="es-CO" sz="1000" b="0" dirty="0">
              <a:latin typeface="Montserrat Medium" panose="00000600000000000000" pitchFamily="2" charset="0"/>
              <a:ea typeface="+mn-ea"/>
              <a:cs typeface="+mn-cs"/>
            </a:rPr>
            <a:t>1.1 Población Atendida</a:t>
          </a:r>
        </a:p>
        <a:p>
          <a:pPr algn="ctr">
            <a:buNone/>
          </a:pPr>
          <a:r>
            <a:rPr lang="es-CO" sz="1000" b="0" dirty="0">
              <a:latin typeface="Montserrat Medium" panose="00000600000000000000" pitchFamily="2" charset="0"/>
              <a:ea typeface="+mn-ea"/>
              <a:cs typeface="+mn-cs"/>
            </a:rPr>
            <a:t>Población efectivamente matriculada en el año anterior</a:t>
          </a:r>
          <a:endParaRPr lang="es-CO" sz="1000" b="0" dirty="0">
            <a:latin typeface="Montserrat Medium" panose="00000600000000000000" pitchFamily="2" charset="0"/>
          </a:endParaRPr>
        </a:p>
      </dgm:t>
    </dgm:pt>
    <dgm:pt modelId="{C5A71F6A-C37D-4EF6-A30C-6AB43103B5C3}" type="parTrans" cxnId="{464E1979-41D7-4FF5-88AC-63C6B9A762D8}">
      <dgm:prSet/>
      <dgm:spPr/>
      <dgm:t>
        <a:bodyPr/>
        <a:lstStyle/>
        <a:p>
          <a:pPr algn="ctr"/>
          <a:endParaRPr lang="es-CO" sz="1000" b="0">
            <a:latin typeface="Montserrat Medium" panose="00000600000000000000" pitchFamily="2" charset="0"/>
          </a:endParaRPr>
        </a:p>
      </dgm:t>
    </dgm:pt>
    <dgm:pt modelId="{E80BE23C-7011-4F70-BA1A-A87E5630D23D}" type="sibTrans" cxnId="{464E1979-41D7-4FF5-88AC-63C6B9A762D8}">
      <dgm:prSet/>
      <dgm:spPr/>
      <dgm:t>
        <a:bodyPr/>
        <a:lstStyle/>
        <a:p>
          <a:pPr algn="ctr"/>
          <a:endParaRPr lang="es-CO" sz="1000" b="0">
            <a:latin typeface="Montserrat Medium" panose="00000600000000000000" pitchFamily="2" charset="0"/>
          </a:endParaRPr>
        </a:p>
      </dgm:t>
    </dgm:pt>
    <dgm:pt modelId="{01EB52DC-4ADF-4310-BE31-A2AC8F2A8181}">
      <dgm:prSet custT="1"/>
      <dgm:spPr/>
      <dgm:t>
        <a:bodyPr/>
        <a:lstStyle/>
        <a:p>
          <a:pPr algn="ctr">
            <a:buNone/>
          </a:pPr>
          <a:r>
            <a:rPr lang="es-CO" sz="1000" b="0" dirty="0">
              <a:latin typeface="Montserrat Medium" panose="00000600000000000000" pitchFamily="2" charset="0"/>
              <a:ea typeface="+mn-ea"/>
              <a:cs typeface="+mn-cs"/>
            </a:rPr>
            <a:t>1.2 Población por atender  </a:t>
          </a:r>
        </a:p>
        <a:p>
          <a:pPr algn="ctr">
            <a:buNone/>
          </a:pPr>
          <a:r>
            <a:rPr lang="es-CO" sz="1000" b="0" dirty="0">
              <a:latin typeface="Montserrat Medium" panose="00000600000000000000" pitchFamily="2" charset="0"/>
              <a:ea typeface="+mn-ea"/>
              <a:cs typeface="+mn-cs"/>
            </a:rPr>
            <a:t>  Incremento de la matrícula oficial en cada entidad territorial en la vigencia en curso </a:t>
          </a:r>
          <a:endParaRPr lang="es-CO" sz="1000" b="0" dirty="0">
            <a:latin typeface="Montserrat Medium" panose="00000600000000000000" pitchFamily="2" charset="0"/>
          </a:endParaRPr>
        </a:p>
      </dgm:t>
    </dgm:pt>
    <dgm:pt modelId="{A9085B46-07DD-4E2E-B664-1756E4F1251C}" type="parTrans" cxnId="{AC91EC86-926D-4584-999A-43F0D45482DB}">
      <dgm:prSet/>
      <dgm:spPr/>
      <dgm:t>
        <a:bodyPr/>
        <a:lstStyle/>
        <a:p>
          <a:pPr algn="ctr"/>
          <a:endParaRPr lang="es-CO" sz="1000" b="0">
            <a:latin typeface="Montserrat Medium" panose="00000600000000000000" pitchFamily="2" charset="0"/>
          </a:endParaRPr>
        </a:p>
      </dgm:t>
    </dgm:pt>
    <dgm:pt modelId="{003508C2-3E23-4430-A687-148CBDC9C1D0}" type="sibTrans" cxnId="{AC91EC86-926D-4584-999A-43F0D45482DB}">
      <dgm:prSet/>
      <dgm:spPr/>
      <dgm:t>
        <a:bodyPr/>
        <a:lstStyle/>
        <a:p>
          <a:pPr algn="ctr"/>
          <a:endParaRPr lang="es-CO" sz="1000" b="0">
            <a:latin typeface="Montserrat Medium" panose="00000600000000000000" pitchFamily="2" charset="0"/>
          </a:endParaRPr>
        </a:p>
      </dgm:t>
    </dgm:pt>
    <dgm:pt modelId="{41D9F84B-6256-429C-BE68-B261E27CE8DF}">
      <dgm:prSet custT="1"/>
      <dgm:spPr/>
      <dgm:t>
        <a:bodyPr/>
        <a:lstStyle/>
        <a:p>
          <a:pPr algn="ctr">
            <a:buNone/>
          </a:pPr>
          <a:r>
            <a:rPr lang="es-CO" sz="1000" b="0" dirty="0">
              <a:latin typeface="Montserrat Medium" panose="00000600000000000000" pitchFamily="2" charset="0"/>
              <a:ea typeface="+mn-ea"/>
              <a:cs typeface="+mn-cs"/>
            </a:rPr>
            <a:t>1.3. Equidad                               </a:t>
          </a:r>
        </a:p>
        <a:p>
          <a:pPr algn="ctr">
            <a:buNone/>
          </a:pPr>
          <a:r>
            <a:rPr lang="es-CO" sz="1000" b="0" dirty="0">
              <a:latin typeface="Montserrat Medium" panose="00000600000000000000" pitchFamily="2" charset="0"/>
              <a:ea typeface="+mn-ea"/>
              <a:cs typeface="+mn-cs"/>
            </a:rPr>
            <a:t>   </a:t>
          </a:r>
          <a:r>
            <a:rPr lang="es-CO" sz="1000" b="0">
              <a:latin typeface="Montserrat Medium" panose="00000600000000000000" pitchFamily="2" charset="0"/>
              <a:ea typeface="+mn-ea"/>
              <a:cs typeface="+mn-cs"/>
            </a:rPr>
            <a:t>Suma residual que se distribuye de acuerdo con el indicador de pobreza</a:t>
          </a:r>
          <a:endParaRPr lang="es-CO" sz="1000" b="0">
            <a:latin typeface="Montserrat Medium" panose="00000600000000000000" pitchFamily="2" charset="0"/>
          </a:endParaRPr>
        </a:p>
      </dgm:t>
    </dgm:pt>
    <dgm:pt modelId="{F445ACEA-B76B-4D1C-9722-128D1923298A}" type="parTrans" cxnId="{62801C71-9A0A-434B-B473-E53A4AEC182A}">
      <dgm:prSet/>
      <dgm:spPr/>
      <dgm:t>
        <a:bodyPr/>
        <a:lstStyle/>
        <a:p>
          <a:pPr algn="ctr"/>
          <a:endParaRPr lang="es-CO" sz="1000" b="0">
            <a:latin typeface="Montserrat Medium" panose="00000600000000000000" pitchFamily="2" charset="0"/>
          </a:endParaRPr>
        </a:p>
      </dgm:t>
    </dgm:pt>
    <dgm:pt modelId="{F0EBDD76-2138-4838-BB73-C840C004D489}" type="sibTrans" cxnId="{62801C71-9A0A-434B-B473-E53A4AEC182A}">
      <dgm:prSet/>
      <dgm:spPr/>
      <dgm:t>
        <a:bodyPr/>
        <a:lstStyle/>
        <a:p>
          <a:pPr algn="ctr"/>
          <a:endParaRPr lang="es-CO" sz="1000" b="0">
            <a:latin typeface="Montserrat Medium" panose="00000600000000000000" pitchFamily="2" charset="0"/>
          </a:endParaRPr>
        </a:p>
      </dgm:t>
    </dgm:pt>
    <dgm:pt modelId="{FD89E356-6477-46C9-81F8-22E3847AEA2C}" type="asst">
      <dgm:prSet custT="1"/>
      <dgm:spPr>
        <a:xfrm>
          <a:off x="1831077" y="1480979"/>
          <a:ext cx="662967" cy="351891"/>
        </a:xfrm>
      </dgm:spPr>
      <dgm:t>
        <a:bodyPr anchor="ctr" anchorCtr="0"/>
        <a:lstStyle/>
        <a:p>
          <a:pPr algn="ctr">
            <a:buFont typeface="+mj-lt"/>
            <a:buNone/>
          </a:pPr>
          <a:r>
            <a:rPr lang="es-CO" sz="1000" b="0" dirty="0">
              <a:latin typeface="Montserrat Medium" panose="00000600000000000000" pitchFamily="2" charset="0"/>
              <a:ea typeface="+mn-ea"/>
              <a:cs typeface="+mn-cs"/>
            </a:rPr>
            <a:t>Beneficiarios:</a:t>
          </a:r>
          <a:br>
            <a:rPr lang="es-CO" sz="1000" b="0" dirty="0">
              <a:latin typeface="Montserrat Medium" panose="00000600000000000000" pitchFamily="2" charset="0"/>
              <a:ea typeface="+mn-ea"/>
              <a:cs typeface="+mn-cs"/>
            </a:rPr>
          </a:br>
          <a:r>
            <a:rPr lang="es-CO" sz="1000" b="0" dirty="0">
              <a:latin typeface="Montserrat Medium" panose="00000600000000000000" pitchFamily="2" charset="0"/>
              <a:ea typeface="+mn-ea"/>
              <a:cs typeface="+mn-cs"/>
            </a:rPr>
            <a:t>- Entidades Territoriales Certificadas (ETC)</a:t>
          </a:r>
          <a:endParaRPr lang="es-CO" sz="1000" b="0">
            <a:latin typeface="Montserrat Medium" panose="00000600000000000000" pitchFamily="2" charset="0"/>
          </a:endParaRPr>
        </a:p>
      </dgm:t>
    </dgm:pt>
    <dgm:pt modelId="{54558F92-DB70-4A56-AD2D-9996DE4EFAC3}" type="parTrans" cxnId="{0296E8E9-7FA9-454E-B4C5-0CA71AB61604}">
      <dgm:prSet/>
      <dgm:spPr/>
      <dgm:t>
        <a:bodyPr/>
        <a:lstStyle/>
        <a:p>
          <a:pPr algn="ctr"/>
          <a:endParaRPr lang="es-CO" sz="1000" b="0">
            <a:latin typeface="Montserrat Medium" panose="00000600000000000000" pitchFamily="2" charset="0"/>
          </a:endParaRPr>
        </a:p>
      </dgm:t>
    </dgm:pt>
    <dgm:pt modelId="{9D99FF1F-C77A-4EBA-89CF-468C3B255CA5}" type="sibTrans" cxnId="{0296E8E9-7FA9-454E-B4C5-0CA71AB61604}">
      <dgm:prSet/>
      <dgm:spPr/>
      <dgm:t>
        <a:bodyPr/>
        <a:lstStyle/>
        <a:p>
          <a:pPr algn="ctr"/>
          <a:endParaRPr lang="es-CO" sz="1000" b="0">
            <a:latin typeface="Montserrat Medium" panose="00000600000000000000" pitchFamily="2" charset="0"/>
          </a:endParaRPr>
        </a:p>
      </dgm:t>
    </dgm:pt>
    <dgm:pt modelId="{690BD115-CBD8-42CF-A30B-FAC0FEFCA970}" type="asst">
      <dgm:prSet custT="1"/>
      <dgm:spPr/>
      <dgm:t>
        <a:bodyPr/>
        <a:lstStyle/>
        <a:p>
          <a:pPr algn="ctr">
            <a:buFont typeface="+mj-lt"/>
            <a:buNone/>
          </a:pPr>
          <a:r>
            <a:rPr lang="es-CO" sz="1000" b="0" dirty="0">
              <a:latin typeface="Montserrat Medium" panose="00000600000000000000" pitchFamily="2" charset="0"/>
              <a:ea typeface="+mn-ea"/>
              <a:cs typeface="+mn-cs"/>
            </a:rPr>
            <a:t>Beneficiarios:</a:t>
          </a:r>
          <a:br>
            <a:rPr lang="es-CO" sz="1000" b="0" dirty="0">
              <a:latin typeface="Montserrat Medium" panose="00000600000000000000" pitchFamily="2" charset="0"/>
              <a:ea typeface="+mn-ea"/>
              <a:cs typeface="+mn-cs"/>
            </a:rPr>
          </a:br>
          <a:r>
            <a:rPr lang="es-CO" sz="1000" b="0" dirty="0">
              <a:latin typeface="Montserrat Medium" panose="00000600000000000000" pitchFamily="2" charset="0"/>
              <a:ea typeface="+mn-ea"/>
              <a:cs typeface="+mn-cs"/>
            </a:rPr>
            <a:t>- Entidades Territoriales Certificadas (ETC)</a:t>
          </a:r>
          <a:endParaRPr lang="es-CO" sz="1000" b="0" dirty="0">
            <a:latin typeface="Montserrat Medium" panose="00000600000000000000" pitchFamily="2" charset="0"/>
          </a:endParaRPr>
        </a:p>
      </dgm:t>
    </dgm:pt>
    <dgm:pt modelId="{7B7B7960-C36D-4761-B9AC-BE39094E54B8}" type="parTrans" cxnId="{1426CAF9-35C1-4D8C-9F6C-544A1A479B23}">
      <dgm:prSet/>
      <dgm:spPr/>
      <dgm:t>
        <a:bodyPr/>
        <a:lstStyle/>
        <a:p>
          <a:pPr algn="ctr"/>
          <a:endParaRPr lang="es-CO" sz="1000" b="0">
            <a:latin typeface="Montserrat Medium" panose="00000600000000000000" pitchFamily="2" charset="0"/>
          </a:endParaRPr>
        </a:p>
      </dgm:t>
    </dgm:pt>
    <dgm:pt modelId="{FA1710C9-1163-4491-B03A-D24435C3EA82}" type="sibTrans" cxnId="{1426CAF9-35C1-4D8C-9F6C-544A1A479B23}">
      <dgm:prSet/>
      <dgm:spPr/>
      <dgm:t>
        <a:bodyPr/>
        <a:lstStyle/>
        <a:p>
          <a:pPr algn="ctr"/>
          <a:endParaRPr lang="es-CO" sz="1000" b="0">
            <a:latin typeface="Montserrat Medium" panose="00000600000000000000" pitchFamily="2" charset="0"/>
          </a:endParaRPr>
        </a:p>
      </dgm:t>
    </dgm:pt>
    <dgm:pt modelId="{669ED34D-ECFB-4E63-B74D-20E5CE741943}" type="asst">
      <dgm:prSet custT="1"/>
      <dgm:spPr>
        <a:xfrm>
          <a:off x="3202661" y="1532760"/>
          <a:ext cx="599777" cy="332957"/>
        </a:xfrm>
      </dgm:spPr>
      <dgm:t>
        <a:bodyPr anchor="ctr" anchorCtr="0"/>
        <a:lstStyle/>
        <a:p>
          <a:pPr algn="ctr">
            <a:buNone/>
          </a:pPr>
          <a:r>
            <a:rPr lang="es-CO" sz="1000" b="0" dirty="0">
              <a:latin typeface="Montserrat Medium" panose="00000600000000000000" pitchFamily="2" charset="0"/>
              <a:ea typeface="+mn-ea"/>
              <a:cs typeface="+mn-cs"/>
            </a:rPr>
            <a:t>Beneficiarios:</a:t>
          </a:r>
          <a:br>
            <a:rPr lang="es-CO" sz="1000" b="0" dirty="0">
              <a:latin typeface="Montserrat Medium" panose="00000600000000000000" pitchFamily="2" charset="0"/>
              <a:ea typeface="+mn-ea"/>
              <a:cs typeface="+mn-cs"/>
            </a:rPr>
          </a:br>
          <a:r>
            <a:rPr lang="es-CO" sz="1000" b="0" dirty="0">
              <a:latin typeface="Montserrat Medium" panose="00000600000000000000" pitchFamily="2" charset="0"/>
              <a:ea typeface="+mn-ea"/>
              <a:cs typeface="+mn-cs"/>
            </a:rPr>
            <a:t>- Municipios, Distritos y Áreas No Municipalizadas</a:t>
          </a:r>
          <a:endParaRPr lang="es-CO" sz="1000" b="0">
            <a:latin typeface="Montserrat Medium" panose="00000600000000000000" pitchFamily="2" charset="0"/>
          </a:endParaRPr>
        </a:p>
      </dgm:t>
    </dgm:pt>
    <dgm:pt modelId="{DF1C0142-E711-43D8-ADE2-75F58A7EB93C}" type="parTrans" cxnId="{D3C4745C-370D-477E-8259-83F813CD1690}">
      <dgm:prSet/>
      <dgm:spPr/>
      <dgm:t>
        <a:bodyPr/>
        <a:lstStyle/>
        <a:p>
          <a:pPr algn="ctr"/>
          <a:endParaRPr lang="es-CO" sz="1000" b="0">
            <a:latin typeface="Montserrat Medium" panose="00000600000000000000" pitchFamily="2" charset="0"/>
          </a:endParaRPr>
        </a:p>
      </dgm:t>
    </dgm:pt>
    <dgm:pt modelId="{06B13403-F48B-4C30-9159-B4B978B8D24C}" type="sibTrans" cxnId="{D3C4745C-370D-477E-8259-83F813CD1690}">
      <dgm:prSet/>
      <dgm:spPr/>
      <dgm:t>
        <a:bodyPr/>
        <a:lstStyle/>
        <a:p>
          <a:pPr algn="ctr"/>
          <a:endParaRPr lang="es-CO" sz="1000" b="0">
            <a:latin typeface="Montserrat Medium" panose="00000600000000000000" pitchFamily="2" charset="0"/>
          </a:endParaRPr>
        </a:p>
      </dgm:t>
    </dgm:pt>
    <dgm:pt modelId="{0B300B8D-5581-4414-B089-6DD28C970B0A}">
      <dgm:prSet phldrT="[Texto]" custT="1"/>
      <dgm:spPr>
        <a:xfrm>
          <a:off x="54343" y="2172588"/>
          <a:ext cx="878273" cy="481471"/>
        </a:xfrm>
      </dgm:spPr>
      <dgm:t>
        <a:bodyPr anchor="t" anchorCtr="0"/>
        <a:lstStyle/>
        <a:p>
          <a:pPr algn="ctr">
            <a:lnSpc>
              <a:spcPct val="100000"/>
            </a:lnSpc>
            <a:spcAft>
              <a:spcPts val="0"/>
            </a:spcAft>
            <a:buNone/>
          </a:pPr>
          <a:r>
            <a:rPr lang="es-CO" sz="1000" b="0" dirty="0">
              <a:latin typeface="Montserrat Medium" panose="00000600000000000000" pitchFamily="2" charset="0"/>
              <a:ea typeface="+mn-ea"/>
              <a:cs typeface="+mn-cs"/>
            </a:rPr>
            <a:t>1.1.1 Prestación</a:t>
          </a:r>
        </a:p>
        <a:p>
          <a:pPr algn="ctr">
            <a:lnSpc>
              <a:spcPct val="100000"/>
            </a:lnSpc>
            <a:spcAft>
              <a:spcPts val="0"/>
            </a:spcAft>
            <a:buNone/>
          </a:pPr>
          <a:r>
            <a:rPr lang="es-CO" sz="1000" b="0" dirty="0">
              <a:latin typeface="Montserrat Medium" panose="00000600000000000000" pitchFamily="2" charset="0"/>
              <a:ea typeface="+mn-ea"/>
              <a:cs typeface="+mn-cs"/>
            </a:rPr>
            <a:t> del Servicio </a:t>
          </a:r>
        </a:p>
        <a:p>
          <a:pPr algn="ctr">
            <a:lnSpc>
              <a:spcPct val="100000"/>
            </a:lnSpc>
            <a:spcAft>
              <a:spcPts val="0"/>
            </a:spcAft>
            <a:buNone/>
          </a:pPr>
          <a:r>
            <a:rPr lang="es-CO" sz="1000" b="0" dirty="0">
              <a:latin typeface="Montserrat Medium" panose="00000600000000000000" pitchFamily="2" charset="0"/>
              <a:ea typeface="+mn-ea"/>
              <a:cs typeface="+mn-cs"/>
            </a:rPr>
            <a:t>Financia la prestación del servicio Educativo.</a:t>
          </a:r>
          <a:endParaRPr lang="es-CO" sz="1000" b="0" dirty="0">
            <a:latin typeface="Montserrat Medium" panose="00000600000000000000" pitchFamily="2" charset="0"/>
          </a:endParaRPr>
        </a:p>
      </dgm:t>
    </dgm:pt>
    <dgm:pt modelId="{DF0D091A-9DAB-4391-8FD1-A2229939CEDD}" type="parTrans" cxnId="{FEF8177A-9E69-4BC5-ABC8-66ED084C6F4F}">
      <dgm:prSet/>
      <dgm:spPr/>
      <dgm:t>
        <a:bodyPr/>
        <a:lstStyle/>
        <a:p>
          <a:pPr algn="ctr"/>
          <a:endParaRPr lang="es-CO" sz="1000">
            <a:latin typeface="Montserrat Medium" panose="00000600000000000000" pitchFamily="2" charset="0"/>
          </a:endParaRPr>
        </a:p>
      </dgm:t>
    </dgm:pt>
    <dgm:pt modelId="{AD557104-4916-4C8D-9FC3-EFE478F78339}" type="sibTrans" cxnId="{FEF8177A-9E69-4BC5-ABC8-66ED084C6F4F}">
      <dgm:prSet/>
      <dgm:spPr/>
      <dgm:t>
        <a:bodyPr/>
        <a:lstStyle/>
        <a:p>
          <a:pPr algn="ctr"/>
          <a:endParaRPr lang="es-CO" sz="1000" b="0">
            <a:latin typeface="Montserrat Medium" panose="00000600000000000000" pitchFamily="2" charset="0"/>
          </a:endParaRPr>
        </a:p>
      </dgm:t>
    </dgm:pt>
    <dgm:pt modelId="{AD76C26F-9CC3-4F41-9D01-AB06EEA55ED6}">
      <dgm:prSet phldrT="[Texto]" custT="1"/>
      <dgm:spPr>
        <a:xfrm>
          <a:off x="1317249" y="2176666"/>
          <a:ext cx="857911" cy="417602"/>
        </a:xfrm>
      </dgm:spPr>
      <dgm:t>
        <a:bodyPr anchor="t" anchorCtr="0"/>
        <a:lstStyle/>
        <a:p>
          <a:pPr algn="ctr">
            <a:buNone/>
          </a:pPr>
          <a:r>
            <a:rPr lang="es-CO" sz="1000" b="0" dirty="0">
              <a:latin typeface="Montserrat Medium" panose="00000600000000000000" pitchFamily="2" charset="0"/>
              <a:ea typeface="+mn-ea"/>
              <a:cs typeface="+mn-cs"/>
            </a:rPr>
            <a:t>1.1.2. Complemento</a:t>
          </a:r>
        </a:p>
        <a:p>
          <a:pPr algn="ctr">
            <a:buNone/>
          </a:pPr>
          <a:r>
            <a:rPr lang="es-CO" sz="1000" b="0" dirty="0">
              <a:latin typeface="Montserrat Medium" panose="00000600000000000000" pitchFamily="2" charset="0"/>
              <a:ea typeface="+mn-ea"/>
              <a:cs typeface="+mn-cs"/>
            </a:rPr>
            <a:t>Garantiza el costo mínimo de la prestación del servicio educativo</a:t>
          </a:r>
          <a:endParaRPr lang="es-CO" sz="1000" b="0" dirty="0">
            <a:latin typeface="Montserrat Medium" panose="00000600000000000000" pitchFamily="2" charset="0"/>
          </a:endParaRPr>
        </a:p>
      </dgm:t>
    </dgm:pt>
    <dgm:pt modelId="{06DA6E63-DFC0-45CC-A48D-9341BB04442C}" type="parTrans" cxnId="{3FB55770-BDAC-45FE-8830-B58DBDFE5271}">
      <dgm:prSet/>
      <dgm:spPr/>
      <dgm:t>
        <a:bodyPr/>
        <a:lstStyle/>
        <a:p>
          <a:pPr algn="ctr"/>
          <a:endParaRPr lang="es-CO" sz="1000" b="0">
            <a:latin typeface="Montserrat Medium" panose="00000600000000000000" pitchFamily="2" charset="0"/>
          </a:endParaRPr>
        </a:p>
      </dgm:t>
    </dgm:pt>
    <dgm:pt modelId="{4F475634-582A-4B4F-A697-E29DEA6AE8B9}" type="sibTrans" cxnId="{3FB55770-BDAC-45FE-8830-B58DBDFE5271}">
      <dgm:prSet/>
      <dgm:spPr/>
      <dgm:t>
        <a:bodyPr/>
        <a:lstStyle/>
        <a:p>
          <a:pPr algn="ctr"/>
          <a:endParaRPr lang="es-CO" sz="1000" b="0">
            <a:latin typeface="Montserrat Medium" panose="00000600000000000000" pitchFamily="2" charset="0"/>
          </a:endParaRPr>
        </a:p>
      </dgm:t>
    </dgm:pt>
    <dgm:pt modelId="{07787637-1E61-47B0-9DD5-DCC05FDD220B}">
      <dgm:prSet custT="1"/>
      <dgm:spPr/>
      <dgm:t>
        <a:bodyPr anchor="t" anchorCtr="0"/>
        <a:lstStyle/>
        <a:p>
          <a:pPr algn="ctr">
            <a:buNone/>
          </a:pPr>
          <a:r>
            <a:rPr lang="es-CO" sz="1000" b="0" dirty="0">
              <a:latin typeface="Montserrat Medium" panose="00000600000000000000" pitchFamily="2" charset="0"/>
              <a:ea typeface="+mn-ea"/>
              <a:cs typeface="+mn-cs"/>
            </a:rPr>
            <a:t>1.3.1.Calidad Matricula Oficial</a:t>
          </a:r>
        </a:p>
        <a:p>
          <a:pPr algn="ctr">
            <a:buNone/>
          </a:pPr>
          <a:r>
            <a:rPr lang="es-CO" sz="1000" b="0" dirty="0">
              <a:latin typeface="Montserrat Medium" panose="00000600000000000000" pitchFamily="2" charset="0"/>
              <a:ea typeface="+mn-ea"/>
              <a:cs typeface="+mn-cs"/>
            </a:rPr>
            <a:t>  </a:t>
          </a:r>
          <a:r>
            <a:rPr lang="es-CO" sz="1000" b="0">
              <a:latin typeface="Montserrat Medium" panose="00000600000000000000" pitchFamily="2" charset="0"/>
              <a:ea typeface="+mn-ea"/>
              <a:cs typeface="+mn-cs"/>
            </a:rPr>
            <a:t>Mejora la calidad educativa en el país</a:t>
          </a:r>
          <a:endParaRPr lang="es-CO" sz="1000" b="0">
            <a:latin typeface="Montserrat Medium" panose="00000600000000000000" pitchFamily="2" charset="0"/>
          </a:endParaRPr>
        </a:p>
      </dgm:t>
    </dgm:pt>
    <dgm:pt modelId="{2706674C-7449-497A-B569-0161B1612699}" type="parTrans" cxnId="{C9EC8C18-27F1-404A-8F1F-86CF6046C56D}">
      <dgm:prSet/>
      <dgm:spPr/>
      <dgm:t>
        <a:bodyPr/>
        <a:lstStyle/>
        <a:p>
          <a:pPr algn="ctr"/>
          <a:endParaRPr lang="es-CO" sz="1000">
            <a:latin typeface="Montserrat Medium" panose="00000600000000000000" pitchFamily="2" charset="0"/>
          </a:endParaRPr>
        </a:p>
      </dgm:t>
    </dgm:pt>
    <dgm:pt modelId="{4ACCF2ED-9BD8-4838-A629-F69147891E2F}" type="sibTrans" cxnId="{C9EC8C18-27F1-404A-8F1F-86CF6046C56D}">
      <dgm:prSet/>
      <dgm:spPr/>
      <dgm:t>
        <a:bodyPr/>
        <a:lstStyle/>
        <a:p>
          <a:pPr algn="ctr"/>
          <a:endParaRPr lang="es-CO" sz="1000" b="0">
            <a:latin typeface="Montserrat Medium" panose="00000600000000000000" pitchFamily="2" charset="0"/>
          </a:endParaRPr>
        </a:p>
      </dgm:t>
    </dgm:pt>
    <dgm:pt modelId="{4288A5EC-E7BF-4412-995F-0E2F14597953}">
      <dgm:prSet custT="1"/>
      <dgm:spPr/>
      <dgm:t>
        <a:bodyPr anchor="t" anchorCtr="0"/>
        <a:lstStyle/>
        <a:p>
          <a:pPr algn="ctr">
            <a:buNone/>
          </a:pPr>
          <a:r>
            <a:rPr lang="es-CO" sz="1000" b="0" dirty="0">
              <a:latin typeface="Montserrat Medium" panose="00000600000000000000" pitchFamily="2" charset="0"/>
              <a:ea typeface="+mn-ea"/>
              <a:cs typeface="+mn-cs"/>
            </a:rPr>
            <a:t>1.3.2. Calidad Gratuidad Educativa</a:t>
          </a:r>
        </a:p>
        <a:p>
          <a:pPr algn="ctr">
            <a:buNone/>
          </a:pPr>
          <a:r>
            <a:rPr lang="es-CO" sz="1000" b="0" dirty="0">
              <a:latin typeface="Montserrat Medium" panose="00000600000000000000" pitchFamily="2" charset="0"/>
              <a:ea typeface="+mn-ea"/>
              <a:cs typeface="+mn-cs"/>
            </a:rPr>
            <a:t>Exime del pago de derechos académicos y servicios complementarios.</a:t>
          </a:r>
        </a:p>
      </dgm:t>
    </dgm:pt>
    <dgm:pt modelId="{21E80A33-C40D-4A2C-8C5F-DE61C169D6E0}" type="parTrans" cxnId="{907A6304-67B0-4E54-877D-06183CE2F9C8}">
      <dgm:prSet/>
      <dgm:spPr/>
      <dgm:t>
        <a:bodyPr/>
        <a:lstStyle/>
        <a:p>
          <a:pPr algn="ctr"/>
          <a:endParaRPr lang="es-CO" sz="1000">
            <a:latin typeface="Montserrat Medium" panose="00000600000000000000" pitchFamily="2" charset="0"/>
          </a:endParaRPr>
        </a:p>
      </dgm:t>
    </dgm:pt>
    <dgm:pt modelId="{2465DED4-AAB0-4E8C-8BD7-6E77BC0335B8}" type="sibTrans" cxnId="{907A6304-67B0-4E54-877D-06183CE2F9C8}">
      <dgm:prSet/>
      <dgm:spPr/>
      <dgm:t>
        <a:bodyPr/>
        <a:lstStyle/>
        <a:p>
          <a:pPr algn="ctr"/>
          <a:endParaRPr lang="es-CO" sz="1000" b="0">
            <a:latin typeface="Montserrat Medium" panose="00000600000000000000" pitchFamily="2" charset="0"/>
          </a:endParaRPr>
        </a:p>
      </dgm:t>
    </dgm:pt>
    <dgm:pt modelId="{0B24C792-5CA8-4D73-A84B-B5E811415550}" type="asst">
      <dgm:prSet custT="1"/>
      <dgm:spPr/>
      <dgm:t>
        <a:bodyPr/>
        <a:lstStyle/>
        <a:p>
          <a:r>
            <a:rPr lang="es-CO" sz="1000" b="0" dirty="0">
              <a:latin typeface="Montserrat Medium" panose="00000600000000000000" pitchFamily="2" charset="0"/>
            </a:rPr>
            <a:t>Variables</a:t>
          </a:r>
        </a:p>
        <a:p>
          <a:r>
            <a:rPr lang="es-CO" sz="1000" b="0" dirty="0">
              <a:latin typeface="Montserrat Medium" panose="00000600000000000000" pitchFamily="2" charset="0"/>
            </a:rPr>
            <a:t>1) Costos de personal de docentes; </a:t>
          </a:r>
        </a:p>
        <a:p>
          <a:r>
            <a:rPr lang="es-CO" sz="1000" b="0" dirty="0">
              <a:latin typeface="Montserrat Medium" panose="00000600000000000000" pitchFamily="2" charset="0"/>
            </a:rPr>
            <a:t>2) Gastos administrativos;</a:t>
          </a:r>
        </a:p>
        <a:p>
          <a:r>
            <a:rPr lang="es-CO" sz="1000" b="0" dirty="0">
              <a:latin typeface="Montserrat Medium" panose="00000600000000000000" pitchFamily="2" charset="0"/>
            </a:rPr>
            <a:t>3) Contratación;</a:t>
          </a:r>
        </a:p>
        <a:p>
          <a:r>
            <a:rPr lang="es-CO" sz="1000" b="0" dirty="0">
              <a:latin typeface="Montserrat Medium" panose="00000600000000000000" pitchFamily="2" charset="0"/>
            </a:rPr>
            <a:t>4) Costo de la prestación del servicio</a:t>
          </a:r>
        </a:p>
      </dgm:t>
    </dgm:pt>
    <dgm:pt modelId="{AC02C5B5-6C79-43AA-9C3A-B95885D85775}" type="parTrans" cxnId="{9786131D-5464-4726-8224-DC24EB2CBCCB}">
      <dgm:prSet/>
      <dgm:spPr/>
      <dgm:t>
        <a:bodyPr/>
        <a:lstStyle/>
        <a:p>
          <a:pPr algn="ctr"/>
          <a:endParaRPr lang="es-CO" sz="1000">
            <a:latin typeface="Montserrat Medium" panose="00000600000000000000" pitchFamily="2" charset="0"/>
          </a:endParaRPr>
        </a:p>
      </dgm:t>
    </dgm:pt>
    <dgm:pt modelId="{D213E744-96C0-41A5-AB9F-A908C0911685}" type="sibTrans" cxnId="{9786131D-5464-4726-8224-DC24EB2CBCCB}">
      <dgm:prSet/>
      <dgm:spPr/>
      <dgm:t>
        <a:bodyPr/>
        <a:lstStyle/>
        <a:p>
          <a:endParaRPr lang="es-CO" sz="1000" b="0">
            <a:latin typeface="Montserrat Medium" panose="00000600000000000000" pitchFamily="2" charset="0"/>
          </a:endParaRPr>
        </a:p>
      </dgm:t>
    </dgm:pt>
    <dgm:pt modelId="{E949639A-C9DC-4255-87D2-58771BE2E433}">
      <dgm:prSet custT="1"/>
      <dgm:spPr/>
      <dgm:t>
        <a:bodyPr/>
        <a:lstStyle/>
        <a:p>
          <a:r>
            <a:rPr lang="es-CO" sz="1000" b="0">
              <a:latin typeface="Montserrat Medium" panose="00000600000000000000" pitchFamily="2" charset="0"/>
            </a:rPr>
            <a:t>Variables</a:t>
          </a:r>
        </a:p>
        <a:p>
          <a:r>
            <a:rPr lang="es-CO" sz="1000" b="0">
              <a:latin typeface="Montserrat Medium" panose="00000600000000000000" pitchFamily="2" charset="0"/>
            </a:rPr>
            <a:t> 1) Matrícula por atender</a:t>
          </a:r>
        </a:p>
      </dgm:t>
    </dgm:pt>
    <dgm:pt modelId="{496A9754-14CD-4520-8881-0EC483906497}" type="parTrans" cxnId="{97DD941D-A020-43BC-A76C-3C16FCE6CAB5}">
      <dgm:prSet/>
      <dgm:spPr/>
      <dgm:t>
        <a:bodyPr/>
        <a:lstStyle/>
        <a:p>
          <a:pPr algn="ctr"/>
          <a:endParaRPr lang="es-CO" sz="1000" b="0">
            <a:latin typeface="Montserrat Medium" panose="00000600000000000000" pitchFamily="2" charset="0"/>
          </a:endParaRPr>
        </a:p>
      </dgm:t>
    </dgm:pt>
    <dgm:pt modelId="{92366920-FC88-440E-866F-2C2AFFF80E85}" type="sibTrans" cxnId="{97DD941D-A020-43BC-A76C-3C16FCE6CAB5}">
      <dgm:prSet/>
      <dgm:spPr/>
      <dgm:t>
        <a:bodyPr/>
        <a:lstStyle/>
        <a:p>
          <a:endParaRPr lang="es-CO" sz="1000" b="0">
            <a:latin typeface="Montserrat Medium" panose="00000600000000000000" pitchFamily="2" charset="0"/>
          </a:endParaRPr>
        </a:p>
      </dgm:t>
    </dgm:pt>
    <dgm:pt modelId="{76E69C6F-3656-4083-B365-71893BF10C8C}" type="asst">
      <dgm:prSet custT="1"/>
      <dgm:spPr/>
      <dgm:t>
        <a:bodyPr/>
        <a:lstStyle/>
        <a:p>
          <a:r>
            <a:rPr lang="es-CO" sz="1000" b="0" dirty="0">
              <a:latin typeface="Montserrat Medium" panose="00000600000000000000" pitchFamily="2" charset="0"/>
            </a:rPr>
            <a:t>Variables</a:t>
          </a:r>
        </a:p>
        <a:p>
          <a:r>
            <a:rPr lang="es-CO" sz="1000" b="0" dirty="0">
              <a:latin typeface="Montserrat Medium" panose="00000600000000000000" pitchFamily="2" charset="0"/>
            </a:rPr>
            <a:t> 1) Matrícula oficial atendida </a:t>
          </a:r>
        </a:p>
        <a:p>
          <a:r>
            <a:rPr lang="es-CO" sz="1000" b="0" dirty="0">
              <a:latin typeface="Montserrat Medium" panose="00000600000000000000" pitchFamily="2" charset="0"/>
            </a:rPr>
            <a:t>2) Sedes con matrícula atendida</a:t>
          </a:r>
        </a:p>
      </dgm:t>
    </dgm:pt>
    <dgm:pt modelId="{8BF6D092-B348-4F30-864B-8D53DF885D10}" type="parTrans" cxnId="{BA1EE8D4-BAD8-4732-828A-C1D3B792252A}">
      <dgm:prSet/>
      <dgm:spPr/>
      <dgm:t>
        <a:bodyPr/>
        <a:lstStyle/>
        <a:p>
          <a:pPr algn="ctr"/>
          <a:endParaRPr lang="es-CO" sz="1000" b="0">
            <a:latin typeface="Montserrat Medium" panose="00000600000000000000" pitchFamily="2" charset="0"/>
          </a:endParaRPr>
        </a:p>
      </dgm:t>
    </dgm:pt>
    <dgm:pt modelId="{FE70F7C3-A892-4206-BA3E-647230D0D522}" type="sibTrans" cxnId="{BA1EE8D4-BAD8-4732-828A-C1D3B792252A}">
      <dgm:prSet/>
      <dgm:spPr/>
      <dgm:t>
        <a:bodyPr/>
        <a:lstStyle/>
        <a:p>
          <a:endParaRPr lang="es-CO" sz="1000" b="0">
            <a:latin typeface="Montserrat Medium" panose="00000600000000000000" pitchFamily="2" charset="0"/>
          </a:endParaRPr>
        </a:p>
      </dgm:t>
    </dgm:pt>
    <dgm:pt modelId="{8850D31D-6CB5-4CC9-9622-02A348B5D285}" type="asst">
      <dgm:prSet custT="1"/>
      <dgm:spPr/>
      <dgm:t>
        <a:bodyPr/>
        <a:lstStyle/>
        <a:p>
          <a:r>
            <a:rPr lang="es-CO" sz="1000" b="0" dirty="0">
              <a:latin typeface="Montserrat Medium" panose="00000600000000000000" pitchFamily="2" charset="0"/>
            </a:rPr>
            <a:t>Variables </a:t>
          </a:r>
        </a:p>
        <a:p>
          <a:r>
            <a:rPr lang="es-CO" sz="1000" b="0" dirty="0">
              <a:latin typeface="Montserrat Medium" panose="00000600000000000000" pitchFamily="2" charset="0"/>
            </a:rPr>
            <a:t>1) Índice de ruralidad; </a:t>
          </a:r>
        </a:p>
        <a:p>
          <a:r>
            <a:rPr lang="es-CO" sz="1000" b="0" dirty="0">
              <a:latin typeface="Montserrat Medium" panose="00000600000000000000" pitchFamily="2" charset="0"/>
            </a:rPr>
            <a:t>2) Desempeño; </a:t>
          </a:r>
        </a:p>
        <a:p>
          <a:r>
            <a:rPr lang="es-CO" sz="1000" b="0" dirty="0">
              <a:latin typeface="Montserrat Medium" panose="00000600000000000000" pitchFamily="2" charset="0"/>
            </a:rPr>
            <a:t>3) Mejoramiento</a:t>
          </a:r>
        </a:p>
      </dgm:t>
    </dgm:pt>
    <dgm:pt modelId="{2BDF352A-F8D5-41CA-8F97-4BA272D8D0FD}" type="parTrans" cxnId="{619438FE-3A8A-47DF-81DF-871FA7E3E85B}">
      <dgm:prSet/>
      <dgm:spPr/>
      <dgm:t>
        <a:bodyPr/>
        <a:lstStyle/>
        <a:p>
          <a:pPr algn="ctr"/>
          <a:endParaRPr lang="es-CO" sz="1000">
            <a:latin typeface="Montserrat Medium" panose="00000600000000000000" pitchFamily="2" charset="0"/>
          </a:endParaRPr>
        </a:p>
      </dgm:t>
    </dgm:pt>
    <dgm:pt modelId="{C8212322-6ACA-4D49-9AA4-05E27ED8BFD6}" type="sibTrans" cxnId="{619438FE-3A8A-47DF-81DF-871FA7E3E85B}">
      <dgm:prSet/>
      <dgm:spPr/>
      <dgm:t>
        <a:bodyPr/>
        <a:lstStyle/>
        <a:p>
          <a:endParaRPr lang="es-CO" sz="1000" b="0">
            <a:latin typeface="Montserrat Medium" panose="00000600000000000000" pitchFamily="2" charset="0"/>
          </a:endParaRPr>
        </a:p>
      </dgm:t>
    </dgm:pt>
    <dgm:pt modelId="{482A8CA0-16E5-4BE3-9F6B-BDA81EDFBE48}">
      <dgm:prSet phldrT="[Texto]" custT="1"/>
      <dgm:spPr/>
      <dgm:t>
        <a:bodyPr/>
        <a:lstStyle/>
        <a:p>
          <a:pPr algn="ctr">
            <a:buNone/>
          </a:pPr>
          <a:r>
            <a:rPr lang="es-CO" sz="1000" b="0" dirty="0">
              <a:latin typeface="Montserrat Medium" panose="00000600000000000000" pitchFamily="2" charset="0"/>
              <a:ea typeface="+mn-ea"/>
              <a:cs typeface="+mn-cs"/>
            </a:rPr>
            <a:t>Criterios</a:t>
          </a:r>
          <a:endParaRPr lang="es-CO" sz="1000" b="0" dirty="0">
            <a:latin typeface="Montserrat Medium" panose="00000600000000000000" pitchFamily="2" charset="0"/>
          </a:endParaRPr>
        </a:p>
      </dgm:t>
    </dgm:pt>
    <dgm:pt modelId="{F38031C2-5DC3-4396-A212-BE98965130EE}" type="sibTrans" cxnId="{3108D8FE-4A3A-4985-ADE4-F448179B12A8}">
      <dgm:prSet/>
      <dgm:spPr/>
      <dgm:t>
        <a:bodyPr/>
        <a:lstStyle/>
        <a:p>
          <a:pPr algn="ctr"/>
          <a:endParaRPr lang="es-CO" sz="1000" b="0">
            <a:latin typeface="Montserrat Medium" panose="00000600000000000000" pitchFamily="2" charset="0"/>
          </a:endParaRPr>
        </a:p>
      </dgm:t>
    </dgm:pt>
    <dgm:pt modelId="{91D1C0C8-B80D-41BA-9841-6186DD487D2D}" type="parTrans" cxnId="{3108D8FE-4A3A-4985-ADE4-F448179B12A8}">
      <dgm:prSet/>
      <dgm:spPr/>
      <dgm:t>
        <a:bodyPr/>
        <a:lstStyle/>
        <a:p>
          <a:pPr algn="ctr"/>
          <a:endParaRPr lang="es-CO" sz="1000" b="0">
            <a:latin typeface="Montserrat Medium" panose="00000600000000000000" pitchFamily="2" charset="0"/>
          </a:endParaRPr>
        </a:p>
      </dgm:t>
    </dgm:pt>
    <dgm:pt modelId="{A650FD2B-0852-4444-AB95-E4B7C4B4E009}">
      <dgm:prSet phldrT="[Texto]" custT="1"/>
      <dgm:spPr/>
      <dgm:t>
        <a:bodyPr/>
        <a:lstStyle/>
        <a:p>
          <a:pPr algn="ctr"/>
          <a:r>
            <a:rPr lang="es-CO" sz="1000" b="0">
              <a:latin typeface="Montserrat Medium" panose="00000600000000000000" pitchFamily="2" charset="0"/>
            </a:rPr>
            <a:t>1.4. Cancelaciones</a:t>
          </a:r>
        </a:p>
      </dgm:t>
    </dgm:pt>
    <dgm:pt modelId="{7601AE8F-966C-419C-937F-C2F9EEB9050D}" type="sibTrans" cxnId="{A7688649-3050-4343-A8CC-FE4B19D6294F}">
      <dgm:prSet/>
      <dgm:spPr/>
      <dgm:t>
        <a:bodyPr/>
        <a:lstStyle/>
        <a:p>
          <a:pPr algn="ctr"/>
          <a:endParaRPr lang="es-CO" sz="1000" b="0">
            <a:latin typeface="Montserrat Medium" panose="00000600000000000000" pitchFamily="2" charset="0"/>
          </a:endParaRPr>
        </a:p>
      </dgm:t>
    </dgm:pt>
    <dgm:pt modelId="{CA4BF1CF-8C6B-487D-BC21-5D63AFD2B5F0}" type="parTrans" cxnId="{A7688649-3050-4343-A8CC-FE4B19D6294F}">
      <dgm:prSet/>
      <dgm:spPr/>
      <dgm:t>
        <a:bodyPr/>
        <a:lstStyle/>
        <a:p>
          <a:pPr algn="ctr"/>
          <a:endParaRPr lang="es-CO" sz="1000">
            <a:latin typeface="Montserrat Medium" panose="00000600000000000000" pitchFamily="2" charset="0"/>
          </a:endParaRPr>
        </a:p>
      </dgm:t>
    </dgm:pt>
    <dgm:pt modelId="{811067B5-F650-4170-8C4E-207339601F53}" type="asst">
      <dgm:prSet custT="1"/>
      <dgm:spPr/>
      <dgm:t>
        <a:bodyPr/>
        <a:lstStyle/>
        <a:p>
          <a:r>
            <a:rPr lang="es-CO" sz="1000" b="0" dirty="0">
              <a:latin typeface="Montserrat Medium" panose="00000600000000000000" pitchFamily="2" charset="0"/>
            </a:rPr>
            <a:t>Variables</a:t>
          </a:r>
        </a:p>
        <a:p>
          <a:r>
            <a:rPr lang="es-CO" sz="1000" b="0" dirty="0">
              <a:latin typeface="Montserrat Medium" panose="00000600000000000000" pitchFamily="2" charset="0"/>
            </a:rPr>
            <a:t> 1) Tipologías educativas:</a:t>
          </a:r>
        </a:p>
        <a:p>
          <a:r>
            <a:rPr lang="es-CO" sz="1000" b="0" dirty="0">
              <a:latin typeface="Montserrat Medium" panose="00000600000000000000" pitchFamily="2" charset="0"/>
            </a:rPr>
            <a:t> 2) Matrícula; </a:t>
          </a:r>
        </a:p>
        <a:p>
          <a:r>
            <a:rPr lang="es-CO" sz="1000" b="0" dirty="0">
              <a:latin typeface="Montserrat Medium" panose="00000600000000000000" pitchFamily="2" charset="0"/>
            </a:rPr>
            <a:t>3) Reconocimientos</a:t>
          </a:r>
        </a:p>
      </dgm:t>
    </dgm:pt>
    <dgm:pt modelId="{F76B9D6C-E7F9-4DC5-A8A2-EADDD154F064}" type="sibTrans" cxnId="{929A175C-4980-4362-95AE-4B862A920BF1}">
      <dgm:prSet/>
      <dgm:spPr/>
      <dgm:t>
        <a:bodyPr/>
        <a:lstStyle/>
        <a:p>
          <a:endParaRPr lang="es-CO" sz="1000" b="0">
            <a:latin typeface="Montserrat Medium" panose="00000600000000000000" pitchFamily="2" charset="0"/>
          </a:endParaRPr>
        </a:p>
      </dgm:t>
    </dgm:pt>
    <dgm:pt modelId="{F3F36000-1F91-4835-884E-ECDF99FEB56B}" type="parTrans" cxnId="{929A175C-4980-4362-95AE-4B862A920BF1}">
      <dgm:prSet/>
      <dgm:spPr/>
      <dgm:t>
        <a:bodyPr/>
        <a:lstStyle/>
        <a:p>
          <a:endParaRPr lang="es-CO"/>
        </a:p>
      </dgm:t>
    </dgm:pt>
    <dgm:pt modelId="{C98649AA-C397-4B73-8904-235F00AE3A6A}" type="pres">
      <dgm:prSet presAssocID="{F5B98B8D-5994-417C-B032-1CA56B1E2D86}" presName="hierChild1" presStyleCnt="0">
        <dgm:presLayoutVars>
          <dgm:orgChart val="1"/>
          <dgm:chPref val="1"/>
          <dgm:dir/>
          <dgm:animOne val="branch"/>
          <dgm:animLvl val="lvl"/>
          <dgm:resizeHandles/>
        </dgm:presLayoutVars>
      </dgm:prSet>
      <dgm:spPr/>
    </dgm:pt>
    <dgm:pt modelId="{DB4543A8-0B21-44A1-BECE-8B2F3CA3F612}" type="pres">
      <dgm:prSet presAssocID="{A9A90DE7-96DC-4C39-94BE-B4EF2A9A326F}" presName="hierRoot1" presStyleCnt="0">
        <dgm:presLayoutVars>
          <dgm:hierBranch val="init"/>
        </dgm:presLayoutVars>
      </dgm:prSet>
      <dgm:spPr/>
    </dgm:pt>
    <dgm:pt modelId="{6F820FDF-1F3C-4017-8CD7-3EFD660AEC18}" type="pres">
      <dgm:prSet presAssocID="{A9A90DE7-96DC-4C39-94BE-B4EF2A9A326F}" presName="rootComposite1" presStyleCnt="0"/>
      <dgm:spPr/>
    </dgm:pt>
    <dgm:pt modelId="{0D466BA6-6FF0-4BFE-A706-BE80A3C63154}" type="pres">
      <dgm:prSet presAssocID="{A9A90DE7-96DC-4C39-94BE-B4EF2A9A326F}" presName="rootText1" presStyleLbl="node0" presStyleIdx="0" presStyleCnt="1" custScaleX="193700" custScaleY="66423">
        <dgm:presLayoutVars>
          <dgm:chPref val="3"/>
        </dgm:presLayoutVars>
      </dgm:prSet>
      <dgm:spPr>
        <a:xfrm>
          <a:off x="5970343" y="838"/>
          <a:ext cx="2128627" cy="364971"/>
        </a:xfrm>
        <a:prstGeom prst="rect">
          <a:avLst/>
        </a:prstGeom>
      </dgm:spPr>
    </dgm:pt>
    <dgm:pt modelId="{94930962-FAA2-44DE-AB50-DD6FC3936E53}" type="pres">
      <dgm:prSet presAssocID="{A9A90DE7-96DC-4C39-94BE-B4EF2A9A326F}" presName="rootConnector1" presStyleLbl="node1" presStyleIdx="0" presStyleCnt="0"/>
      <dgm:spPr/>
    </dgm:pt>
    <dgm:pt modelId="{470052DB-5534-4773-A887-24254BEEA3F9}" type="pres">
      <dgm:prSet presAssocID="{A9A90DE7-96DC-4C39-94BE-B4EF2A9A326F}" presName="hierChild2" presStyleCnt="0"/>
      <dgm:spPr/>
    </dgm:pt>
    <dgm:pt modelId="{32E4C507-B983-48E7-8A89-72DAFCEF03A8}" type="pres">
      <dgm:prSet presAssocID="{91D1C0C8-B80D-41BA-9841-6186DD487D2D}" presName="Name37" presStyleLbl="parChTrans1D2" presStyleIdx="0" presStyleCnt="2"/>
      <dgm:spPr/>
    </dgm:pt>
    <dgm:pt modelId="{6D5C71FD-3F6D-4FDA-A00F-692481171040}" type="pres">
      <dgm:prSet presAssocID="{482A8CA0-16E5-4BE3-9F6B-BDA81EDFBE48}" presName="hierRoot2" presStyleCnt="0">
        <dgm:presLayoutVars>
          <dgm:hierBranch val="init"/>
        </dgm:presLayoutVars>
      </dgm:prSet>
      <dgm:spPr/>
    </dgm:pt>
    <dgm:pt modelId="{10C27050-12B6-4D4A-B90D-EBE63CA611B8}" type="pres">
      <dgm:prSet presAssocID="{482A8CA0-16E5-4BE3-9F6B-BDA81EDFBE48}" presName="rootComposite" presStyleCnt="0"/>
      <dgm:spPr/>
    </dgm:pt>
    <dgm:pt modelId="{04236C4C-E0FF-484F-AFBD-2B1586C51AB5}" type="pres">
      <dgm:prSet presAssocID="{482A8CA0-16E5-4BE3-9F6B-BDA81EDFBE48}" presName="rootText" presStyleLbl="node2" presStyleIdx="0" presStyleCnt="2" custScaleY="74461" custLinFactX="-100000" custLinFactNeighborX="-140095">
        <dgm:presLayoutVars>
          <dgm:chPref val="3"/>
        </dgm:presLayoutVars>
      </dgm:prSet>
      <dgm:spPr/>
    </dgm:pt>
    <dgm:pt modelId="{A66AA543-0C80-4D26-ABE4-A7A0A3589DC7}" type="pres">
      <dgm:prSet presAssocID="{482A8CA0-16E5-4BE3-9F6B-BDA81EDFBE48}" presName="rootConnector" presStyleLbl="node2" presStyleIdx="0" presStyleCnt="2"/>
      <dgm:spPr/>
    </dgm:pt>
    <dgm:pt modelId="{8A71A15B-2154-4786-B74E-1A87BF75E2FA}" type="pres">
      <dgm:prSet presAssocID="{482A8CA0-16E5-4BE3-9F6B-BDA81EDFBE48}" presName="hierChild4" presStyleCnt="0"/>
      <dgm:spPr/>
    </dgm:pt>
    <dgm:pt modelId="{60B58B0A-1D61-41BE-BE6E-03B5130EF042}" type="pres">
      <dgm:prSet presAssocID="{C5A71F6A-C37D-4EF6-A30C-6AB43103B5C3}" presName="Name37" presStyleLbl="parChTrans1D3" presStyleIdx="0" presStyleCnt="3"/>
      <dgm:spPr>
        <a:xfrm>
          <a:off x="2185343" y="1007760"/>
          <a:ext cx="1394930" cy="318090"/>
        </a:xfrm>
        <a:custGeom>
          <a:avLst/>
          <a:gdLst/>
          <a:ahLst/>
          <a:cxnLst/>
          <a:rect l="0" t="0" r="0" b="0"/>
          <a:pathLst>
            <a:path>
              <a:moveTo>
                <a:pt x="1394930" y="0"/>
              </a:moveTo>
              <a:lnTo>
                <a:pt x="1394930" y="202818"/>
              </a:lnTo>
              <a:lnTo>
                <a:pt x="0" y="202818"/>
              </a:lnTo>
              <a:lnTo>
                <a:pt x="0" y="318090"/>
              </a:lnTo>
            </a:path>
          </a:pathLst>
        </a:custGeom>
      </dgm:spPr>
    </dgm:pt>
    <dgm:pt modelId="{EB1CE685-9C9E-4A8D-A6A5-4D9BD6542FE0}" type="pres">
      <dgm:prSet presAssocID="{87957CDC-61AB-4473-BCE1-6DC8483BB24B}" presName="hierRoot2" presStyleCnt="0">
        <dgm:presLayoutVars>
          <dgm:hierBranch val="init"/>
        </dgm:presLayoutVars>
      </dgm:prSet>
      <dgm:spPr/>
    </dgm:pt>
    <dgm:pt modelId="{47D9CDC4-E5CD-4B3F-8F95-EEFD4A7197A9}" type="pres">
      <dgm:prSet presAssocID="{87957CDC-61AB-4473-BCE1-6DC8483BB24B}" presName="rootComposite" presStyleCnt="0"/>
      <dgm:spPr/>
    </dgm:pt>
    <dgm:pt modelId="{E6ED0DF4-3FD8-44C7-8568-F9735A6F6744}" type="pres">
      <dgm:prSet presAssocID="{87957CDC-61AB-4473-BCE1-6DC8483BB24B}" presName="rootText" presStyleLbl="node3" presStyleIdx="0" presStyleCnt="3" custScaleX="165747" custScaleY="135828" custLinFactX="-24267" custLinFactNeighborX="-100000" custLinFactNeighborY="15949">
        <dgm:presLayoutVars>
          <dgm:chPref val="3"/>
        </dgm:presLayoutVars>
      </dgm:prSet>
      <dgm:spPr/>
    </dgm:pt>
    <dgm:pt modelId="{45A51899-AD9B-4281-AE26-BDF1295E86C7}" type="pres">
      <dgm:prSet presAssocID="{87957CDC-61AB-4473-BCE1-6DC8483BB24B}" presName="rootConnector" presStyleLbl="node3" presStyleIdx="0" presStyleCnt="3"/>
      <dgm:spPr/>
    </dgm:pt>
    <dgm:pt modelId="{F060B6E6-7D54-4134-AEDD-25C04702258B}" type="pres">
      <dgm:prSet presAssocID="{87957CDC-61AB-4473-BCE1-6DC8483BB24B}" presName="hierChild4" presStyleCnt="0"/>
      <dgm:spPr/>
    </dgm:pt>
    <dgm:pt modelId="{B202B68C-A261-440A-B7B5-10B2281922E9}" type="pres">
      <dgm:prSet presAssocID="{DF0D091A-9DAB-4391-8FD1-A2229939CEDD}" presName="Name37" presStyleLbl="parChTrans1D4" presStyleIdx="0" presStyleCnt="12"/>
      <dgm:spPr>
        <a:xfrm>
          <a:off x="2278267" y="2070458"/>
          <a:ext cx="609274" cy="1191926"/>
        </a:xfrm>
        <a:custGeom>
          <a:avLst/>
          <a:gdLst/>
          <a:ahLst/>
          <a:cxnLst/>
          <a:rect l="0" t="0" r="0" b="0"/>
          <a:pathLst>
            <a:path>
              <a:moveTo>
                <a:pt x="0" y="0"/>
              </a:moveTo>
              <a:lnTo>
                <a:pt x="0" y="1075461"/>
              </a:lnTo>
              <a:lnTo>
                <a:pt x="608664" y="1075461"/>
              </a:lnTo>
              <a:lnTo>
                <a:pt x="608664" y="1190733"/>
              </a:lnTo>
            </a:path>
          </a:pathLst>
        </a:custGeom>
      </dgm:spPr>
    </dgm:pt>
    <dgm:pt modelId="{0955F20F-A370-484D-A656-24AFB89FDD92}" type="pres">
      <dgm:prSet presAssocID="{0B300B8D-5581-4414-B089-6DD28C970B0A}" presName="hierRoot2" presStyleCnt="0">
        <dgm:presLayoutVars>
          <dgm:hierBranch val="init"/>
        </dgm:presLayoutVars>
      </dgm:prSet>
      <dgm:spPr/>
    </dgm:pt>
    <dgm:pt modelId="{C6BF5245-9892-4A27-8904-022B93B0EAD6}" type="pres">
      <dgm:prSet presAssocID="{0B300B8D-5581-4414-B089-6DD28C970B0A}" presName="rootComposite" presStyleCnt="0"/>
      <dgm:spPr/>
    </dgm:pt>
    <dgm:pt modelId="{3AAC3D2C-4375-406A-A012-B5B5BB63A1F7}" type="pres">
      <dgm:prSet presAssocID="{0B300B8D-5581-4414-B089-6DD28C970B0A}" presName="rootText" presStyleLbl="node4" presStyleIdx="0" presStyleCnt="5" custScaleX="123981" custScaleY="186280" custLinFactX="-68285" custLinFactNeighborX="-100000" custLinFactNeighborY="717">
        <dgm:presLayoutVars>
          <dgm:chPref val="3"/>
        </dgm:presLayoutVars>
      </dgm:prSet>
      <dgm:spPr>
        <a:prstGeom prst="rect">
          <a:avLst/>
        </a:prstGeom>
      </dgm:spPr>
    </dgm:pt>
    <dgm:pt modelId="{58239361-57AC-417E-9317-034B190D787F}" type="pres">
      <dgm:prSet presAssocID="{0B300B8D-5581-4414-B089-6DD28C970B0A}" presName="rootConnector" presStyleLbl="node4" presStyleIdx="0" presStyleCnt="5"/>
      <dgm:spPr/>
    </dgm:pt>
    <dgm:pt modelId="{AD6966AE-5D17-4580-873D-50DFC204DB8C}" type="pres">
      <dgm:prSet presAssocID="{0B300B8D-5581-4414-B089-6DD28C970B0A}" presName="hierChild4" presStyleCnt="0"/>
      <dgm:spPr/>
    </dgm:pt>
    <dgm:pt modelId="{E2A6A85E-F847-4235-B443-8158DE9EB7DD}" type="pres">
      <dgm:prSet presAssocID="{0B300B8D-5581-4414-B089-6DD28C970B0A}" presName="hierChild5" presStyleCnt="0"/>
      <dgm:spPr/>
    </dgm:pt>
    <dgm:pt modelId="{4F3F5D29-8FE9-420B-99AF-3E2CE1156578}" type="pres">
      <dgm:prSet presAssocID="{AC02C5B5-6C79-43AA-9C3A-B95885D85775}" presName="Name111" presStyleLbl="parChTrans1D4" presStyleIdx="1" presStyleCnt="12"/>
      <dgm:spPr>
        <a:xfrm>
          <a:off x="2887541" y="4285928"/>
          <a:ext cx="161234" cy="1049082"/>
        </a:xfrm>
        <a:custGeom>
          <a:avLst/>
          <a:gdLst/>
          <a:ahLst/>
          <a:cxnLst/>
          <a:rect l="0" t="0" r="0" b="0"/>
          <a:pathLst>
            <a:path>
              <a:moveTo>
                <a:pt x="0" y="0"/>
              </a:moveTo>
              <a:lnTo>
                <a:pt x="0" y="1051077"/>
              </a:lnTo>
              <a:lnTo>
                <a:pt x="161073" y="1051077"/>
              </a:lnTo>
            </a:path>
          </a:pathLst>
        </a:custGeom>
      </dgm:spPr>
    </dgm:pt>
    <dgm:pt modelId="{B9A15798-D630-4763-A4C5-D1C67B58B7C4}" type="pres">
      <dgm:prSet presAssocID="{0B24C792-5CA8-4D73-A84B-B5E811415550}" presName="hierRoot3" presStyleCnt="0">
        <dgm:presLayoutVars>
          <dgm:hierBranch val="init"/>
        </dgm:presLayoutVars>
      </dgm:prSet>
      <dgm:spPr/>
    </dgm:pt>
    <dgm:pt modelId="{D909FDBE-D580-4EBC-BE7E-2D513B31C2AF}" type="pres">
      <dgm:prSet presAssocID="{0B24C792-5CA8-4D73-A84B-B5E811415550}" presName="rootComposite3" presStyleCnt="0"/>
      <dgm:spPr/>
    </dgm:pt>
    <dgm:pt modelId="{AEF44B59-2512-4587-A8B8-520D090B8596}" type="pres">
      <dgm:prSet presAssocID="{0B24C792-5CA8-4D73-A84B-B5E811415550}" presName="rootText3" presStyleLbl="asst4" presStyleIdx="0" presStyleCnt="4" custScaleX="149083" custScaleY="272169" custLinFactNeighborX="-87540" custLinFactNeighborY="26240">
        <dgm:presLayoutVars>
          <dgm:chPref val="3"/>
        </dgm:presLayoutVars>
      </dgm:prSet>
      <dgm:spPr/>
    </dgm:pt>
    <dgm:pt modelId="{F6CD0175-9752-4A87-B83E-1E23424AE3FD}" type="pres">
      <dgm:prSet presAssocID="{0B24C792-5CA8-4D73-A84B-B5E811415550}" presName="rootConnector3" presStyleLbl="asst4" presStyleIdx="0" presStyleCnt="4"/>
      <dgm:spPr/>
    </dgm:pt>
    <dgm:pt modelId="{3D35A03E-6F6A-4247-B2D1-A70BF4242FF5}" type="pres">
      <dgm:prSet presAssocID="{0B24C792-5CA8-4D73-A84B-B5E811415550}" presName="hierChild6" presStyleCnt="0"/>
      <dgm:spPr/>
    </dgm:pt>
    <dgm:pt modelId="{9B6AA49B-5A5F-43F4-BD8D-8C6816610C72}" type="pres">
      <dgm:prSet presAssocID="{0B24C792-5CA8-4D73-A84B-B5E811415550}" presName="hierChild7" presStyleCnt="0"/>
      <dgm:spPr/>
    </dgm:pt>
    <dgm:pt modelId="{0A4B7693-305C-4BF9-96A3-6B1DFCDD64C5}" type="pres">
      <dgm:prSet presAssocID="{06DA6E63-DFC0-45CC-A48D-9341BB04442C}" presName="Name37" presStyleLbl="parChTrans1D4" presStyleIdx="2" presStyleCnt="12"/>
      <dgm:spPr>
        <a:xfrm>
          <a:off x="843428" y="2071430"/>
          <a:ext cx="1341915" cy="1190552"/>
        </a:xfrm>
        <a:custGeom>
          <a:avLst/>
          <a:gdLst/>
          <a:ahLst/>
          <a:cxnLst/>
          <a:rect l="0" t="0" r="0" b="0"/>
          <a:pathLst>
            <a:path>
              <a:moveTo>
                <a:pt x="1341915" y="0"/>
              </a:moveTo>
              <a:lnTo>
                <a:pt x="1341915" y="1075279"/>
              </a:lnTo>
              <a:lnTo>
                <a:pt x="0" y="1075279"/>
              </a:lnTo>
              <a:lnTo>
                <a:pt x="0" y="1190552"/>
              </a:lnTo>
            </a:path>
          </a:pathLst>
        </a:custGeom>
      </dgm:spPr>
    </dgm:pt>
    <dgm:pt modelId="{FE439F9E-BF33-49F5-97A8-E3D8F8C9257E}" type="pres">
      <dgm:prSet presAssocID="{AD76C26F-9CC3-4F41-9D01-AB06EEA55ED6}" presName="hierRoot2" presStyleCnt="0">
        <dgm:presLayoutVars>
          <dgm:hierBranch val="init"/>
        </dgm:presLayoutVars>
      </dgm:prSet>
      <dgm:spPr/>
    </dgm:pt>
    <dgm:pt modelId="{430F0AC9-D500-4ECD-9849-E3D3A7393ABF}" type="pres">
      <dgm:prSet presAssocID="{AD76C26F-9CC3-4F41-9D01-AB06EEA55ED6}" presName="rootComposite" presStyleCnt="0"/>
      <dgm:spPr/>
    </dgm:pt>
    <dgm:pt modelId="{B25B5CC7-77D4-483E-BCBE-BE123757BE2D}" type="pres">
      <dgm:prSet presAssocID="{AD76C26F-9CC3-4F41-9D01-AB06EEA55ED6}" presName="rootText" presStyleLbl="node4" presStyleIdx="1" presStyleCnt="5" custScaleX="133359" custScaleY="180523" custLinFactX="-81095" custLinFactNeighborX="-100000" custLinFactNeighborY="-3957">
        <dgm:presLayoutVars>
          <dgm:chPref val="3"/>
        </dgm:presLayoutVars>
      </dgm:prSet>
      <dgm:spPr>
        <a:prstGeom prst="rect">
          <a:avLst/>
        </a:prstGeom>
      </dgm:spPr>
    </dgm:pt>
    <dgm:pt modelId="{78FB46AF-E29B-4E33-817B-911757B0D654}" type="pres">
      <dgm:prSet presAssocID="{AD76C26F-9CC3-4F41-9D01-AB06EEA55ED6}" presName="rootConnector" presStyleLbl="node4" presStyleIdx="1" presStyleCnt="5"/>
      <dgm:spPr/>
    </dgm:pt>
    <dgm:pt modelId="{DABB202C-80EA-4C64-90E7-1A5B9D54B877}" type="pres">
      <dgm:prSet presAssocID="{AD76C26F-9CC3-4F41-9D01-AB06EEA55ED6}" presName="hierChild4" presStyleCnt="0"/>
      <dgm:spPr/>
    </dgm:pt>
    <dgm:pt modelId="{F2B6164A-A899-42B0-99FF-2F712E6AF986}" type="pres">
      <dgm:prSet presAssocID="{AD76C26F-9CC3-4F41-9D01-AB06EEA55ED6}" presName="hierChild5" presStyleCnt="0"/>
      <dgm:spPr/>
    </dgm:pt>
    <dgm:pt modelId="{C721FB5C-A087-4044-B0B1-3EC5F5C2DBF2}" type="pres">
      <dgm:prSet presAssocID="{F3F36000-1F91-4835-884E-ECDF99FEB56B}" presName="Name111" presStyleLbl="parChTrans1D4" presStyleIdx="3" presStyleCnt="12"/>
      <dgm:spPr>
        <a:xfrm>
          <a:off x="120320" y="4252900"/>
          <a:ext cx="723107" cy="1052091"/>
        </a:xfrm>
      </dgm:spPr>
    </dgm:pt>
    <dgm:pt modelId="{45DFBC89-5DB6-4935-8988-EFA0A7698ACC}" type="pres">
      <dgm:prSet presAssocID="{811067B5-F650-4170-8C4E-207339601F53}" presName="hierRoot3" presStyleCnt="0">
        <dgm:presLayoutVars>
          <dgm:hierBranch val="init"/>
        </dgm:presLayoutVars>
      </dgm:prSet>
      <dgm:spPr/>
    </dgm:pt>
    <dgm:pt modelId="{8F2D54A9-30FA-4076-87C5-176CAFEC92DD}" type="pres">
      <dgm:prSet presAssocID="{811067B5-F650-4170-8C4E-207339601F53}" presName="rootComposite3" presStyleCnt="0"/>
      <dgm:spPr/>
    </dgm:pt>
    <dgm:pt modelId="{40295353-9898-4B72-8B94-E198151EFEEC}" type="pres">
      <dgm:prSet presAssocID="{811067B5-F650-4170-8C4E-207339601F53}" presName="rootText3" presStyleLbl="asst4" presStyleIdx="1" presStyleCnt="4" custScaleX="141506" custScaleY="237296" custLinFactNeighborX="-77084" custLinFactNeighborY="46329">
        <dgm:presLayoutVars>
          <dgm:chPref val="3"/>
        </dgm:presLayoutVars>
      </dgm:prSet>
      <dgm:spPr/>
    </dgm:pt>
    <dgm:pt modelId="{2E0F65C7-E25E-462A-ACDE-4D54F4032CD5}" type="pres">
      <dgm:prSet presAssocID="{811067B5-F650-4170-8C4E-207339601F53}" presName="rootConnector3" presStyleLbl="asst4" presStyleIdx="1" presStyleCnt="4"/>
      <dgm:spPr/>
    </dgm:pt>
    <dgm:pt modelId="{9AE034D0-B73E-461B-A503-0AC34513C8D1}" type="pres">
      <dgm:prSet presAssocID="{811067B5-F650-4170-8C4E-207339601F53}" presName="hierChild6" presStyleCnt="0"/>
      <dgm:spPr/>
    </dgm:pt>
    <dgm:pt modelId="{E8DCC72C-A6D0-4BCC-9993-E0C029EBFDFC}" type="pres">
      <dgm:prSet presAssocID="{811067B5-F650-4170-8C4E-207339601F53}" presName="hierChild7" presStyleCnt="0"/>
      <dgm:spPr/>
    </dgm:pt>
    <dgm:pt modelId="{229083E5-E5F8-4332-885F-92F94B5B1DB8}" type="pres">
      <dgm:prSet presAssocID="{87957CDC-61AB-4473-BCE1-6DC8483BB24B}" presName="hierChild5" presStyleCnt="0"/>
      <dgm:spPr/>
    </dgm:pt>
    <dgm:pt modelId="{5E2BEFA6-F6A8-4678-B5F7-F322869A15E2}" type="pres">
      <dgm:prSet presAssocID="{7B7B7960-C36D-4761-B9AC-BE39094E54B8}" presName="Name111" presStyleLbl="parChTrans1D4" presStyleIdx="4" presStyleCnt="12"/>
      <dgm:spPr>
        <a:xfrm>
          <a:off x="1701782" y="2071430"/>
          <a:ext cx="483560" cy="451592"/>
        </a:xfrm>
        <a:custGeom>
          <a:avLst/>
          <a:gdLst/>
          <a:ahLst/>
          <a:cxnLst/>
          <a:rect l="0" t="0" r="0" b="0"/>
          <a:pathLst>
            <a:path>
              <a:moveTo>
                <a:pt x="483560" y="0"/>
              </a:moveTo>
              <a:lnTo>
                <a:pt x="483560" y="451592"/>
              </a:lnTo>
              <a:lnTo>
                <a:pt x="0" y="451592"/>
              </a:lnTo>
            </a:path>
          </a:pathLst>
        </a:custGeom>
      </dgm:spPr>
    </dgm:pt>
    <dgm:pt modelId="{111DD90D-C584-42C5-9B35-0A4FB31EA3FE}" type="pres">
      <dgm:prSet presAssocID="{690BD115-CBD8-42CF-A30B-FAC0FEFCA970}" presName="hierRoot3" presStyleCnt="0">
        <dgm:presLayoutVars>
          <dgm:hierBranch val="init"/>
        </dgm:presLayoutVars>
      </dgm:prSet>
      <dgm:spPr/>
    </dgm:pt>
    <dgm:pt modelId="{5F99C778-8318-4090-BE65-64A6F88E1135}" type="pres">
      <dgm:prSet presAssocID="{690BD115-CBD8-42CF-A30B-FAC0FEFCA970}" presName="rootComposite3" presStyleCnt="0"/>
      <dgm:spPr/>
    </dgm:pt>
    <dgm:pt modelId="{AF7415CD-6231-4BE3-829A-697D3FD28E16}" type="pres">
      <dgm:prSet presAssocID="{690BD115-CBD8-42CF-A30B-FAC0FEFCA970}" presName="rootText3" presStyleLbl="asst3" presStyleIdx="0" presStyleCnt="3" custScaleX="129124" custScaleY="125968" custLinFactX="-72870" custLinFactNeighborX="-100000" custLinFactNeighborY="-24199">
        <dgm:presLayoutVars>
          <dgm:chPref val="3"/>
        </dgm:presLayoutVars>
      </dgm:prSet>
      <dgm:spPr/>
    </dgm:pt>
    <dgm:pt modelId="{E144738F-F10A-4CF2-A035-54C919215E94}" type="pres">
      <dgm:prSet presAssocID="{690BD115-CBD8-42CF-A30B-FAC0FEFCA970}" presName="rootConnector3" presStyleLbl="asst3" presStyleIdx="0" presStyleCnt="3"/>
      <dgm:spPr/>
    </dgm:pt>
    <dgm:pt modelId="{FFBABF13-E165-4CD7-B927-98F6DE4D77C1}" type="pres">
      <dgm:prSet presAssocID="{690BD115-CBD8-42CF-A30B-FAC0FEFCA970}" presName="hierChild6" presStyleCnt="0"/>
      <dgm:spPr/>
    </dgm:pt>
    <dgm:pt modelId="{CAD13263-1E24-4F84-BADA-A2EE65AA6DF8}" type="pres">
      <dgm:prSet presAssocID="{690BD115-CBD8-42CF-A30B-FAC0FEFCA970}" presName="hierChild7" presStyleCnt="0"/>
      <dgm:spPr/>
    </dgm:pt>
    <dgm:pt modelId="{40B2910F-9002-4D33-ACD6-6BABC347809B}" type="pres">
      <dgm:prSet presAssocID="{A9085B46-07DD-4E2E-B664-1756E4F1251C}" presName="Name37" presStyleLbl="parChTrans1D3" presStyleIdx="1" presStyleCnt="3"/>
      <dgm:spPr>
        <a:xfrm>
          <a:off x="3580274" y="1007760"/>
          <a:ext cx="1885894" cy="317437"/>
        </a:xfrm>
        <a:custGeom>
          <a:avLst/>
          <a:gdLst/>
          <a:ahLst/>
          <a:cxnLst/>
          <a:rect l="0" t="0" r="0" b="0"/>
          <a:pathLst>
            <a:path>
              <a:moveTo>
                <a:pt x="0" y="0"/>
              </a:moveTo>
              <a:lnTo>
                <a:pt x="0" y="202165"/>
              </a:lnTo>
              <a:lnTo>
                <a:pt x="1885894" y="202165"/>
              </a:lnTo>
              <a:lnTo>
                <a:pt x="1885894" y="317437"/>
              </a:lnTo>
            </a:path>
          </a:pathLst>
        </a:custGeom>
      </dgm:spPr>
    </dgm:pt>
    <dgm:pt modelId="{0B8246B7-49AE-4342-9037-9458CAFEBF74}" type="pres">
      <dgm:prSet presAssocID="{01EB52DC-4ADF-4310-BE31-A2AC8F2A8181}" presName="hierRoot2" presStyleCnt="0">
        <dgm:presLayoutVars>
          <dgm:hierBranch val="init"/>
        </dgm:presLayoutVars>
      </dgm:prSet>
      <dgm:spPr/>
    </dgm:pt>
    <dgm:pt modelId="{702855C0-B1F8-4C63-AED4-E947466E3DBF}" type="pres">
      <dgm:prSet presAssocID="{01EB52DC-4ADF-4310-BE31-A2AC8F2A8181}" presName="rootComposite" presStyleCnt="0"/>
      <dgm:spPr/>
    </dgm:pt>
    <dgm:pt modelId="{505D0E7B-771F-4C53-9F19-FE4B215A8E9E}" type="pres">
      <dgm:prSet presAssocID="{01EB52DC-4ADF-4310-BE31-A2AC8F2A8181}" presName="rootText" presStyleLbl="node3" presStyleIdx="1" presStyleCnt="3" custScaleX="179908" custScaleY="150840" custLinFactNeighborX="-20040" custLinFactNeighborY="15830">
        <dgm:presLayoutVars>
          <dgm:chPref val="3"/>
        </dgm:presLayoutVars>
      </dgm:prSet>
      <dgm:spPr/>
    </dgm:pt>
    <dgm:pt modelId="{158C273C-6BE4-4C02-8D27-72FB807243F0}" type="pres">
      <dgm:prSet presAssocID="{01EB52DC-4ADF-4310-BE31-A2AC8F2A8181}" presName="rootConnector" presStyleLbl="node3" presStyleIdx="1" presStyleCnt="3"/>
      <dgm:spPr/>
    </dgm:pt>
    <dgm:pt modelId="{78924BCB-2C7D-4E60-947C-54B202EB64CB}" type="pres">
      <dgm:prSet presAssocID="{01EB52DC-4ADF-4310-BE31-A2AC8F2A8181}" presName="hierChild4" presStyleCnt="0"/>
      <dgm:spPr/>
    </dgm:pt>
    <dgm:pt modelId="{6C4850B4-65E4-431E-BC66-06194998D6F9}" type="pres">
      <dgm:prSet presAssocID="{496A9754-14CD-4520-8881-0EC483906497}" presName="Name37" presStyleLbl="parChTrans1D4" presStyleIdx="5" presStyleCnt="12"/>
      <dgm:spPr>
        <a:xfrm>
          <a:off x="5214624" y="2153180"/>
          <a:ext cx="251543" cy="1429544"/>
        </a:xfrm>
        <a:custGeom>
          <a:avLst/>
          <a:gdLst/>
          <a:ahLst/>
          <a:cxnLst/>
          <a:rect l="0" t="0" r="0" b="0"/>
          <a:pathLst>
            <a:path>
              <a:moveTo>
                <a:pt x="251543" y="0"/>
              </a:moveTo>
              <a:lnTo>
                <a:pt x="251543" y="1429544"/>
              </a:lnTo>
              <a:lnTo>
                <a:pt x="0" y="1429544"/>
              </a:lnTo>
            </a:path>
          </a:pathLst>
        </a:custGeom>
      </dgm:spPr>
    </dgm:pt>
    <dgm:pt modelId="{C7E9C713-CA80-4972-892F-E7B58C492124}" type="pres">
      <dgm:prSet presAssocID="{E949639A-C9DC-4255-87D2-58771BE2E433}" presName="hierRoot2" presStyleCnt="0">
        <dgm:presLayoutVars>
          <dgm:hierBranch val="init"/>
        </dgm:presLayoutVars>
      </dgm:prSet>
      <dgm:spPr/>
    </dgm:pt>
    <dgm:pt modelId="{26C1B307-C40C-4F66-87CD-87C296D80810}" type="pres">
      <dgm:prSet presAssocID="{E949639A-C9DC-4255-87D2-58771BE2E433}" presName="rootComposite" presStyleCnt="0"/>
      <dgm:spPr/>
    </dgm:pt>
    <dgm:pt modelId="{A271B5A7-DAB8-4A82-9841-572F36CEAD41}" type="pres">
      <dgm:prSet presAssocID="{E949639A-C9DC-4255-87D2-58771BE2E433}" presName="rootText" presStyleLbl="node4" presStyleIdx="2" presStyleCnt="5" custScaleY="165660" custLinFactX="-69147" custLinFactNeighborX="-100000" custLinFactNeighborY="-15291">
        <dgm:presLayoutVars>
          <dgm:chPref val="3"/>
        </dgm:presLayoutVars>
      </dgm:prSet>
      <dgm:spPr/>
    </dgm:pt>
    <dgm:pt modelId="{4869F387-AB0F-4106-817E-93FFE83CF8C1}" type="pres">
      <dgm:prSet presAssocID="{E949639A-C9DC-4255-87D2-58771BE2E433}" presName="rootConnector" presStyleLbl="node4" presStyleIdx="2" presStyleCnt="5"/>
      <dgm:spPr/>
    </dgm:pt>
    <dgm:pt modelId="{D56DA6A3-9665-414D-989E-D97C7235DF93}" type="pres">
      <dgm:prSet presAssocID="{E949639A-C9DC-4255-87D2-58771BE2E433}" presName="hierChild4" presStyleCnt="0"/>
      <dgm:spPr/>
    </dgm:pt>
    <dgm:pt modelId="{9E7915C3-2971-4E70-B227-1CF6FE089777}" type="pres">
      <dgm:prSet presAssocID="{E949639A-C9DC-4255-87D2-58771BE2E433}" presName="hierChild5" presStyleCnt="0"/>
      <dgm:spPr/>
    </dgm:pt>
    <dgm:pt modelId="{3BEFCD16-B622-41D9-BDAA-58C023317CCD}" type="pres">
      <dgm:prSet presAssocID="{01EB52DC-4ADF-4310-BE31-A2AC8F2A8181}" presName="hierChild5" presStyleCnt="0"/>
      <dgm:spPr/>
    </dgm:pt>
    <dgm:pt modelId="{02F819ED-A2C6-442F-B79F-070583C3F3D1}" type="pres">
      <dgm:prSet presAssocID="{54558F92-DB70-4A56-AD2D-9996DE4EFAC3}" presName="Name111" presStyleLbl="parChTrans1D4" presStyleIdx="6" presStyleCnt="12"/>
      <dgm:spPr>
        <a:xfrm>
          <a:off x="5231803" y="2153180"/>
          <a:ext cx="234364" cy="410418"/>
        </a:xfrm>
        <a:custGeom>
          <a:avLst/>
          <a:gdLst/>
          <a:ahLst/>
          <a:cxnLst/>
          <a:rect l="0" t="0" r="0" b="0"/>
          <a:pathLst>
            <a:path>
              <a:moveTo>
                <a:pt x="234364" y="0"/>
              </a:moveTo>
              <a:lnTo>
                <a:pt x="234364" y="410418"/>
              </a:lnTo>
              <a:lnTo>
                <a:pt x="0" y="410418"/>
              </a:lnTo>
            </a:path>
          </a:pathLst>
        </a:custGeom>
      </dgm:spPr>
    </dgm:pt>
    <dgm:pt modelId="{5744766D-30C4-41D5-8421-BE1CB5700335}" type="pres">
      <dgm:prSet presAssocID="{FD89E356-6477-46C9-81F8-22E3847AEA2C}" presName="hierRoot3" presStyleCnt="0">
        <dgm:presLayoutVars>
          <dgm:hierBranch val="init"/>
        </dgm:presLayoutVars>
      </dgm:prSet>
      <dgm:spPr/>
    </dgm:pt>
    <dgm:pt modelId="{1F0B63F8-0F08-43B3-BFAD-E9AC6F717247}" type="pres">
      <dgm:prSet presAssocID="{FD89E356-6477-46C9-81F8-22E3847AEA2C}" presName="rootComposite3" presStyleCnt="0"/>
      <dgm:spPr/>
    </dgm:pt>
    <dgm:pt modelId="{6607037F-5671-4CE7-9527-D94FC85C1470}" type="pres">
      <dgm:prSet presAssocID="{FD89E356-6477-46C9-81F8-22E3847AEA2C}" presName="rootText3" presStyleLbl="asst3" presStyleIdx="1" presStyleCnt="3" custScaleX="128262" custScaleY="124722" custLinFactNeighborX="-30096" custLinFactNeighborY="-13762">
        <dgm:presLayoutVars>
          <dgm:chPref val="3"/>
        </dgm:presLayoutVars>
      </dgm:prSet>
      <dgm:spPr>
        <a:prstGeom prst="rect">
          <a:avLst/>
        </a:prstGeom>
      </dgm:spPr>
    </dgm:pt>
    <dgm:pt modelId="{C115B8CE-FAFF-4749-9E7A-64441C34F610}" type="pres">
      <dgm:prSet presAssocID="{FD89E356-6477-46C9-81F8-22E3847AEA2C}" presName="rootConnector3" presStyleLbl="asst3" presStyleIdx="1" presStyleCnt="3"/>
      <dgm:spPr/>
    </dgm:pt>
    <dgm:pt modelId="{538C7704-53D0-45CF-8EEE-BDFAC187B6A6}" type="pres">
      <dgm:prSet presAssocID="{FD89E356-6477-46C9-81F8-22E3847AEA2C}" presName="hierChild6" presStyleCnt="0"/>
      <dgm:spPr/>
    </dgm:pt>
    <dgm:pt modelId="{E4A7AA15-B7F6-42DD-BCD0-BFBE9B2B1B1F}" type="pres">
      <dgm:prSet presAssocID="{FD89E356-6477-46C9-81F8-22E3847AEA2C}" presName="hierChild7" presStyleCnt="0"/>
      <dgm:spPr/>
    </dgm:pt>
    <dgm:pt modelId="{63CD1DA7-9D2A-442C-A7BE-0EB19802E954}" type="pres">
      <dgm:prSet presAssocID="{F445ACEA-B76B-4D1C-9722-128D1923298A}" presName="Name37" presStyleLbl="parChTrans1D3" presStyleIdx="2" presStyleCnt="3"/>
      <dgm:spPr>
        <a:xfrm>
          <a:off x="3580274" y="1007760"/>
          <a:ext cx="5510758" cy="307853"/>
        </a:xfrm>
        <a:custGeom>
          <a:avLst/>
          <a:gdLst/>
          <a:ahLst/>
          <a:cxnLst/>
          <a:rect l="0" t="0" r="0" b="0"/>
          <a:pathLst>
            <a:path>
              <a:moveTo>
                <a:pt x="0" y="0"/>
              </a:moveTo>
              <a:lnTo>
                <a:pt x="0" y="192581"/>
              </a:lnTo>
              <a:lnTo>
                <a:pt x="5510758" y="192581"/>
              </a:lnTo>
              <a:lnTo>
                <a:pt x="5510758" y="307853"/>
              </a:lnTo>
            </a:path>
          </a:pathLst>
        </a:custGeom>
      </dgm:spPr>
    </dgm:pt>
    <dgm:pt modelId="{5FA8F86C-EEF0-4052-8477-EA2A2218B0B7}" type="pres">
      <dgm:prSet presAssocID="{41D9F84B-6256-429C-BE68-B261E27CE8DF}" presName="hierRoot2" presStyleCnt="0">
        <dgm:presLayoutVars>
          <dgm:hierBranch val="init"/>
        </dgm:presLayoutVars>
      </dgm:prSet>
      <dgm:spPr/>
    </dgm:pt>
    <dgm:pt modelId="{435CF641-9FBB-4BBC-A386-011EFF581703}" type="pres">
      <dgm:prSet presAssocID="{41D9F84B-6256-429C-BE68-B261E27CE8DF}" presName="rootComposite" presStyleCnt="0"/>
      <dgm:spPr/>
    </dgm:pt>
    <dgm:pt modelId="{36676FDB-C67A-4784-99F3-719368E66A4A}" type="pres">
      <dgm:prSet presAssocID="{41D9F84B-6256-429C-BE68-B261E27CE8DF}" presName="rootText" presStyleLbl="node3" presStyleIdx="2" presStyleCnt="3" custScaleX="166907" custScaleY="150967" custLinFactNeighborX="19563" custLinFactNeighborY="14084">
        <dgm:presLayoutVars>
          <dgm:chPref val="3"/>
        </dgm:presLayoutVars>
      </dgm:prSet>
      <dgm:spPr/>
    </dgm:pt>
    <dgm:pt modelId="{66615C38-41CE-46FE-B96E-DF250146F626}" type="pres">
      <dgm:prSet presAssocID="{41D9F84B-6256-429C-BE68-B261E27CE8DF}" presName="rootConnector" presStyleLbl="node3" presStyleIdx="2" presStyleCnt="3"/>
      <dgm:spPr/>
    </dgm:pt>
    <dgm:pt modelId="{2A53F2E1-324F-4A76-9869-2828351770E2}" type="pres">
      <dgm:prSet presAssocID="{41D9F84B-6256-429C-BE68-B261E27CE8DF}" presName="hierChild4" presStyleCnt="0"/>
      <dgm:spPr/>
    </dgm:pt>
    <dgm:pt modelId="{5204959E-3F4F-45FC-870E-9FFC3883D721}" type="pres">
      <dgm:prSet presAssocID="{2706674C-7449-497A-B569-0161B1612699}" presName="Name37" presStyleLbl="parChTrans1D4" presStyleIdx="7" presStyleCnt="12"/>
      <dgm:spPr>
        <a:xfrm>
          <a:off x="8269486" y="2143394"/>
          <a:ext cx="921392" cy="1079253"/>
        </a:xfrm>
        <a:custGeom>
          <a:avLst/>
          <a:gdLst/>
          <a:ahLst/>
          <a:cxnLst/>
          <a:rect l="0" t="0" r="0" b="0"/>
          <a:pathLst>
            <a:path>
              <a:moveTo>
                <a:pt x="920469" y="0"/>
              </a:moveTo>
              <a:lnTo>
                <a:pt x="920469" y="962900"/>
              </a:lnTo>
              <a:lnTo>
                <a:pt x="0" y="962900"/>
              </a:lnTo>
              <a:lnTo>
                <a:pt x="0" y="1078172"/>
              </a:lnTo>
            </a:path>
          </a:pathLst>
        </a:custGeom>
      </dgm:spPr>
    </dgm:pt>
    <dgm:pt modelId="{327D58D8-29B1-4F9F-A2B8-8B92DDD8C5A9}" type="pres">
      <dgm:prSet presAssocID="{07787637-1E61-47B0-9DD5-DCC05FDD220B}" presName="hierRoot2" presStyleCnt="0">
        <dgm:presLayoutVars>
          <dgm:hierBranch val="init"/>
        </dgm:presLayoutVars>
      </dgm:prSet>
      <dgm:spPr/>
    </dgm:pt>
    <dgm:pt modelId="{C8214AC3-2BB8-45A3-808E-30A6B3484B8D}" type="pres">
      <dgm:prSet presAssocID="{07787637-1E61-47B0-9DD5-DCC05FDD220B}" presName="rootComposite" presStyleCnt="0"/>
      <dgm:spPr/>
    </dgm:pt>
    <dgm:pt modelId="{F8E18329-FCA8-4219-866B-2CC09FCB8285}" type="pres">
      <dgm:prSet presAssocID="{07787637-1E61-47B0-9DD5-DCC05FDD220B}" presName="rootText" presStyleLbl="node4" presStyleIdx="3" presStyleCnt="5" custScaleX="139218" custScaleY="149917" custLinFactNeighborX="9497" custLinFactNeighborY="3068">
        <dgm:presLayoutVars>
          <dgm:chPref val="3"/>
        </dgm:presLayoutVars>
      </dgm:prSet>
      <dgm:spPr/>
    </dgm:pt>
    <dgm:pt modelId="{E29F6C9B-EE01-4A39-A279-B6E1CC73FBCD}" type="pres">
      <dgm:prSet presAssocID="{07787637-1E61-47B0-9DD5-DCC05FDD220B}" presName="rootConnector" presStyleLbl="node4" presStyleIdx="3" presStyleCnt="5"/>
      <dgm:spPr/>
    </dgm:pt>
    <dgm:pt modelId="{D3DF267B-349F-4B88-9CF5-73819E292B0E}" type="pres">
      <dgm:prSet presAssocID="{07787637-1E61-47B0-9DD5-DCC05FDD220B}" presName="hierChild4" presStyleCnt="0"/>
      <dgm:spPr/>
    </dgm:pt>
    <dgm:pt modelId="{473DA6F4-D2FD-4280-957D-FDA0985A9832}" type="pres">
      <dgm:prSet presAssocID="{07787637-1E61-47B0-9DD5-DCC05FDD220B}" presName="hierChild5" presStyleCnt="0"/>
      <dgm:spPr/>
    </dgm:pt>
    <dgm:pt modelId="{24D2AF6F-96F0-4BEF-ABC1-EB535E668C08}" type="pres">
      <dgm:prSet presAssocID="{2BDF352A-F8D5-41CA-8F97-4BA272D8D0FD}" presName="Name111" presStyleLbl="parChTrans1D4" presStyleIdx="8" presStyleCnt="12"/>
      <dgm:spPr>
        <a:xfrm>
          <a:off x="7987809" y="4046389"/>
          <a:ext cx="281677" cy="1092654"/>
        </a:xfrm>
        <a:custGeom>
          <a:avLst/>
          <a:gdLst/>
          <a:ahLst/>
          <a:cxnLst/>
          <a:rect l="0" t="0" r="0" b="0"/>
          <a:pathLst>
            <a:path>
              <a:moveTo>
                <a:pt x="281677" y="0"/>
              </a:moveTo>
              <a:lnTo>
                <a:pt x="281677" y="1092654"/>
              </a:lnTo>
              <a:lnTo>
                <a:pt x="0" y="1092654"/>
              </a:lnTo>
            </a:path>
          </a:pathLst>
        </a:custGeom>
      </dgm:spPr>
    </dgm:pt>
    <dgm:pt modelId="{74E4444C-1903-46F1-93D2-4A1551E89E88}" type="pres">
      <dgm:prSet presAssocID="{8850D31D-6CB5-4CC9-9622-02A348B5D285}" presName="hierRoot3" presStyleCnt="0">
        <dgm:presLayoutVars>
          <dgm:hierBranch val="init"/>
        </dgm:presLayoutVars>
      </dgm:prSet>
      <dgm:spPr/>
    </dgm:pt>
    <dgm:pt modelId="{0145634E-3416-4ABA-A5FD-72B4FA620519}" type="pres">
      <dgm:prSet presAssocID="{8850D31D-6CB5-4CC9-9622-02A348B5D285}" presName="rootComposite3" presStyleCnt="0"/>
      <dgm:spPr/>
    </dgm:pt>
    <dgm:pt modelId="{1632516C-CB13-4ABB-A591-E56FA8C61AD6}" type="pres">
      <dgm:prSet presAssocID="{8850D31D-6CB5-4CC9-9622-02A348B5D285}" presName="rootText3" presStyleLbl="asst4" presStyleIdx="2" presStyleCnt="4" custScaleX="124027" custScaleY="229816" custLinFactNeighborX="-5635" custLinFactNeighborY="45018">
        <dgm:presLayoutVars>
          <dgm:chPref val="3"/>
        </dgm:presLayoutVars>
      </dgm:prSet>
      <dgm:spPr/>
    </dgm:pt>
    <dgm:pt modelId="{1D870E33-6A8D-4DF4-B974-53403F1CE9C4}" type="pres">
      <dgm:prSet presAssocID="{8850D31D-6CB5-4CC9-9622-02A348B5D285}" presName="rootConnector3" presStyleLbl="asst4" presStyleIdx="2" presStyleCnt="4"/>
      <dgm:spPr/>
    </dgm:pt>
    <dgm:pt modelId="{D9E5AE50-197F-4DD8-91AA-C0DAFDF08DAA}" type="pres">
      <dgm:prSet presAssocID="{8850D31D-6CB5-4CC9-9622-02A348B5D285}" presName="hierChild6" presStyleCnt="0"/>
      <dgm:spPr/>
    </dgm:pt>
    <dgm:pt modelId="{126221AE-D54B-4BCE-9380-FB0A17C8A9B7}" type="pres">
      <dgm:prSet presAssocID="{8850D31D-6CB5-4CC9-9622-02A348B5D285}" presName="hierChild7" presStyleCnt="0"/>
      <dgm:spPr/>
    </dgm:pt>
    <dgm:pt modelId="{564E6345-CDDA-4541-8EE9-250BD1FEC9F2}" type="pres">
      <dgm:prSet presAssocID="{21E80A33-C40D-4A2C-8C5F-DE61C169D6E0}" presName="Name37" presStyleLbl="parChTrans1D4" presStyleIdx="9" presStyleCnt="12"/>
      <dgm:spPr>
        <a:xfrm>
          <a:off x="9190879" y="2143394"/>
          <a:ext cx="866297" cy="1083572"/>
        </a:xfrm>
        <a:custGeom>
          <a:avLst/>
          <a:gdLst/>
          <a:ahLst/>
          <a:cxnLst/>
          <a:rect l="0" t="0" r="0" b="0"/>
          <a:pathLst>
            <a:path>
              <a:moveTo>
                <a:pt x="0" y="0"/>
              </a:moveTo>
              <a:lnTo>
                <a:pt x="0" y="967215"/>
              </a:lnTo>
              <a:lnTo>
                <a:pt x="865429" y="967215"/>
              </a:lnTo>
              <a:lnTo>
                <a:pt x="865429" y="1082487"/>
              </a:lnTo>
            </a:path>
          </a:pathLst>
        </a:custGeom>
      </dgm:spPr>
    </dgm:pt>
    <dgm:pt modelId="{E568D864-BD3F-4657-A7B1-6CB8F3943C08}" type="pres">
      <dgm:prSet presAssocID="{4288A5EC-E7BF-4412-995F-0E2F14597953}" presName="hierRoot2" presStyleCnt="0">
        <dgm:presLayoutVars>
          <dgm:hierBranch val="init"/>
        </dgm:presLayoutVars>
      </dgm:prSet>
      <dgm:spPr/>
    </dgm:pt>
    <dgm:pt modelId="{D0A34F92-84DD-4CC8-B9FB-189E97D745F2}" type="pres">
      <dgm:prSet presAssocID="{4288A5EC-E7BF-4412-995F-0E2F14597953}" presName="rootComposite" presStyleCnt="0"/>
      <dgm:spPr/>
    </dgm:pt>
    <dgm:pt modelId="{99540FFB-1679-4E92-BBEA-1FE7C4208C00}" type="pres">
      <dgm:prSet presAssocID="{4288A5EC-E7BF-4412-995F-0E2F14597953}" presName="rootText" presStyleLbl="node4" presStyleIdx="4" presStyleCnt="5" custScaleX="126557" custScaleY="244499" custLinFactNeighborX="18285" custLinFactNeighborY="3854">
        <dgm:presLayoutVars>
          <dgm:chPref val="3"/>
        </dgm:presLayoutVars>
      </dgm:prSet>
      <dgm:spPr/>
    </dgm:pt>
    <dgm:pt modelId="{B2FC314B-A0DB-43EC-B4C9-22803353EE5E}" type="pres">
      <dgm:prSet presAssocID="{4288A5EC-E7BF-4412-995F-0E2F14597953}" presName="rootConnector" presStyleLbl="node4" presStyleIdx="4" presStyleCnt="5"/>
      <dgm:spPr/>
    </dgm:pt>
    <dgm:pt modelId="{3DCCB638-4CCE-42D8-BC58-8E206DE8C177}" type="pres">
      <dgm:prSet presAssocID="{4288A5EC-E7BF-4412-995F-0E2F14597953}" presName="hierChild4" presStyleCnt="0"/>
      <dgm:spPr/>
    </dgm:pt>
    <dgm:pt modelId="{95E724CA-5225-4BA4-A652-94429B2E29BC}" type="pres">
      <dgm:prSet presAssocID="{4288A5EC-E7BF-4412-995F-0E2F14597953}" presName="hierChild5" presStyleCnt="0"/>
      <dgm:spPr/>
    </dgm:pt>
    <dgm:pt modelId="{A3E8F0B3-D966-4BC7-B837-A814AE14C59B}" type="pres">
      <dgm:prSet presAssocID="{8BF6D092-B348-4F30-864B-8D53DF885D10}" presName="Name111" presStyleLbl="parChTrans1D4" presStyleIdx="10" presStyleCnt="12"/>
      <dgm:spPr>
        <a:xfrm>
          <a:off x="10057176" y="4570403"/>
          <a:ext cx="189235" cy="742983"/>
        </a:xfrm>
        <a:custGeom>
          <a:avLst/>
          <a:gdLst/>
          <a:ahLst/>
          <a:cxnLst/>
          <a:rect l="0" t="0" r="0" b="0"/>
          <a:pathLst>
            <a:path>
              <a:moveTo>
                <a:pt x="0" y="0"/>
              </a:moveTo>
              <a:lnTo>
                <a:pt x="0" y="742983"/>
              </a:lnTo>
              <a:lnTo>
                <a:pt x="189235" y="742983"/>
              </a:lnTo>
            </a:path>
          </a:pathLst>
        </a:custGeom>
      </dgm:spPr>
    </dgm:pt>
    <dgm:pt modelId="{A27933B9-F151-4468-B861-ADA59B82BC58}" type="pres">
      <dgm:prSet presAssocID="{76E69C6F-3656-4083-B365-71893BF10C8C}" presName="hierRoot3" presStyleCnt="0">
        <dgm:presLayoutVars>
          <dgm:hierBranch val="init"/>
        </dgm:presLayoutVars>
      </dgm:prSet>
      <dgm:spPr/>
    </dgm:pt>
    <dgm:pt modelId="{BBF0BF63-A90B-4325-AD11-1F3F5CCB162B}" type="pres">
      <dgm:prSet presAssocID="{76E69C6F-3656-4083-B365-71893BF10C8C}" presName="rootComposite3" presStyleCnt="0"/>
      <dgm:spPr/>
    </dgm:pt>
    <dgm:pt modelId="{09D912E1-B367-4840-BE90-655E3FE472E5}" type="pres">
      <dgm:prSet presAssocID="{76E69C6F-3656-4083-B365-71893BF10C8C}" presName="rootText3" presStyleLbl="asst4" presStyleIdx="3" presStyleCnt="4" custScaleX="114225" custScaleY="236941" custLinFactX="60230" custLinFactNeighborX="100000" custLinFactNeighborY="-21397">
        <dgm:presLayoutVars>
          <dgm:chPref val="3"/>
        </dgm:presLayoutVars>
      </dgm:prSet>
      <dgm:spPr/>
    </dgm:pt>
    <dgm:pt modelId="{C33B0BD0-0CB4-4A3D-877E-8951373AE40F}" type="pres">
      <dgm:prSet presAssocID="{76E69C6F-3656-4083-B365-71893BF10C8C}" presName="rootConnector3" presStyleLbl="asst4" presStyleIdx="3" presStyleCnt="4"/>
      <dgm:spPr/>
    </dgm:pt>
    <dgm:pt modelId="{318AAF94-A4A7-4FCB-9707-BCF702B219A9}" type="pres">
      <dgm:prSet presAssocID="{76E69C6F-3656-4083-B365-71893BF10C8C}" presName="hierChild6" presStyleCnt="0"/>
      <dgm:spPr/>
    </dgm:pt>
    <dgm:pt modelId="{CCAFC5D8-D775-40CD-BDA7-BD176F0BBCC1}" type="pres">
      <dgm:prSet presAssocID="{76E69C6F-3656-4083-B365-71893BF10C8C}" presName="hierChild7" presStyleCnt="0"/>
      <dgm:spPr/>
    </dgm:pt>
    <dgm:pt modelId="{7FA69D52-08DB-4BC9-BA78-238E4F471CC2}" type="pres">
      <dgm:prSet presAssocID="{41D9F84B-6256-429C-BE68-B261E27CE8DF}" presName="hierChild5" presStyleCnt="0"/>
      <dgm:spPr/>
    </dgm:pt>
    <dgm:pt modelId="{23175A54-C938-4386-840E-2687981A226C}" type="pres">
      <dgm:prSet presAssocID="{DF1C0142-E711-43D8-ADE2-75F58A7EB93C}" presName="Name111" presStyleLbl="parChTrans1D4" presStyleIdx="11" presStyleCnt="12"/>
      <dgm:spPr>
        <a:xfrm>
          <a:off x="8812360" y="2144293"/>
          <a:ext cx="278673" cy="480731"/>
        </a:xfrm>
        <a:custGeom>
          <a:avLst/>
          <a:gdLst/>
          <a:ahLst/>
          <a:cxnLst/>
          <a:rect l="0" t="0" r="0" b="0"/>
          <a:pathLst>
            <a:path>
              <a:moveTo>
                <a:pt x="278673" y="0"/>
              </a:moveTo>
              <a:lnTo>
                <a:pt x="278673" y="480731"/>
              </a:lnTo>
              <a:lnTo>
                <a:pt x="0" y="480731"/>
              </a:lnTo>
            </a:path>
          </a:pathLst>
        </a:custGeom>
      </dgm:spPr>
    </dgm:pt>
    <dgm:pt modelId="{1801ECCB-F0B8-45DB-8764-D77A5B16954D}" type="pres">
      <dgm:prSet presAssocID="{669ED34D-ECFB-4E63-B74D-20E5CE741943}" presName="hierRoot3" presStyleCnt="0">
        <dgm:presLayoutVars>
          <dgm:hierBranch val="init"/>
        </dgm:presLayoutVars>
      </dgm:prSet>
      <dgm:spPr/>
    </dgm:pt>
    <dgm:pt modelId="{E0B0B705-264E-46D1-959D-919716ED9DB3}" type="pres">
      <dgm:prSet presAssocID="{669ED34D-ECFB-4E63-B74D-20E5CE741943}" presName="rootComposite3" presStyleCnt="0"/>
      <dgm:spPr/>
    </dgm:pt>
    <dgm:pt modelId="{832C2120-3554-402C-9409-C6451A531113}" type="pres">
      <dgm:prSet presAssocID="{669ED34D-ECFB-4E63-B74D-20E5CE741943}" presName="rootText3" presStyleLbl="asst3" presStyleIdx="2" presStyleCnt="3" custScaleX="130158" custScaleY="123435" custLinFactNeighborX="4679" custLinFactNeighborY="-2055">
        <dgm:presLayoutVars>
          <dgm:chPref val="3"/>
        </dgm:presLayoutVars>
      </dgm:prSet>
      <dgm:spPr>
        <a:prstGeom prst="rect">
          <a:avLst/>
        </a:prstGeom>
      </dgm:spPr>
    </dgm:pt>
    <dgm:pt modelId="{E09EDCE7-AB60-43E4-8F4B-6AA704619409}" type="pres">
      <dgm:prSet presAssocID="{669ED34D-ECFB-4E63-B74D-20E5CE741943}" presName="rootConnector3" presStyleLbl="asst3" presStyleIdx="2" presStyleCnt="3"/>
      <dgm:spPr/>
    </dgm:pt>
    <dgm:pt modelId="{DBB55149-CA44-4B64-B3CF-679B26C1847C}" type="pres">
      <dgm:prSet presAssocID="{669ED34D-ECFB-4E63-B74D-20E5CE741943}" presName="hierChild6" presStyleCnt="0"/>
      <dgm:spPr/>
    </dgm:pt>
    <dgm:pt modelId="{F8BC807F-32EA-49BE-82E2-BEB2BCC55CDD}" type="pres">
      <dgm:prSet presAssocID="{669ED34D-ECFB-4E63-B74D-20E5CE741943}" presName="hierChild7" presStyleCnt="0"/>
      <dgm:spPr/>
    </dgm:pt>
    <dgm:pt modelId="{1D64494F-7B23-41BE-867D-652427072C08}" type="pres">
      <dgm:prSet presAssocID="{482A8CA0-16E5-4BE3-9F6B-BDA81EDFBE48}" presName="hierChild5" presStyleCnt="0"/>
      <dgm:spPr/>
    </dgm:pt>
    <dgm:pt modelId="{EBD62003-76C2-4B16-A062-1D312D2743E4}" type="pres">
      <dgm:prSet presAssocID="{CA4BF1CF-8C6B-487D-BC21-5D63AFD2B5F0}" presName="Name37" presStyleLbl="parChTrans1D2" presStyleIdx="1" presStyleCnt="2"/>
      <dgm:spPr>
        <a:xfrm>
          <a:off x="7034656" y="365809"/>
          <a:ext cx="3195017" cy="229797"/>
        </a:xfrm>
        <a:custGeom>
          <a:avLst/>
          <a:gdLst/>
          <a:ahLst/>
          <a:cxnLst/>
          <a:rect l="0" t="0" r="0" b="0"/>
          <a:pathLst>
            <a:path>
              <a:moveTo>
                <a:pt x="0" y="0"/>
              </a:moveTo>
              <a:lnTo>
                <a:pt x="0" y="114295"/>
              </a:lnTo>
              <a:lnTo>
                <a:pt x="3191818" y="114295"/>
              </a:lnTo>
              <a:lnTo>
                <a:pt x="3191818" y="229567"/>
              </a:lnTo>
            </a:path>
          </a:pathLst>
        </a:custGeom>
      </dgm:spPr>
    </dgm:pt>
    <dgm:pt modelId="{F6203ED6-58DB-4DF4-91C2-8E1355F3F287}" type="pres">
      <dgm:prSet presAssocID="{A650FD2B-0852-4444-AB95-E4B7C4B4E009}" presName="hierRoot2" presStyleCnt="0">
        <dgm:presLayoutVars>
          <dgm:hierBranch val="init"/>
        </dgm:presLayoutVars>
      </dgm:prSet>
      <dgm:spPr/>
    </dgm:pt>
    <dgm:pt modelId="{456CDA89-6820-453F-B5B0-6661E32FB006}" type="pres">
      <dgm:prSet presAssocID="{A650FD2B-0852-4444-AB95-E4B7C4B4E009}" presName="rootComposite" presStyleCnt="0"/>
      <dgm:spPr/>
    </dgm:pt>
    <dgm:pt modelId="{78244F51-933A-4043-BABB-054EC3C44F13}" type="pres">
      <dgm:prSet presAssocID="{A650FD2B-0852-4444-AB95-E4B7C4B4E009}" presName="rootText" presStyleLbl="node2" presStyleIdx="1" presStyleCnt="2" custScaleX="110325" custScaleY="72625" custLinFactX="100000" custLinFactNeighborX="130239" custLinFactNeighborY="-178">
        <dgm:presLayoutVars>
          <dgm:chPref val="3"/>
        </dgm:presLayoutVars>
      </dgm:prSet>
      <dgm:spPr/>
    </dgm:pt>
    <dgm:pt modelId="{D12B26CD-35AB-41C8-BA18-8777DB877CE2}" type="pres">
      <dgm:prSet presAssocID="{A650FD2B-0852-4444-AB95-E4B7C4B4E009}" presName="rootConnector" presStyleLbl="node2" presStyleIdx="1" presStyleCnt="2"/>
      <dgm:spPr/>
    </dgm:pt>
    <dgm:pt modelId="{574C6808-2F27-47B7-9E85-EA13930B9E27}" type="pres">
      <dgm:prSet presAssocID="{A650FD2B-0852-4444-AB95-E4B7C4B4E009}" presName="hierChild4" presStyleCnt="0"/>
      <dgm:spPr/>
    </dgm:pt>
    <dgm:pt modelId="{C3DBB7B6-74FC-4579-8276-29089261037D}" type="pres">
      <dgm:prSet presAssocID="{A650FD2B-0852-4444-AB95-E4B7C4B4E009}" presName="hierChild5" presStyleCnt="0"/>
      <dgm:spPr/>
    </dgm:pt>
    <dgm:pt modelId="{53DD5B7C-CAA8-41E9-B424-538B071028DC}" type="pres">
      <dgm:prSet presAssocID="{A9A90DE7-96DC-4C39-94BE-B4EF2A9A326F}" presName="hierChild3" presStyleCnt="0"/>
      <dgm:spPr/>
    </dgm:pt>
  </dgm:ptLst>
  <dgm:cxnLst>
    <dgm:cxn modelId="{907A6304-67B0-4E54-877D-06183CE2F9C8}" srcId="{41D9F84B-6256-429C-BE68-B261E27CE8DF}" destId="{4288A5EC-E7BF-4412-995F-0E2F14597953}" srcOrd="2" destOrd="0" parTransId="{21E80A33-C40D-4A2C-8C5F-DE61C169D6E0}" sibTransId="{2465DED4-AAB0-4E8C-8BD7-6E77BC0335B8}"/>
    <dgm:cxn modelId="{4F7FE104-8DD6-4ADB-96CA-787EB1250A1C}" type="presOf" srcId="{0B300B8D-5581-4414-B089-6DD28C970B0A}" destId="{58239361-57AC-417E-9317-034B190D787F}" srcOrd="1" destOrd="0" presId="urn:microsoft.com/office/officeart/2005/8/layout/orgChart1"/>
    <dgm:cxn modelId="{E64B2807-0304-4C7E-BC44-E2BD5F04E24A}" type="presOf" srcId="{CA4BF1CF-8C6B-487D-BC21-5D63AFD2B5F0}" destId="{EBD62003-76C2-4B16-A062-1D312D2743E4}" srcOrd="0" destOrd="0" presId="urn:microsoft.com/office/officeart/2005/8/layout/orgChart1"/>
    <dgm:cxn modelId="{A5FB4211-E537-4A12-B681-566E508AFA39}" srcId="{F5B98B8D-5994-417C-B032-1CA56B1E2D86}" destId="{A9A90DE7-96DC-4C39-94BE-B4EF2A9A326F}" srcOrd="0" destOrd="0" parTransId="{EFB76A31-7646-485B-92BA-BD491548C7C9}" sibTransId="{2EBA39E4-987A-44F8-8983-AE04951FD9D1}"/>
    <dgm:cxn modelId="{C216EF13-50A4-49A6-8469-37E9637193BC}" type="presOf" srcId="{01EB52DC-4ADF-4310-BE31-A2AC8F2A8181}" destId="{158C273C-6BE4-4C02-8D27-72FB807243F0}" srcOrd="1" destOrd="0" presId="urn:microsoft.com/office/officeart/2005/8/layout/orgChart1"/>
    <dgm:cxn modelId="{6892F214-8C30-4B98-A2C0-EE29E02BD960}" type="presOf" srcId="{21E80A33-C40D-4A2C-8C5F-DE61C169D6E0}" destId="{564E6345-CDDA-4541-8EE9-250BD1FEC9F2}" srcOrd="0" destOrd="0" presId="urn:microsoft.com/office/officeart/2005/8/layout/orgChart1"/>
    <dgm:cxn modelId="{C9EC8C18-27F1-404A-8F1F-86CF6046C56D}" srcId="{41D9F84B-6256-429C-BE68-B261E27CE8DF}" destId="{07787637-1E61-47B0-9DD5-DCC05FDD220B}" srcOrd="1" destOrd="0" parTransId="{2706674C-7449-497A-B569-0161B1612699}" sibTransId="{4ACCF2ED-9BD8-4838-A629-F69147891E2F}"/>
    <dgm:cxn modelId="{5186F418-6C4F-4F9E-AB63-9245FDAAB728}" type="presOf" srcId="{07787637-1E61-47B0-9DD5-DCC05FDD220B}" destId="{F8E18329-FCA8-4219-866B-2CC09FCB8285}" srcOrd="0" destOrd="0" presId="urn:microsoft.com/office/officeart/2005/8/layout/orgChart1"/>
    <dgm:cxn modelId="{A5EE1D1B-A555-4CDC-9E6C-2A58AB658099}" type="presOf" srcId="{F5B98B8D-5994-417C-B032-1CA56B1E2D86}" destId="{C98649AA-C397-4B73-8904-235F00AE3A6A}" srcOrd="0" destOrd="0" presId="urn:microsoft.com/office/officeart/2005/8/layout/orgChart1"/>
    <dgm:cxn modelId="{9786131D-5464-4726-8224-DC24EB2CBCCB}" srcId="{0B300B8D-5581-4414-B089-6DD28C970B0A}" destId="{0B24C792-5CA8-4D73-A84B-B5E811415550}" srcOrd="0" destOrd="0" parTransId="{AC02C5B5-6C79-43AA-9C3A-B95885D85775}" sibTransId="{D213E744-96C0-41A5-AB9F-A908C0911685}"/>
    <dgm:cxn modelId="{97DD941D-A020-43BC-A76C-3C16FCE6CAB5}" srcId="{01EB52DC-4ADF-4310-BE31-A2AC8F2A8181}" destId="{E949639A-C9DC-4255-87D2-58771BE2E433}" srcOrd="1" destOrd="0" parTransId="{496A9754-14CD-4520-8881-0EC483906497}" sibTransId="{92366920-FC88-440E-866F-2C2AFFF80E85}"/>
    <dgm:cxn modelId="{7C99BB1D-3B49-4B65-813A-7FFD3968343F}" type="presOf" srcId="{AD76C26F-9CC3-4F41-9D01-AB06EEA55ED6}" destId="{78FB46AF-E29B-4E33-817B-911757B0D654}" srcOrd="1" destOrd="0" presId="urn:microsoft.com/office/officeart/2005/8/layout/orgChart1"/>
    <dgm:cxn modelId="{14AEAF26-2A64-49A5-8746-88F84084FD65}" type="presOf" srcId="{2BDF352A-F8D5-41CA-8F97-4BA272D8D0FD}" destId="{24D2AF6F-96F0-4BEF-ABC1-EB535E668C08}" srcOrd="0" destOrd="0" presId="urn:microsoft.com/office/officeart/2005/8/layout/orgChart1"/>
    <dgm:cxn modelId="{7685823F-9A40-4F77-8C57-304CFFFABFBB}" type="presOf" srcId="{0B24C792-5CA8-4D73-A84B-B5E811415550}" destId="{F6CD0175-9752-4A87-B83E-1E23424AE3FD}" srcOrd="1" destOrd="0" presId="urn:microsoft.com/office/officeart/2005/8/layout/orgChart1"/>
    <dgm:cxn modelId="{929A175C-4980-4362-95AE-4B862A920BF1}" srcId="{AD76C26F-9CC3-4F41-9D01-AB06EEA55ED6}" destId="{811067B5-F650-4170-8C4E-207339601F53}" srcOrd="0" destOrd="0" parTransId="{F3F36000-1F91-4835-884E-ECDF99FEB56B}" sibTransId="{F76B9D6C-E7F9-4DC5-A8A2-EADDD154F064}"/>
    <dgm:cxn modelId="{D3C4745C-370D-477E-8259-83F813CD1690}" srcId="{41D9F84B-6256-429C-BE68-B261E27CE8DF}" destId="{669ED34D-ECFB-4E63-B74D-20E5CE741943}" srcOrd="0" destOrd="0" parTransId="{DF1C0142-E711-43D8-ADE2-75F58A7EB93C}" sibTransId="{06B13403-F48B-4C30-9159-B4B978B8D24C}"/>
    <dgm:cxn modelId="{02424C61-FC1E-49B0-992C-77459896C4FB}" type="presOf" srcId="{06DA6E63-DFC0-45CC-A48D-9341BB04442C}" destId="{0A4B7693-305C-4BF9-96A3-6B1DFCDD64C5}" srcOrd="0" destOrd="0" presId="urn:microsoft.com/office/officeart/2005/8/layout/orgChart1"/>
    <dgm:cxn modelId="{05441464-37AB-4B4C-AE21-A344DB84C4A1}" type="presOf" srcId="{A9A90DE7-96DC-4C39-94BE-B4EF2A9A326F}" destId="{0D466BA6-6FF0-4BFE-A706-BE80A3C63154}" srcOrd="0" destOrd="0" presId="urn:microsoft.com/office/officeart/2005/8/layout/orgChart1"/>
    <dgm:cxn modelId="{A7688649-3050-4343-A8CC-FE4B19D6294F}" srcId="{A9A90DE7-96DC-4C39-94BE-B4EF2A9A326F}" destId="{A650FD2B-0852-4444-AB95-E4B7C4B4E009}" srcOrd="1" destOrd="0" parTransId="{CA4BF1CF-8C6B-487D-BC21-5D63AFD2B5F0}" sibTransId="{7601AE8F-966C-419C-937F-C2F9EEB9050D}"/>
    <dgm:cxn modelId="{0B78EF4C-506F-49B2-A376-BE7E7D18EBA9}" type="presOf" srcId="{669ED34D-ECFB-4E63-B74D-20E5CE741943}" destId="{832C2120-3554-402C-9409-C6451A531113}" srcOrd="0" destOrd="0" presId="urn:microsoft.com/office/officeart/2005/8/layout/orgChart1"/>
    <dgm:cxn modelId="{3FB55770-BDAC-45FE-8830-B58DBDFE5271}" srcId="{87957CDC-61AB-4473-BCE1-6DC8483BB24B}" destId="{AD76C26F-9CC3-4F41-9D01-AB06EEA55ED6}" srcOrd="2" destOrd="0" parTransId="{06DA6E63-DFC0-45CC-A48D-9341BB04442C}" sibTransId="{4F475634-582A-4B4F-A697-E29DEA6AE8B9}"/>
    <dgm:cxn modelId="{F28EB170-7678-4639-A377-7BE165041372}" type="presOf" srcId="{87957CDC-61AB-4473-BCE1-6DC8483BB24B}" destId="{E6ED0DF4-3FD8-44C7-8568-F9735A6F6744}" srcOrd="0" destOrd="0" presId="urn:microsoft.com/office/officeart/2005/8/layout/orgChart1"/>
    <dgm:cxn modelId="{BE7CC650-09DF-4729-83D3-7A11344136D0}" type="presOf" srcId="{A9085B46-07DD-4E2E-B664-1756E4F1251C}" destId="{40B2910F-9002-4D33-ACD6-6BABC347809B}" srcOrd="0" destOrd="0" presId="urn:microsoft.com/office/officeart/2005/8/layout/orgChart1"/>
    <dgm:cxn modelId="{62801C71-9A0A-434B-B473-E53A4AEC182A}" srcId="{482A8CA0-16E5-4BE3-9F6B-BDA81EDFBE48}" destId="{41D9F84B-6256-429C-BE68-B261E27CE8DF}" srcOrd="2" destOrd="0" parTransId="{F445ACEA-B76B-4D1C-9722-128D1923298A}" sibTransId="{F0EBDD76-2138-4838-BB73-C840C004D489}"/>
    <dgm:cxn modelId="{33BA2971-BD32-49DE-A41C-382F125CC1D4}" type="presOf" srcId="{C5A71F6A-C37D-4EF6-A30C-6AB43103B5C3}" destId="{60B58B0A-1D61-41BE-BE6E-03B5130EF042}" srcOrd="0" destOrd="0" presId="urn:microsoft.com/office/officeart/2005/8/layout/orgChart1"/>
    <dgm:cxn modelId="{8D124B54-73EB-4853-9292-A2BA2DA3CD0C}" type="presOf" srcId="{76E69C6F-3656-4083-B365-71893BF10C8C}" destId="{C33B0BD0-0CB4-4A3D-877E-8951373AE40F}" srcOrd="1" destOrd="0" presId="urn:microsoft.com/office/officeart/2005/8/layout/orgChart1"/>
    <dgm:cxn modelId="{72F68956-3B72-456E-B02F-2E753132EF73}" type="presOf" srcId="{811067B5-F650-4170-8C4E-207339601F53}" destId="{40295353-9898-4B72-8B94-E198151EFEEC}" srcOrd="0" destOrd="0" presId="urn:microsoft.com/office/officeart/2005/8/layout/orgChart1"/>
    <dgm:cxn modelId="{464E1979-41D7-4FF5-88AC-63C6B9A762D8}" srcId="{482A8CA0-16E5-4BE3-9F6B-BDA81EDFBE48}" destId="{87957CDC-61AB-4473-BCE1-6DC8483BB24B}" srcOrd="0" destOrd="0" parTransId="{C5A71F6A-C37D-4EF6-A30C-6AB43103B5C3}" sibTransId="{E80BE23C-7011-4F70-BA1A-A87E5630D23D}"/>
    <dgm:cxn modelId="{3492A259-CACE-4260-98A9-E5B212495A45}" type="presOf" srcId="{2706674C-7449-497A-B569-0161B1612699}" destId="{5204959E-3F4F-45FC-870E-9FFC3883D721}" srcOrd="0" destOrd="0" presId="urn:microsoft.com/office/officeart/2005/8/layout/orgChart1"/>
    <dgm:cxn modelId="{FEF8177A-9E69-4BC5-ABC8-66ED084C6F4F}" srcId="{87957CDC-61AB-4473-BCE1-6DC8483BB24B}" destId="{0B300B8D-5581-4414-B089-6DD28C970B0A}" srcOrd="1" destOrd="0" parTransId="{DF0D091A-9DAB-4391-8FD1-A2229939CEDD}" sibTransId="{AD557104-4916-4C8D-9FC3-EFE478F78339}"/>
    <dgm:cxn modelId="{01E7E381-AD70-44EB-9B1B-5996B6028148}" type="presOf" srcId="{07787637-1E61-47B0-9DD5-DCC05FDD220B}" destId="{E29F6C9B-EE01-4A39-A279-B6E1CC73FBCD}" srcOrd="1" destOrd="0" presId="urn:microsoft.com/office/officeart/2005/8/layout/orgChart1"/>
    <dgm:cxn modelId="{A40DF485-433B-4C85-B2C4-28AF9FF39D3C}" type="presOf" srcId="{DF0D091A-9DAB-4391-8FD1-A2229939CEDD}" destId="{B202B68C-A261-440A-B7B5-10B2281922E9}" srcOrd="0" destOrd="0" presId="urn:microsoft.com/office/officeart/2005/8/layout/orgChart1"/>
    <dgm:cxn modelId="{AC91EC86-926D-4584-999A-43F0D45482DB}" srcId="{482A8CA0-16E5-4BE3-9F6B-BDA81EDFBE48}" destId="{01EB52DC-4ADF-4310-BE31-A2AC8F2A8181}" srcOrd="1" destOrd="0" parTransId="{A9085B46-07DD-4E2E-B664-1756E4F1251C}" sibTransId="{003508C2-3E23-4430-A687-148CBDC9C1D0}"/>
    <dgm:cxn modelId="{9524D38C-8FC3-404D-8BE4-597FF8907444}" type="presOf" srcId="{482A8CA0-16E5-4BE3-9F6B-BDA81EDFBE48}" destId="{04236C4C-E0FF-484F-AFBD-2B1586C51AB5}" srcOrd="0" destOrd="0" presId="urn:microsoft.com/office/officeart/2005/8/layout/orgChart1"/>
    <dgm:cxn modelId="{3634C190-9E13-423A-8F91-F3AA37F29543}" type="presOf" srcId="{669ED34D-ECFB-4E63-B74D-20E5CE741943}" destId="{E09EDCE7-AB60-43E4-8F4B-6AA704619409}" srcOrd="1" destOrd="0" presId="urn:microsoft.com/office/officeart/2005/8/layout/orgChart1"/>
    <dgm:cxn modelId="{03F62A95-5ECD-464D-9160-24BB98EB9C73}" type="presOf" srcId="{8850D31D-6CB5-4CC9-9622-02A348B5D285}" destId="{1D870E33-6A8D-4DF4-B974-53403F1CE9C4}" srcOrd="1" destOrd="0" presId="urn:microsoft.com/office/officeart/2005/8/layout/orgChart1"/>
    <dgm:cxn modelId="{84409A99-C82A-41F6-9880-896294317F26}" type="presOf" srcId="{0B300B8D-5581-4414-B089-6DD28C970B0A}" destId="{3AAC3D2C-4375-406A-A012-B5B5BB63A1F7}" srcOrd="0" destOrd="0" presId="urn:microsoft.com/office/officeart/2005/8/layout/orgChart1"/>
    <dgm:cxn modelId="{9C07C399-699A-411F-A19F-5C2D4797F1EE}" type="presOf" srcId="{7B7B7960-C36D-4761-B9AC-BE39094E54B8}" destId="{5E2BEFA6-F6A8-4678-B5F7-F322869A15E2}" srcOrd="0" destOrd="0" presId="urn:microsoft.com/office/officeart/2005/8/layout/orgChart1"/>
    <dgm:cxn modelId="{F3927E9F-EB91-4725-8A8E-99FAEEDB5656}" type="presOf" srcId="{FD89E356-6477-46C9-81F8-22E3847AEA2C}" destId="{C115B8CE-FAFF-4749-9E7A-64441C34F610}" srcOrd="1" destOrd="0" presId="urn:microsoft.com/office/officeart/2005/8/layout/orgChart1"/>
    <dgm:cxn modelId="{BAF24DA0-4401-45D5-BB03-44AA163BB787}" type="presOf" srcId="{8850D31D-6CB5-4CC9-9622-02A348B5D285}" destId="{1632516C-CB13-4ABB-A591-E56FA8C61AD6}" srcOrd="0" destOrd="0" presId="urn:microsoft.com/office/officeart/2005/8/layout/orgChart1"/>
    <dgm:cxn modelId="{48BE1AA3-3DA0-4C7C-8527-C659C2988A3A}" type="presOf" srcId="{8BF6D092-B348-4F30-864B-8D53DF885D10}" destId="{A3E8F0B3-D966-4BC7-B837-A814AE14C59B}" srcOrd="0" destOrd="0" presId="urn:microsoft.com/office/officeart/2005/8/layout/orgChart1"/>
    <dgm:cxn modelId="{CC081BA3-0CEF-48F8-BCF9-FA39062C39F7}" type="presOf" srcId="{4288A5EC-E7BF-4412-995F-0E2F14597953}" destId="{99540FFB-1679-4E92-BBEA-1FE7C4208C00}" srcOrd="0" destOrd="0" presId="urn:microsoft.com/office/officeart/2005/8/layout/orgChart1"/>
    <dgm:cxn modelId="{543501B9-30F3-4133-A35D-97BD545B0B9C}" type="presOf" srcId="{0B24C792-5CA8-4D73-A84B-B5E811415550}" destId="{AEF44B59-2512-4587-A8B8-520D090B8596}" srcOrd="0" destOrd="0" presId="urn:microsoft.com/office/officeart/2005/8/layout/orgChart1"/>
    <dgm:cxn modelId="{EC4E5FBD-5113-4184-8C76-485FD635A25F}" type="presOf" srcId="{91D1C0C8-B80D-41BA-9841-6186DD487D2D}" destId="{32E4C507-B983-48E7-8A89-72DAFCEF03A8}" srcOrd="0" destOrd="0" presId="urn:microsoft.com/office/officeart/2005/8/layout/orgChart1"/>
    <dgm:cxn modelId="{BB9785C3-A26A-400A-8CB6-BFE75ED01FCD}" type="presOf" srcId="{DF1C0142-E711-43D8-ADE2-75F58A7EB93C}" destId="{23175A54-C938-4386-840E-2687981A226C}" srcOrd="0" destOrd="0" presId="urn:microsoft.com/office/officeart/2005/8/layout/orgChart1"/>
    <dgm:cxn modelId="{ED975ACE-42C9-4805-B026-C54A5C59661D}" type="presOf" srcId="{482A8CA0-16E5-4BE3-9F6B-BDA81EDFBE48}" destId="{A66AA543-0C80-4D26-ABE4-A7A0A3589DC7}" srcOrd="1" destOrd="0" presId="urn:microsoft.com/office/officeart/2005/8/layout/orgChart1"/>
    <dgm:cxn modelId="{84DD97CE-6785-4F82-A87E-B0C9CE018146}" type="presOf" srcId="{A650FD2B-0852-4444-AB95-E4B7C4B4E009}" destId="{D12B26CD-35AB-41C8-BA18-8777DB877CE2}" srcOrd="1" destOrd="0" presId="urn:microsoft.com/office/officeart/2005/8/layout/orgChart1"/>
    <dgm:cxn modelId="{6F67C7D4-182B-44C1-BAB8-811EF2022CB1}" type="presOf" srcId="{AC02C5B5-6C79-43AA-9C3A-B95885D85775}" destId="{4F3F5D29-8FE9-420B-99AF-3E2CE1156578}" srcOrd="0" destOrd="0" presId="urn:microsoft.com/office/officeart/2005/8/layout/orgChart1"/>
    <dgm:cxn modelId="{BA1EE8D4-BAD8-4732-828A-C1D3B792252A}" srcId="{4288A5EC-E7BF-4412-995F-0E2F14597953}" destId="{76E69C6F-3656-4083-B365-71893BF10C8C}" srcOrd="0" destOrd="0" parTransId="{8BF6D092-B348-4F30-864B-8D53DF885D10}" sibTransId="{FE70F7C3-A892-4206-BA3E-647230D0D522}"/>
    <dgm:cxn modelId="{23F414D6-96AE-4FBA-940D-20F1D28DE67D}" type="presOf" srcId="{A650FD2B-0852-4444-AB95-E4B7C4B4E009}" destId="{78244F51-933A-4043-BABB-054EC3C44F13}" srcOrd="0" destOrd="0" presId="urn:microsoft.com/office/officeart/2005/8/layout/orgChart1"/>
    <dgm:cxn modelId="{E90E89D9-A146-4E3D-B6A5-C85E837432F5}" type="presOf" srcId="{F445ACEA-B76B-4D1C-9722-128D1923298A}" destId="{63CD1DA7-9D2A-442C-A7BE-0EB19802E954}" srcOrd="0" destOrd="0" presId="urn:microsoft.com/office/officeart/2005/8/layout/orgChart1"/>
    <dgm:cxn modelId="{68B08ED9-41E5-4DD7-8933-55DA8E3F03E1}" type="presOf" srcId="{496A9754-14CD-4520-8881-0EC483906497}" destId="{6C4850B4-65E4-431E-BC66-06194998D6F9}" srcOrd="0" destOrd="0" presId="urn:microsoft.com/office/officeart/2005/8/layout/orgChart1"/>
    <dgm:cxn modelId="{874F80DA-9362-4B74-901F-33C11C9DB479}" type="presOf" srcId="{54558F92-DB70-4A56-AD2D-9996DE4EFAC3}" destId="{02F819ED-A2C6-442F-B79F-070583C3F3D1}" srcOrd="0" destOrd="0" presId="urn:microsoft.com/office/officeart/2005/8/layout/orgChart1"/>
    <dgm:cxn modelId="{E699BCE4-C4FF-4330-B94E-450E5BEFD33D}" type="presOf" srcId="{FD89E356-6477-46C9-81F8-22E3847AEA2C}" destId="{6607037F-5671-4CE7-9527-D94FC85C1470}" srcOrd="0" destOrd="0" presId="urn:microsoft.com/office/officeart/2005/8/layout/orgChart1"/>
    <dgm:cxn modelId="{C143E1E4-76F9-4BBD-AF29-3A17536DD0F6}" type="presOf" srcId="{690BD115-CBD8-42CF-A30B-FAC0FEFCA970}" destId="{E144738F-F10A-4CF2-A035-54C919215E94}" srcOrd="1" destOrd="0" presId="urn:microsoft.com/office/officeart/2005/8/layout/orgChart1"/>
    <dgm:cxn modelId="{740F17E5-EDDA-4609-A440-CBE506DE6E7A}" type="presOf" srcId="{01EB52DC-4ADF-4310-BE31-A2AC8F2A8181}" destId="{505D0E7B-771F-4C53-9F19-FE4B215A8E9E}" srcOrd="0" destOrd="0" presId="urn:microsoft.com/office/officeart/2005/8/layout/orgChart1"/>
    <dgm:cxn modelId="{5AF963E5-0872-4481-9036-C116E14E9AA1}" type="presOf" srcId="{41D9F84B-6256-429C-BE68-B261E27CE8DF}" destId="{66615C38-41CE-46FE-B96E-DF250146F626}" srcOrd="1" destOrd="0" presId="urn:microsoft.com/office/officeart/2005/8/layout/orgChart1"/>
    <dgm:cxn modelId="{0296E8E9-7FA9-454E-B4C5-0CA71AB61604}" srcId="{01EB52DC-4ADF-4310-BE31-A2AC8F2A8181}" destId="{FD89E356-6477-46C9-81F8-22E3847AEA2C}" srcOrd="0" destOrd="0" parTransId="{54558F92-DB70-4A56-AD2D-9996DE4EFAC3}" sibTransId="{9D99FF1F-C77A-4EBA-89CF-468C3B255CA5}"/>
    <dgm:cxn modelId="{54849FED-28BD-4AFE-960A-B8426BFE5F95}" type="presOf" srcId="{87957CDC-61AB-4473-BCE1-6DC8483BB24B}" destId="{45A51899-AD9B-4281-AE26-BDF1295E86C7}" srcOrd="1" destOrd="0" presId="urn:microsoft.com/office/officeart/2005/8/layout/orgChart1"/>
    <dgm:cxn modelId="{B0013DEF-5395-4A45-A1F0-B7C332FAE59C}" type="presOf" srcId="{AD76C26F-9CC3-4F41-9D01-AB06EEA55ED6}" destId="{B25B5CC7-77D4-483E-BCBE-BE123757BE2D}" srcOrd="0" destOrd="0" presId="urn:microsoft.com/office/officeart/2005/8/layout/orgChart1"/>
    <dgm:cxn modelId="{15D75FF1-EE8F-479F-837F-5DB1849C0283}" type="presOf" srcId="{E949639A-C9DC-4255-87D2-58771BE2E433}" destId="{4869F387-AB0F-4106-817E-93FFE83CF8C1}" srcOrd="1" destOrd="0" presId="urn:microsoft.com/office/officeart/2005/8/layout/orgChart1"/>
    <dgm:cxn modelId="{E94D69F1-D65C-495A-B597-D47087D70F4A}" type="presOf" srcId="{F3F36000-1F91-4835-884E-ECDF99FEB56B}" destId="{C721FB5C-A087-4044-B0B1-3EC5F5C2DBF2}" srcOrd="0" destOrd="0" presId="urn:microsoft.com/office/officeart/2005/8/layout/orgChart1"/>
    <dgm:cxn modelId="{9E27C5F2-0F9D-41FF-9947-1CE87FA21BAC}" type="presOf" srcId="{E949639A-C9DC-4255-87D2-58771BE2E433}" destId="{A271B5A7-DAB8-4A82-9841-572F36CEAD41}" srcOrd="0" destOrd="0" presId="urn:microsoft.com/office/officeart/2005/8/layout/orgChart1"/>
    <dgm:cxn modelId="{D6591FF3-82DB-4D5A-B5EE-FA3F31715297}" type="presOf" srcId="{690BD115-CBD8-42CF-A30B-FAC0FEFCA970}" destId="{AF7415CD-6231-4BE3-829A-697D3FD28E16}" srcOrd="0" destOrd="0" presId="urn:microsoft.com/office/officeart/2005/8/layout/orgChart1"/>
    <dgm:cxn modelId="{5F85E7F4-EB20-4F24-9A82-6C3E87FFC16A}" type="presOf" srcId="{76E69C6F-3656-4083-B365-71893BF10C8C}" destId="{09D912E1-B367-4840-BE90-655E3FE472E5}" srcOrd="0" destOrd="0" presId="urn:microsoft.com/office/officeart/2005/8/layout/orgChart1"/>
    <dgm:cxn modelId="{C528E3F6-EF43-4E97-894D-9568015121B8}" type="presOf" srcId="{811067B5-F650-4170-8C4E-207339601F53}" destId="{2E0F65C7-E25E-462A-ACDE-4D54F4032CD5}" srcOrd="1" destOrd="0" presId="urn:microsoft.com/office/officeart/2005/8/layout/orgChart1"/>
    <dgm:cxn modelId="{209203F8-4E0B-4377-BA68-98F2848CDF8B}" type="presOf" srcId="{4288A5EC-E7BF-4412-995F-0E2F14597953}" destId="{B2FC314B-A0DB-43EC-B4C9-22803353EE5E}" srcOrd="1" destOrd="0" presId="urn:microsoft.com/office/officeart/2005/8/layout/orgChart1"/>
    <dgm:cxn modelId="{1426CAF9-35C1-4D8C-9F6C-544A1A479B23}" srcId="{87957CDC-61AB-4473-BCE1-6DC8483BB24B}" destId="{690BD115-CBD8-42CF-A30B-FAC0FEFCA970}" srcOrd="0" destOrd="0" parTransId="{7B7B7960-C36D-4761-B9AC-BE39094E54B8}" sibTransId="{FA1710C9-1163-4491-B03A-D24435C3EA82}"/>
    <dgm:cxn modelId="{A8A5BCFD-48EA-4315-864A-F29910850C61}" type="presOf" srcId="{A9A90DE7-96DC-4C39-94BE-B4EF2A9A326F}" destId="{94930962-FAA2-44DE-AB50-DD6FC3936E53}" srcOrd="1" destOrd="0" presId="urn:microsoft.com/office/officeart/2005/8/layout/orgChart1"/>
    <dgm:cxn modelId="{619438FE-3A8A-47DF-81DF-871FA7E3E85B}" srcId="{07787637-1E61-47B0-9DD5-DCC05FDD220B}" destId="{8850D31D-6CB5-4CC9-9622-02A348B5D285}" srcOrd="0" destOrd="0" parTransId="{2BDF352A-F8D5-41CA-8F97-4BA272D8D0FD}" sibTransId="{C8212322-6ACA-4D49-9AA4-05E27ED8BFD6}"/>
    <dgm:cxn modelId="{3D8D9FFE-68F3-4F77-8F11-5F56CA8C2D74}" type="presOf" srcId="{41D9F84B-6256-429C-BE68-B261E27CE8DF}" destId="{36676FDB-C67A-4784-99F3-719368E66A4A}" srcOrd="0" destOrd="0" presId="urn:microsoft.com/office/officeart/2005/8/layout/orgChart1"/>
    <dgm:cxn modelId="{3108D8FE-4A3A-4985-ADE4-F448179B12A8}" srcId="{A9A90DE7-96DC-4C39-94BE-B4EF2A9A326F}" destId="{482A8CA0-16E5-4BE3-9F6B-BDA81EDFBE48}" srcOrd="0" destOrd="0" parTransId="{91D1C0C8-B80D-41BA-9841-6186DD487D2D}" sibTransId="{F38031C2-5DC3-4396-A212-BE98965130EE}"/>
    <dgm:cxn modelId="{DF08E217-39AA-4862-AEFD-A4592047B044}" type="presParOf" srcId="{C98649AA-C397-4B73-8904-235F00AE3A6A}" destId="{DB4543A8-0B21-44A1-BECE-8B2F3CA3F612}" srcOrd="0" destOrd="0" presId="urn:microsoft.com/office/officeart/2005/8/layout/orgChart1"/>
    <dgm:cxn modelId="{EE7A6B0D-5527-4587-A06F-3BA7C55E349A}" type="presParOf" srcId="{DB4543A8-0B21-44A1-BECE-8B2F3CA3F612}" destId="{6F820FDF-1F3C-4017-8CD7-3EFD660AEC18}" srcOrd="0" destOrd="0" presId="urn:microsoft.com/office/officeart/2005/8/layout/orgChart1"/>
    <dgm:cxn modelId="{6A6C5A2F-4EEC-40C2-B242-8CB5EB5AAE36}" type="presParOf" srcId="{6F820FDF-1F3C-4017-8CD7-3EFD660AEC18}" destId="{0D466BA6-6FF0-4BFE-A706-BE80A3C63154}" srcOrd="0" destOrd="0" presId="urn:microsoft.com/office/officeart/2005/8/layout/orgChart1"/>
    <dgm:cxn modelId="{3DE3E17C-1A23-4D76-8710-32AFAD2924C3}" type="presParOf" srcId="{6F820FDF-1F3C-4017-8CD7-3EFD660AEC18}" destId="{94930962-FAA2-44DE-AB50-DD6FC3936E53}" srcOrd="1" destOrd="0" presId="urn:microsoft.com/office/officeart/2005/8/layout/orgChart1"/>
    <dgm:cxn modelId="{C2C4BD7E-FE84-439A-8F82-38E6ABA468C7}" type="presParOf" srcId="{DB4543A8-0B21-44A1-BECE-8B2F3CA3F612}" destId="{470052DB-5534-4773-A887-24254BEEA3F9}" srcOrd="1" destOrd="0" presId="urn:microsoft.com/office/officeart/2005/8/layout/orgChart1"/>
    <dgm:cxn modelId="{65DA0974-690B-495E-B4F0-C88ACE06EDD1}" type="presParOf" srcId="{470052DB-5534-4773-A887-24254BEEA3F9}" destId="{32E4C507-B983-48E7-8A89-72DAFCEF03A8}" srcOrd="0" destOrd="0" presId="urn:microsoft.com/office/officeart/2005/8/layout/orgChart1"/>
    <dgm:cxn modelId="{7A439DD4-3903-4DC0-9EAD-4091B215AA20}" type="presParOf" srcId="{470052DB-5534-4773-A887-24254BEEA3F9}" destId="{6D5C71FD-3F6D-4FDA-A00F-692481171040}" srcOrd="1" destOrd="0" presId="urn:microsoft.com/office/officeart/2005/8/layout/orgChart1"/>
    <dgm:cxn modelId="{C404510C-1424-44EB-92A6-A19D30E1BBA3}" type="presParOf" srcId="{6D5C71FD-3F6D-4FDA-A00F-692481171040}" destId="{10C27050-12B6-4D4A-B90D-EBE63CA611B8}" srcOrd="0" destOrd="0" presId="urn:microsoft.com/office/officeart/2005/8/layout/orgChart1"/>
    <dgm:cxn modelId="{2B87044F-8DE6-4F7D-ADE5-ABD7D5BF1CA6}" type="presParOf" srcId="{10C27050-12B6-4D4A-B90D-EBE63CA611B8}" destId="{04236C4C-E0FF-484F-AFBD-2B1586C51AB5}" srcOrd="0" destOrd="0" presId="urn:microsoft.com/office/officeart/2005/8/layout/orgChart1"/>
    <dgm:cxn modelId="{08048074-53EB-40D4-9A96-C674EA26CC56}" type="presParOf" srcId="{10C27050-12B6-4D4A-B90D-EBE63CA611B8}" destId="{A66AA543-0C80-4D26-ABE4-A7A0A3589DC7}" srcOrd="1" destOrd="0" presId="urn:microsoft.com/office/officeart/2005/8/layout/orgChart1"/>
    <dgm:cxn modelId="{0DF41A80-D360-4D6B-B392-70DA932D80D5}" type="presParOf" srcId="{6D5C71FD-3F6D-4FDA-A00F-692481171040}" destId="{8A71A15B-2154-4786-B74E-1A87BF75E2FA}" srcOrd="1" destOrd="0" presId="urn:microsoft.com/office/officeart/2005/8/layout/orgChart1"/>
    <dgm:cxn modelId="{92776A87-299C-4DAF-AF61-8FE764B15435}" type="presParOf" srcId="{8A71A15B-2154-4786-B74E-1A87BF75E2FA}" destId="{60B58B0A-1D61-41BE-BE6E-03B5130EF042}" srcOrd="0" destOrd="0" presId="urn:microsoft.com/office/officeart/2005/8/layout/orgChart1"/>
    <dgm:cxn modelId="{48413D57-1732-4BE2-84CD-0A0A49A7F3D1}" type="presParOf" srcId="{8A71A15B-2154-4786-B74E-1A87BF75E2FA}" destId="{EB1CE685-9C9E-4A8D-A6A5-4D9BD6542FE0}" srcOrd="1" destOrd="0" presId="urn:microsoft.com/office/officeart/2005/8/layout/orgChart1"/>
    <dgm:cxn modelId="{443EF418-46EF-433B-AF44-DD22F7B94E83}" type="presParOf" srcId="{EB1CE685-9C9E-4A8D-A6A5-4D9BD6542FE0}" destId="{47D9CDC4-E5CD-4B3F-8F95-EEFD4A7197A9}" srcOrd="0" destOrd="0" presId="urn:microsoft.com/office/officeart/2005/8/layout/orgChart1"/>
    <dgm:cxn modelId="{2AC6263E-AA44-4061-B553-13BF2A3CD8B2}" type="presParOf" srcId="{47D9CDC4-E5CD-4B3F-8F95-EEFD4A7197A9}" destId="{E6ED0DF4-3FD8-44C7-8568-F9735A6F6744}" srcOrd="0" destOrd="0" presId="urn:microsoft.com/office/officeart/2005/8/layout/orgChart1"/>
    <dgm:cxn modelId="{1E246C60-5056-43C1-B026-554EF55D56DA}" type="presParOf" srcId="{47D9CDC4-E5CD-4B3F-8F95-EEFD4A7197A9}" destId="{45A51899-AD9B-4281-AE26-BDF1295E86C7}" srcOrd="1" destOrd="0" presId="urn:microsoft.com/office/officeart/2005/8/layout/orgChart1"/>
    <dgm:cxn modelId="{1A36FF65-AFF3-44AB-B38A-7286E30F4502}" type="presParOf" srcId="{EB1CE685-9C9E-4A8D-A6A5-4D9BD6542FE0}" destId="{F060B6E6-7D54-4134-AEDD-25C04702258B}" srcOrd="1" destOrd="0" presId="urn:microsoft.com/office/officeart/2005/8/layout/orgChart1"/>
    <dgm:cxn modelId="{2905634C-0A25-4A90-A288-F8E4CAB16BF5}" type="presParOf" srcId="{F060B6E6-7D54-4134-AEDD-25C04702258B}" destId="{B202B68C-A261-440A-B7B5-10B2281922E9}" srcOrd="0" destOrd="0" presId="urn:microsoft.com/office/officeart/2005/8/layout/orgChart1"/>
    <dgm:cxn modelId="{0166A2CB-542D-40CF-BD16-FDF19C8C9C4C}" type="presParOf" srcId="{F060B6E6-7D54-4134-AEDD-25C04702258B}" destId="{0955F20F-A370-484D-A656-24AFB89FDD92}" srcOrd="1" destOrd="0" presId="urn:microsoft.com/office/officeart/2005/8/layout/orgChart1"/>
    <dgm:cxn modelId="{C613F4EF-FC7D-4F63-8E3D-EC46BC701398}" type="presParOf" srcId="{0955F20F-A370-484D-A656-24AFB89FDD92}" destId="{C6BF5245-9892-4A27-8904-022B93B0EAD6}" srcOrd="0" destOrd="0" presId="urn:microsoft.com/office/officeart/2005/8/layout/orgChart1"/>
    <dgm:cxn modelId="{E2628A2C-0DD2-49A8-84A4-C6D171312737}" type="presParOf" srcId="{C6BF5245-9892-4A27-8904-022B93B0EAD6}" destId="{3AAC3D2C-4375-406A-A012-B5B5BB63A1F7}" srcOrd="0" destOrd="0" presId="urn:microsoft.com/office/officeart/2005/8/layout/orgChart1"/>
    <dgm:cxn modelId="{0EE0D961-A58C-4648-8223-C904E8CD005A}" type="presParOf" srcId="{C6BF5245-9892-4A27-8904-022B93B0EAD6}" destId="{58239361-57AC-417E-9317-034B190D787F}" srcOrd="1" destOrd="0" presId="urn:microsoft.com/office/officeart/2005/8/layout/orgChart1"/>
    <dgm:cxn modelId="{3DB714B2-AD74-4158-9C10-9AA18FC2C236}" type="presParOf" srcId="{0955F20F-A370-484D-A656-24AFB89FDD92}" destId="{AD6966AE-5D17-4580-873D-50DFC204DB8C}" srcOrd="1" destOrd="0" presId="urn:microsoft.com/office/officeart/2005/8/layout/orgChart1"/>
    <dgm:cxn modelId="{ADB8C18A-5F3E-41C4-9515-18A5126140E4}" type="presParOf" srcId="{0955F20F-A370-484D-A656-24AFB89FDD92}" destId="{E2A6A85E-F847-4235-B443-8158DE9EB7DD}" srcOrd="2" destOrd="0" presId="urn:microsoft.com/office/officeart/2005/8/layout/orgChart1"/>
    <dgm:cxn modelId="{F2DA3481-D78D-47BC-83B8-BF6B6C8528BC}" type="presParOf" srcId="{E2A6A85E-F847-4235-B443-8158DE9EB7DD}" destId="{4F3F5D29-8FE9-420B-99AF-3E2CE1156578}" srcOrd="0" destOrd="0" presId="urn:microsoft.com/office/officeart/2005/8/layout/orgChart1"/>
    <dgm:cxn modelId="{04A37747-47A4-4935-BA4B-F44B1D149831}" type="presParOf" srcId="{E2A6A85E-F847-4235-B443-8158DE9EB7DD}" destId="{B9A15798-D630-4763-A4C5-D1C67B58B7C4}" srcOrd="1" destOrd="0" presId="urn:microsoft.com/office/officeart/2005/8/layout/orgChart1"/>
    <dgm:cxn modelId="{38E5736D-9425-4B38-AF4E-C16EB4080EDD}" type="presParOf" srcId="{B9A15798-D630-4763-A4C5-D1C67B58B7C4}" destId="{D909FDBE-D580-4EBC-BE7E-2D513B31C2AF}" srcOrd="0" destOrd="0" presId="urn:microsoft.com/office/officeart/2005/8/layout/orgChart1"/>
    <dgm:cxn modelId="{6F7F2CE3-A481-4874-99CC-97924D26BC87}" type="presParOf" srcId="{D909FDBE-D580-4EBC-BE7E-2D513B31C2AF}" destId="{AEF44B59-2512-4587-A8B8-520D090B8596}" srcOrd="0" destOrd="0" presId="urn:microsoft.com/office/officeart/2005/8/layout/orgChart1"/>
    <dgm:cxn modelId="{C9536F62-F697-4DF1-87BE-01F8F271D131}" type="presParOf" srcId="{D909FDBE-D580-4EBC-BE7E-2D513B31C2AF}" destId="{F6CD0175-9752-4A87-B83E-1E23424AE3FD}" srcOrd="1" destOrd="0" presId="urn:microsoft.com/office/officeart/2005/8/layout/orgChart1"/>
    <dgm:cxn modelId="{4DA852D1-A11A-4E8A-B125-75B4966C1187}" type="presParOf" srcId="{B9A15798-D630-4763-A4C5-D1C67B58B7C4}" destId="{3D35A03E-6F6A-4247-B2D1-A70BF4242FF5}" srcOrd="1" destOrd="0" presId="urn:microsoft.com/office/officeart/2005/8/layout/orgChart1"/>
    <dgm:cxn modelId="{F2AF14A6-1325-4491-BDD0-2836762F93B4}" type="presParOf" srcId="{B9A15798-D630-4763-A4C5-D1C67B58B7C4}" destId="{9B6AA49B-5A5F-43F4-BD8D-8C6816610C72}" srcOrd="2" destOrd="0" presId="urn:microsoft.com/office/officeart/2005/8/layout/orgChart1"/>
    <dgm:cxn modelId="{6AAEB1E9-3F46-4799-88EF-C4C470D08A71}" type="presParOf" srcId="{F060B6E6-7D54-4134-AEDD-25C04702258B}" destId="{0A4B7693-305C-4BF9-96A3-6B1DFCDD64C5}" srcOrd="2" destOrd="0" presId="urn:microsoft.com/office/officeart/2005/8/layout/orgChart1"/>
    <dgm:cxn modelId="{A1F3C65C-1457-4255-A980-523E1BACA167}" type="presParOf" srcId="{F060B6E6-7D54-4134-AEDD-25C04702258B}" destId="{FE439F9E-BF33-49F5-97A8-E3D8F8C9257E}" srcOrd="3" destOrd="0" presId="urn:microsoft.com/office/officeart/2005/8/layout/orgChart1"/>
    <dgm:cxn modelId="{7D07072C-AAEF-4E2A-BB93-8176C946A138}" type="presParOf" srcId="{FE439F9E-BF33-49F5-97A8-E3D8F8C9257E}" destId="{430F0AC9-D500-4ECD-9849-E3D3A7393ABF}" srcOrd="0" destOrd="0" presId="urn:microsoft.com/office/officeart/2005/8/layout/orgChart1"/>
    <dgm:cxn modelId="{589628DF-8CE6-4220-B8EB-F870DB3CA2E5}" type="presParOf" srcId="{430F0AC9-D500-4ECD-9849-E3D3A7393ABF}" destId="{B25B5CC7-77D4-483E-BCBE-BE123757BE2D}" srcOrd="0" destOrd="0" presId="urn:microsoft.com/office/officeart/2005/8/layout/orgChart1"/>
    <dgm:cxn modelId="{12550CE0-5DCF-4619-A68F-B94F09CD8BDD}" type="presParOf" srcId="{430F0AC9-D500-4ECD-9849-E3D3A7393ABF}" destId="{78FB46AF-E29B-4E33-817B-911757B0D654}" srcOrd="1" destOrd="0" presId="urn:microsoft.com/office/officeart/2005/8/layout/orgChart1"/>
    <dgm:cxn modelId="{CA2E714B-5683-47DC-A818-D15B8ED461D3}" type="presParOf" srcId="{FE439F9E-BF33-49F5-97A8-E3D8F8C9257E}" destId="{DABB202C-80EA-4C64-90E7-1A5B9D54B877}" srcOrd="1" destOrd="0" presId="urn:microsoft.com/office/officeart/2005/8/layout/orgChart1"/>
    <dgm:cxn modelId="{397EA973-1431-4A70-A4BE-73726BD6BC17}" type="presParOf" srcId="{FE439F9E-BF33-49F5-97A8-E3D8F8C9257E}" destId="{F2B6164A-A899-42B0-99FF-2F712E6AF986}" srcOrd="2" destOrd="0" presId="urn:microsoft.com/office/officeart/2005/8/layout/orgChart1"/>
    <dgm:cxn modelId="{D621FDB4-5C20-4E79-AB22-4ED31EBCFFBB}" type="presParOf" srcId="{F2B6164A-A899-42B0-99FF-2F712E6AF986}" destId="{C721FB5C-A087-4044-B0B1-3EC5F5C2DBF2}" srcOrd="0" destOrd="0" presId="urn:microsoft.com/office/officeart/2005/8/layout/orgChart1"/>
    <dgm:cxn modelId="{D4F38620-85DF-459D-8171-B6C927F9D8D6}" type="presParOf" srcId="{F2B6164A-A899-42B0-99FF-2F712E6AF986}" destId="{45DFBC89-5DB6-4935-8988-EFA0A7698ACC}" srcOrd="1" destOrd="0" presId="urn:microsoft.com/office/officeart/2005/8/layout/orgChart1"/>
    <dgm:cxn modelId="{73D9B087-0A17-4454-B378-BF621AD3E40C}" type="presParOf" srcId="{45DFBC89-5DB6-4935-8988-EFA0A7698ACC}" destId="{8F2D54A9-30FA-4076-87C5-176CAFEC92DD}" srcOrd="0" destOrd="0" presId="urn:microsoft.com/office/officeart/2005/8/layout/orgChart1"/>
    <dgm:cxn modelId="{A7F9A73B-D411-45B0-9E08-653BF9B0BB84}" type="presParOf" srcId="{8F2D54A9-30FA-4076-87C5-176CAFEC92DD}" destId="{40295353-9898-4B72-8B94-E198151EFEEC}" srcOrd="0" destOrd="0" presId="urn:microsoft.com/office/officeart/2005/8/layout/orgChart1"/>
    <dgm:cxn modelId="{C80407C7-F748-464D-B66F-EDC657D0E0EC}" type="presParOf" srcId="{8F2D54A9-30FA-4076-87C5-176CAFEC92DD}" destId="{2E0F65C7-E25E-462A-ACDE-4D54F4032CD5}" srcOrd="1" destOrd="0" presId="urn:microsoft.com/office/officeart/2005/8/layout/orgChart1"/>
    <dgm:cxn modelId="{B35E6D6D-9300-443A-B459-BCE8BECD0937}" type="presParOf" srcId="{45DFBC89-5DB6-4935-8988-EFA0A7698ACC}" destId="{9AE034D0-B73E-461B-A503-0AC34513C8D1}" srcOrd="1" destOrd="0" presId="urn:microsoft.com/office/officeart/2005/8/layout/orgChart1"/>
    <dgm:cxn modelId="{B43BDE8D-2AC8-4B80-9CBD-BFB82A2DD8FB}" type="presParOf" srcId="{45DFBC89-5DB6-4935-8988-EFA0A7698ACC}" destId="{E8DCC72C-A6D0-4BCC-9993-E0C029EBFDFC}" srcOrd="2" destOrd="0" presId="urn:microsoft.com/office/officeart/2005/8/layout/orgChart1"/>
    <dgm:cxn modelId="{CD360388-3F4D-42DA-995A-1CD4ADAF8C45}" type="presParOf" srcId="{EB1CE685-9C9E-4A8D-A6A5-4D9BD6542FE0}" destId="{229083E5-E5F8-4332-885F-92F94B5B1DB8}" srcOrd="2" destOrd="0" presId="urn:microsoft.com/office/officeart/2005/8/layout/orgChart1"/>
    <dgm:cxn modelId="{7C3D41FB-3126-42CB-8534-FD95CA66D2B7}" type="presParOf" srcId="{229083E5-E5F8-4332-885F-92F94B5B1DB8}" destId="{5E2BEFA6-F6A8-4678-B5F7-F322869A15E2}" srcOrd="0" destOrd="0" presId="urn:microsoft.com/office/officeart/2005/8/layout/orgChart1"/>
    <dgm:cxn modelId="{F1288A18-F159-4729-A48F-79A780FB96A7}" type="presParOf" srcId="{229083E5-E5F8-4332-885F-92F94B5B1DB8}" destId="{111DD90D-C584-42C5-9B35-0A4FB31EA3FE}" srcOrd="1" destOrd="0" presId="urn:microsoft.com/office/officeart/2005/8/layout/orgChart1"/>
    <dgm:cxn modelId="{7CFF8469-BEB0-4411-950D-5B909C0F6974}" type="presParOf" srcId="{111DD90D-C584-42C5-9B35-0A4FB31EA3FE}" destId="{5F99C778-8318-4090-BE65-64A6F88E1135}" srcOrd="0" destOrd="0" presId="urn:microsoft.com/office/officeart/2005/8/layout/orgChart1"/>
    <dgm:cxn modelId="{0E293F0E-008D-4079-9322-1C7D2B53228F}" type="presParOf" srcId="{5F99C778-8318-4090-BE65-64A6F88E1135}" destId="{AF7415CD-6231-4BE3-829A-697D3FD28E16}" srcOrd="0" destOrd="0" presId="urn:microsoft.com/office/officeart/2005/8/layout/orgChart1"/>
    <dgm:cxn modelId="{61CEF87A-E617-4D3B-BB2F-8AB20D6BF119}" type="presParOf" srcId="{5F99C778-8318-4090-BE65-64A6F88E1135}" destId="{E144738F-F10A-4CF2-A035-54C919215E94}" srcOrd="1" destOrd="0" presId="urn:microsoft.com/office/officeart/2005/8/layout/orgChart1"/>
    <dgm:cxn modelId="{A93D642C-BE29-4093-B19A-ED2763B82721}" type="presParOf" srcId="{111DD90D-C584-42C5-9B35-0A4FB31EA3FE}" destId="{FFBABF13-E165-4CD7-B927-98F6DE4D77C1}" srcOrd="1" destOrd="0" presId="urn:microsoft.com/office/officeart/2005/8/layout/orgChart1"/>
    <dgm:cxn modelId="{8BF55B81-36F5-409B-A3B5-D038BC490903}" type="presParOf" srcId="{111DD90D-C584-42C5-9B35-0A4FB31EA3FE}" destId="{CAD13263-1E24-4F84-BADA-A2EE65AA6DF8}" srcOrd="2" destOrd="0" presId="urn:microsoft.com/office/officeart/2005/8/layout/orgChart1"/>
    <dgm:cxn modelId="{6077C81A-5B7A-433E-A275-BD6A8166EE76}" type="presParOf" srcId="{8A71A15B-2154-4786-B74E-1A87BF75E2FA}" destId="{40B2910F-9002-4D33-ACD6-6BABC347809B}" srcOrd="2" destOrd="0" presId="urn:microsoft.com/office/officeart/2005/8/layout/orgChart1"/>
    <dgm:cxn modelId="{F4969A5E-C3CE-4039-BCE1-F3BAF2BC9B14}" type="presParOf" srcId="{8A71A15B-2154-4786-B74E-1A87BF75E2FA}" destId="{0B8246B7-49AE-4342-9037-9458CAFEBF74}" srcOrd="3" destOrd="0" presId="urn:microsoft.com/office/officeart/2005/8/layout/orgChart1"/>
    <dgm:cxn modelId="{71310147-4CBB-4F01-9162-8A8A47EBD593}" type="presParOf" srcId="{0B8246B7-49AE-4342-9037-9458CAFEBF74}" destId="{702855C0-B1F8-4C63-AED4-E947466E3DBF}" srcOrd="0" destOrd="0" presId="urn:microsoft.com/office/officeart/2005/8/layout/orgChart1"/>
    <dgm:cxn modelId="{345A8BF2-1207-46D4-8D12-C63BDF0C4B77}" type="presParOf" srcId="{702855C0-B1F8-4C63-AED4-E947466E3DBF}" destId="{505D0E7B-771F-4C53-9F19-FE4B215A8E9E}" srcOrd="0" destOrd="0" presId="urn:microsoft.com/office/officeart/2005/8/layout/orgChart1"/>
    <dgm:cxn modelId="{38462A10-FE77-4012-99CF-236B14CE3EF5}" type="presParOf" srcId="{702855C0-B1F8-4C63-AED4-E947466E3DBF}" destId="{158C273C-6BE4-4C02-8D27-72FB807243F0}" srcOrd="1" destOrd="0" presId="urn:microsoft.com/office/officeart/2005/8/layout/orgChart1"/>
    <dgm:cxn modelId="{B50A10BD-3E99-4506-9703-356F70261715}" type="presParOf" srcId="{0B8246B7-49AE-4342-9037-9458CAFEBF74}" destId="{78924BCB-2C7D-4E60-947C-54B202EB64CB}" srcOrd="1" destOrd="0" presId="urn:microsoft.com/office/officeart/2005/8/layout/orgChart1"/>
    <dgm:cxn modelId="{E13702E3-406F-4225-A1AE-211048045004}" type="presParOf" srcId="{78924BCB-2C7D-4E60-947C-54B202EB64CB}" destId="{6C4850B4-65E4-431E-BC66-06194998D6F9}" srcOrd="0" destOrd="0" presId="urn:microsoft.com/office/officeart/2005/8/layout/orgChart1"/>
    <dgm:cxn modelId="{BE254C49-D4A5-438D-8827-E235292198F4}" type="presParOf" srcId="{78924BCB-2C7D-4E60-947C-54B202EB64CB}" destId="{C7E9C713-CA80-4972-892F-E7B58C492124}" srcOrd="1" destOrd="0" presId="urn:microsoft.com/office/officeart/2005/8/layout/orgChart1"/>
    <dgm:cxn modelId="{52553B2B-8500-46DC-8362-102ACF71C163}" type="presParOf" srcId="{C7E9C713-CA80-4972-892F-E7B58C492124}" destId="{26C1B307-C40C-4F66-87CD-87C296D80810}" srcOrd="0" destOrd="0" presId="urn:microsoft.com/office/officeart/2005/8/layout/orgChart1"/>
    <dgm:cxn modelId="{A1C6D26F-3329-40D1-A65B-7E81B16EFD41}" type="presParOf" srcId="{26C1B307-C40C-4F66-87CD-87C296D80810}" destId="{A271B5A7-DAB8-4A82-9841-572F36CEAD41}" srcOrd="0" destOrd="0" presId="urn:microsoft.com/office/officeart/2005/8/layout/orgChart1"/>
    <dgm:cxn modelId="{BDDED9BD-1240-43EC-843B-68FC0AEEAD3B}" type="presParOf" srcId="{26C1B307-C40C-4F66-87CD-87C296D80810}" destId="{4869F387-AB0F-4106-817E-93FFE83CF8C1}" srcOrd="1" destOrd="0" presId="urn:microsoft.com/office/officeart/2005/8/layout/orgChart1"/>
    <dgm:cxn modelId="{605DBEAE-DD35-4A2C-8B56-E18C09A5F775}" type="presParOf" srcId="{C7E9C713-CA80-4972-892F-E7B58C492124}" destId="{D56DA6A3-9665-414D-989E-D97C7235DF93}" srcOrd="1" destOrd="0" presId="urn:microsoft.com/office/officeart/2005/8/layout/orgChart1"/>
    <dgm:cxn modelId="{30381F6C-EA24-4F62-BA35-F2C0C59356FA}" type="presParOf" srcId="{C7E9C713-CA80-4972-892F-E7B58C492124}" destId="{9E7915C3-2971-4E70-B227-1CF6FE089777}" srcOrd="2" destOrd="0" presId="urn:microsoft.com/office/officeart/2005/8/layout/orgChart1"/>
    <dgm:cxn modelId="{D016DDAD-8A31-4C2F-8347-3F663E0BBB90}" type="presParOf" srcId="{0B8246B7-49AE-4342-9037-9458CAFEBF74}" destId="{3BEFCD16-B622-41D9-BDAA-58C023317CCD}" srcOrd="2" destOrd="0" presId="urn:microsoft.com/office/officeart/2005/8/layout/orgChart1"/>
    <dgm:cxn modelId="{CB41016F-FCA8-4526-A679-844DE8B95EE5}" type="presParOf" srcId="{3BEFCD16-B622-41D9-BDAA-58C023317CCD}" destId="{02F819ED-A2C6-442F-B79F-070583C3F3D1}" srcOrd="0" destOrd="0" presId="urn:microsoft.com/office/officeart/2005/8/layout/orgChart1"/>
    <dgm:cxn modelId="{DEC83C4C-DE27-4F4D-8374-A305C80023BE}" type="presParOf" srcId="{3BEFCD16-B622-41D9-BDAA-58C023317CCD}" destId="{5744766D-30C4-41D5-8421-BE1CB5700335}" srcOrd="1" destOrd="0" presId="urn:microsoft.com/office/officeart/2005/8/layout/orgChart1"/>
    <dgm:cxn modelId="{A7C4EC9B-18FB-45E8-B701-0AE31AD54659}" type="presParOf" srcId="{5744766D-30C4-41D5-8421-BE1CB5700335}" destId="{1F0B63F8-0F08-43B3-BFAD-E9AC6F717247}" srcOrd="0" destOrd="0" presId="urn:microsoft.com/office/officeart/2005/8/layout/orgChart1"/>
    <dgm:cxn modelId="{473F083A-9C8B-438D-A026-832EBADF7436}" type="presParOf" srcId="{1F0B63F8-0F08-43B3-BFAD-E9AC6F717247}" destId="{6607037F-5671-4CE7-9527-D94FC85C1470}" srcOrd="0" destOrd="0" presId="urn:microsoft.com/office/officeart/2005/8/layout/orgChart1"/>
    <dgm:cxn modelId="{179B5F36-3FE7-4D60-9E15-4AD290D229C3}" type="presParOf" srcId="{1F0B63F8-0F08-43B3-BFAD-E9AC6F717247}" destId="{C115B8CE-FAFF-4749-9E7A-64441C34F610}" srcOrd="1" destOrd="0" presId="urn:microsoft.com/office/officeart/2005/8/layout/orgChart1"/>
    <dgm:cxn modelId="{EAE62F20-B179-425C-8524-FA372EC3E5A4}" type="presParOf" srcId="{5744766D-30C4-41D5-8421-BE1CB5700335}" destId="{538C7704-53D0-45CF-8EEE-BDFAC187B6A6}" srcOrd="1" destOrd="0" presId="urn:microsoft.com/office/officeart/2005/8/layout/orgChart1"/>
    <dgm:cxn modelId="{7B68B9A9-7972-4B97-98AE-64FD7C745B19}" type="presParOf" srcId="{5744766D-30C4-41D5-8421-BE1CB5700335}" destId="{E4A7AA15-B7F6-42DD-BCD0-BFBE9B2B1B1F}" srcOrd="2" destOrd="0" presId="urn:microsoft.com/office/officeart/2005/8/layout/orgChart1"/>
    <dgm:cxn modelId="{84F97E9C-5075-4FB0-B012-A2D31A0FE214}" type="presParOf" srcId="{8A71A15B-2154-4786-B74E-1A87BF75E2FA}" destId="{63CD1DA7-9D2A-442C-A7BE-0EB19802E954}" srcOrd="4" destOrd="0" presId="urn:microsoft.com/office/officeart/2005/8/layout/orgChart1"/>
    <dgm:cxn modelId="{DCA8429B-644D-4EFF-BBA8-E06DCBB7D2CE}" type="presParOf" srcId="{8A71A15B-2154-4786-B74E-1A87BF75E2FA}" destId="{5FA8F86C-EEF0-4052-8477-EA2A2218B0B7}" srcOrd="5" destOrd="0" presId="urn:microsoft.com/office/officeart/2005/8/layout/orgChart1"/>
    <dgm:cxn modelId="{3E86C538-0485-4670-8152-2D2A95C0A5C0}" type="presParOf" srcId="{5FA8F86C-EEF0-4052-8477-EA2A2218B0B7}" destId="{435CF641-9FBB-4BBC-A386-011EFF581703}" srcOrd="0" destOrd="0" presId="urn:microsoft.com/office/officeart/2005/8/layout/orgChart1"/>
    <dgm:cxn modelId="{722D3236-A039-4F81-B8C9-7F75D446CCDD}" type="presParOf" srcId="{435CF641-9FBB-4BBC-A386-011EFF581703}" destId="{36676FDB-C67A-4784-99F3-719368E66A4A}" srcOrd="0" destOrd="0" presId="urn:microsoft.com/office/officeart/2005/8/layout/orgChart1"/>
    <dgm:cxn modelId="{4E6AEFA4-D7B5-489C-942C-E3C6EAABB12A}" type="presParOf" srcId="{435CF641-9FBB-4BBC-A386-011EFF581703}" destId="{66615C38-41CE-46FE-B96E-DF250146F626}" srcOrd="1" destOrd="0" presId="urn:microsoft.com/office/officeart/2005/8/layout/orgChart1"/>
    <dgm:cxn modelId="{C4EE90CF-0015-4817-9C17-09DC8A32B3FF}" type="presParOf" srcId="{5FA8F86C-EEF0-4052-8477-EA2A2218B0B7}" destId="{2A53F2E1-324F-4A76-9869-2828351770E2}" srcOrd="1" destOrd="0" presId="urn:microsoft.com/office/officeart/2005/8/layout/orgChart1"/>
    <dgm:cxn modelId="{73BC9401-0C46-4C86-86F8-F3D8D4161F05}" type="presParOf" srcId="{2A53F2E1-324F-4A76-9869-2828351770E2}" destId="{5204959E-3F4F-45FC-870E-9FFC3883D721}" srcOrd="0" destOrd="0" presId="urn:microsoft.com/office/officeart/2005/8/layout/orgChart1"/>
    <dgm:cxn modelId="{5B1F4691-0AE4-472B-9430-3464B4744264}" type="presParOf" srcId="{2A53F2E1-324F-4A76-9869-2828351770E2}" destId="{327D58D8-29B1-4F9F-A2B8-8B92DDD8C5A9}" srcOrd="1" destOrd="0" presId="urn:microsoft.com/office/officeart/2005/8/layout/orgChart1"/>
    <dgm:cxn modelId="{063359CA-EA0D-4EF7-AA80-358B4DE64AB8}" type="presParOf" srcId="{327D58D8-29B1-4F9F-A2B8-8B92DDD8C5A9}" destId="{C8214AC3-2BB8-45A3-808E-30A6B3484B8D}" srcOrd="0" destOrd="0" presId="urn:microsoft.com/office/officeart/2005/8/layout/orgChart1"/>
    <dgm:cxn modelId="{4E353AF4-045D-4579-B76B-57F9834CA315}" type="presParOf" srcId="{C8214AC3-2BB8-45A3-808E-30A6B3484B8D}" destId="{F8E18329-FCA8-4219-866B-2CC09FCB8285}" srcOrd="0" destOrd="0" presId="urn:microsoft.com/office/officeart/2005/8/layout/orgChart1"/>
    <dgm:cxn modelId="{420859A1-68A2-40CD-91ED-D26F2FF8055A}" type="presParOf" srcId="{C8214AC3-2BB8-45A3-808E-30A6B3484B8D}" destId="{E29F6C9B-EE01-4A39-A279-B6E1CC73FBCD}" srcOrd="1" destOrd="0" presId="urn:microsoft.com/office/officeart/2005/8/layout/orgChart1"/>
    <dgm:cxn modelId="{1B255D8D-E556-4167-AA9C-841AA05DB76D}" type="presParOf" srcId="{327D58D8-29B1-4F9F-A2B8-8B92DDD8C5A9}" destId="{D3DF267B-349F-4B88-9CF5-73819E292B0E}" srcOrd="1" destOrd="0" presId="urn:microsoft.com/office/officeart/2005/8/layout/orgChart1"/>
    <dgm:cxn modelId="{258E27EB-5D25-436A-90FB-882542FC84AA}" type="presParOf" srcId="{327D58D8-29B1-4F9F-A2B8-8B92DDD8C5A9}" destId="{473DA6F4-D2FD-4280-957D-FDA0985A9832}" srcOrd="2" destOrd="0" presId="urn:microsoft.com/office/officeart/2005/8/layout/orgChart1"/>
    <dgm:cxn modelId="{1D4BF4DF-EE93-468E-BF06-0F44761EFE2D}" type="presParOf" srcId="{473DA6F4-D2FD-4280-957D-FDA0985A9832}" destId="{24D2AF6F-96F0-4BEF-ABC1-EB535E668C08}" srcOrd="0" destOrd="0" presId="urn:microsoft.com/office/officeart/2005/8/layout/orgChart1"/>
    <dgm:cxn modelId="{69A2AFDA-996C-4741-AD37-BF07C99A6682}" type="presParOf" srcId="{473DA6F4-D2FD-4280-957D-FDA0985A9832}" destId="{74E4444C-1903-46F1-93D2-4A1551E89E88}" srcOrd="1" destOrd="0" presId="urn:microsoft.com/office/officeart/2005/8/layout/orgChart1"/>
    <dgm:cxn modelId="{50E3954D-6D5C-4041-AFAE-82A584B27AA9}" type="presParOf" srcId="{74E4444C-1903-46F1-93D2-4A1551E89E88}" destId="{0145634E-3416-4ABA-A5FD-72B4FA620519}" srcOrd="0" destOrd="0" presId="urn:microsoft.com/office/officeart/2005/8/layout/orgChart1"/>
    <dgm:cxn modelId="{25DB8DCC-709F-4CDD-935A-C92CD8C011D3}" type="presParOf" srcId="{0145634E-3416-4ABA-A5FD-72B4FA620519}" destId="{1632516C-CB13-4ABB-A591-E56FA8C61AD6}" srcOrd="0" destOrd="0" presId="urn:microsoft.com/office/officeart/2005/8/layout/orgChart1"/>
    <dgm:cxn modelId="{369CCDDF-22FF-4AB7-9C87-14D8F9E7BEAF}" type="presParOf" srcId="{0145634E-3416-4ABA-A5FD-72B4FA620519}" destId="{1D870E33-6A8D-4DF4-B974-53403F1CE9C4}" srcOrd="1" destOrd="0" presId="urn:microsoft.com/office/officeart/2005/8/layout/orgChart1"/>
    <dgm:cxn modelId="{7E15EBB1-E3D4-4A86-B09D-59CA77A6BD9B}" type="presParOf" srcId="{74E4444C-1903-46F1-93D2-4A1551E89E88}" destId="{D9E5AE50-197F-4DD8-91AA-C0DAFDF08DAA}" srcOrd="1" destOrd="0" presId="urn:microsoft.com/office/officeart/2005/8/layout/orgChart1"/>
    <dgm:cxn modelId="{77E3E85B-A20C-45A7-8211-C6E6138F5425}" type="presParOf" srcId="{74E4444C-1903-46F1-93D2-4A1551E89E88}" destId="{126221AE-D54B-4BCE-9380-FB0A17C8A9B7}" srcOrd="2" destOrd="0" presId="urn:microsoft.com/office/officeart/2005/8/layout/orgChart1"/>
    <dgm:cxn modelId="{8DBFA434-6018-4116-9858-117342F20867}" type="presParOf" srcId="{2A53F2E1-324F-4A76-9869-2828351770E2}" destId="{564E6345-CDDA-4541-8EE9-250BD1FEC9F2}" srcOrd="2" destOrd="0" presId="urn:microsoft.com/office/officeart/2005/8/layout/orgChart1"/>
    <dgm:cxn modelId="{A9307588-8836-4EF9-98A8-3B63CA3D951D}" type="presParOf" srcId="{2A53F2E1-324F-4A76-9869-2828351770E2}" destId="{E568D864-BD3F-4657-A7B1-6CB8F3943C08}" srcOrd="3" destOrd="0" presId="urn:microsoft.com/office/officeart/2005/8/layout/orgChart1"/>
    <dgm:cxn modelId="{9D3FDC22-7923-4E57-AB9E-D1EF346CF179}" type="presParOf" srcId="{E568D864-BD3F-4657-A7B1-6CB8F3943C08}" destId="{D0A34F92-84DD-4CC8-B9FB-189E97D745F2}" srcOrd="0" destOrd="0" presId="urn:microsoft.com/office/officeart/2005/8/layout/orgChart1"/>
    <dgm:cxn modelId="{B6E28693-90C2-4FA0-A3B4-7BB43D3DA55B}" type="presParOf" srcId="{D0A34F92-84DD-4CC8-B9FB-189E97D745F2}" destId="{99540FFB-1679-4E92-BBEA-1FE7C4208C00}" srcOrd="0" destOrd="0" presId="urn:microsoft.com/office/officeart/2005/8/layout/orgChart1"/>
    <dgm:cxn modelId="{07A5F42E-4253-4507-8AB1-2BD1AEC8424F}" type="presParOf" srcId="{D0A34F92-84DD-4CC8-B9FB-189E97D745F2}" destId="{B2FC314B-A0DB-43EC-B4C9-22803353EE5E}" srcOrd="1" destOrd="0" presId="urn:microsoft.com/office/officeart/2005/8/layout/orgChart1"/>
    <dgm:cxn modelId="{34CF6E19-5ED7-448F-B5A4-BB87CD75C506}" type="presParOf" srcId="{E568D864-BD3F-4657-A7B1-6CB8F3943C08}" destId="{3DCCB638-4CCE-42D8-BC58-8E206DE8C177}" srcOrd="1" destOrd="0" presId="urn:microsoft.com/office/officeart/2005/8/layout/orgChart1"/>
    <dgm:cxn modelId="{58927787-C771-4C36-8C4B-B3F3C13874FC}" type="presParOf" srcId="{E568D864-BD3F-4657-A7B1-6CB8F3943C08}" destId="{95E724CA-5225-4BA4-A652-94429B2E29BC}" srcOrd="2" destOrd="0" presId="urn:microsoft.com/office/officeart/2005/8/layout/orgChart1"/>
    <dgm:cxn modelId="{F5470E00-D1F9-44D6-8B1C-3CB51338BEC5}" type="presParOf" srcId="{95E724CA-5225-4BA4-A652-94429B2E29BC}" destId="{A3E8F0B3-D966-4BC7-B837-A814AE14C59B}" srcOrd="0" destOrd="0" presId="urn:microsoft.com/office/officeart/2005/8/layout/orgChart1"/>
    <dgm:cxn modelId="{339D4251-EFA1-4F69-9ED9-5CF475F24543}" type="presParOf" srcId="{95E724CA-5225-4BA4-A652-94429B2E29BC}" destId="{A27933B9-F151-4468-B861-ADA59B82BC58}" srcOrd="1" destOrd="0" presId="urn:microsoft.com/office/officeart/2005/8/layout/orgChart1"/>
    <dgm:cxn modelId="{C99DAD32-48FF-4A2A-B98A-5A1DC938AD2B}" type="presParOf" srcId="{A27933B9-F151-4468-B861-ADA59B82BC58}" destId="{BBF0BF63-A90B-4325-AD11-1F3F5CCB162B}" srcOrd="0" destOrd="0" presId="urn:microsoft.com/office/officeart/2005/8/layout/orgChart1"/>
    <dgm:cxn modelId="{374CCD88-AE3B-4EBC-B940-1D88FF4E4580}" type="presParOf" srcId="{BBF0BF63-A90B-4325-AD11-1F3F5CCB162B}" destId="{09D912E1-B367-4840-BE90-655E3FE472E5}" srcOrd="0" destOrd="0" presId="urn:microsoft.com/office/officeart/2005/8/layout/orgChart1"/>
    <dgm:cxn modelId="{C976DFBA-F959-4989-BB55-4C292ED287BA}" type="presParOf" srcId="{BBF0BF63-A90B-4325-AD11-1F3F5CCB162B}" destId="{C33B0BD0-0CB4-4A3D-877E-8951373AE40F}" srcOrd="1" destOrd="0" presId="urn:microsoft.com/office/officeart/2005/8/layout/orgChart1"/>
    <dgm:cxn modelId="{7AB46116-F933-487D-B685-DE9EA368C71B}" type="presParOf" srcId="{A27933B9-F151-4468-B861-ADA59B82BC58}" destId="{318AAF94-A4A7-4FCB-9707-BCF702B219A9}" srcOrd="1" destOrd="0" presId="urn:microsoft.com/office/officeart/2005/8/layout/orgChart1"/>
    <dgm:cxn modelId="{4E107335-35DE-48B6-9B3E-563F7DE401E4}" type="presParOf" srcId="{A27933B9-F151-4468-B861-ADA59B82BC58}" destId="{CCAFC5D8-D775-40CD-BDA7-BD176F0BBCC1}" srcOrd="2" destOrd="0" presId="urn:microsoft.com/office/officeart/2005/8/layout/orgChart1"/>
    <dgm:cxn modelId="{6C5504A6-429E-467E-84D5-299244DA885C}" type="presParOf" srcId="{5FA8F86C-EEF0-4052-8477-EA2A2218B0B7}" destId="{7FA69D52-08DB-4BC9-BA78-238E4F471CC2}" srcOrd="2" destOrd="0" presId="urn:microsoft.com/office/officeart/2005/8/layout/orgChart1"/>
    <dgm:cxn modelId="{022B3890-2EA6-4C00-B674-02F12E528E53}" type="presParOf" srcId="{7FA69D52-08DB-4BC9-BA78-238E4F471CC2}" destId="{23175A54-C938-4386-840E-2687981A226C}" srcOrd="0" destOrd="0" presId="urn:microsoft.com/office/officeart/2005/8/layout/orgChart1"/>
    <dgm:cxn modelId="{65C624E2-1BDD-4908-959C-9DDCE38A6412}" type="presParOf" srcId="{7FA69D52-08DB-4BC9-BA78-238E4F471CC2}" destId="{1801ECCB-F0B8-45DB-8764-D77A5B16954D}" srcOrd="1" destOrd="0" presId="urn:microsoft.com/office/officeart/2005/8/layout/orgChart1"/>
    <dgm:cxn modelId="{C9EB6BF0-2752-4D62-B1F2-804FC8FC1844}" type="presParOf" srcId="{1801ECCB-F0B8-45DB-8764-D77A5B16954D}" destId="{E0B0B705-264E-46D1-959D-919716ED9DB3}" srcOrd="0" destOrd="0" presId="urn:microsoft.com/office/officeart/2005/8/layout/orgChart1"/>
    <dgm:cxn modelId="{BEE0944A-8D4F-4315-9925-CF2207E6EFC2}" type="presParOf" srcId="{E0B0B705-264E-46D1-959D-919716ED9DB3}" destId="{832C2120-3554-402C-9409-C6451A531113}" srcOrd="0" destOrd="0" presId="urn:microsoft.com/office/officeart/2005/8/layout/orgChart1"/>
    <dgm:cxn modelId="{AC083138-5991-4F13-BB20-626D409011EE}" type="presParOf" srcId="{E0B0B705-264E-46D1-959D-919716ED9DB3}" destId="{E09EDCE7-AB60-43E4-8F4B-6AA704619409}" srcOrd="1" destOrd="0" presId="urn:microsoft.com/office/officeart/2005/8/layout/orgChart1"/>
    <dgm:cxn modelId="{E2851317-DF91-407F-9583-0C3BF2171265}" type="presParOf" srcId="{1801ECCB-F0B8-45DB-8764-D77A5B16954D}" destId="{DBB55149-CA44-4B64-B3CF-679B26C1847C}" srcOrd="1" destOrd="0" presId="urn:microsoft.com/office/officeart/2005/8/layout/orgChart1"/>
    <dgm:cxn modelId="{1928B37A-880E-4AF1-B849-6CD9CACC51E4}" type="presParOf" srcId="{1801ECCB-F0B8-45DB-8764-D77A5B16954D}" destId="{F8BC807F-32EA-49BE-82E2-BEB2BCC55CDD}" srcOrd="2" destOrd="0" presId="urn:microsoft.com/office/officeart/2005/8/layout/orgChart1"/>
    <dgm:cxn modelId="{698051EB-E0AC-47FC-A4DD-2C73AE270E82}" type="presParOf" srcId="{6D5C71FD-3F6D-4FDA-A00F-692481171040}" destId="{1D64494F-7B23-41BE-867D-652427072C08}" srcOrd="2" destOrd="0" presId="urn:microsoft.com/office/officeart/2005/8/layout/orgChart1"/>
    <dgm:cxn modelId="{E92AF97F-22BB-4D43-87DF-4B2396C05259}" type="presParOf" srcId="{470052DB-5534-4773-A887-24254BEEA3F9}" destId="{EBD62003-76C2-4B16-A062-1D312D2743E4}" srcOrd="2" destOrd="0" presId="urn:microsoft.com/office/officeart/2005/8/layout/orgChart1"/>
    <dgm:cxn modelId="{561458D7-5831-4753-99E4-A0771A7AA660}" type="presParOf" srcId="{470052DB-5534-4773-A887-24254BEEA3F9}" destId="{F6203ED6-58DB-4DF4-91C2-8E1355F3F287}" srcOrd="3" destOrd="0" presId="urn:microsoft.com/office/officeart/2005/8/layout/orgChart1"/>
    <dgm:cxn modelId="{2D12007F-91C3-45D3-BCD3-9AFCD5F1EBC2}" type="presParOf" srcId="{F6203ED6-58DB-4DF4-91C2-8E1355F3F287}" destId="{456CDA89-6820-453F-B5B0-6661E32FB006}" srcOrd="0" destOrd="0" presId="urn:microsoft.com/office/officeart/2005/8/layout/orgChart1"/>
    <dgm:cxn modelId="{26D25C1A-C3E9-43A4-8916-0D02739EF40B}" type="presParOf" srcId="{456CDA89-6820-453F-B5B0-6661E32FB006}" destId="{78244F51-933A-4043-BABB-054EC3C44F13}" srcOrd="0" destOrd="0" presId="urn:microsoft.com/office/officeart/2005/8/layout/orgChart1"/>
    <dgm:cxn modelId="{7C6C894A-1806-44C1-B905-EFA1031F01AC}" type="presParOf" srcId="{456CDA89-6820-453F-B5B0-6661E32FB006}" destId="{D12B26CD-35AB-41C8-BA18-8777DB877CE2}" srcOrd="1" destOrd="0" presId="urn:microsoft.com/office/officeart/2005/8/layout/orgChart1"/>
    <dgm:cxn modelId="{7DF4C896-F7A3-45CF-A187-DCEA5665C6FA}" type="presParOf" srcId="{F6203ED6-58DB-4DF4-91C2-8E1355F3F287}" destId="{574C6808-2F27-47B7-9E85-EA13930B9E27}" srcOrd="1" destOrd="0" presId="urn:microsoft.com/office/officeart/2005/8/layout/orgChart1"/>
    <dgm:cxn modelId="{1B80D151-6BC5-46C4-A98F-996AAC2E340C}" type="presParOf" srcId="{F6203ED6-58DB-4DF4-91C2-8E1355F3F287}" destId="{C3DBB7B6-74FC-4579-8276-29089261037D}" srcOrd="2" destOrd="0" presId="urn:microsoft.com/office/officeart/2005/8/layout/orgChart1"/>
    <dgm:cxn modelId="{A5731277-933D-400C-B86E-FAA7F2A2F1E5}" type="presParOf" srcId="{DB4543A8-0B21-44A1-BECE-8B2F3CA3F612}" destId="{53DD5B7C-CAA8-41E9-B424-538B071028D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2FD499-4700-49D7-A759-60060654A38B}" type="doc">
      <dgm:prSet loTypeId="urn:microsoft.com/office/officeart/2009/layout/ReverseList" loCatId="relationship" qsTypeId="urn:microsoft.com/office/officeart/2005/8/quickstyle/simple5" qsCatId="simple" csTypeId="urn:microsoft.com/office/officeart/2005/8/colors/accent1_5" csCatId="accent1" phldr="1"/>
      <dgm:spPr/>
      <dgm:t>
        <a:bodyPr/>
        <a:lstStyle/>
        <a:p>
          <a:endParaRPr lang="es-CO"/>
        </a:p>
      </dgm:t>
    </dgm:pt>
    <dgm:pt modelId="{F9C5A660-D4AE-4676-9EA3-1C0A50271DD2}">
      <dgm:prSet phldrT="[Texto]" custT="1"/>
      <dgm:spPr/>
      <dgm:t>
        <a:bodyPr/>
        <a:lstStyle/>
        <a:p>
          <a:pPr algn="ctr"/>
          <a:r>
            <a:rPr lang="es-CO" sz="1400" b="1" dirty="0">
              <a:ln w="0"/>
              <a:latin typeface="Montserrat Medium" panose="00000600000000000000" pitchFamily="2" charset="0"/>
            </a:rPr>
            <a:t>Matrícula</a:t>
          </a:r>
        </a:p>
        <a:p>
          <a:pPr algn="ctr"/>
          <a:endParaRPr lang="es-CO" sz="1200" b="1" dirty="0">
            <a:ln w="0"/>
            <a:latin typeface="Montserrat Medium" panose="00000600000000000000" pitchFamily="2" charset="0"/>
          </a:endParaRPr>
        </a:p>
        <a:p>
          <a:pPr algn="ctr"/>
          <a:r>
            <a:rPr lang="es-CO" sz="1200" dirty="0">
              <a:ln w="0"/>
              <a:latin typeface="Montserrat Medium" panose="00000600000000000000" pitchFamily="2" charset="0"/>
            </a:rPr>
            <a:t>La atendida en modalidades de contratación oficial y no oficial, y estudiantes que cuentan con necesidades educativas especiales  o que son atendidos en internados, en jornada única, y se incluye a los estudiantes vinculados al Sistema de Responsabilidad Penal Adolescente </a:t>
          </a:r>
          <a:endParaRPr lang="es-CO" sz="1200" dirty="0">
            <a:latin typeface="Montserrat Medium" panose="00000600000000000000" pitchFamily="2" charset="0"/>
          </a:endParaRPr>
        </a:p>
      </dgm:t>
    </dgm:pt>
    <dgm:pt modelId="{7A14CA6B-22E9-4E54-B377-0F54047E33C4}" type="parTrans" cxnId="{ECECFEA5-39E9-44CE-A240-1FBCE13D13BC}">
      <dgm:prSet/>
      <dgm:spPr/>
      <dgm:t>
        <a:bodyPr/>
        <a:lstStyle/>
        <a:p>
          <a:pPr algn="ctr"/>
          <a:endParaRPr lang="es-CO" sz="1600">
            <a:latin typeface="Montserrat Medium" panose="00000600000000000000" pitchFamily="2" charset="0"/>
          </a:endParaRPr>
        </a:p>
      </dgm:t>
    </dgm:pt>
    <dgm:pt modelId="{64E69207-4642-40CA-8E05-DBC37B870677}" type="sibTrans" cxnId="{ECECFEA5-39E9-44CE-A240-1FBCE13D13BC}">
      <dgm:prSet/>
      <dgm:spPr/>
      <dgm:t>
        <a:bodyPr/>
        <a:lstStyle/>
        <a:p>
          <a:pPr algn="ctr"/>
          <a:endParaRPr lang="es-CO" sz="1600">
            <a:latin typeface="Montserrat Medium" panose="00000600000000000000" pitchFamily="2" charset="0"/>
          </a:endParaRPr>
        </a:p>
      </dgm:t>
    </dgm:pt>
    <dgm:pt modelId="{7ACF16C0-91A7-41B4-BD97-D17EC4A3318E}">
      <dgm:prSet phldrT="[Texto]" custT="1"/>
      <dgm:spPr/>
      <dgm:t>
        <a:bodyPr/>
        <a:lstStyle/>
        <a:p>
          <a:pPr algn="ctr"/>
          <a:r>
            <a:rPr lang="es-CO" sz="1400" b="1" dirty="0">
              <a:ln w="0"/>
              <a:latin typeface="Montserrat Medium" panose="00000600000000000000" pitchFamily="2" charset="0"/>
            </a:rPr>
            <a:t>Tipología</a:t>
          </a:r>
        </a:p>
        <a:p>
          <a:pPr algn="ctr"/>
          <a:endParaRPr lang="es-CO" sz="1200" b="1" dirty="0">
            <a:ln w="0"/>
            <a:latin typeface="Montserrat Medium" panose="00000600000000000000" pitchFamily="2" charset="0"/>
          </a:endParaRPr>
        </a:p>
        <a:p>
          <a:pPr algn="ctr"/>
          <a:r>
            <a:rPr lang="es-MX" sz="1200" dirty="0">
              <a:ln w="0"/>
              <a:latin typeface="Montserrat Medium" panose="00000600000000000000" pitchFamily="2" charset="0"/>
            </a:rPr>
            <a:t>Conjunto de variables que caracterizan la prestación del servicio educativo en los niveles de preescolar, básica y media, de acuerdo con metodologías diferenciadas por zona rural y urbana. </a:t>
          </a:r>
          <a:endParaRPr lang="es-CO" sz="1200" dirty="0">
            <a:latin typeface="Montserrat Medium" panose="00000600000000000000" pitchFamily="2" charset="0"/>
          </a:endParaRPr>
        </a:p>
      </dgm:t>
    </dgm:pt>
    <dgm:pt modelId="{CE5A53AB-28C8-4400-B3C3-57AEBF07CA57}" type="parTrans" cxnId="{1A64E57C-5C12-4A11-B131-F86F63B4E38F}">
      <dgm:prSet/>
      <dgm:spPr/>
      <dgm:t>
        <a:bodyPr/>
        <a:lstStyle/>
        <a:p>
          <a:pPr algn="ctr"/>
          <a:endParaRPr lang="es-CO" sz="1600">
            <a:latin typeface="Montserrat Medium" panose="00000600000000000000" pitchFamily="2" charset="0"/>
          </a:endParaRPr>
        </a:p>
      </dgm:t>
    </dgm:pt>
    <dgm:pt modelId="{423F5715-FFA2-4490-B7DB-FB7A576DF3DE}" type="sibTrans" cxnId="{1A64E57C-5C12-4A11-B131-F86F63B4E38F}">
      <dgm:prSet/>
      <dgm:spPr/>
      <dgm:t>
        <a:bodyPr/>
        <a:lstStyle/>
        <a:p>
          <a:pPr algn="ctr"/>
          <a:endParaRPr lang="es-CO" sz="1600">
            <a:latin typeface="Montserrat Medium" panose="00000600000000000000" pitchFamily="2" charset="0"/>
          </a:endParaRPr>
        </a:p>
      </dgm:t>
    </dgm:pt>
    <dgm:pt modelId="{9E61EDA9-1EEF-4FA7-B1A4-2AD2F2D1428D}">
      <dgm:prSet phldrT="[Texto]" phldr="1"/>
      <dgm:spPr/>
      <dgm:t>
        <a:bodyPr/>
        <a:lstStyle/>
        <a:p>
          <a:pPr algn="ctr"/>
          <a:endParaRPr lang="es-CO" sz="1600" dirty="0">
            <a:latin typeface="Montserrat Medium" panose="00000600000000000000" pitchFamily="2" charset="0"/>
          </a:endParaRPr>
        </a:p>
      </dgm:t>
    </dgm:pt>
    <dgm:pt modelId="{31C94877-5050-4BAE-87F3-86F3CDC51C7F}" type="parTrans" cxnId="{79EC11B9-28A6-4CD8-9801-A1F9EA89CC98}">
      <dgm:prSet/>
      <dgm:spPr/>
      <dgm:t>
        <a:bodyPr/>
        <a:lstStyle/>
        <a:p>
          <a:pPr algn="ctr"/>
          <a:endParaRPr lang="es-CO" sz="1600">
            <a:latin typeface="Montserrat Medium" panose="00000600000000000000" pitchFamily="2" charset="0"/>
          </a:endParaRPr>
        </a:p>
      </dgm:t>
    </dgm:pt>
    <dgm:pt modelId="{C2F68548-4B8C-4E4C-A91C-CEC26E951B02}" type="sibTrans" cxnId="{79EC11B9-28A6-4CD8-9801-A1F9EA89CC98}">
      <dgm:prSet/>
      <dgm:spPr/>
      <dgm:t>
        <a:bodyPr/>
        <a:lstStyle/>
        <a:p>
          <a:pPr algn="ctr"/>
          <a:endParaRPr lang="es-CO" sz="1600">
            <a:latin typeface="Montserrat Medium" panose="00000600000000000000" pitchFamily="2" charset="0"/>
          </a:endParaRPr>
        </a:p>
      </dgm:t>
    </dgm:pt>
    <dgm:pt modelId="{C4FC4164-F872-43AE-BC7D-FBEAE50D4E11}" type="pres">
      <dgm:prSet presAssocID="{3E2FD499-4700-49D7-A759-60060654A38B}" presName="Name0" presStyleCnt="0">
        <dgm:presLayoutVars>
          <dgm:chMax val="2"/>
          <dgm:chPref val="2"/>
          <dgm:animLvl val="lvl"/>
        </dgm:presLayoutVars>
      </dgm:prSet>
      <dgm:spPr/>
    </dgm:pt>
    <dgm:pt modelId="{DCE02E1A-2C91-4D0E-B72E-06F751ACB267}" type="pres">
      <dgm:prSet presAssocID="{3E2FD499-4700-49D7-A759-60060654A38B}" presName="LeftText" presStyleLbl="revTx" presStyleIdx="0" presStyleCnt="0">
        <dgm:presLayoutVars>
          <dgm:bulletEnabled val="1"/>
        </dgm:presLayoutVars>
      </dgm:prSet>
      <dgm:spPr/>
    </dgm:pt>
    <dgm:pt modelId="{0224AB22-8CD3-45A9-BC65-3D5C37E7F44A}" type="pres">
      <dgm:prSet presAssocID="{3E2FD499-4700-49D7-A759-60060654A38B}" presName="LeftNode" presStyleLbl="bgImgPlace1" presStyleIdx="0" presStyleCnt="2" custScaleX="113547">
        <dgm:presLayoutVars>
          <dgm:chMax val="2"/>
          <dgm:chPref val="2"/>
        </dgm:presLayoutVars>
      </dgm:prSet>
      <dgm:spPr/>
    </dgm:pt>
    <dgm:pt modelId="{18194B79-2464-417C-A7F9-2CC1838E5DD9}" type="pres">
      <dgm:prSet presAssocID="{3E2FD499-4700-49D7-A759-60060654A38B}" presName="RightText" presStyleLbl="revTx" presStyleIdx="0" presStyleCnt="0">
        <dgm:presLayoutVars>
          <dgm:bulletEnabled val="1"/>
        </dgm:presLayoutVars>
      </dgm:prSet>
      <dgm:spPr/>
    </dgm:pt>
    <dgm:pt modelId="{6E7D8F4F-0BE5-4129-9A8A-78C38563CEF3}" type="pres">
      <dgm:prSet presAssocID="{3E2FD499-4700-49D7-A759-60060654A38B}" presName="RightNode" presStyleLbl="bgImgPlace1" presStyleIdx="1" presStyleCnt="2">
        <dgm:presLayoutVars>
          <dgm:chMax val="0"/>
          <dgm:chPref val="0"/>
        </dgm:presLayoutVars>
      </dgm:prSet>
      <dgm:spPr/>
    </dgm:pt>
    <dgm:pt modelId="{5CB17547-3CB0-4DF1-8563-49258ACCBEC2}" type="pres">
      <dgm:prSet presAssocID="{3E2FD499-4700-49D7-A759-60060654A38B}" presName="TopArrow" presStyleLbl="node1" presStyleIdx="0" presStyleCnt="2" custLinFactNeighborY="790"/>
      <dgm:spPr/>
    </dgm:pt>
    <dgm:pt modelId="{579E01AB-02D7-4AF4-B31E-D1418905BB62}" type="pres">
      <dgm:prSet presAssocID="{3E2FD499-4700-49D7-A759-60060654A38B}" presName="BottomArrow" presStyleLbl="node1" presStyleIdx="1" presStyleCnt="2" custLinFactNeighborY="5530"/>
      <dgm:spPr/>
    </dgm:pt>
  </dgm:ptLst>
  <dgm:cxnLst>
    <dgm:cxn modelId="{76E1A42D-C564-4D2B-BBEF-260CCF653EB9}" type="presOf" srcId="{F9C5A660-D4AE-4676-9EA3-1C0A50271DD2}" destId="{0224AB22-8CD3-45A9-BC65-3D5C37E7F44A}" srcOrd="1" destOrd="0" presId="urn:microsoft.com/office/officeart/2009/layout/ReverseList"/>
    <dgm:cxn modelId="{EABB202E-5212-4049-93A9-39DB496194C0}" type="presOf" srcId="{F9C5A660-D4AE-4676-9EA3-1C0A50271DD2}" destId="{DCE02E1A-2C91-4D0E-B72E-06F751ACB267}" srcOrd="0" destOrd="0" presId="urn:microsoft.com/office/officeart/2009/layout/ReverseList"/>
    <dgm:cxn modelId="{8EC5EF36-77AE-4881-B258-2DD845AD15CA}" type="presOf" srcId="{7ACF16C0-91A7-41B4-BD97-D17EC4A3318E}" destId="{6E7D8F4F-0BE5-4129-9A8A-78C38563CEF3}" srcOrd="1" destOrd="0" presId="urn:microsoft.com/office/officeart/2009/layout/ReverseList"/>
    <dgm:cxn modelId="{A69C6E54-D8EE-4A11-9BE8-DE068480DAC7}" type="presOf" srcId="{7ACF16C0-91A7-41B4-BD97-D17EC4A3318E}" destId="{18194B79-2464-417C-A7F9-2CC1838E5DD9}" srcOrd="0" destOrd="0" presId="urn:microsoft.com/office/officeart/2009/layout/ReverseList"/>
    <dgm:cxn modelId="{1A64E57C-5C12-4A11-B131-F86F63B4E38F}" srcId="{3E2FD499-4700-49D7-A759-60060654A38B}" destId="{7ACF16C0-91A7-41B4-BD97-D17EC4A3318E}" srcOrd="1" destOrd="0" parTransId="{CE5A53AB-28C8-4400-B3C3-57AEBF07CA57}" sibTransId="{423F5715-FFA2-4490-B7DB-FB7A576DF3DE}"/>
    <dgm:cxn modelId="{95C0B494-AA24-44A4-9F58-4810BE63EFFC}" type="presOf" srcId="{3E2FD499-4700-49D7-A759-60060654A38B}" destId="{C4FC4164-F872-43AE-BC7D-FBEAE50D4E11}" srcOrd="0" destOrd="0" presId="urn:microsoft.com/office/officeart/2009/layout/ReverseList"/>
    <dgm:cxn modelId="{ECECFEA5-39E9-44CE-A240-1FBCE13D13BC}" srcId="{3E2FD499-4700-49D7-A759-60060654A38B}" destId="{F9C5A660-D4AE-4676-9EA3-1C0A50271DD2}" srcOrd="0" destOrd="0" parTransId="{7A14CA6B-22E9-4E54-B377-0F54047E33C4}" sibTransId="{64E69207-4642-40CA-8E05-DBC37B870677}"/>
    <dgm:cxn modelId="{79EC11B9-28A6-4CD8-9801-A1F9EA89CC98}" srcId="{3E2FD499-4700-49D7-A759-60060654A38B}" destId="{9E61EDA9-1EEF-4FA7-B1A4-2AD2F2D1428D}" srcOrd="2" destOrd="0" parTransId="{31C94877-5050-4BAE-87F3-86F3CDC51C7F}" sibTransId="{C2F68548-4B8C-4E4C-A91C-CEC26E951B02}"/>
    <dgm:cxn modelId="{AE1F255A-F202-4995-9600-2516E09479B5}" type="presParOf" srcId="{C4FC4164-F872-43AE-BC7D-FBEAE50D4E11}" destId="{DCE02E1A-2C91-4D0E-B72E-06F751ACB267}" srcOrd="0" destOrd="0" presId="urn:microsoft.com/office/officeart/2009/layout/ReverseList"/>
    <dgm:cxn modelId="{CD8A645A-8F9D-43B4-976D-961A6949971D}" type="presParOf" srcId="{C4FC4164-F872-43AE-BC7D-FBEAE50D4E11}" destId="{0224AB22-8CD3-45A9-BC65-3D5C37E7F44A}" srcOrd="1" destOrd="0" presId="urn:microsoft.com/office/officeart/2009/layout/ReverseList"/>
    <dgm:cxn modelId="{D7D570D6-A4FD-48A1-8041-72F7C902B9AB}" type="presParOf" srcId="{C4FC4164-F872-43AE-BC7D-FBEAE50D4E11}" destId="{18194B79-2464-417C-A7F9-2CC1838E5DD9}" srcOrd="2" destOrd="0" presId="urn:microsoft.com/office/officeart/2009/layout/ReverseList"/>
    <dgm:cxn modelId="{0287B431-F95B-4C26-8014-0A718E137B01}" type="presParOf" srcId="{C4FC4164-F872-43AE-BC7D-FBEAE50D4E11}" destId="{6E7D8F4F-0BE5-4129-9A8A-78C38563CEF3}" srcOrd="3" destOrd="0" presId="urn:microsoft.com/office/officeart/2009/layout/ReverseList"/>
    <dgm:cxn modelId="{1592AF30-F1CA-497D-8D24-EC5ACF824DAE}" type="presParOf" srcId="{C4FC4164-F872-43AE-BC7D-FBEAE50D4E11}" destId="{5CB17547-3CB0-4DF1-8563-49258ACCBEC2}" srcOrd="4" destOrd="0" presId="urn:microsoft.com/office/officeart/2009/layout/ReverseList"/>
    <dgm:cxn modelId="{4CAFE067-AB28-4425-9A80-9F1801729D44}" type="presParOf" srcId="{C4FC4164-F872-43AE-BC7D-FBEAE50D4E11}" destId="{579E01AB-02D7-4AF4-B31E-D1418905BB62}"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0DCBB2-5BAF-4FCC-B1AB-5CA42D727751}" type="doc">
      <dgm:prSet loTypeId="urn:microsoft.com/office/officeart/2008/layout/AlternatingHexagons" loCatId="list" qsTypeId="urn:microsoft.com/office/officeart/2005/8/quickstyle/simple5" qsCatId="simple" csTypeId="urn:microsoft.com/office/officeart/2005/8/colors/accent1_5" csCatId="accent1" phldr="1"/>
      <dgm:spPr/>
      <dgm:t>
        <a:bodyPr/>
        <a:lstStyle/>
        <a:p>
          <a:endParaRPr lang="es-CO"/>
        </a:p>
      </dgm:t>
    </dgm:pt>
    <dgm:pt modelId="{E344F36F-F11F-4C8C-A279-1840761DA7B4}">
      <dgm:prSet phldrT="[Texto]" custT="1"/>
      <dgm:spPr/>
      <dgm:t>
        <a:bodyPr/>
        <a:lstStyle/>
        <a:p>
          <a:r>
            <a:rPr lang="es-CO" sz="1050">
              <a:latin typeface="Montserrat Medium" panose="00000600000000000000" pitchFamily="2" charset="0"/>
              <a:cs typeface="Calibri" panose="020F0502020204030204" pitchFamily="34" charset="0"/>
            </a:rPr>
            <a:t>Se calcula el indicador de desempeño, mediante análisis factorial</a:t>
          </a:r>
          <a:endParaRPr lang="es-CO" sz="1050" dirty="0">
            <a:latin typeface="Montserrat Medium" panose="00000600000000000000" pitchFamily="2" charset="0"/>
          </a:endParaRPr>
        </a:p>
      </dgm:t>
    </dgm:pt>
    <dgm:pt modelId="{80BFEF09-BBC3-471D-BDA4-26B4A8FE3230}" type="parTrans" cxnId="{B50C31F5-6E7E-4FC5-A597-55145FE6E021}">
      <dgm:prSet/>
      <dgm:spPr/>
      <dgm:t>
        <a:bodyPr/>
        <a:lstStyle/>
        <a:p>
          <a:endParaRPr lang="es-CO" sz="1050">
            <a:solidFill>
              <a:schemeClr val="tx1">
                <a:lumMod val="95000"/>
                <a:lumOff val="5000"/>
              </a:schemeClr>
            </a:solidFill>
            <a:latin typeface="Montserrat Medium" panose="00000600000000000000" pitchFamily="2" charset="0"/>
          </a:endParaRPr>
        </a:p>
      </dgm:t>
    </dgm:pt>
    <dgm:pt modelId="{AD384DA9-1C3C-492E-9002-9F789BC2B312}" type="sibTrans" cxnId="{B50C31F5-6E7E-4FC5-A597-55145FE6E021}">
      <dgm:prSet custT="1"/>
      <dgm:spPr/>
      <dgm:t>
        <a:bodyPr/>
        <a:lstStyle/>
        <a:p>
          <a:r>
            <a:rPr lang="es-CO" sz="1050" dirty="0">
              <a:latin typeface="Montserrat Medium" panose="00000600000000000000" pitchFamily="2" charset="0"/>
              <a:cs typeface="Calibri" panose="020F0502020204030204" pitchFamily="34" charset="0"/>
            </a:rPr>
            <a:t>Se utilizan  indicadores básicos para conocer el desempeño y el mejoramiento de las instituciones educativas</a:t>
          </a:r>
          <a:endParaRPr lang="es-CO" sz="1050" dirty="0">
            <a:latin typeface="Montserrat Medium" panose="00000600000000000000" pitchFamily="2" charset="0"/>
          </a:endParaRPr>
        </a:p>
      </dgm:t>
    </dgm:pt>
    <dgm:pt modelId="{40FE6CF1-B288-45D9-AC4E-453443B890C7}">
      <dgm:prSet phldrT="[Texto]" custT="1"/>
      <dgm:spPr/>
      <dgm:t>
        <a:bodyPr/>
        <a:lstStyle/>
        <a:p>
          <a:r>
            <a:rPr lang="es-CO" sz="1050">
              <a:latin typeface="Montserrat Medium" panose="00000600000000000000" pitchFamily="2" charset="0"/>
              <a:cs typeface="Calibri" panose="020F0502020204030204" pitchFamily="34" charset="0"/>
            </a:rPr>
            <a:t>Se calcula el indicador de mejoramiento en desempeño, mediante análisis factorial</a:t>
          </a:r>
          <a:endParaRPr lang="es-CO" sz="1050" dirty="0">
            <a:latin typeface="Montserrat Medium" panose="00000600000000000000" pitchFamily="2" charset="0"/>
          </a:endParaRPr>
        </a:p>
      </dgm:t>
    </dgm:pt>
    <dgm:pt modelId="{E1DF4D71-50D4-4330-87BA-10E89F1AC3C1}" type="parTrans" cxnId="{F100129D-58DB-4C8E-AF07-4C0BA74042FF}">
      <dgm:prSet/>
      <dgm:spPr/>
      <dgm:t>
        <a:bodyPr/>
        <a:lstStyle/>
        <a:p>
          <a:endParaRPr lang="es-CO" sz="1050">
            <a:solidFill>
              <a:schemeClr val="tx1">
                <a:lumMod val="95000"/>
                <a:lumOff val="5000"/>
              </a:schemeClr>
            </a:solidFill>
            <a:latin typeface="Montserrat Medium" panose="00000600000000000000" pitchFamily="2" charset="0"/>
          </a:endParaRPr>
        </a:p>
      </dgm:t>
    </dgm:pt>
    <dgm:pt modelId="{7A33BB49-7211-4584-9471-AAD0F6548DC0}" type="sibTrans" cxnId="{F100129D-58DB-4C8E-AF07-4C0BA74042FF}">
      <dgm:prSet custT="1"/>
      <dgm:spPr/>
      <dgm:t>
        <a:bodyPr/>
        <a:lstStyle/>
        <a:p>
          <a:r>
            <a:rPr lang="es-CO" sz="1050">
              <a:latin typeface="Montserrat Medium" panose="00000600000000000000" pitchFamily="2" charset="0"/>
              <a:cs typeface="Calibri" panose="020F0502020204030204" pitchFamily="34" charset="0"/>
            </a:rPr>
            <a:t>Se conforman grupos de municipios homogéneos</a:t>
          </a:r>
          <a:endParaRPr lang="es-CO" sz="1050" dirty="0">
            <a:latin typeface="Montserrat Medium" panose="00000600000000000000" pitchFamily="2" charset="0"/>
          </a:endParaRPr>
        </a:p>
      </dgm:t>
    </dgm:pt>
    <dgm:pt modelId="{89084F73-1CDF-4443-912E-709E8C3AC50A}">
      <dgm:prSet phldrT="[Texto]" custT="1"/>
      <dgm:spPr/>
      <dgm:t>
        <a:bodyPr/>
        <a:lstStyle/>
        <a:p>
          <a:r>
            <a:rPr lang="es-CO" sz="1050" dirty="0">
              <a:latin typeface="Montserrat Medium" panose="00000600000000000000" pitchFamily="2" charset="0"/>
              <a:cs typeface="Calibri" panose="020F0502020204030204" pitchFamily="34" charset="0"/>
            </a:rPr>
            <a:t>Con los tres indicadores calculados, se arman quintiles de municipios</a:t>
          </a:r>
          <a:endParaRPr lang="es-CO" sz="1050" dirty="0">
            <a:latin typeface="Montserrat Medium" panose="00000600000000000000" pitchFamily="2" charset="0"/>
          </a:endParaRPr>
        </a:p>
      </dgm:t>
    </dgm:pt>
    <dgm:pt modelId="{48F118CE-F7A4-4A1D-A07C-AE59D91DBBB9}" type="sibTrans" cxnId="{F459D43B-79E6-45E9-8441-6F8E4881C94F}">
      <dgm:prSet custT="1"/>
      <dgm:spPr/>
      <dgm:t>
        <a:bodyPr/>
        <a:lstStyle/>
        <a:p>
          <a:r>
            <a:rPr lang="es-CO" sz="1050">
              <a:latin typeface="Montserrat Medium" panose="00000600000000000000" pitchFamily="2" charset="0"/>
              <a:cs typeface="Calibri" panose="020F0502020204030204" pitchFamily="34" charset="0"/>
            </a:rPr>
            <a:t>Se calcula el indicador de equidad, con base en el NBI</a:t>
          </a:r>
          <a:endParaRPr lang="es-CO" sz="1050" dirty="0">
            <a:latin typeface="Montserrat Medium" panose="00000600000000000000" pitchFamily="2" charset="0"/>
          </a:endParaRPr>
        </a:p>
      </dgm:t>
    </dgm:pt>
    <dgm:pt modelId="{45EDCD4C-E409-4023-9E7B-BD962CCC1C80}" type="parTrans" cxnId="{F459D43B-79E6-45E9-8441-6F8E4881C94F}">
      <dgm:prSet/>
      <dgm:spPr/>
      <dgm:t>
        <a:bodyPr/>
        <a:lstStyle/>
        <a:p>
          <a:endParaRPr lang="es-CO" sz="1050">
            <a:solidFill>
              <a:schemeClr val="tx1">
                <a:lumMod val="95000"/>
                <a:lumOff val="5000"/>
              </a:schemeClr>
            </a:solidFill>
            <a:latin typeface="Montserrat Medium" panose="00000600000000000000" pitchFamily="2" charset="0"/>
          </a:endParaRPr>
        </a:p>
      </dgm:t>
    </dgm:pt>
    <dgm:pt modelId="{B69770EA-2636-4039-8171-C0DC60C252B1}" type="pres">
      <dgm:prSet presAssocID="{7C0DCBB2-5BAF-4FCC-B1AB-5CA42D727751}" presName="Name0" presStyleCnt="0">
        <dgm:presLayoutVars>
          <dgm:chMax/>
          <dgm:chPref/>
          <dgm:dir/>
          <dgm:animLvl val="lvl"/>
        </dgm:presLayoutVars>
      </dgm:prSet>
      <dgm:spPr/>
    </dgm:pt>
    <dgm:pt modelId="{6935E9E2-977D-4F44-BE66-A079B334F603}" type="pres">
      <dgm:prSet presAssocID="{E344F36F-F11F-4C8C-A279-1840761DA7B4}" presName="composite" presStyleCnt="0"/>
      <dgm:spPr/>
    </dgm:pt>
    <dgm:pt modelId="{2D94AE0F-DA08-4159-93E9-979FA2AD0EF4}" type="pres">
      <dgm:prSet presAssocID="{E344F36F-F11F-4C8C-A279-1840761DA7B4}" presName="Parent1" presStyleLbl="node1" presStyleIdx="0" presStyleCnt="6" custScaleX="106446" custLinFactNeighborX="3163" custLinFactNeighborY="-5041">
        <dgm:presLayoutVars>
          <dgm:chMax val="1"/>
          <dgm:chPref val="1"/>
          <dgm:bulletEnabled val="1"/>
        </dgm:presLayoutVars>
      </dgm:prSet>
      <dgm:spPr/>
    </dgm:pt>
    <dgm:pt modelId="{620EA572-CF10-4415-BC91-0C67136574CB}" type="pres">
      <dgm:prSet presAssocID="{E344F36F-F11F-4C8C-A279-1840761DA7B4}" presName="Childtext1" presStyleLbl="revTx" presStyleIdx="0" presStyleCnt="3">
        <dgm:presLayoutVars>
          <dgm:chMax val="0"/>
          <dgm:chPref val="0"/>
          <dgm:bulletEnabled val="1"/>
        </dgm:presLayoutVars>
      </dgm:prSet>
      <dgm:spPr/>
    </dgm:pt>
    <dgm:pt modelId="{6DDD1157-3200-4AE8-A0A2-FD8906A7EA59}" type="pres">
      <dgm:prSet presAssocID="{E344F36F-F11F-4C8C-A279-1840761DA7B4}" presName="BalanceSpacing" presStyleCnt="0"/>
      <dgm:spPr/>
    </dgm:pt>
    <dgm:pt modelId="{50B77464-A720-4C7C-8837-152BCCA4FC39}" type="pres">
      <dgm:prSet presAssocID="{E344F36F-F11F-4C8C-A279-1840761DA7B4}" presName="BalanceSpacing1" presStyleCnt="0"/>
      <dgm:spPr/>
    </dgm:pt>
    <dgm:pt modelId="{7BDEDF2A-F0C1-49B1-BD82-9422FEE78DB3}" type="pres">
      <dgm:prSet presAssocID="{AD384DA9-1C3C-492E-9002-9F789BC2B312}" presName="Accent1Text" presStyleLbl="node1" presStyleIdx="1" presStyleCnt="6" custScaleX="106745" custLinFactNeighborX="-3390" custLinFactNeighborY="-4520"/>
      <dgm:spPr/>
    </dgm:pt>
    <dgm:pt modelId="{F3BF663A-AAEE-427D-A267-0A803ADF2C37}" type="pres">
      <dgm:prSet presAssocID="{AD384DA9-1C3C-492E-9002-9F789BC2B312}" presName="spaceBetweenRectangles" presStyleCnt="0"/>
      <dgm:spPr/>
    </dgm:pt>
    <dgm:pt modelId="{4C610467-C7B2-419A-9AE5-7600E1841A47}" type="pres">
      <dgm:prSet presAssocID="{40FE6CF1-B288-45D9-AC4E-453443B890C7}" presName="composite" presStyleCnt="0"/>
      <dgm:spPr/>
    </dgm:pt>
    <dgm:pt modelId="{7422A342-2F8B-42B3-8330-FCA8F4B23E3A}" type="pres">
      <dgm:prSet presAssocID="{40FE6CF1-B288-45D9-AC4E-453443B890C7}" presName="Parent1" presStyleLbl="node1" presStyleIdx="2" presStyleCnt="6" custScaleX="109748" custLinFactNeighborX="-1198" custLinFactNeighborY="-4168">
        <dgm:presLayoutVars>
          <dgm:chMax val="1"/>
          <dgm:chPref val="1"/>
          <dgm:bulletEnabled val="1"/>
        </dgm:presLayoutVars>
      </dgm:prSet>
      <dgm:spPr/>
    </dgm:pt>
    <dgm:pt modelId="{9D0EB2B8-B8DA-41BE-B383-63C84742B665}" type="pres">
      <dgm:prSet presAssocID="{40FE6CF1-B288-45D9-AC4E-453443B890C7}" presName="Childtext1" presStyleLbl="revTx" presStyleIdx="1" presStyleCnt="3">
        <dgm:presLayoutVars>
          <dgm:chMax val="0"/>
          <dgm:chPref val="0"/>
          <dgm:bulletEnabled val="1"/>
        </dgm:presLayoutVars>
      </dgm:prSet>
      <dgm:spPr/>
    </dgm:pt>
    <dgm:pt modelId="{B90777BB-9FBE-4847-83B3-35C5918A25E8}" type="pres">
      <dgm:prSet presAssocID="{40FE6CF1-B288-45D9-AC4E-453443B890C7}" presName="BalanceSpacing" presStyleCnt="0"/>
      <dgm:spPr/>
    </dgm:pt>
    <dgm:pt modelId="{851553D8-7261-4176-AED7-F8455BF085D5}" type="pres">
      <dgm:prSet presAssocID="{40FE6CF1-B288-45D9-AC4E-453443B890C7}" presName="BalanceSpacing1" presStyleCnt="0"/>
      <dgm:spPr/>
    </dgm:pt>
    <dgm:pt modelId="{F397E713-8599-44EC-B726-5E03B5CD0523}" type="pres">
      <dgm:prSet presAssocID="{7A33BB49-7211-4584-9471-AAD0F6548DC0}" presName="Accent1Text" presStyleLbl="node1" presStyleIdx="3" presStyleCnt="6" custLinFactNeighborX="6649" custLinFactNeighborY="-2518"/>
      <dgm:spPr/>
    </dgm:pt>
    <dgm:pt modelId="{92637708-6703-4821-93BF-17B11C0C115A}" type="pres">
      <dgm:prSet presAssocID="{7A33BB49-7211-4584-9471-AAD0F6548DC0}" presName="spaceBetweenRectangles" presStyleCnt="0"/>
      <dgm:spPr/>
    </dgm:pt>
    <dgm:pt modelId="{AEB0EF3C-1F32-448A-8E43-AE7F04F5220E}" type="pres">
      <dgm:prSet presAssocID="{89084F73-1CDF-4443-912E-709E8C3AC50A}" presName="composite" presStyleCnt="0"/>
      <dgm:spPr/>
    </dgm:pt>
    <dgm:pt modelId="{77565DC3-9E23-47CC-9E36-D01FCF90B643}" type="pres">
      <dgm:prSet presAssocID="{89084F73-1CDF-4443-912E-709E8C3AC50A}" presName="Parent1" presStyleLbl="node1" presStyleIdx="4" presStyleCnt="6" custLinFactNeighborX="-324" custLinFactNeighborY="-746">
        <dgm:presLayoutVars>
          <dgm:chMax val="1"/>
          <dgm:chPref val="1"/>
          <dgm:bulletEnabled val="1"/>
        </dgm:presLayoutVars>
      </dgm:prSet>
      <dgm:spPr/>
    </dgm:pt>
    <dgm:pt modelId="{EB7C0267-3D82-42C2-B04A-BF4EE7FB36AD}" type="pres">
      <dgm:prSet presAssocID="{89084F73-1CDF-4443-912E-709E8C3AC50A}" presName="Childtext1" presStyleLbl="revTx" presStyleIdx="2" presStyleCnt="3" custScaleX="76152" custScaleY="116780" custLinFactNeighborX="-10842" custLinFactNeighborY="-700">
        <dgm:presLayoutVars>
          <dgm:chMax val="0"/>
          <dgm:chPref val="0"/>
          <dgm:bulletEnabled val="1"/>
        </dgm:presLayoutVars>
      </dgm:prSet>
      <dgm:spPr>
        <a:prstGeom prst="hexagon">
          <a:avLst/>
        </a:prstGeom>
      </dgm:spPr>
    </dgm:pt>
    <dgm:pt modelId="{52BC9D7F-F6BE-4EDD-B2D9-1A824B664E57}" type="pres">
      <dgm:prSet presAssocID="{89084F73-1CDF-4443-912E-709E8C3AC50A}" presName="BalanceSpacing" presStyleCnt="0"/>
      <dgm:spPr/>
    </dgm:pt>
    <dgm:pt modelId="{2D59CCDE-1E08-4555-9D38-53571714B47D}" type="pres">
      <dgm:prSet presAssocID="{89084F73-1CDF-4443-912E-709E8C3AC50A}" presName="BalanceSpacing1" presStyleCnt="0"/>
      <dgm:spPr/>
    </dgm:pt>
    <dgm:pt modelId="{5B38D2CE-F86D-45AD-AAEC-724E6531D536}" type="pres">
      <dgm:prSet presAssocID="{48F118CE-F7A4-4A1D-A07C-AE59D91DBBB9}" presName="Accent1Text" presStyleLbl="node1" presStyleIdx="5" presStyleCnt="6" custLinFactNeighborX="-2395" custLinFactNeighborY="-1473"/>
      <dgm:spPr/>
    </dgm:pt>
  </dgm:ptLst>
  <dgm:cxnLst>
    <dgm:cxn modelId="{88FEEF30-7225-4BF9-A510-9781E2A49A83}" type="presOf" srcId="{89084F73-1CDF-4443-912E-709E8C3AC50A}" destId="{77565DC3-9E23-47CC-9E36-D01FCF90B643}" srcOrd="0" destOrd="0" presId="urn:microsoft.com/office/officeart/2008/layout/AlternatingHexagons"/>
    <dgm:cxn modelId="{F459D43B-79E6-45E9-8441-6F8E4881C94F}" srcId="{7C0DCBB2-5BAF-4FCC-B1AB-5CA42D727751}" destId="{89084F73-1CDF-4443-912E-709E8C3AC50A}" srcOrd="2" destOrd="0" parTransId="{45EDCD4C-E409-4023-9E7B-BD962CCC1C80}" sibTransId="{48F118CE-F7A4-4A1D-A07C-AE59D91DBBB9}"/>
    <dgm:cxn modelId="{C6B3C992-BDFA-45DD-AAA0-8B9D4D6A9CEB}" type="presOf" srcId="{48F118CE-F7A4-4A1D-A07C-AE59D91DBBB9}" destId="{5B38D2CE-F86D-45AD-AAEC-724E6531D536}" srcOrd="0" destOrd="0" presId="urn:microsoft.com/office/officeart/2008/layout/AlternatingHexagons"/>
    <dgm:cxn modelId="{F100129D-58DB-4C8E-AF07-4C0BA74042FF}" srcId="{7C0DCBB2-5BAF-4FCC-B1AB-5CA42D727751}" destId="{40FE6CF1-B288-45D9-AC4E-453443B890C7}" srcOrd="1" destOrd="0" parTransId="{E1DF4D71-50D4-4330-87BA-10E89F1AC3C1}" sibTransId="{7A33BB49-7211-4584-9471-AAD0F6548DC0}"/>
    <dgm:cxn modelId="{64FC95C6-0984-4558-8B9B-CC761413C894}" type="presOf" srcId="{AD384DA9-1C3C-492E-9002-9F789BC2B312}" destId="{7BDEDF2A-F0C1-49B1-BD82-9422FEE78DB3}" srcOrd="0" destOrd="0" presId="urn:microsoft.com/office/officeart/2008/layout/AlternatingHexagons"/>
    <dgm:cxn modelId="{615AA6D7-E92D-4B9B-AC05-D5A985C2266E}" type="presOf" srcId="{40FE6CF1-B288-45D9-AC4E-453443B890C7}" destId="{7422A342-2F8B-42B3-8330-FCA8F4B23E3A}" srcOrd="0" destOrd="0" presId="urn:microsoft.com/office/officeart/2008/layout/AlternatingHexagons"/>
    <dgm:cxn modelId="{7D62A4DA-5DFE-4509-9AA8-C019B913533C}" type="presOf" srcId="{7C0DCBB2-5BAF-4FCC-B1AB-5CA42D727751}" destId="{B69770EA-2636-4039-8171-C0DC60C252B1}" srcOrd="0" destOrd="0" presId="urn:microsoft.com/office/officeart/2008/layout/AlternatingHexagons"/>
    <dgm:cxn modelId="{DD1CDDF3-90F4-4796-A49D-E6FBD38327BB}" type="presOf" srcId="{7A33BB49-7211-4584-9471-AAD0F6548DC0}" destId="{F397E713-8599-44EC-B726-5E03B5CD0523}" srcOrd="0" destOrd="0" presId="urn:microsoft.com/office/officeart/2008/layout/AlternatingHexagons"/>
    <dgm:cxn modelId="{B50C31F5-6E7E-4FC5-A597-55145FE6E021}" srcId="{7C0DCBB2-5BAF-4FCC-B1AB-5CA42D727751}" destId="{E344F36F-F11F-4C8C-A279-1840761DA7B4}" srcOrd="0" destOrd="0" parTransId="{80BFEF09-BBC3-471D-BDA4-26B4A8FE3230}" sibTransId="{AD384DA9-1C3C-492E-9002-9F789BC2B312}"/>
    <dgm:cxn modelId="{928CA4FC-93EF-4CF4-81DB-33190F477214}" type="presOf" srcId="{E344F36F-F11F-4C8C-A279-1840761DA7B4}" destId="{2D94AE0F-DA08-4159-93E9-979FA2AD0EF4}" srcOrd="0" destOrd="0" presId="urn:microsoft.com/office/officeart/2008/layout/AlternatingHexagons"/>
    <dgm:cxn modelId="{52EA320B-017F-429B-B179-E1643DFE541F}" type="presParOf" srcId="{B69770EA-2636-4039-8171-C0DC60C252B1}" destId="{6935E9E2-977D-4F44-BE66-A079B334F603}" srcOrd="0" destOrd="0" presId="urn:microsoft.com/office/officeart/2008/layout/AlternatingHexagons"/>
    <dgm:cxn modelId="{E1CFF146-A7C7-41C5-B18D-79978C7B0888}" type="presParOf" srcId="{6935E9E2-977D-4F44-BE66-A079B334F603}" destId="{2D94AE0F-DA08-4159-93E9-979FA2AD0EF4}" srcOrd="0" destOrd="0" presId="urn:microsoft.com/office/officeart/2008/layout/AlternatingHexagons"/>
    <dgm:cxn modelId="{3BDEE9F0-28C7-4C6E-ADB5-E3E6F925C052}" type="presParOf" srcId="{6935E9E2-977D-4F44-BE66-A079B334F603}" destId="{620EA572-CF10-4415-BC91-0C67136574CB}" srcOrd="1" destOrd="0" presId="urn:microsoft.com/office/officeart/2008/layout/AlternatingHexagons"/>
    <dgm:cxn modelId="{12EBCFE9-E080-48DD-AACB-88C841B9B2C3}" type="presParOf" srcId="{6935E9E2-977D-4F44-BE66-A079B334F603}" destId="{6DDD1157-3200-4AE8-A0A2-FD8906A7EA59}" srcOrd="2" destOrd="0" presId="urn:microsoft.com/office/officeart/2008/layout/AlternatingHexagons"/>
    <dgm:cxn modelId="{2F594D97-36EB-4EEB-812D-A3BD04C1C77C}" type="presParOf" srcId="{6935E9E2-977D-4F44-BE66-A079B334F603}" destId="{50B77464-A720-4C7C-8837-152BCCA4FC39}" srcOrd="3" destOrd="0" presId="urn:microsoft.com/office/officeart/2008/layout/AlternatingHexagons"/>
    <dgm:cxn modelId="{C59FA1D9-A294-4931-A4BC-5AD26477C827}" type="presParOf" srcId="{6935E9E2-977D-4F44-BE66-A079B334F603}" destId="{7BDEDF2A-F0C1-49B1-BD82-9422FEE78DB3}" srcOrd="4" destOrd="0" presId="urn:microsoft.com/office/officeart/2008/layout/AlternatingHexagons"/>
    <dgm:cxn modelId="{B8C29EE6-4B7F-4638-863E-A5F081C8786B}" type="presParOf" srcId="{B69770EA-2636-4039-8171-C0DC60C252B1}" destId="{F3BF663A-AAEE-427D-A267-0A803ADF2C37}" srcOrd="1" destOrd="0" presId="urn:microsoft.com/office/officeart/2008/layout/AlternatingHexagons"/>
    <dgm:cxn modelId="{40EEA579-DF8B-4690-A088-E12D3A4DAF84}" type="presParOf" srcId="{B69770EA-2636-4039-8171-C0DC60C252B1}" destId="{4C610467-C7B2-419A-9AE5-7600E1841A47}" srcOrd="2" destOrd="0" presId="urn:microsoft.com/office/officeart/2008/layout/AlternatingHexagons"/>
    <dgm:cxn modelId="{E4641712-28D9-482D-8997-0A0071B2A9FE}" type="presParOf" srcId="{4C610467-C7B2-419A-9AE5-7600E1841A47}" destId="{7422A342-2F8B-42B3-8330-FCA8F4B23E3A}" srcOrd="0" destOrd="0" presId="urn:microsoft.com/office/officeart/2008/layout/AlternatingHexagons"/>
    <dgm:cxn modelId="{01F7AB48-F7D0-43D2-8719-96E358796DD8}" type="presParOf" srcId="{4C610467-C7B2-419A-9AE5-7600E1841A47}" destId="{9D0EB2B8-B8DA-41BE-B383-63C84742B665}" srcOrd="1" destOrd="0" presId="urn:microsoft.com/office/officeart/2008/layout/AlternatingHexagons"/>
    <dgm:cxn modelId="{838C156E-A41B-4D63-A14F-60066E7222FC}" type="presParOf" srcId="{4C610467-C7B2-419A-9AE5-7600E1841A47}" destId="{B90777BB-9FBE-4847-83B3-35C5918A25E8}" srcOrd="2" destOrd="0" presId="urn:microsoft.com/office/officeart/2008/layout/AlternatingHexagons"/>
    <dgm:cxn modelId="{700073EA-AD93-45CE-A15B-227BCBF7C47F}" type="presParOf" srcId="{4C610467-C7B2-419A-9AE5-7600E1841A47}" destId="{851553D8-7261-4176-AED7-F8455BF085D5}" srcOrd="3" destOrd="0" presId="urn:microsoft.com/office/officeart/2008/layout/AlternatingHexagons"/>
    <dgm:cxn modelId="{EDB7D07E-A626-44F7-BFB0-04E78D29F8FA}" type="presParOf" srcId="{4C610467-C7B2-419A-9AE5-7600E1841A47}" destId="{F397E713-8599-44EC-B726-5E03B5CD0523}" srcOrd="4" destOrd="0" presId="urn:microsoft.com/office/officeart/2008/layout/AlternatingHexagons"/>
    <dgm:cxn modelId="{3141172F-A99A-4C57-831F-A45BFDAC1863}" type="presParOf" srcId="{B69770EA-2636-4039-8171-C0DC60C252B1}" destId="{92637708-6703-4821-93BF-17B11C0C115A}" srcOrd="3" destOrd="0" presId="urn:microsoft.com/office/officeart/2008/layout/AlternatingHexagons"/>
    <dgm:cxn modelId="{67CF6547-01C6-4A2D-8FC5-824391A8FB84}" type="presParOf" srcId="{B69770EA-2636-4039-8171-C0DC60C252B1}" destId="{AEB0EF3C-1F32-448A-8E43-AE7F04F5220E}" srcOrd="4" destOrd="0" presId="urn:microsoft.com/office/officeart/2008/layout/AlternatingHexagons"/>
    <dgm:cxn modelId="{9D1CE4AF-1D78-43F2-A904-A10A880C5E6B}" type="presParOf" srcId="{AEB0EF3C-1F32-448A-8E43-AE7F04F5220E}" destId="{77565DC3-9E23-47CC-9E36-D01FCF90B643}" srcOrd="0" destOrd="0" presId="urn:microsoft.com/office/officeart/2008/layout/AlternatingHexagons"/>
    <dgm:cxn modelId="{1E6D627C-7166-41CB-93C5-C38A24B86C88}" type="presParOf" srcId="{AEB0EF3C-1F32-448A-8E43-AE7F04F5220E}" destId="{EB7C0267-3D82-42C2-B04A-BF4EE7FB36AD}" srcOrd="1" destOrd="0" presId="urn:microsoft.com/office/officeart/2008/layout/AlternatingHexagons"/>
    <dgm:cxn modelId="{5B151B3F-E35A-489E-A8E5-E40B3985D2DF}" type="presParOf" srcId="{AEB0EF3C-1F32-448A-8E43-AE7F04F5220E}" destId="{52BC9D7F-F6BE-4EDD-B2D9-1A824B664E57}" srcOrd="2" destOrd="0" presId="urn:microsoft.com/office/officeart/2008/layout/AlternatingHexagons"/>
    <dgm:cxn modelId="{5B9D1C9B-A46D-4436-B3AF-27A49F33EA17}" type="presParOf" srcId="{AEB0EF3C-1F32-448A-8E43-AE7F04F5220E}" destId="{2D59CCDE-1E08-4555-9D38-53571714B47D}" srcOrd="3" destOrd="0" presId="urn:microsoft.com/office/officeart/2008/layout/AlternatingHexagons"/>
    <dgm:cxn modelId="{5270F7DA-F58F-4718-861B-B676296BA23C}" type="presParOf" srcId="{AEB0EF3C-1F32-448A-8E43-AE7F04F5220E}" destId="{5B38D2CE-F86D-45AD-AAEC-724E6531D536}"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95920C3-5E63-4562-9EC2-CA37FA03FC5B}" type="doc">
      <dgm:prSet loTypeId="urn:microsoft.com/office/officeart/2005/8/layout/orgChart1" loCatId="hierarchy" qsTypeId="urn:microsoft.com/office/officeart/2005/8/quickstyle/simple5" qsCatId="simple" csTypeId="urn:microsoft.com/office/officeart/2005/8/colors/accent1_1" csCatId="accent1" phldr="1"/>
      <dgm:spPr/>
      <dgm:t>
        <a:bodyPr/>
        <a:lstStyle/>
        <a:p>
          <a:endParaRPr lang="es-CO"/>
        </a:p>
      </dgm:t>
    </dgm:pt>
    <dgm:pt modelId="{9DFC8467-A3FB-4CDD-8BB8-7A0965D14987}">
      <dgm:prSet phldrT="[Texto]" custT="1"/>
      <dgm:spPr/>
      <dgm:t>
        <a:bodyPr/>
        <a:lstStyle/>
        <a:p>
          <a:pPr algn="ctr"/>
          <a:r>
            <a:rPr lang="es-CO" sz="1400" b="1" dirty="0">
              <a:latin typeface="Montserrat Medium" panose="00000600000000000000" pitchFamily="2" charset="0"/>
            </a:rPr>
            <a:t>Salud - 24,5%</a:t>
          </a:r>
        </a:p>
      </dgm:t>
    </dgm:pt>
    <dgm:pt modelId="{BFD71B4C-21B8-44EB-8FA3-1B2B97A14447}" type="parTrans" cxnId="{A23C7213-4ECD-4EB1-8A78-59CF5EB7C478}">
      <dgm:prSet/>
      <dgm:spPr/>
      <dgm:t>
        <a:bodyPr/>
        <a:lstStyle/>
        <a:p>
          <a:pPr algn="ctr"/>
          <a:endParaRPr lang="es-CO" sz="1100">
            <a:latin typeface="Montserrat Medium" panose="00000600000000000000" pitchFamily="2" charset="0"/>
          </a:endParaRPr>
        </a:p>
      </dgm:t>
    </dgm:pt>
    <dgm:pt modelId="{1B3AD350-717F-4829-940C-A839912A8CBD}" type="sibTrans" cxnId="{A23C7213-4ECD-4EB1-8A78-59CF5EB7C478}">
      <dgm:prSet/>
      <dgm:spPr/>
      <dgm:t>
        <a:bodyPr/>
        <a:lstStyle/>
        <a:p>
          <a:pPr algn="ctr"/>
          <a:endParaRPr lang="es-CO" sz="1100">
            <a:latin typeface="Montserrat Medium" panose="00000600000000000000" pitchFamily="2" charset="0"/>
          </a:endParaRPr>
        </a:p>
      </dgm:t>
    </dgm:pt>
    <dgm:pt modelId="{033B92C8-EDDA-4F31-8F37-4F530E23FE30}">
      <dgm:prSet phldrT="[Texto]" custT="1"/>
      <dgm:spPr/>
      <dgm:t>
        <a:bodyPr/>
        <a:lstStyle/>
        <a:p>
          <a:pPr algn="ctr"/>
          <a:r>
            <a:rPr lang="es-CO" sz="1100" dirty="0">
              <a:latin typeface="Montserrat Medium" panose="00000600000000000000" pitchFamily="2" charset="0"/>
            </a:rPr>
            <a:t>2.1 Régimen Subsidiado</a:t>
          </a:r>
        </a:p>
        <a:p>
          <a:pPr algn="ctr"/>
          <a:r>
            <a:rPr lang="es-CO" sz="1100" b="1" dirty="0">
              <a:latin typeface="Montserrat Medium" panose="00000600000000000000" pitchFamily="2" charset="0"/>
            </a:rPr>
            <a:t>87%</a:t>
          </a:r>
        </a:p>
      </dgm:t>
    </dgm:pt>
    <dgm:pt modelId="{45F91744-7E40-4981-B363-4F71E724740F}" type="parTrans" cxnId="{4C531EFA-0F1E-4E46-A160-670A6F30D8FC}">
      <dgm:prSet/>
      <dgm:spPr/>
      <dgm:t>
        <a:bodyPr/>
        <a:lstStyle/>
        <a:p>
          <a:pPr algn="ctr"/>
          <a:endParaRPr lang="es-CO" sz="1100">
            <a:latin typeface="Montserrat Medium" panose="00000600000000000000" pitchFamily="2" charset="0"/>
          </a:endParaRPr>
        </a:p>
      </dgm:t>
    </dgm:pt>
    <dgm:pt modelId="{CFE45976-FAA2-4B5B-AA9A-A3F66FEF631B}" type="sibTrans" cxnId="{4C531EFA-0F1E-4E46-A160-670A6F30D8FC}">
      <dgm:prSet/>
      <dgm:spPr/>
      <dgm:t>
        <a:bodyPr/>
        <a:lstStyle/>
        <a:p>
          <a:pPr algn="ctr"/>
          <a:endParaRPr lang="es-CO" sz="1100">
            <a:latin typeface="Montserrat Medium" panose="00000600000000000000" pitchFamily="2" charset="0"/>
          </a:endParaRPr>
        </a:p>
      </dgm:t>
    </dgm:pt>
    <dgm:pt modelId="{FEA23178-7565-4C3E-8FE5-0202A10ECFE6}">
      <dgm:prSet phldrT="[Texto]" custT="1"/>
      <dgm:spPr/>
      <dgm:t>
        <a:bodyPr/>
        <a:lstStyle/>
        <a:p>
          <a:pPr algn="ctr"/>
          <a:r>
            <a:rPr lang="es-CO" sz="1100" dirty="0">
              <a:latin typeface="Montserrat Medium" panose="00000600000000000000" pitchFamily="2" charset="0"/>
            </a:rPr>
            <a:t>2.2 Salud Pública</a:t>
          </a:r>
        </a:p>
        <a:p>
          <a:pPr algn="ctr"/>
          <a:r>
            <a:rPr lang="es-CO" sz="1100" b="1" dirty="0">
              <a:latin typeface="Montserrat Medium" panose="00000600000000000000" pitchFamily="2" charset="0"/>
            </a:rPr>
            <a:t>10%</a:t>
          </a:r>
        </a:p>
      </dgm:t>
    </dgm:pt>
    <dgm:pt modelId="{B4698286-A08C-45CF-9A71-8B3E4E13512D}" type="parTrans" cxnId="{BDB86188-A3D0-4DA9-92E2-4CC61952C9D5}">
      <dgm:prSet/>
      <dgm:spPr/>
      <dgm:t>
        <a:bodyPr/>
        <a:lstStyle/>
        <a:p>
          <a:pPr algn="ctr"/>
          <a:endParaRPr lang="es-CO" sz="1100">
            <a:latin typeface="Montserrat Medium" panose="00000600000000000000" pitchFamily="2" charset="0"/>
          </a:endParaRPr>
        </a:p>
      </dgm:t>
    </dgm:pt>
    <dgm:pt modelId="{527E2FBF-35A6-4D9C-8F24-343044269D04}" type="sibTrans" cxnId="{BDB86188-A3D0-4DA9-92E2-4CC61952C9D5}">
      <dgm:prSet/>
      <dgm:spPr/>
      <dgm:t>
        <a:bodyPr/>
        <a:lstStyle/>
        <a:p>
          <a:pPr algn="ctr"/>
          <a:endParaRPr lang="es-CO" sz="1100">
            <a:latin typeface="Montserrat Medium" panose="00000600000000000000" pitchFamily="2" charset="0"/>
          </a:endParaRPr>
        </a:p>
      </dgm:t>
    </dgm:pt>
    <dgm:pt modelId="{DF4808A2-4E79-49F5-AB34-66FEFDA3373E}" type="asst">
      <dgm:prSet custT="1"/>
      <dgm:spPr/>
      <dgm:t>
        <a:bodyPr/>
        <a:lstStyle/>
        <a:p>
          <a:pPr algn="ctr"/>
          <a:r>
            <a:rPr lang="es-CO" sz="1100" dirty="0">
              <a:latin typeface="Montserrat Medium" panose="00000600000000000000" pitchFamily="2" charset="0"/>
            </a:rPr>
            <a:t>2.1.1 Población</a:t>
          </a:r>
          <a:r>
            <a:rPr lang="es-CO" sz="1100" baseline="0" dirty="0">
              <a:latin typeface="Montserrat Medium" panose="00000600000000000000" pitchFamily="2" charset="0"/>
            </a:rPr>
            <a:t> beneficiaria</a:t>
          </a:r>
        </a:p>
        <a:p>
          <a:pPr algn="ctr"/>
          <a:r>
            <a:rPr lang="es-CO" sz="1100" baseline="0" dirty="0">
              <a:latin typeface="Montserrat Medium" panose="00000600000000000000" pitchFamily="2" charset="0"/>
            </a:rPr>
            <a:t>100%</a:t>
          </a:r>
          <a:endParaRPr lang="es-CO" sz="1100" dirty="0">
            <a:latin typeface="Montserrat Medium" panose="00000600000000000000" pitchFamily="2" charset="0"/>
          </a:endParaRPr>
        </a:p>
      </dgm:t>
    </dgm:pt>
    <dgm:pt modelId="{FA83ED4B-61E9-4EBC-A904-5ADA859EA202}" type="parTrans" cxnId="{DD8CCC0D-7646-4C79-8DB7-DA05F59BE595}">
      <dgm:prSet/>
      <dgm:spPr/>
      <dgm:t>
        <a:bodyPr/>
        <a:lstStyle/>
        <a:p>
          <a:pPr algn="ctr"/>
          <a:endParaRPr lang="es-CO" sz="1100">
            <a:latin typeface="Montserrat Medium" panose="00000600000000000000" pitchFamily="2" charset="0"/>
          </a:endParaRPr>
        </a:p>
      </dgm:t>
    </dgm:pt>
    <dgm:pt modelId="{87F730E7-57CF-49D4-BCAC-5B0FC0713BF4}" type="sibTrans" cxnId="{DD8CCC0D-7646-4C79-8DB7-DA05F59BE595}">
      <dgm:prSet/>
      <dgm:spPr/>
      <dgm:t>
        <a:bodyPr/>
        <a:lstStyle/>
        <a:p>
          <a:pPr algn="ctr"/>
          <a:endParaRPr lang="es-CO" sz="1100">
            <a:latin typeface="Montserrat Medium" panose="00000600000000000000" pitchFamily="2" charset="0"/>
          </a:endParaRPr>
        </a:p>
      </dgm:t>
    </dgm:pt>
    <dgm:pt modelId="{495D0B3F-5F48-42D5-8D1A-6650687D8ED2}">
      <dgm:prSet custT="1"/>
      <dgm:spPr/>
      <dgm:t>
        <a:bodyPr/>
        <a:lstStyle/>
        <a:p>
          <a:pPr algn="ctr"/>
          <a:r>
            <a:rPr lang="es-CO" sz="1100" dirty="0">
              <a:latin typeface="Montserrat Medium" panose="00000600000000000000" pitchFamily="2" charset="0"/>
            </a:rPr>
            <a:t>2.3 Subsidio a la Oferta</a:t>
          </a:r>
        </a:p>
        <a:p>
          <a:pPr algn="ctr"/>
          <a:r>
            <a:rPr lang="es-CO" sz="1100" b="1" dirty="0">
              <a:latin typeface="Montserrat Medium" panose="00000600000000000000" pitchFamily="2" charset="0"/>
            </a:rPr>
            <a:t>3%</a:t>
          </a:r>
        </a:p>
      </dgm:t>
    </dgm:pt>
    <dgm:pt modelId="{A8116532-8F0F-4BF7-8B16-B6496EF301B4}" type="parTrans" cxnId="{C3AF564A-E44A-43FF-BAFA-60B65BD437B9}">
      <dgm:prSet/>
      <dgm:spPr/>
      <dgm:t>
        <a:bodyPr/>
        <a:lstStyle/>
        <a:p>
          <a:pPr algn="ctr"/>
          <a:endParaRPr lang="es-CO" sz="1100">
            <a:latin typeface="Montserrat Medium" panose="00000600000000000000" pitchFamily="2" charset="0"/>
          </a:endParaRPr>
        </a:p>
      </dgm:t>
    </dgm:pt>
    <dgm:pt modelId="{3E23F905-F89B-4513-B6B5-E1484621775C}" type="sibTrans" cxnId="{C3AF564A-E44A-43FF-BAFA-60B65BD437B9}">
      <dgm:prSet/>
      <dgm:spPr/>
      <dgm:t>
        <a:bodyPr/>
        <a:lstStyle/>
        <a:p>
          <a:pPr algn="ctr"/>
          <a:endParaRPr lang="es-CO" sz="1100">
            <a:latin typeface="Montserrat Medium" panose="00000600000000000000" pitchFamily="2" charset="0"/>
          </a:endParaRPr>
        </a:p>
      </dgm:t>
    </dgm:pt>
    <dgm:pt modelId="{A9BE431B-9861-46EA-8CFF-C1DD7D2B3E02}">
      <dgm:prSet custT="1"/>
      <dgm:spPr/>
      <dgm:t>
        <a:bodyPr/>
        <a:lstStyle/>
        <a:p>
          <a:pPr algn="ctr"/>
          <a:r>
            <a:rPr lang="es-CO" sz="1100">
              <a:latin typeface="Montserrat Medium" panose="00000600000000000000" pitchFamily="2" charset="0"/>
            </a:rPr>
            <a:t>2.2.1 Población</a:t>
          </a:r>
        </a:p>
        <a:p>
          <a:pPr algn="ctr"/>
          <a:r>
            <a:rPr lang="es-CO" sz="1100" b="1">
              <a:latin typeface="Montserrat Medium" panose="00000600000000000000" pitchFamily="2" charset="0"/>
            </a:rPr>
            <a:t>68%</a:t>
          </a:r>
        </a:p>
      </dgm:t>
    </dgm:pt>
    <dgm:pt modelId="{4204750D-7EF9-42D9-8D11-5591B9AC1541}" type="parTrans" cxnId="{C83B31EF-E996-4F60-B09A-2F96FD176855}">
      <dgm:prSet/>
      <dgm:spPr/>
      <dgm:t>
        <a:bodyPr/>
        <a:lstStyle/>
        <a:p>
          <a:pPr algn="ctr"/>
          <a:endParaRPr lang="es-CO" sz="1100">
            <a:latin typeface="Montserrat Medium" panose="00000600000000000000" pitchFamily="2" charset="0"/>
          </a:endParaRPr>
        </a:p>
      </dgm:t>
    </dgm:pt>
    <dgm:pt modelId="{F97DDA8A-5886-47C2-A238-FCE18E5A5980}" type="sibTrans" cxnId="{C83B31EF-E996-4F60-B09A-2F96FD176855}">
      <dgm:prSet/>
      <dgm:spPr/>
      <dgm:t>
        <a:bodyPr/>
        <a:lstStyle/>
        <a:p>
          <a:pPr algn="ctr"/>
          <a:endParaRPr lang="es-CO" sz="1100">
            <a:latin typeface="Montserrat Medium" panose="00000600000000000000" pitchFamily="2" charset="0"/>
          </a:endParaRPr>
        </a:p>
      </dgm:t>
    </dgm:pt>
    <dgm:pt modelId="{523BB000-DF89-4F8A-B59A-8292014EDFF9}">
      <dgm:prSet custT="1"/>
      <dgm:spPr/>
      <dgm:t>
        <a:bodyPr/>
        <a:lstStyle/>
        <a:p>
          <a:pPr algn="ctr"/>
          <a:r>
            <a:rPr lang="es-CO" sz="1100">
              <a:latin typeface="Montserrat Medium" panose="00000600000000000000" pitchFamily="2" charset="0"/>
            </a:rPr>
            <a:t>2.2.2 Ruralidad</a:t>
          </a:r>
        </a:p>
        <a:p>
          <a:pPr algn="ctr"/>
          <a:r>
            <a:rPr lang="es-CO" sz="1100" b="1">
              <a:latin typeface="Montserrat Medium" panose="00000600000000000000" pitchFamily="2" charset="0"/>
            </a:rPr>
            <a:t>5%</a:t>
          </a:r>
        </a:p>
      </dgm:t>
    </dgm:pt>
    <dgm:pt modelId="{DAA6E442-B1C2-40FD-9C14-EC324DB9937B}" type="parTrans" cxnId="{E78F8B4D-FF6C-4E98-9E74-D4F95B870F5F}">
      <dgm:prSet/>
      <dgm:spPr/>
      <dgm:t>
        <a:bodyPr/>
        <a:lstStyle/>
        <a:p>
          <a:pPr algn="ctr"/>
          <a:endParaRPr lang="es-CO" sz="1100">
            <a:latin typeface="Montserrat Medium" panose="00000600000000000000" pitchFamily="2" charset="0"/>
          </a:endParaRPr>
        </a:p>
      </dgm:t>
    </dgm:pt>
    <dgm:pt modelId="{99E444D4-745A-4DAD-B3F1-750267C5F4BE}" type="sibTrans" cxnId="{E78F8B4D-FF6C-4E98-9E74-D4F95B870F5F}">
      <dgm:prSet/>
      <dgm:spPr/>
      <dgm:t>
        <a:bodyPr/>
        <a:lstStyle/>
        <a:p>
          <a:pPr algn="ctr"/>
          <a:endParaRPr lang="es-CO" sz="1100">
            <a:latin typeface="Montserrat Medium" panose="00000600000000000000" pitchFamily="2" charset="0"/>
          </a:endParaRPr>
        </a:p>
      </dgm:t>
    </dgm:pt>
    <dgm:pt modelId="{9BC9363F-4DDF-40D1-828A-47385AECE9CB}">
      <dgm:prSet custT="1"/>
      <dgm:spPr/>
      <dgm:t>
        <a:bodyPr/>
        <a:lstStyle/>
        <a:p>
          <a:pPr algn="ctr"/>
          <a:r>
            <a:rPr lang="es-CO" sz="1100">
              <a:latin typeface="Montserrat Medium" panose="00000600000000000000" pitchFamily="2" charset="0"/>
            </a:rPr>
            <a:t>2.2.3 Porcentaje de Pobreza</a:t>
          </a:r>
        </a:p>
        <a:p>
          <a:pPr algn="ctr"/>
          <a:r>
            <a:rPr lang="es-CO" sz="1100" b="1">
              <a:latin typeface="Montserrat Medium" panose="00000600000000000000" pitchFamily="2" charset="0"/>
            </a:rPr>
            <a:t>15%</a:t>
          </a:r>
        </a:p>
      </dgm:t>
    </dgm:pt>
    <dgm:pt modelId="{18314617-DA67-4010-9FD5-526298555402}" type="parTrans" cxnId="{FF8D50B8-F666-4B33-9CB9-C537CBEC27E6}">
      <dgm:prSet/>
      <dgm:spPr/>
      <dgm:t>
        <a:bodyPr/>
        <a:lstStyle/>
        <a:p>
          <a:pPr algn="ctr"/>
          <a:endParaRPr lang="es-CO" sz="1100">
            <a:latin typeface="Montserrat Medium" panose="00000600000000000000" pitchFamily="2" charset="0"/>
          </a:endParaRPr>
        </a:p>
      </dgm:t>
    </dgm:pt>
    <dgm:pt modelId="{BC7A1B4E-B462-4FC8-947F-08DEAC659E36}" type="sibTrans" cxnId="{FF8D50B8-F666-4B33-9CB9-C537CBEC27E6}">
      <dgm:prSet/>
      <dgm:spPr/>
      <dgm:t>
        <a:bodyPr/>
        <a:lstStyle/>
        <a:p>
          <a:pPr algn="ctr"/>
          <a:endParaRPr lang="es-CO" sz="1100">
            <a:latin typeface="Montserrat Medium" panose="00000600000000000000" pitchFamily="2" charset="0"/>
          </a:endParaRPr>
        </a:p>
      </dgm:t>
    </dgm:pt>
    <dgm:pt modelId="{9AB0FC82-F8D8-40D8-BB98-1AE8C1759BDF}">
      <dgm:prSet custT="1"/>
      <dgm:spPr/>
      <dgm:t>
        <a:bodyPr/>
        <a:lstStyle/>
        <a:p>
          <a:pPr algn="ctr"/>
          <a:r>
            <a:rPr lang="es-CO" sz="1100">
              <a:latin typeface="Montserrat Medium" panose="00000600000000000000" pitchFamily="2" charset="0"/>
            </a:rPr>
            <a:t>2.2.4 Densidad Poblacional</a:t>
          </a:r>
        </a:p>
        <a:p>
          <a:pPr algn="ctr"/>
          <a:r>
            <a:rPr lang="es-CO" sz="1100" b="1">
              <a:latin typeface="Montserrat Medium" panose="00000600000000000000" pitchFamily="2" charset="0"/>
            </a:rPr>
            <a:t>5%</a:t>
          </a:r>
          <a:endParaRPr lang="es-CO" sz="1100">
            <a:latin typeface="Montserrat Medium" panose="00000600000000000000" pitchFamily="2" charset="0"/>
          </a:endParaRPr>
        </a:p>
      </dgm:t>
    </dgm:pt>
    <dgm:pt modelId="{1BF485AF-A20A-41BD-8F7D-AF2FA8FE4D2F}" type="parTrans" cxnId="{7AE4A74A-17D9-4692-9667-D2C0F09D916D}">
      <dgm:prSet/>
      <dgm:spPr/>
      <dgm:t>
        <a:bodyPr/>
        <a:lstStyle/>
        <a:p>
          <a:pPr algn="ctr"/>
          <a:endParaRPr lang="es-CO" sz="1100">
            <a:latin typeface="Montserrat Medium" panose="00000600000000000000" pitchFamily="2" charset="0"/>
          </a:endParaRPr>
        </a:p>
      </dgm:t>
    </dgm:pt>
    <dgm:pt modelId="{885935FC-05A1-46D3-948F-68052B394726}" type="sibTrans" cxnId="{7AE4A74A-17D9-4692-9667-D2C0F09D916D}">
      <dgm:prSet/>
      <dgm:spPr/>
      <dgm:t>
        <a:bodyPr/>
        <a:lstStyle/>
        <a:p>
          <a:pPr algn="ctr"/>
          <a:endParaRPr lang="es-CO" sz="1100">
            <a:latin typeface="Montserrat Medium" panose="00000600000000000000" pitchFamily="2" charset="0"/>
          </a:endParaRPr>
        </a:p>
      </dgm:t>
    </dgm:pt>
    <dgm:pt modelId="{EDCA550E-5D9B-47DB-8B53-EC60D752F9A7}">
      <dgm:prSet custT="1"/>
      <dgm:spPr/>
      <dgm:t>
        <a:bodyPr/>
        <a:lstStyle/>
        <a:p>
          <a:pPr algn="ctr"/>
          <a:r>
            <a:rPr lang="es-CO" sz="1100">
              <a:latin typeface="Montserrat Medium" panose="00000600000000000000" pitchFamily="2" charset="0"/>
            </a:rPr>
            <a:t>2.3.1 Población</a:t>
          </a:r>
        </a:p>
        <a:p>
          <a:pPr algn="ctr"/>
          <a:r>
            <a:rPr lang="es-CO" sz="1100" b="1">
              <a:latin typeface="Montserrat Medium" panose="00000600000000000000" pitchFamily="2" charset="0"/>
            </a:rPr>
            <a:t>30%</a:t>
          </a:r>
        </a:p>
      </dgm:t>
    </dgm:pt>
    <dgm:pt modelId="{5675D764-C5A0-4ACF-BD56-27BF19D4B9E0}" type="parTrans" cxnId="{310AB541-E9CC-45FB-9C99-DBE6BFAF3953}">
      <dgm:prSet/>
      <dgm:spPr/>
      <dgm:t>
        <a:bodyPr/>
        <a:lstStyle/>
        <a:p>
          <a:pPr algn="ctr"/>
          <a:endParaRPr lang="es-CO" sz="1100">
            <a:latin typeface="Montserrat Medium" panose="00000600000000000000" pitchFamily="2" charset="0"/>
          </a:endParaRPr>
        </a:p>
      </dgm:t>
    </dgm:pt>
    <dgm:pt modelId="{A081DE7C-8769-4D3C-8C78-E6F34CCADB75}" type="sibTrans" cxnId="{310AB541-E9CC-45FB-9C99-DBE6BFAF3953}">
      <dgm:prSet/>
      <dgm:spPr/>
      <dgm:t>
        <a:bodyPr/>
        <a:lstStyle/>
        <a:p>
          <a:pPr algn="ctr"/>
          <a:endParaRPr lang="es-CO" sz="1100">
            <a:latin typeface="Montserrat Medium" panose="00000600000000000000" pitchFamily="2" charset="0"/>
          </a:endParaRPr>
        </a:p>
      </dgm:t>
    </dgm:pt>
    <dgm:pt modelId="{8AD1F839-F0C6-4FB8-B2DA-51BB5E56D202}">
      <dgm:prSet custT="1"/>
      <dgm:spPr/>
      <dgm:t>
        <a:bodyPr/>
        <a:lstStyle/>
        <a:p>
          <a:pPr algn="ctr"/>
          <a:r>
            <a:rPr lang="es-CO" sz="1100">
              <a:latin typeface="Montserrat Medium" panose="00000600000000000000" pitchFamily="2" charset="0"/>
            </a:rPr>
            <a:t>2.3.3 Porcentaje de Pobreza</a:t>
          </a:r>
        </a:p>
        <a:p>
          <a:pPr algn="ctr"/>
          <a:r>
            <a:rPr lang="es-CO" sz="1100" b="1">
              <a:latin typeface="Montserrat Medium" panose="00000600000000000000" pitchFamily="2" charset="0"/>
            </a:rPr>
            <a:t>38%</a:t>
          </a:r>
        </a:p>
      </dgm:t>
    </dgm:pt>
    <dgm:pt modelId="{C8B45421-6E15-4A1D-8A0A-AD86A31B2F2A}" type="parTrans" cxnId="{D9857904-F3FC-4112-9D7E-97D42FDDC5A7}">
      <dgm:prSet/>
      <dgm:spPr/>
      <dgm:t>
        <a:bodyPr/>
        <a:lstStyle/>
        <a:p>
          <a:pPr algn="ctr"/>
          <a:endParaRPr lang="es-CO" sz="1100">
            <a:latin typeface="Montserrat Medium" panose="00000600000000000000" pitchFamily="2" charset="0"/>
          </a:endParaRPr>
        </a:p>
      </dgm:t>
    </dgm:pt>
    <dgm:pt modelId="{5A1B3F4C-4B74-4396-9546-611294FA9AB5}" type="sibTrans" cxnId="{D9857904-F3FC-4112-9D7E-97D42FDDC5A7}">
      <dgm:prSet/>
      <dgm:spPr/>
      <dgm:t>
        <a:bodyPr/>
        <a:lstStyle/>
        <a:p>
          <a:pPr algn="ctr"/>
          <a:endParaRPr lang="es-CO" sz="1100">
            <a:latin typeface="Montserrat Medium" panose="00000600000000000000" pitchFamily="2" charset="0"/>
          </a:endParaRPr>
        </a:p>
      </dgm:t>
    </dgm:pt>
    <dgm:pt modelId="{3DF2819C-A6E9-4107-956F-A20C0DB90534}">
      <dgm:prSet custT="1"/>
      <dgm:spPr/>
      <dgm:t>
        <a:bodyPr/>
        <a:lstStyle/>
        <a:p>
          <a:pPr algn="ctr"/>
          <a:r>
            <a:rPr lang="es-CO" sz="1100">
              <a:latin typeface="Montserrat Medium" panose="00000600000000000000" pitchFamily="2" charset="0"/>
            </a:rPr>
            <a:t>2.3.2 Ruralidad</a:t>
          </a:r>
        </a:p>
        <a:p>
          <a:pPr algn="ctr"/>
          <a:r>
            <a:rPr lang="es-CO" sz="1100" b="1">
              <a:latin typeface="Montserrat Medium" panose="00000600000000000000" pitchFamily="2" charset="0"/>
            </a:rPr>
            <a:t>22%</a:t>
          </a:r>
        </a:p>
      </dgm:t>
    </dgm:pt>
    <dgm:pt modelId="{DB1127A9-4417-4C54-ADF5-356068A5C5F7}" type="parTrans" cxnId="{BCB49EFE-7748-499E-97BE-3AE208B6B3A2}">
      <dgm:prSet/>
      <dgm:spPr/>
      <dgm:t>
        <a:bodyPr/>
        <a:lstStyle/>
        <a:p>
          <a:pPr algn="ctr"/>
          <a:endParaRPr lang="es-CO" sz="1100">
            <a:latin typeface="Montserrat Medium" panose="00000600000000000000" pitchFamily="2" charset="0"/>
          </a:endParaRPr>
        </a:p>
      </dgm:t>
    </dgm:pt>
    <dgm:pt modelId="{CDE0053D-4A2C-43E4-99AC-9F57BF76EF33}" type="sibTrans" cxnId="{BCB49EFE-7748-499E-97BE-3AE208B6B3A2}">
      <dgm:prSet/>
      <dgm:spPr/>
      <dgm:t>
        <a:bodyPr/>
        <a:lstStyle/>
        <a:p>
          <a:pPr algn="ctr"/>
          <a:endParaRPr lang="es-CO" sz="1100">
            <a:latin typeface="Montserrat Medium" panose="00000600000000000000" pitchFamily="2" charset="0"/>
          </a:endParaRPr>
        </a:p>
      </dgm:t>
    </dgm:pt>
    <dgm:pt modelId="{D0BCFFB3-3AEE-4149-8072-5CB49643A1F8}">
      <dgm:prSet custT="1"/>
      <dgm:spPr/>
      <dgm:t>
        <a:bodyPr/>
        <a:lstStyle/>
        <a:p>
          <a:pPr algn="ctr"/>
          <a:r>
            <a:rPr lang="es-CO" sz="1100">
              <a:latin typeface="Montserrat Medium" panose="00000600000000000000" pitchFamily="2" charset="0"/>
            </a:rPr>
            <a:t>2.2.5 Eficiencia administrativa</a:t>
          </a:r>
        </a:p>
        <a:p>
          <a:pPr algn="ctr"/>
          <a:r>
            <a:rPr lang="es-CO" sz="1100" b="1">
              <a:latin typeface="Montserrat Medium" panose="00000600000000000000" pitchFamily="2" charset="0"/>
            </a:rPr>
            <a:t>7%</a:t>
          </a:r>
        </a:p>
      </dgm:t>
    </dgm:pt>
    <dgm:pt modelId="{1E257969-1FE8-4B29-8CC8-5212DBBCF2FD}" type="parTrans" cxnId="{1D9DCC7F-E544-458B-8A0F-50ACD2C4419F}">
      <dgm:prSet/>
      <dgm:spPr/>
      <dgm:t>
        <a:bodyPr/>
        <a:lstStyle/>
        <a:p>
          <a:pPr algn="ctr"/>
          <a:endParaRPr lang="es-CO" sz="1100">
            <a:latin typeface="Montserrat Medium" panose="00000600000000000000" pitchFamily="2" charset="0"/>
          </a:endParaRPr>
        </a:p>
      </dgm:t>
    </dgm:pt>
    <dgm:pt modelId="{92B8DEF4-E449-4CF6-9DEE-A7112E3EC723}" type="sibTrans" cxnId="{1D9DCC7F-E544-458B-8A0F-50ACD2C4419F}">
      <dgm:prSet/>
      <dgm:spPr/>
      <dgm:t>
        <a:bodyPr/>
        <a:lstStyle/>
        <a:p>
          <a:pPr algn="ctr"/>
          <a:endParaRPr lang="es-CO" sz="1100">
            <a:latin typeface="Montserrat Medium" panose="00000600000000000000" pitchFamily="2" charset="0"/>
          </a:endParaRPr>
        </a:p>
      </dgm:t>
    </dgm:pt>
    <dgm:pt modelId="{6B895550-F1F6-443A-BEC7-7ECEB00C76EA}" type="asst">
      <dgm:prSet custT="1"/>
      <dgm:spPr/>
      <dgm:t>
        <a:bodyPr/>
        <a:lstStyle/>
        <a:p>
          <a:pPr algn="ctr"/>
          <a:r>
            <a:rPr lang="es-CO" sz="1100" b="1" dirty="0">
              <a:latin typeface="Montserrat Medium" panose="00000600000000000000" pitchFamily="2" charset="0"/>
            </a:rPr>
            <a:t>Beneficiarios:</a:t>
          </a:r>
        </a:p>
        <a:p>
          <a:pPr algn="ctr"/>
          <a:r>
            <a:rPr lang="es-CO" sz="1100" dirty="0">
              <a:latin typeface="Montserrat Medium" panose="00000600000000000000" pitchFamily="2" charset="0"/>
            </a:rPr>
            <a:t>Municipios, distritos y áreas no municipalizadas</a:t>
          </a:r>
        </a:p>
      </dgm:t>
    </dgm:pt>
    <dgm:pt modelId="{47828C50-8D32-4C28-8BD7-27455576F42F}" type="parTrans" cxnId="{4FBE3661-A23A-4C26-9F93-6A5CC47CF458}">
      <dgm:prSet/>
      <dgm:spPr/>
      <dgm:t>
        <a:bodyPr/>
        <a:lstStyle/>
        <a:p>
          <a:pPr algn="ctr"/>
          <a:endParaRPr lang="es-CO" sz="1100">
            <a:latin typeface="Montserrat Medium" panose="00000600000000000000" pitchFamily="2" charset="0"/>
          </a:endParaRPr>
        </a:p>
      </dgm:t>
    </dgm:pt>
    <dgm:pt modelId="{06AB2DF8-85A3-48CA-A4EE-BAB9751D39C7}" type="sibTrans" cxnId="{4FBE3661-A23A-4C26-9F93-6A5CC47CF458}">
      <dgm:prSet/>
      <dgm:spPr/>
      <dgm:t>
        <a:bodyPr/>
        <a:lstStyle/>
        <a:p>
          <a:pPr algn="ctr"/>
          <a:endParaRPr lang="es-CO" sz="1100">
            <a:latin typeface="Montserrat Medium" panose="00000600000000000000" pitchFamily="2" charset="0"/>
          </a:endParaRPr>
        </a:p>
      </dgm:t>
    </dgm:pt>
    <dgm:pt modelId="{34CC0252-AEB7-455C-8FC9-06C3DBB04DC2}">
      <dgm:prSet custT="1"/>
      <dgm:spPr/>
      <dgm:t>
        <a:bodyPr/>
        <a:lstStyle/>
        <a:p>
          <a:pPr algn="ctr"/>
          <a:r>
            <a:rPr lang="es-CO" sz="1100">
              <a:latin typeface="Montserrat Medium" panose="00000600000000000000" pitchFamily="2" charset="0"/>
            </a:rPr>
            <a:t>2.3.4 Densidad Poblacional</a:t>
          </a:r>
        </a:p>
        <a:p>
          <a:pPr algn="ctr"/>
          <a:r>
            <a:rPr lang="es-CO" sz="1100" b="1">
              <a:latin typeface="Montserrat Medium" panose="00000600000000000000" pitchFamily="2" charset="0"/>
            </a:rPr>
            <a:t>10%</a:t>
          </a:r>
        </a:p>
      </dgm:t>
    </dgm:pt>
    <dgm:pt modelId="{7901DB0E-ED3E-4120-B934-B77277D754BD}" type="parTrans" cxnId="{96F23980-5C97-48AD-BAA0-DD11E5CDB86C}">
      <dgm:prSet/>
      <dgm:spPr/>
      <dgm:t>
        <a:bodyPr/>
        <a:lstStyle/>
        <a:p>
          <a:pPr algn="ctr"/>
          <a:endParaRPr lang="es-CO" sz="1100">
            <a:latin typeface="Montserrat Medium" panose="00000600000000000000" pitchFamily="2" charset="0"/>
          </a:endParaRPr>
        </a:p>
      </dgm:t>
    </dgm:pt>
    <dgm:pt modelId="{323165BD-8F62-4DAC-9737-3367671D438D}" type="sibTrans" cxnId="{96F23980-5C97-48AD-BAA0-DD11E5CDB86C}">
      <dgm:prSet/>
      <dgm:spPr/>
      <dgm:t>
        <a:bodyPr/>
        <a:lstStyle/>
        <a:p>
          <a:pPr algn="ctr"/>
          <a:endParaRPr lang="es-CO" sz="1100">
            <a:latin typeface="Montserrat Medium" panose="00000600000000000000" pitchFamily="2" charset="0"/>
          </a:endParaRPr>
        </a:p>
      </dgm:t>
    </dgm:pt>
    <dgm:pt modelId="{D06C67F6-E521-4121-B48F-3CF5D1DE142C}">
      <dgm:prSet custT="1"/>
      <dgm:spPr/>
      <dgm:t>
        <a:bodyPr/>
        <a:lstStyle/>
        <a:p>
          <a:pPr algn="ctr"/>
          <a:r>
            <a:rPr lang="es-CO" sz="1100">
              <a:latin typeface="Montserrat Medium" panose="00000600000000000000" pitchFamily="2" charset="0"/>
            </a:rPr>
            <a:t>2.2.1.1 Población Total</a:t>
          </a:r>
        </a:p>
        <a:p>
          <a:pPr algn="ctr"/>
          <a:r>
            <a:rPr lang="es-CO" sz="1100" b="1">
              <a:latin typeface="Montserrat Medium" panose="00000600000000000000" pitchFamily="2" charset="0"/>
            </a:rPr>
            <a:t>60%</a:t>
          </a:r>
        </a:p>
      </dgm:t>
    </dgm:pt>
    <dgm:pt modelId="{83ADD225-513D-4418-B705-B590A52901D9}" type="parTrans" cxnId="{400CDFD4-7372-46FA-9AFE-DD658A7215FD}">
      <dgm:prSet/>
      <dgm:spPr/>
      <dgm:t>
        <a:bodyPr/>
        <a:lstStyle/>
        <a:p>
          <a:pPr algn="ctr"/>
          <a:endParaRPr lang="es-CO" sz="1100">
            <a:latin typeface="Montserrat Medium" panose="00000600000000000000" pitchFamily="2" charset="0"/>
          </a:endParaRPr>
        </a:p>
      </dgm:t>
    </dgm:pt>
    <dgm:pt modelId="{F5B2A6E5-C7D8-4655-B73A-3D4C8C4AD8C3}" type="sibTrans" cxnId="{400CDFD4-7372-46FA-9AFE-DD658A7215FD}">
      <dgm:prSet/>
      <dgm:spPr/>
      <dgm:t>
        <a:bodyPr/>
        <a:lstStyle/>
        <a:p>
          <a:pPr algn="ctr"/>
          <a:endParaRPr lang="es-CO" sz="1100">
            <a:latin typeface="Montserrat Medium" panose="00000600000000000000" pitchFamily="2" charset="0"/>
          </a:endParaRPr>
        </a:p>
      </dgm:t>
    </dgm:pt>
    <dgm:pt modelId="{D84A5EB7-75E4-47F0-961F-83DCCFCC71C1}">
      <dgm:prSet custT="1"/>
      <dgm:spPr/>
      <dgm:t>
        <a:bodyPr/>
        <a:lstStyle/>
        <a:p>
          <a:pPr algn="ctr"/>
          <a:r>
            <a:rPr lang="es-CO" sz="1100" dirty="0">
              <a:latin typeface="Montserrat Medium" panose="00000600000000000000" pitchFamily="2" charset="0"/>
            </a:rPr>
            <a:t>2.2.1.2 Población en riesgo de malaria</a:t>
          </a:r>
        </a:p>
        <a:p>
          <a:pPr algn="ctr"/>
          <a:r>
            <a:rPr lang="es-CO" sz="1100" b="1" dirty="0">
              <a:latin typeface="Montserrat Medium" panose="00000600000000000000" pitchFamily="2" charset="0"/>
            </a:rPr>
            <a:t>8%</a:t>
          </a:r>
        </a:p>
      </dgm:t>
    </dgm:pt>
    <dgm:pt modelId="{C32BEB2C-1FB4-4A93-B882-536F02FE11AE}" type="parTrans" cxnId="{242637D6-B134-4857-8E2A-1E9A27000C70}">
      <dgm:prSet/>
      <dgm:spPr/>
      <dgm:t>
        <a:bodyPr/>
        <a:lstStyle/>
        <a:p>
          <a:pPr algn="ctr"/>
          <a:endParaRPr lang="es-CO" sz="1100">
            <a:latin typeface="Montserrat Medium" panose="00000600000000000000" pitchFamily="2" charset="0"/>
          </a:endParaRPr>
        </a:p>
      </dgm:t>
    </dgm:pt>
    <dgm:pt modelId="{04A7EF70-42E6-4CB7-B815-79A2D95EF7CB}" type="sibTrans" cxnId="{242637D6-B134-4857-8E2A-1E9A27000C70}">
      <dgm:prSet/>
      <dgm:spPr/>
      <dgm:t>
        <a:bodyPr/>
        <a:lstStyle/>
        <a:p>
          <a:pPr algn="ctr"/>
          <a:endParaRPr lang="es-CO" sz="1100">
            <a:latin typeface="Montserrat Medium" panose="00000600000000000000" pitchFamily="2" charset="0"/>
          </a:endParaRPr>
        </a:p>
      </dgm:t>
    </dgm:pt>
    <dgm:pt modelId="{8557C434-9977-4EBE-A954-254CDE132456}">
      <dgm:prSet custT="1"/>
      <dgm:spPr/>
      <dgm:t>
        <a:bodyPr/>
        <a:lstStyle/>
        <a:p>
          <a:pPr algn="ctr"/>
          <a:r>
            <a:rPr lang="es-CO" sz="1100" dirty="0">
              <a:latin typeface="Montserrat Medium" panose="00000600000000000000" pitchFamily="2" charset="0"/>
            </a:rPr>
            <a:t>2.2.5.1 Cumplimiento de Vacunación</a:t>
          </a:r>
        </a:p>
        <a:p>
          <a:pPr algn="ctr"/>
          <a:r>
            <a:rPr lang="es-CO" sz="1100" b="1" dirty="0">
              <a:latin typeface="Montserrat Medium" panose="00000600000000000000" pitchFamily="2" charset="0"/>
            </a:rPr>
            <a:t>3%</a:t>
          </a:r>
        </a:p>
      </dgm:t>
    </dgm:pt>
    <dgm:pt modelId="{1BD84AD3-10C4-4454-951C-E7B11B2F8DCF}" type="parTrans" cxnId="{A2AB9F3C-41FE-43A0-9572-1A33AAA11316}">
      <dgm:prSet/>
      <dgm:spPr/>
      <dgm:t>
        <a:bodyPr/>
        <a:lstStyle/>
        <a:p>
          <a:pPr algn="ctr"/>
          <a:endParaRPr lang="es-CO" sz="1100">
            <a:latin typeface="Montserrat Medium" panose="00000600000000000000" pitchFamily="2" charset="0"/>
          </a:endParaRPr>
        </a:p>
      </dgm:t>
    </dgm:pt>
    <dgm:pt modelId="{5360285F-5AB4-4F26-9979-4F7397235AEB}" type="sibTrans" cxnId="{A2AB9F3C-41FE-43A0-9572-1A33AAA11316}">
      <dgm:prSet/>
      <dgm:spPr/>
      <dgm:t>
        <a:bodyPr/>
        <a:lstStyle/>
        <a:p>
          <a:pPr algn="ctr"/>
          <a:endParaRPr lang="es-CO" sz="1100">
            <a:latin typeface="Montserrat Medium" panose="00000600000000000000" pitchFamily="2" charset="0"/>
          </a:endParaRPr>
        </a:p>
      </dgm:t>
    </dgm:pt>
    <dgm:pt modelId="{78A3CDF4-9A57-480A-A456-4417034876B1}">
      <dgm:prSet custT="1"/>
      <dgm:spPr/>
      <dgm:t>
        <a:bodyPr/>
        <a:lstStyle/>
        <a:p>
          <a:pPr algn="ctr"/>
          <a:r>
            <a:rPr lang="es-CO" sz="1100">
              <a:latin typeface="Montserrat Medium" panose="00000600000000000000" pitchFamily="2" charset="0"/>
            </a:rPr>
            <a:t>2.2.5.2 Recursos Comprometidos</a:t>
          </a:r>
        </a:p>
        <a:p>
          <a:pPr algn="ctr"/>
          <a:r>
            <a:rPr lang="es-CO" sz="1100" b="1">
              <a:latin typeface="Montserrat Medium" panose="00000600000000000000" pitchFamily="2" charset="0"/>
            </a:rPr>
            <a:t>4%</a:t>
          </a:r>
        </a:p>
      </dgm:t>
    </dgm:pt>
    <dgm:pt modelId="{81FD9611-FAAF-473A-8E1B-8E8FBE69EABE}" type="parTrans" cxnId="{453072E6-94BF-48FA-A7BA-090A560B6773}">
      <dgm:prSet/>
      <dgm:spPr/>
      <dgm:t>
        <a:bodyPr/>
        <a:lstStyle/>
        <a:p>
          <a:pPr algn="ctr"/>
          <a:endParaRPr lang="es-CO" sz="1100">
            <a:latin typeface="Montserrat Medium" panose="00000600000000000000" pitchFamily="2" charset="0"/>
          </a:endParaRPr>
        </a:p>
      </dgm:t>
    </dgm:pt>
    <dgm:pt modelId="{C7233219-C6E9-4339-AD20-7AB2114EB8EE}" type="sibTrans" cxnId="{453072E6-94BF-48FA-A7BA-090A560B6773}">
      <dgm:prSet/>
      <dgm:spPr/>
      <dgm:t>
        <a:bodyPr/>
        <a:lstStyle/>
        <a:p>
          <a:pPr algn="ctr"/>
          <a:endParaRPr lang="es-CO" sz="1100">
            <a:latin typeface="Montserrat Medium" panose="00000600000000000000" pitchFamily="2" charset="0"/>
          </a:endParaRPr>
        </a:p>
      </dgm:t>
    </dgm:pt>
    <dgm:pt modelId="{69BF1700-0E0B-49FC-8CC8-15202E4D228A}">
      <dgm:prSet custT="1"/>
      <dgm:spPr/>
      <dgm:t>
        <a:bodyPr/>
        <a:lstStyle/>
        <a:p>
          <a:r>
            <a:rPr lang="es-CO" sz="1100">
              <a:latin typeface="Montserrat Medium" panose="00000600000000000000" pitchFamily="2" charset="0"/>
            </a:rPr>
            <a:t>2.3.5 Asignación Departamentos Especiales</a:t>
          </a:r>
        </a:p>
      </dgm:t>
    </dgm:pt>
    <dgm:pt modelId="{BD48CEBA-1D73-40A6-8032-7D1A50253BFA}" type="parTrans" cxnId="{91E2320E-ADC9-4755-A454-5DF2D8C0E18C}">
      <dgm:prSet/>
      <dgm:spPr/>
      <dgm:t>
        <a:bodyPr/>
        <a:lstStyle/>
        <a:p>
          <a:endParaRPr lang="es-CO" sz="1100">
            <a:latin typeface="Montserrat Medium" panose="00000600000000000000" pitchFamily="2" charset="0"/>
          </a:endParaRPr>
        </a:p>
      </dgm:t>
    </dgm:pt>
    <dgm:pt modelId="{AD98BC34-4C2B-4221-A853-9DD012F21154}" type="sibTrans" cxnId="{91E2320E-ADC9-4755-A454-5DF2D8C0E18C}">
      <dgm:prSet/>
      <dgm:spPr/>
      <dgm:t>
        <a:bodyPr/>
        <a:lstStyle/>
        <a:p>
          <a:endParaRPr lang="es-CO" sz="1100">
            <a:latin typeface="Montserrat Medium" panose="00000600000000000000" pitchFamily="2" charset="0"/>
          </a:endParaRPr>
        </a:p>
      </dgm:t>
    </dgm:pt>
    <dgm:pt modelId="{90409005-048D-4BAF-BCEC-827413ACE57F}" type="pres">
      <dgm:prSet presAssocID="{A95920C3-5E63-4562-9EC2-CA37FA03FC5B}" presName="hierChild1" presStyleCnt="0">
        <dgm:presLayoutVars>
          <dgm:orgChart val="1"/>
          <dgm:chPref val="1"/>
          <dgm:dir/>
          <dgm:animOne val="branch"/>
          <dgm:animLvl val="lvl"/>
          <dgm:resizeHandles/>
        </dgm:presLayoutVars>
      </dgm:prSet>
      <dgm:spPr/>
    </dgm:pt>
    <dgm:pt modelId="{D1760915-B4BF-46D6-803D-4824686919F4}" type="pres">
      <dgm:prSet presAssocID="{9DFC8467-A3FB-4CDD-8BB8-7A0965D14987}" presName="hierRoot1" presStyleCnt="0">
        <dgm:presLayoutVars>
          <dgm:hierBranch val="init"/>
        </dgm:presLayoutVars>
      </dgm:prSet>
      <dgm:spPr/>
    </dgm:pt>
    <dgm:pt modelId="{49DC46B2-11CC-4ED2-8F27-FD75F66A47A7}" type="pres">
      <dgm:prSet presAssocID="{9DFC8467-A3FB-4CDD-8BB8-7A0965D14987}" presName="rootComposite1" presStyleCnt="0"/>
      <dgm:spPr/>
    </dgm:pt>
    <dgm:pt modelId="{DBB8ECCA-993C-488F-BE81-70AB48F6CDBA}" type="pres">
      <dgm:prSet presAssocID="{9DFC8467-A3FB-4CDD-8BB8-7A0965D14987}" presName="rootText1" presStyleLbl="node0" presStyleIdx="0" presStyleCnt="1" custScaleX="203039" custScaleY="58409">
        <dgm:presLayoutVars>
          <dgm:chPref val="3"/>
        </dgm:presLayoutVars>
      </dgm:prSet>
      <dgm:spPr/>
    </dgm:pt>
    <dgm:pt modelId="{381ECC09-60DE-4D48-8D91-E610E4BAB8D8}" type="pres">
      <dgm:prSet presAssocID="{9DFC8467-A3FB-4CDD-8BB8-7A0965D14987}" presName="rootConnector1" presStyleLbl="node1" presStyleIdx="0" presStyleCnt="0"/>
      <dgm:spPr/>
    </dgm:pt>
    <dgm:pt modelId="{371EF70E-FFF1-4758-8164-C6816CB9E168}" type="pres">
      <dgm:prSet presAssocID="{9DFC8467-A3FB-4CDD-8BB8-7A0965D14987}" presName="hierChild2" presStyleCnt="0"/>
      <dgm:spPr/>
    </dgm:pt>
    <dgm:pt modelId="{D31D5597-5A7E-4C6C-95D4-F56F156E8541}" type="pres">
      <dgm:prSet presAssocID="{45F91744-7E40-4981-B363-4F71E724740F}" presName="Name37" presStyleLbl="parChTrans1D2" presStyleIdx="0" presStyleCnt="4"/>
      <dgm:spPr/>
    </dgm:pt>
    <dgm:pt modelId="{61FF1CA7-E0C9-4F5B-9C59-050A11B07DE5}" type="pres">
      <dgm:prSet presAssocID="{033B92C8-EDDA-4F31-8F37-4F530E23FE30}" presName="hierRoot2" presStyleCnt="0">
        <dgm:presLayoutVars>
          <dgm:hierBranch val="init"/>
        </dgm:presLayoutVars>
      </dgm:prSet>
      <dgm:spPr/>
    </dgm:pt>
    <dgm:pt modelId="{A00C62C5-37C1-459E-8B30-6DDEADFE8A66}" type="pres">
      <dgm:prSet presAssocID="{033B92C8-EDDA-4F31-8F37-4F530E23FE30}" presName="rootComposite" presStyleCnt="0"/>
      <dgm:spPr/>
    </dgm:pt>
    <dgm:pt modelId="{93CAC38D-C9A1-457C-B98A-5154D0B96775}" type="pres">
      <dgm:prSet presAssocID="{033B92C8-EDDA-4F31-8F37-4F530E23FE30}" presName="rootText" presStyleLbl="node2" presStyleIdx="0" presStyleCnt="3" custLinFactNeighborX="-20297">
        <dgm:presLayoutVars>
          <dgm:chPref val="3"/>
        </dgm:presLayoutVars>
      </dgm:prSet>
      <dgm:spPr/>
    </dgm:pt>
    <dgm:pt modelId="{7D3FE4B7-18F8-479C-9A22-70B46AC5DD12}" type="pres">
      <dgm:prSet presAssocID="{033B92C8-EDDA-4F31-8F37-4F530E23FE30}" presName="rootConnector" presStyleLbl="node2" presStyleIdx="0" presStyleCnt="3"/>
      <dgm:spPr/>
    </dgm:pt>
    <dgm:pt modelId="{CA8A23B8-FB19-4912-9A89-0EC4AFF9F368}" type="pres">
      <dgm:prSet presAssocID="{033B92C8-EDDA-4F31-8F37-4F530E23FE30}" presName="hierChild4" presStyleCnt="0"/>
      <dgm:spPr/>
    </dgm:pt>
    <dgm:pt modelId="{1E020B1A-7794-46AA-96B8-7022209CDEAA}" type="pres">
      <dgm:prSet presAssocID="{033B92C8-EDDA-4F31-8F37-4F530E23FE30}" presName="hierChild5" presStyleCnt="0"/>
      <dgm:spPr/>
    </dgm:pt>
    <dgm:pt modelId="{F94BCCB7-3F25-4A8E-9CAA-319EA5BC5598}" type="pres">
      <dgm:prSet presAssocID="{FA83ED4B-61E9-4EBC-A904-5ADA859EA202}" presName="Name111" presStyleLbl="parChTrans1D3" presStyleIdx="0" presStyleCnt="11"/>
      <dgm:spPr/>
    </dgm:pt>
    <dgm:pt modelId="{6BF47092-DDB9-4611-A8E5-89A1768A4191}" type="pres">
      <dgm:prSet presAssocID="{DF4808A2-4E79-49F5-AB34-66FEFDA3373E}" presName="hierRoot3" presStyleCnt="0">
        <dgm:presLayoutVars>
          <dgm:hierBranch val="init"/>
        </dgm:presLayoutVars>
      </dgm:prSet>
      <dgm:spPr/>
    </dgm:pt>
    <dgm:pt modelId="{580AD1CE-3B17-4D88-8501-3771D1DE15A2}" type="pres">
      <dgm:prSet presAssocID="{DF4808A2-4E79-49F5-AB34-66FEFDA3373E}" presName="rootComposite3" presStyleCnt="0"/>
      <dgm:spPr/>
    </dgm:pt>
    <dgm:pt modelId="{CA79740D-0684-4D2E-9E35-55FEB125F89A}" type="pres">
      <dgm:prSet presAssocID="{DF4808A2-4E79-49F5-AB34-66FEFDA3373E}" presName="rootText3" presStyleLbl="asst2" presStyleIdx="0" presStyleCnt="1" custLinFactNeighborX="-20297">
        <dgm:presLayoutVars>
          <dgm:chPref val="3"/>
        </dgm:presLayoutVars>
      </dgm:prSet>
      <dgm:spPr/>
    </dgm:pt>
    <dgm:pt modelId="{89CB8FBC-47C1-4675-8960-5F776EAEBC01}" type="pres">
      <dgm:prSet presAssocID="{DF4808A2-4E79-49F5-AB34-66FEFDA3373E}" presName="rootConnector3" presStyleLbl="asst2" presStyleIdx="0" presStyleCnt="1"/>
      <dgm:spPr/>
    </dgm:pt>
    <dgm:pt modelId="{203569BD-4C7C-4A7F-9949-2F925C1EB22A}" type="pres">
      <dgm:prSet presAssocID="{DF4808A2-4E79-49F5-AB34-66FEFDA3373E}" presName="hierChild6" presStyleCnt="0"/>
      <dgm:spPr/>
    </dgm:pt>
    <dgm:pt modelId="{7F1659E7-5ABE-4E94-AE89-758FBD152639}" type="pres">
      <dgm:prSet presAssocID="{DF4808A2-4E79-49F5-AB34-66FEFDA3373E}" presName="hierChild7" presStyleCnt="0"/>
      <dgm:spPr/>
    </dgm:pt>
    <dgm:pt modelId="{05A66CA2-1FDC-44A1-A64F-7D5240B3009E}" type="pres">
      <dgm:prSet presAssocID="{B4698286-A08C-45CF-9A71-8B3E4E13512D}" presName="Name37" presStyleLbl="parChTrans1D2" presStyleIdx="1" presStyleCnt="4"/>
      <dgm:spPr/>
    </dgm:pt>
    <dgm:pt modelId="{B2DBC2FC-6A00-46CC-8BBA-26192EB9EC1F}" type="pres">
      <dgm:prSet presAssocID="{FEA23178-7565-4C3E-8FE5-0202A10ECFE6}" presName="hierRoot2" presStyleCnt="0">
        <dgm:presLayoutVars>
          <dgm:hierBranch val="init"/>
        </dgm:presLayoutVars>
      </dgm:prSet>
      <dgm:spPr/>
    </dgm:pt>
    <dgm:pt modelId="{72417AD0-08E6-47F7-A8B5-8CD40D1BE033}" type="pres">
      <dgm:prSet presAssocID="{FEA23178-7565-4C3E-8FE5-0202A10ECFE6}" presName="rootComposite" presStyleCnt="0"/>
      <dgm:spPr/>
    </dgm:pt>
    <dgm:pt modelId="{F48D164F-BF10-47EC-B830-1CDADF5EA492}" type="pres">
      <dgm:prSet presAssocID="{FEA23178-7565-4C3E-8FE5-0202A10ECFE6}" presName="rootText" presStyleLbl="node2" presStyleIdx="1" presStyleCnt="3">
        <dgm:presLayoutVars>
          <dgm:chPref val="3"/>
        </dgm:presLayoutVars>
      </dgm:prSet>
      <dgm:spPr/>
    </dgm:pt>
    <dgm:pt modelId="{914CB18A-D9C7-43B8-8917-BA4718E52A27}" type="pres">
      <dgm:prSet presAssocID="{FEA23178-7565-4C3E-8FE5-0202A10ECFE6}" presName="rootConnector" presStyleLbl="node2" presStyleIdx="1" presStyleCnt="3"/>
      <dgm:spPr/>
    </dgm:pt>
    <dgm:pt modelId="{C8C7E526-D05E-4C60-B7BD-12923953A84E}" type="pres">
      <dgm:prSet presAssocID="{FEA23178-7565-4C3E-8FE5-0202A10ECFE6}" presName="hierChild4" presStyleCnt="0"/>
      <dgm:spPr/>
    </dgm:pt>
    <dgm:pt modelId="{EC66FC05-07AD-43F1-BD69-1662E4A22775}" type="pres">
      <dgm:prSet presAssocID="{4204750D-7EF9-42D9-8D11-5591B9AC1541}" presName="Name37" presStyleLbl="parChTrans1D3" presStyleIdx="1" presStyleCnt="11"/>
      <dgm:spPr/>
    </dgm:pt>
    <dgm:pt modelId="{D4A90913-EA3D-47C7-8629-5F2AC0091A5C}" type="pres">
      <dgm:prSet presAssocID="{A9BE431B-9861-46EA-8CFF-C1DD7D2B3E02}" presName="hierRoot2" presStyleCnt="0">
        <dgm:presLayoutVars>
          <dgm:hierBranch val="init"/>
        </dgm:presLayoutVars>
      </dgm:prSet>
      <dgm:spPr/>
    </dgm:pt>
    <dgm:pt modelId="{0304532D-0CD3-4DE0-A33E-AAFB872058E9}" type="pres">
      <dgm:prSet presAssocID="{A9BE431B-9861-46EA-8CFF-C1DD7D2B3E02}" presName="rootComposite" presStyleCnt="0"/>
      <dgm:spPr/>
    </dgm:pt>
    <dgm:pt modelId="{AACBD818-AD94-4DB4-9792-8C62AD6EC70C}" type="pres">
      <dgm:prSet presAssocID="{A9BE431B-9861-46EA-8CFF-C1DD7D2B3E02}" presName="rootText" presStyleLbl="node3" presStyleIdx="0" presStyleCnt="10">
        <dgm:presLayoutVars>
          <dgm:chPref val="3"/>
        </dgm:presLayoutVars>
      </dgm:prSet>
      <dgm:spPr/>
    </dgm:pt>
    <dgm:pt modelId="{9C9010D1-8635-47F4-8861-40C3CBF3C36D}" type="pres">
      <dgm:prSet presAssocID="{A9BE431B-9861-46EA-8CFF-C1DD7D2B3E02}" presName="rootConnector" presStyleLbl="node3" presStyleIdx="0" presStyleCnt="10"/>
      <dgm:spPr/>
    </dgm:pt>
    <dgm:pt modelId="{8D40CAD5-09A8-4EC8-BE04-B28F3C6DB2C0}" type="pres">
      <dgm:prSet presAssocID="{A9BE431B-9861-46EA-8CFF-C1DD7D2B3E02}" presName="hierChild4" presStyleCnt="0"/>
      <dgm:spPr/>
    </dgm:pt>
    <dgm:pt modelId="{2D997E90-9051-498A-9FCC-F1A58C7F286C}" type="pres">
      <dgm:prSet presAssocID="{83ADD225-513D-4418-B705-B590A52901D9}" presName="Name37" presStyleLbl="parChTrans1D4" presStyleIdx="0" presStyleCnt="4"/>
      <dgm:spPr/>
    </dgm:pt>
    <dgm:pt modelId="{2E46E877-9740-479C-BAE9-4F172FFA17B6}" type="pres">
      <dgm:prSet presAssocID="{D06C67F6-E521-4121-B48F-3CF5D1DE142C}" presName="hierRoot2" presStyleCnt="0">
        <dgm:presLayoutVars>
          <dgm:hierBranch val="init"/>
        </dgm:presLayoutVars>
      </dgm:prSet>
      <dgm:spPr/>
    </dgm:pt>
    <dgm:pt modelId="{1800736A-083C-45BA-B0A0-8508D8B09373}" type="pres">
      <dgm:prSet presAssocID="{D06C67F6-E521-4121-B48F-3CF5D1DE142C}" presName="rootComposite" presStyleCnt="0"/>
      <dgm:spPr/>
    </dgm:pt>
    <dgm:pt modelId="{6216F50F-1F6B-4A81-933C-EE08F6B6E483}" type="pres">
      <dgm:prSet presAssocID="{D06C67F6-E521-4121-B48F-3CF5D1DE142C}" presName="rootText" presStyleLbl="node4" presStyleIdx="0" presStyleCnt="4">
        <dgm:presLayoutVars>
          <dgm:chPref val="3"/>
        </dgm:presLayoutVars>
      </dgm:prSet>
      <dgm:spPr/>
    </dgm:pt>
    <dgm:pt modelId="{73ED3C12-697B-4C46-97B7-A96FCAFD0881}" type="pres">
      <dgm:prSet presAssocID="{D06C67F6-E521-4121-B48F-3CF5D1DE142C}" presName="rootConnector" presStyleLbl="node4" presStyleIdx="0" presStyleCnt="4"/>
      <dgm:spPr/>
    </dgm:pt>
    <dgm:pt modelId="{CBB38D8B-C006-4013-A1FC-014BFA810A4F}" type="pres">
      <dgm:prSet presAssocID="{D06C67F6-E521-4121-B48F-3CF5D1DE142C}" presName="hierChild4" presStyleCnt="0"/>
      <dgm:spPr/>
    </dgm:pt>
    <dgm:pt modelId="{7F19494C-3298-48B1-A4A6-9F4831E5537D}" type="pres">
      <dgm:prSet presAssocID="{D06C67F6-E521-4121-B48F-3CF5D1DE142C}" presName="hierChild5" presStyleCnt="0"/>
      <dgm:spPr/>
    </dgm:pt>
    <dgm:pt modelId="{C51A6666-D660-4508-BCFD-7270C3C9749F}" type="pres">
      <dgm:prSet presAssocID="{C32BEB2C-1FB4-4A93-B882-536F02FE11AE}" presName="Name37" presStyleLbl="parChTrans1D4" presStyleIdx="1" presStyleCnt="4"/>
      <dgm:spPr/>
    </dgm:pt>
    <dgm:pt modelId="{1BAFA34E-2A5A-4FA3-9B78-72AA7EBAD873}" type="pres">
      <dgm:prSet presAssocID="{D84A5EB7-75E4-47F0-961F-83DCCFCC71C1}" presName="hierRoot2" presStyleCnt="0">
        <dgm:presLayoutVars>
          <dgm:hierBranch val="init"/>
        </dgm:presLayoutVars>
      </dgm:prSet>
      <dgm:spPr/>
    </dgm:pt>
    <dgm:pt modelId="{C014A8FF-66BC-4403-BB16-FB0DE0CAEBAE}" type="pres">
      <dgm:prSet presAssocID="{D84A5EB7-75E4-47F0-961F-83DCCFCC71C1}" presName="rootComposite" presStyleCnt="0"/>
      <dgm:spPr/>
    </dgm:pt>
    <dgm:pt modelId="{E8DE7428-7399-47BE-BB7E-3D20BA691067}" type="pres">
      <dgm:prSet presAssocID="{D84A5EB7-75E4-47F0-961F-83DCCFCC71C1}" presName="rootText" presStyleLbl="node4" presStyleIdx="1" presStyleCnt="4" custScaleY="150830">
        <dgm:presLayoutVars>
          <dgm:chPref val="3"/>
        </dgm:presLayoutVars>
      </dgm:prSet>
      <dgm:spPr/>
    </dgm:pt>
    <dgm:pt modelId="{A0479FD7-D545-452E-BD2E-2F9A830902DF}" type="pres">
      <dgm:prSet presAssocID="{D84A5EB7-75E4-47F0-961F-83DCCFCC71C1}" presName="rootConnector" presStyleLbl="node4" presStyleIdx="1" presStyleCnt="4"/>
      <dgm:spPr/>
    </dgm:pt>
    <dgm:pt modelId="{25C000A4-2905-4577-A557-1CFEEB0A1989}" type="pres">
      <dgm:prSet presAssocID="{D84A5EB7-75E4-47F0-961F-83DCCFCC71C1}" presName="hierChild4" presStyleCnt="0"/>
      <dgm:spPr/>
    </dgm:pt>
    <dgm:pt modelId="{8A7570E6-81D0-4DF6-94D8-042595464430}" type="pres">
      <dgm:prSet presAssocID="{D84A5EB7-75E4-47F0-961F-83DCCFCC71C1}" presName="hierChild5" presStyleCnt="0"/>
      <dgm:spPr/>
    </dgm:pt>
    <dgm:pt modelId="{4D032D52-6F99-4CDA-8DB8-16FB102D14C2}" type="pres">
      <dgm:prSet presAssocID="{A9BE431B-9861-46EA-8CFF-C1DD7D2B3E02}" presName="hierChild5" presStyleCnt="0"/>
      <dgm:spPr/>
    </dgm:pt>
    <dgm:pt modelId="{A994911C-89F1-4D94-8037-847D9BDCF025}" type="pres">
      <dgm:prSet presAssocID="{DAA6E442-B1C2-40FD-9C14-EC324DB9937B}" presName="Name37" presStyleLbl="parChTrans1D3" presStyleIdx="2" presStyleCnt="11"/>
      <dgm:spPr/>
    </dgm:pt>
    <dgm:pt modelId="{21D48019-D443-41E9-A14B-5D91E6573C26}" type="pres">
      <dgm:prSet presAssocID="{523BB000-DF89-4F8A-B59A-8292014EDFF9}" presName="hierRoot2" presStyleCnt="0">
        <dgm:presLayoutVars>
          <dgm:hierBranch val="init"/>
        </dgm:presLayoutVars>
      </dgm:prSet>
      <dgm:spPr/>
    </dgm:pt>
    <dgm:pt modelId="{419FF89B-B348-4B28-AAE9-BE7808FACF26}" type="pres">
      <dgm:prSet presAssocID="{523BB000-DF89-4F8A-B59A-8292014EDFF9}" presName="rootComposite" presStyleCnt="0"/>
      <dgm:spPr/>
    </dgm:pt>
    <dgm:pt modelId="{6E9CFF79-9DDF-46B4-8097-8A767BE220DA}" type="pres">
      <dgm:prSet presAssocID="{523BB000-DF89-4F8A-B59A-8292014EDFF9}" presName="rootText" presStyleLbl="node3" presStyleIdx="1" presStyleCnt="10">
        <dgm:presLayoutVars>
          <dgm:chPref val="3"/>
        </dgm:presLayoutVars>
      </dgm:prSet>
      <dgm:spPr/>
    </dgm:pt>
    <dgm:pt modelId="{813688CF-2E5B-452F-B0E9-C68B2C0FC50C}" type="pres">
      <dgm:prSet presAssocID="{523BB000-DF89-4F8A-B59A-8292014EDFF9}" presName="rootConnector" presStyleLbl="node3" presStyleIdx="1" presStyleCnt="10"/>
      <dgm:spPr/>
    </dgm:pt>
    <dgm:pt modelId="{83265517-9DDF-43C1-A231-65096513142B}" type="pres">
      <dgm:prSet presAssocID="{523BB000-DF89-4F8A-B59A-8292014EDFF9}" presName="hierChild4" presStyleCnt="0"/>
      <dgm:spPr/>
    </dgm:pt>
    <dgm:pt modelId="{1DF6AC73-7C17-483E-A21A-55581D032D15}" type="pres">
      <dgm:prSet presAssocID="{523BB000-DF89-4F8A-B59A-8292014EDFF9}" presName="hierChild5" presStyleCnt="0"/>
      <dgm:spPr/>
    </dgm:pt>
    <dgm:pt modelId="{800EDFCF-3A2A-4F57-97CE-11C646AF357E}" type="pres">
      <dgm:prSet presAssocID="{18314617-DA67-4010-9FD5-526298555402}" presName="Name37" presStyleLbl="parChTrans1D3" presStyleIdx="3" presStyleCnt="11"/>
      <dgm:spPr/>
    </dgm:pt>
    <dgm:pt modelId="{355614BD-8D7E-4490-B3C3-5CA38C41C014}" type="pres">
      <dgm:prSet presAssocID="{9BC9363F-4DDF-40D1-828A-47385AECE9CB}" presName="hierRoot2" presStyleCnt="0">
        <dgm:presLayoutVars>
          <dgm:hierBranch val="init"/>
        </dgm:presLayoutVars>
      </dgm:prSet>
      <dgm:spPr/>
    </dgm:pt>
    <dgm:pt modelId="{ED6ECDB3-0348-4252-92FB-2D91E356B1CA}" type="pres">
      <dgm:prSet presAssocID="{9BC9363F-4DDF-40D1-828A-47385AECE9CB}" presName="rootComposite" presStyleCnt="0"/>
      <dgm:spPr/>
    </dgm:pt>
    <dgm:pt modelId="{9848C808-2842-4C8F-ABDD-285F539834BD}" type="pres">
      <dgm:prSet presAssocID="{9BC9363F-4DDF-40D1-828A-47385AECE9CB}" presName="rootText" presStyleLbl="node3" presStyleIdx="2" presStyleCnt="10">
        <dgm:presLayoutVars>
          <dgm:chPref val="3"/>
        </dgm:presLayoutVars>
      </dgm:prSet>
      <dgm:spPr/>
    </dgm:pt>
    <dgm:pt modelId="{3B3F1501-18ED-4754-9B30-C1C21AAE91DE}" type="pres">
      <dgm:prSet presAssocID="{9BC9363F-4DDF-40D1-828A-47385AECE9CB}" presName="rootConnector" presStyleLbl="node3" presStyleIdx="2" presStyleCnt="10"/>
      <dgm:spPr/>
    </dgm:pt>
    <dgm:pt modelId="{40ABBABE-1F67-46EF-AAE9-018DB85457A8}" type="pres">
      <dgm:prSet presAssocID="{9BC9363F-4DDF-40D1-828A-47385AECE9CB}" presName="hierChild4" presStyleCnt="0"/>
      <dgm:spPr/>
    </dgm:pt>
    <dgm:pt modelId="{180C3D34-38F8-4A65-A895-ADA0DA1E6809}" type="pres">
      <dgm:prSet presAssocID="{9BC9363F-4DDF-40D1-828A-47385AECE9CB}" presName="hierChild5" presStyleCnt="0"/>
      <dgm:spPr/>
    </dgm:pt>
    <dgm:pt modelId="{BB073118-0846-4841-BB2D-2A74CB930400}" type="pres">
      <dgm:prSet presAssocID="{1BF485AF-A20A-41BD-8F7D-AF2FA8FE4D2F}" presName="Name37" presStyleLbl="parChTrans1D3" presStyleIdx="4" presStyleCnt="11"/>
      <dgm:spPr/>
    </dgm:pt>
    <dgm:pt modelId="{1C426BA8-CB1C-40D8-A139-1C53130ACC42}" type="pres">
      <dgm:prSet presAssocID="{9AB0FC82-F8D8-40D8-BB98-1AE8C1759BDF}" presName="hierRoot2" presStyleCnt="0">
        <dgm:presLayoutVars>
          <dgm:hierBranch val="init"/>
        </dgm:presLayoutVars>
      </dgm:prSet>
      <dgm:spPr/>
    </dgm:pt>
    <dgm:pt modelId="{7DE41083-9A8E-4479-A4F2-03DBD42AF25A}" type="pres">
      <dgm:prSet presAssocID="{9AB0FC82-F8D8-40D8-BB98-1AE8C1759BDF}" presName="rootComposite" presStyleCnt="0"/>
      <dgm:spPr/>
    </dgm:pt>
    <dgm:pt modelId="{0770CB23-C715-452E-BBED-1ECEF625214D}" type="pres">
      <dgm:prSet presAssocID="{9AB0FC82-F8D8-40D8-BB98-1AE8C1759BDF}" presName="rootText" presStyleLbl="node3" presStyleIdx="3" presStyleCnt="10">
        <dgm:presLayoutVars>
          <dgm:chPref val="3"/>
        </dgm:presLayoutVars>
      </dgm:prSet>
      <dgm:spPr/>
    </dgm:pt>
    <dgm:pt modelId="{0E7856D5-F979-40D3-B891-0044C582BF61}" type="pres">
      <dgm:prSet presAssocID="{9AB0FC82-F8D8-40D8-BB98-1AE8C1759BDF}" presName="rootConnector" presStyleLbl="node3" presStyleIdx="3" presStyleCnt="10"/>
      <dgm:spPr/>
    </dgm:pt>
    <dgm:pt modelId="{DE99E273-7F13-42AF-8955-0EF9A6C14907}" type="pres">
      <dgm:prSet presAssocID="{9AB0FC82-F8D8-40D8-BB98-1AE8C1759BDF}" presName="hierChild4" presStyleCnt="0"/>
      <dgm:spPr/>
    </dgm:pt>
    <dgm:pt modelId="{05CF0FAD-C89C-4743-B06E-31D40205FDDC}" type="pres">
      <dgm:prSet presAssocID="{9AB0FC82-F8D8-40D8-BB98-1AE8C1759BDF}" presName="hierChild5" presStyleCnt="0"/>
      <dgm:spPr/>
    </dgm:pt>
    <dgm:pt modelId="{61EBDEDB-D228-47F7-9FDD-2015DC3F1DFD}" type="pres">
      <dgm:prSet presAssocID="{1E257969-1FE8-4B29-8CC8-5212DBBCF2FD}" presName="Name37" presStyleLbl="parChTrans1D3" presStyleIdx="5" presStyleCnt="11"/>
      <dgm:spPr/>
    </dgm:pt>
    <dgm:pt modelId="{EDAAA325-D5AB-41E2-8740-373D4A33A946}" type="pres">
      <dgm:prSet presAssocID="{D0BCFFB3-3AEE-4149-8072-5CB49643A1F8}" presName="hierRoot2" presStyleCnt="0">
        <dgm:presLayoutVars>
          <dgm:hierBranch val="init"/>
        </dgm:presLayoutVars>
      </dgm:prSet>
      <dgm:spPr/>
    </dgm:pt>
    <dgm:pt modelId="{524BB7C9-C469-49CE-A5E2-5524EC32C454}" type="pres">
      <dgm:prSet presAssocID="{D0BCFFB3-3AEE-4149-8072-5CB49643A1F8}" presName="rootComposite" presStyleCnt="0"/>
      <dgm:spPr/>
    </dgm:pt>
    <dgm:pt modelId="{02295B78-5008-447B-BA75-F95B03595C99}" type="pres">
      <dgm:prSet presAssocID="{D0BCFFB3-3AEE-4149-8072-5CB49643A1F8}" presName="rootText" presStyleLbl="node3" presStyleIdx="4" presStyleCnt="10">
        <dgm:presLayoutVars>
          <dgm:chPref val="3"/>
        </dgm:presLayoutVars>
      </dgm:prSet>
      <dgm:spPr/>
    </dgm:pt>
    <dgm:pt modelId="{CE6AD46A-81B5-4384-A6E4-D0B5DA23C923}" type="pres">
      <dgm:prSet presAssocID="{D0BCFFB3-3AEE-4149-8072-5CB49643A1F8}" presName="rootConnector" presStyleLbl="node3" presStyleIdx="4" presStyleCnt="10"/>
      <dgm:spPr/>
    </dgm:pt>
    <dgm:pt modelId="{69F8E873-A24E-4ADB-8FC7-1E7BE1879ECA}" type="pres">
      <dgm:prSet presAssocID="{D0BCFFB3-3AEE-4149-8072-5CB49643A1F8}" presName="hierChild4" presStyleCnt="0"/>
      <dgm:spPr/>
    </dgm:pt>
    <dgm:pt modelId="{03FAE385-B285-4624-A7E1-B4332214B331}" type="pres">
      <dgm:prSet presAssocID="{1BD84AD3-10C4-4454-951C-E7B11B2F8DCF}" presName="Name37" presStyleLbl="parChTrans1D4" presStyleIdx="2" presStyleCnt="4"/>
      <dgm:spPr/>
    </dgm:pt>
    <dgm:pt modelId="{3488981F-81EC-4B3D-80A7-8AD6C396E865}" type="pres">
      <dgm:prSet presAssocID="{8557C434-9977-4EBE-A954-254CDE132456}" presName="hierRoot2" presStyleCnt="0">
        <dgm:presLayoutVars>
          <dgm:hierBranch val="init"/>
        </dgm:presLayoutVars>
      </dgm:prSet>
      <dgm:spPr/>
    </dgm:pt>
    <dgm:pt modelId="{80898957-A6C1-4BB0-A1AF-A37B39A11C2A}" type="pres">
      <dgm:prSet presAssocID="{8557C434-9977-4EBE-A954-254CDE132456}" presName="rootComposite" presStyleCnt="0"/>
      <dgm:spPr/>
    </dgm:pt>
    <dgm:pt modelId="{09EA61B5-6382-4852-8A04-C58D610401C2}" type="pres">
      <dgm:prSet presAssocID="{8557C434-9977-4EBE-A954-254CDE132456}" presName="rootText" presStyleLbl="node4" presStyleIdx="2" presStyleCnt="4" custScaleY="134134">
        <dgm:presLayoutVars>
          <dgm:chPref val="3"/>
        </dgm:presLayoutVars>
      </dgm:prSet>
      <dgm:spPr/>
    </dgm:pt>
    <dgm:pt modelId="{C781FC46-690E-45F4-BFF4-DD8C34C99D0D}" type="pres">
      <dgm:prSet presAssocID="{8557C434-9977-4EBE-A954-254CDE132456}" presName="rootConnector" presStyleLbl="node4" presStyleIdx="2" presStyleCnt="4"/>
      <dgm:spPr/>
    </dgm:pt>
    <dgm:pt modelId="{E6366A01-9ECD-4376-AD37-C5DDC7999664}" type="pres">
      <dgm:prSet presAssocID="{8557C434-9977-4EBE-A954-254CDE132456}" presName="hierChild4" presStyleCnt="0"/>
      <dgm:spPr/>
    </dgm:pt>
    <dgm:pt modelId="{25905E5E-F220-4545-B18D-D154B25FA269}" type="pres">
      <dgm:prSet presAssocID="{8557C434-9977-4EBE-A954-254CDE132456}" presName="hierChild5" presStyleCnt="0"/>
      <dgm:spPr/>
    </dgm:pt>
    <dgm:pt modelId="{9112AFD8-9A3C-4DBE-81FF-2DAEC45796A3}" type="pres">
      <dgm:prSet presAssocID="{81FD9611-FAAF-473A-8E1B-8E8FBE69EABE}" presName="Name37" presStyleLbl="parChTrans1D4" presStyleIdx="3" presStyleCnt="4"/>
      <dgm:spPr/>
    </dgm:pt>
    <dgm:pt modelId="{02ADE0BA-331A-471D-85C7-F08B3A5F6B06}" type="pres">
      <dgm:prSet presAssocID="{78A3CDF4-9A57-480A-A456-4417034876B1}" presName="hierRoot2" presStyleCnt="0">
        <dgm:presLayoutVars>
          <dgm:hierBranch val="init"/>
        </dgm:presLayoutVars>
      </dgm:prSet>
      <dgm:spPr/>
    </dgm:pt>
    <dgm:pt modelId="{7F913AFE-8028-4822-8C04-C0D8B8CC5404}" type="pres">
      <dgm:prSet presAssocID="{78A3CDF4-9A57-480A-A456-4417034876B1}" presName="rootComposite" presStyleCnt="0"/>
      <dgm:spPr/>
    </dgm:pt>
    <dgm:pt modelId="{23D2103D-4157-44A5-9F55-73277DAFF775}" type="pres">
      <dgm:prSet presAssocID="{78A3CDF4-9A57-480A-A456-4417034876B1}" presName="rootText" presStyleLbl="node4" presStyleIdx="3" presStyleCnt="4" custScaleY="127666">
        <dgm:presLayoutVars>
          <dgm:chPref val="3"/>
        </dgm:presLayoutVars>
      </dgm:prSet>
      <dgm:spPr/>
    </dgm:pt>
    <dgm:pt modelId="{10674DD4-3BB2-440D-90ED-BAA6DD09C9FD}" type="pres">
      <dgm:prSet presAssocID="{78A3CDF4-9A57-480A-A456-4417034876B1}" presName="rootConnector" presStyleLbl="node4" presStyleIdx="3" presStyleCnt="4"/>
      <dgm:spPr/>
    </dgm:pt>
    <dgm:pt modelId="{69E89781-BDB8-46C5-972E-107DBBF22FF6}" type="pres">
      <dgm:prSet presAssocID="{78A3CDF4-9A57-480A-A456-4417034876B1}" presName="hierChild4" presStyleCnt="0"/>
      <dgm:spPr/>
    </dgm:pt>
    <dgm:pt modelId="{69DC013F-CCB1-42F6-8F50-FADC96FFD694}" type="pres">
      <dgm:prSet presAssocID="{78A3CDF4-9A57-480A-A456-4417034876B1}" presName="hierChild5" presStyleCnt="0"/>
      <dgm:spPr/>
    </dgm:pt>
    <dgm:pt modelId="{72BC6963-E0D2-4361-8852-F8D8CB1D6B17}" type="pres">
      <dgm:prSet presAssocID="{D0BCFFB3-3AEE-4149-8072-5CB49643A1F8}" presName="hierChild5" presStyleCnt="0"/>
      <dgm:spPr/>
    </dgm:pt>
    <dgm:pt modelId="{9FB3E924-4F75-4D7E-8994-89D9B26FC521}" type="pres">
      <dgm:prSet presAssocID="{FEA23178-7565-4C3E-8FE5-0202A10ECFE6}" presName="hierChild5" presStyleCnt="0"/>
      <dgm:spPr/>
    </dgm:pt>
    <dgm:pt modelId="{46221FD5-0C65-427B-98DC-83376B3130E5}" type="pres">
      <dgm:prSet presAssocID="{A8116532-8F0F-4BF7-8B16-B6496EF301B4}" presName="Name37" presStyleLbl="parChTrans1D2" presStyleIdx="2" presStyleCnt="4"/>
      <dgm:spPr/>
    </dgm:pt>
    <dgm:pt modelId="{9A78BEC8-07AE-4F4A-BA1E-D02E47F0EEE7}" type="pres">
      <dgm:prSet presAssocID="{495D0B3F-5F48-42D5-8D1A-6650687D8ED2}" presName="hierRoot2" presStyleCnt="0">
        <dgm:presLayoutVars>
          <dgm:hierBranch val="init"/>
        </dgm:presLayoutVars>
      </dgm:prSet>
      <dgm:spPr/>
    </dgm:pt>
    <dgm:pt modelId="{25704CBE-36BD-428B-A38A-156427526F50}" type="pres">
      <dgm:prSet presAssocID="{495D0B3F-5F48-42D5-8D1A-6650687D8ED2}" presName="rootComposite" presStyleCnt="0"/>
      <dgm:spPr/>
    </dgm:pt>
    <dgm:pt modelId="{904DC646-2A8B-4FB7-AFE4-A44472057ED7}" type="pres">
      <dgm:prSet presAssocID="{495D0B3F-5F48-42D5-8D1A-6650687D8ED2}" presName="rootText" presStyleLbl="node2" presStyleIdx="2" presStyleCnt="3" custLinFactNeighborX="21046" custLinFactNeighborY="-1503">
        <dgm:presLayoutVars>
          <dgm:chPref val="3"/>
        </dgm:presLayoutVars>
      </dgm:prSet>
      <dgm:spPr/>
    </dgm:pt>
    <dgm:pt modelId="{78CC8E3C-21E5-45B5-A869-A70B63D56648}" type="pres">
      <dgm:prSet presAssocID="{495D0B3F-5F48-42D5-8D1A-6650687D8ED2}" presName="rootConnector" presStyleLbl="node2" presStyleIdx="2" presStyleCnt="3"/>
      <dgm:spPr/>
    </dgm:pt>
    <dgm:pt modelId="{13C95F89-9763-45F1-AB95-EDB5B69CEB3A}" type="pres">
      <dgm:prSet presAssocID="{495D0B3F-5F48-42D5-8D1A-6650687D8ED2}" presName="hierChild4" presStyleCnt="0"/>
      <dgm:spPr/>
    </dgm:pt>
    <dgm:pt modelId="{C21405C9-5107-40D8-A6F5-0902AC9D76EE}" type="pres">
      <dgm:prSet presAssocID="{5675D764-C5A0-4ACF-BD56-27BF19D4B9E0}" presName="Name37" presStyleLbl="parChTrans1D3" presStyleIdx="6" presStyleCnt="11"/>
      <dgm:spPr/>
    </dgm:pt>
    <dgm:pt modelId="{37826437-0E78-40F4-B4F0-F125C44519B4}" type="pres">
      <dgm:prSet presAssocID="{EDCA550E-5D9B-47DB-8B53-EC60D752F9A7}" presName="hierRoot2" presStyleCnt="0">
        <dgm:presLayoutVars>
          <dgm:hierBranch val="init"/>
        </dgm:presLayoutVars>
      </dgm:prSet>
      <dgm:spPr/>
    </dgm:pt>
    <dgm:pt modelId="{7748023C-DD38-4F2E-9C98-4BF9939DF6A3}" type="pres">
      <dgm:prSet presAssocID="{EDCA550E-5D9B-47DB-8B53-EC60D752F9A7}" presName="rootComposite" presStyleCnt="0"/>
      <dgm:spPr/>
    </dgm:pt>
    <dgm:pt modelId="{1F2DA549-4AB3-4D86-9EDA-FF7A489F093C}" type="pres">
      <dgm:prSet presAssocID="{EDCA550E-5D9B-47DB-8B53-EC60D752F9A7}" presName="rootText" presStyleLbl="node3" presStyleIdx="5" presStyleCnt="10" custLinFactNeighborX="19448" custLinFactNeighborY="-1503">
        <dgm:presLayoutVars>
          <dgm:chPref val="3"/>
        </dgm:presLayoutVars>
      </dgm:prSet>
      <dgm:spPr/>
    </dgm:pt>
    <dgm:pt modelId="{46474E58-FA10-4344-BEEF-60CBD76DFAA1}" type="pres">
      <dgm:prSet presAssocID="{EDCA550E-5D9B-47DB-8B53-EC60D752F9A7}" presName="rootConnector" presStyleLbl="node3" presStyleIdx="5" presStyleCnt="10"/>
      <dgm:spPr/>
    </dgm:pt>
    <dgm:pt modelId="{6117B9DD-D55E-41A2-832C-9A739025D0DB}" type="pres">
      <dgm:prSet presAssocID="{EDCA550E-5D9B-47DB-8B53-EC60D752F9A7}" presName="hierChild4" presStyleCnt="0"/>
      <dgm:spPr/>
    </dgm:pt>
    <dgm:pt modelId="{23D6185B-F46A-412C-BB41-70E4A9ECE0DC}" type="pres">
      <dgm:prSet presAssocID="{EDCA550E-5D9B-47DB-8B53-EC60D752F9A7}" presName="hierChild5" presStyleCnt="0"/>
      <dgm:spPr/>
    </dgm:pt>
    <dgm:pt modelId="{1BAD7028-5370-4757-80F4-75FBA15F44F5}" type="pres">
      <dgm:prSet presAssocID="{C8B45421-6E15-4A1D-8A0A-AD86A31B2F2A}" presName="Name37" presStyleLbl="parChTrans1D3" presStyleIdx="7" presStyleCnt="11"/>
      <dgm:spPr/>
    </dgm:pt>
    <dgm:pt modelId="{293B2436-72B9-473F-8710-E6951A7AFE77}" type="pres">
      <dgm:prSet presAssocID="{8AD1F839-F0C6-4FB8-B2DA-51BB5E56D202}" presName="hierRoot2" presStyleCnt="0">
        <dgm:presLayoutVars>
          <dgm:hierBranch val="init"/>
        </dgm:presLayoutVars>
      </dgm:prSet>
      <dgm:spPr/>
    </dgm:pt>
    <dgm:pt modelId="{321DAE14-920C-433B-BF90-BFBCA4ED2F9D}" type="pres">
      <dgm:prSet presAssocID="{8AD1F839-F0C6-4FB8-B2DA-51BB5E56D202}" presName="rootComposite" presStyleCnt="0"/>
      <dgm:spPr/>
    </dgm:pt>
    <dgm:pt modelId="{D9F94E5E-EF82-413B-97CE-5AF6133164F6}" type="pres">
      <dgm:prSet presAssocID="{8AD1F839-F0C6-4FB8-B2DA-51BB5E56D202}" presName="rootText" presStyleLbl="node3" presStyleIdx="6" presStyleCnt="10" custLinFactNeighborX="19448" custLinFactNeighborY="-1503">
        <dgm:presLayoutVars>
          <dgm:chPref val="3"/>
        </dgm:presLayoutVars>
      </dgm:prSet>
      <dgm:spPr/>
    </dgm:pt>
    <dgm:pt modelId="{378BA20A-E5F0-4DC8-A817-2672CFADF178}" type="pres">
      <dgm:prSet presAssocID="{8AD1F839-F0C6-4FB8-B2DA-51BB5E56D202}" presName="rootConnector" presStyleLbl="node3" presStyleIdx="6" presStyleCnt="10"/>
      <dgm:spPr/>
    </dgm:pt>
    <dgm:pt modelId="{D43C9C7E-C5D9-46A6-AB88-4196B0C331B5}" type="pres">
      <dgm:prSet presAssocID="{8AD1F839-F0C6-4FB8-B2DA-51BB5E56D202}" presName="hierChild4" presStyleCnt="0"/>
      <dgm:spPr/>
    </dgm:pt>
    <dgm:pt modelId="{CF49F3DF-0315-4496-ADE4-EB79D1555146}" type="pres">
      <dgm:prSet presAssocID="{8AD1F839-F0C6-4FB8-B2DA-51BB5E56D202}" presName="hierChild5" presStyleCnt="0"/>
      <dgm:spPr/>
    </dgm:pt>
    <dgm:pt modelId="{6E7004FB-7B59-4073-9E80-7F954E72B8F4}" type="pres">
      <dgm:prSet presAssocID="{DB1127A9-4417-4C54-ADF5-356068A5C5F7}" presName="Name37" presStyleLbl="parChTrans1D3" presStyleIdx="8" presStyleCnt="11"/>
      <dgm:spPr/>
    </dgm:pt>
    <dgm:pt modelId="{BA016989-A3F1-4666-A4C3-0111E8FCF1E7}" type="pres">
      <dgm:prSet presAssocID="{3DF2819C-A6E9-4107-956F-A20C0DB90534}" presName="hierRoot2" presStyleCnt="0">
        <dgm:presLayoutVars>
          <dgm:hierBranch val="init"/>
        </dgm:presLayoutVars>
      </dgm:prSet>
      <dgm:spPr/>
    </dgm:pt>
    <dgm:pt modelId="{BDAE1C72-8D4D-45D0-999C-2869B91C4C7C}" type="pres">
      <dgm:prSet presAssocID="{3DF2819C-A6E9-4107-956F-A20C0DB90534}" presName="rootComposite" presStyleCnt="0"/>
      <dgm:spPr/>
    </dgm:pt>
    <dgm:pt modelId="{6446DF73-10A1-49E9-B76A-414799436DC1}" type="pres">
      <dgm:prSet presAssocID="{3DF2819C-A6E9-4107-956F-A20C0DB90534}" presName="rootText" presStyleLbl="node3" presStyleIdx="7" presStyleCnt="10" custLinFactNeighborX="19448" custLinFactNeighborY="-1503">
        <dgm:presLayoutVars>
          <dgm:chPref val="3"/>
        </dgm:presLayoutVars>
      </dgm:prSet>
      <dgm:spPr/>
    </dgm:pt>
    <dgm:pt modelId="{A6C174E8-37DB-43D1-9CB0-6FE2F48C9E22}" type="pres">
      <dgm:prSet presAssocID="{3DF2819C-A6E9-4107-956F-A20C0DB90534}" presName="rootConnector" presStyleLbl="node3" presStyleIdx="7" presStyleCnt="10"/>
      <dgm:spPr/>
    </dgm:pt>
    <dgm:pt modelId="{1C06B9C4-848C-4C24-AE31-64C14CFF511D}" type="pres">
      <dgm:prSet presAssocID="{3DF2819C-A6E9-4107-956F-A20C0DB90534}" presName="hierChild4" presStyleCnt="0"/>
      <dgm:spPr/>
    </dgm:pt>
    <dgm:pt modelId="{CABF0774-00B6-4CBB-B00F-F03D48F8CE21}" type="pres">
      <dgm:prSet presAssocID="{3DF2819C-A6E9-4107-956F-A20C0DB90534}" presName="hierChild5" presStyleCnt="0"/>
      <dgm:spPr/>
    </dgm:pt>
    <dgm:pt modelId="{3710A209-C1E3-436F-AF3B-C6345CB3F61A}" type="pres">
      <dgm:prSet presAssocID="{7901DB0E-ED3E-4120-B934-B77277D754BD}" presName="Name37" presStyleLbl="parChTrans1D3" presStyleIdx="9" presStyleCnt="11"/>
      <dgm:spPr/>
    </dgm:pt>
    <dgm:pt modelId="{C2F3CCD2-C359-4F86-94AC-5F293F44D2E0}" type="pres">
      <dgm:prSet presAssocID="{34CC0252-AEB7-455C-8FC9-06C3DBB04DC2}" presName="hierRoot2" presStyleCnt="0">
        <dgm:presLayoutVars>
          <dgm:hierBranch val="init"/>
        </dgm:presLayoutVars>
      </dgm:prSet>
      <dgm:spPr/>
    </dgm:pt>
    <dgm:pt modelId="{D140D860-8751-4396-8C05-4394CFC96828}" type="pres">
      <dgm:prSet presAssocID="{34CC0252-AEB7-455C-8FC9-06C3DBB04DC2}" presName="rootComposite" presStyleCnt="0"/>
      <dgm:spPr/>
    </dgm:pt>
    <dgm:pt modelId="{C627B20F-EDE4-4C59-BDD5-CA1EFA2C23E0}" type="pres">
      <dgm:prSet presAssocID="{34CC0252-AEB7-455C-8FC9-06C3DBB04DC2}" presName="rootText" presStyleLbl="node3" presStyleIdx="8" presStyleCnt="10" custLinFactNeighborX="19448" custLinFactNeighborY="-1503">
        <dgm:presLayoutVars>
          <dgm:chPref val="3"/>
        </dgm:presLayoutVars>
      </dgm:prSet>
      <dgm:spPr/>
    </dgm:pt>
    <dgm:pt modelId="{CAF0B3AD-F6D6-4294-986E-096AE315603A}" type="pres">
      <dgm:prSet presAssocID="{34CC0252-AEB7-455C-8FC9-06C3DBB04DC2}" presName="rootConnector" presStyleLbl="node3" presStyleIdx="8" presStyleCnt="10"/>
      <dgm:spPr/>
    </dgm:pt>
    <dgm:pt modelId="{12341B32-A12F-4738-AAA0-B684685F0CC7}" type="pres">
      <dgm:prSet presAssocID="{34CC0252-AEB7-455C-8FC9-06C3DBB04DC2}" presName="hierChild4" presStyleCnt="0"/>
      <dgm:spPr/>
    </dgm:pt>
    <dgm:pt modelId="{A31BE92F-BF08-4EF2-8EF0-6E09086ABA6B}" type="pres">
      <dgm:prSet presAssocID="{34CC0252-AEB7-455C-8FC9-06C3DBB04DC2}" presName="hierChild5" presStyleCnt="0"/>
      <dgm:spPr/>
    </dgm:pt>
    <dgm:pt modelId="{B37C8D0E-9106-4945-AAFF-6B354B331AFC}" type="pres">
      <dgm:prSet presAssocID="{BD48CEBA-1D73-40A6-8032-7D1A50253BFA}" presName="Name37" presStyleLbl="parChTrans1D3" presStyleIdx="10" presStyleCnt="11"/>
      <dgm:spPr/>
    </dgm:pt>
    <dgm:pt modelId="{F04C2F1B-5912-44C3-A636-BB55629346FC}" type="pres">
      <dgm:prSet presAssocID="{69BF1700-0E0B-49FC-8CC8-15202E4D228A}" presName="hierRoot2" presStyleCnt="0">
        <dgm:presLayoutVars>
          <dgm:hierBranch val="init"/>
        </dgm:presLayoutVars>
      </dgm:prSet>
      <dgm:spPr/>
    </dgm:pt>
    <dgm:pt modelId="{8C427C5D-BFBE-48B1-94E1-B649E1C1242F}" type="pres">
      <dgm:prSet presAssocID="{69BF1700-0E0B-49FC-8CC8-15202E4D228A}" presName="rootComposite" presStyleCnt="0"/>
      <dgm:spPr/>
    </dgm:pt>
    <dgm:pt modelId="{DFC53E7E-EAEB-46FC-A927-702EF6C502CA}" type="pres">
      <dgm:prSet presAssocID="{69BF1700-0E0B-49FC-8CC8-15202E4D228A}" presName="rootText" presStyleLbl="node3" presStyleIdx="9" presStyleCnt="10" custLinFactNeighborX="19448" custLinFactNeighborY="-1503">
        <dgm:presLayoutVars>
          <dgm:chPref val="3"/>
        </dgm:presLayoutVars>
      </dgm:prSet>
      <dgm:spPr/>
    </dgm:pt>
    <dgm:pt modelId="{726C52F1-0B6A-4FF2-9BDC-6B34CDA8D7DE}" type="pres">
      <dgm:prSet presAssocID="{69BF1700-0E0B-49FC-8CC8-15202E4D228A}" presName="rootConnector" presStyleLbl="node3" presStyleIdx="9" presStyleCnt="10"/>
      <dgm:spPr/>
    </dgm:pt>
    <dgm:pt modelId="{1826F950-BC03-44DE-8BCD-FF876F1EE2CE}" type="pres">
      <dgm:prSet presAssocID="{69BF1700-0E0B-49FC-8CC8-15202E4D228A}" presName="hierChild4" presStyleCnt="0"/>
      <dgm:spPr/>
    </dgm:pt>
    <dgm:pt modelId="{647C845D-6A41-4C95-9753-ACF777ED6EE0}" type="pres">
      <dgm:prSet presAssocID="{69BF1700-0E0B-49FC-8CC8-15202E4D228A}" presName="hierChild5" presStyleCnt="0"/>
      <dgm:spPr/>
    </dgm:pt>
    <dgm:pt modelId="{063056DF-68C8-4F56-98EC-DFDCCC9BDDCF}" type="pres">
      <dgm:prSet presAssocID="{495D0B3F-5F48-42D5-8D1A-6650687D8ED2}" presName="hierChild5" presStyleCnt="0"/>
      <dgm:spPr/>
    </dgm:pt>
    <dgm:pt modelId="{BF3A8A32-4CD6-4E5E-9FEE-4F991156CF48}" type="pres">
      <dgm:prSet presAssocID="{9DFC8467-A3FB-4CDD-8BB8-7A0965D14987}" presName="hierChild3" presStyleCnt="0"/>
      <dgm:spPr/>
    </dgm:pt>
    <dgm:pt modelId="{3F29C93F-5529-461D-8B9C-0E7ABEA9B84A}" type="pres">
      <dgm:prSet presAssocID="{47828C50-8D32-4C28-8BD7-27455576F42F}" presName="Name111" presStyleLbl="parChTrans1D2" presStyleIdx="3" presStyleCnt="4"/>
      <dgm:spPr/>
    </dgm:pt>
    <dgm:pt modelId="{7A8197F0-184B-4A48-BA91-C21746A7246E}" type="pres">
      <dgm:prSet presAssocID="{6B895550-F1F6-443A-BEC7-7ECEB00C76EA}" presName="hierRoot3" presStyleCnt="0">
        <dgm:presLayoutVars>
          <dgm:hierBranch val="init"/>
        </dgm:presLayoutVars>
      </dgm:prSet>
      <dgm:spPr/>
    </dgm:pt>
    <dgm:pt modelId="{4C858BB5-55AE-4615-A1AB-B36338F8B1CF}" type="pres">
      <dgm:prSet presAssocID="{6B895550-F1F6-443A-BEC7-7ECEB00C76EA}" presName="rootComposite3" presStyleCnt="0"/>
      <dgm:spPr/>
    </dgm:pt>
    <dgm:pt modelId="{AF72E904-5354-4841-BFE6-32DDEA15D23D}" type="pres">
      <dgm:prSet presAssocID="{6B895550-F1F6-443A-BEC7-7ECEB00C76EA}" presName="rootText3" presStyleLbl="asst1" presStyleIdx="0" presStyleCnt="1" custScaleX="214836">
        <dgm:presLayoutVars>
          <dgm:chPref val="3"/>
        </dgm:presLayoutVars>
      </dgm:prSet>
      <dgm:spPr/>
    </dgm:pt>
    <dgm:pt modelId="{0DB57391-3432-4F33-8EE1-493F1862D8E5}" type="pres">
      <dgm:prSet presAssocID="{6B895550-F1F6-443A-BEC7-7ECEB00C76EA}" presName="rootConnector3" presStyleLbl="asst1" presStyleIdx="0" presStyleCnt="1"/>
      <dgm:spPr/>
    </dgm:pt>
    <dgm:pt modelId="{365D0DC7-BB09-42FF-8CBC-5A6468C3B895}" type="pres">
      <dgm:prSet presAssocID="{6B895550-F1F6-443A-BEC7-7ECEB00C76EA}" presName="hierChild6" presStyleCnt="0"/>
      <dgm:spPr/>
    </dgm:pt>
    <dgm:pt modelId="{6D08A3F7-ECC1-41FF-AF57-7B7F585BD35B}" type="pres">
      <dgm:prSet presAssocID="{6B895550-F1F6-443A-BEC7-7ECEB00C76EA}" presName="hierChild7" presStyleCnt="0"/>
      <dgm:spPr/>
    </dgm:pt>
  </dgm:ptLst>
  <dgm:cxnLst>
    <dgm:cxn modelId="{3CBB0204-5EEF-4FF3-9515-1096671804E0}" type="presOf" srcId="{9AB0FC82-F8D8-40D8-BB98-1AE8C1759BDF}" destId="{0770CB23-C715-452E-BBED-1ECEF625214D}" srcOrd="0" destOrd="0" presId="urn:microsoft.com/office/officeart/2005/8/layout/orgChart1"/>
    <dgm:cxn modelId="{D9857904-F3FC-4112-9D7E-97D42FDDC5A7}" srcId="{495D0B3F-5F48-42D5-8D1A-6650687D8ED2}" destId="{8AD1F839-F0C6-4FB8-B2DA-51BB5E56D202}" srcOrd="1" destOrd="0" parTransId="{C8B45421-6E15-4A1D-8A0A-AD86A31B2F2A}" sibTransId="{5A1B3F4C-4B74-4396-9546-611294FA9AB5}"/>
    <dgm:cxn modelId="{EB689A04-DFD3-498C-AC70-E42961489380}" type="presOf" srcId="{1BF485AF-A20A-41BD-8F7D-AF2FA8FE4D2F}" destId="{BB073118-0846-4841-BB2D-2A74CB930400}" srcOrd="0" destOrd="0" presId="urn:microsoft.com/office/officeart/2005/8/layout/orgChart1"/>
    <dgm:cxn modelId="{C2FA1309-0F7B-4D18-8879-F35D16B9D920}" type="presOf" srcId="{6B895550-F1F6-443A-BEC7-7ECEB00C76EA}" destId="{AF72E904-5354-4841-BFE6-32DDEA15D23D}" srcOrd="0" destOrd="0" presId="urn:microsoft.com/office/officeart/2005/8/layout/orgChart1"/>
    <dgm:cxn modelId="{D77C460C-7259-4AD8-BBFB-E71D076F0842}" type="presOf" srcId="{18314617-DA67-4010-9FD5-526298555402}" destId="{800EDFCF-3A2A-4F57-97CE-11C646AF357E}" srcOrd="0" destOrd="0" presId="urn:microsoft.com/office/officeart/2005/8/layout/orgChart1"/>
    <dgm:cxn modelId="{DD8CCC0D-7646-4C79-8DB7-DA05F59BE595}" srcId="{033B92C8-EDDA-4F31-8F37-4F530E23FE30}" destId="{DF4808A2-4E79-49F5-AB34-66FEFDA3373E}" srcOrd="0" destOrd="0" parTransId="{FA83ED4B-61E9-4EBC-A904-5ADA859EA202}" sibTransId="{87F730E7-57CF-49D4-BCAC-5B0FC0713BF4}"/>
    <dgm:cxn modelId="{91E2320E-ADC9-4755-A454-5DF2D8C0E18C}" srcId="{495D0B3F-5F48-42D5-8D1A-6650687D8ED2}" destId="{69BF1700-0E0B-49FC-8CC8-15202E4D228A}" srcOrd="4" destOrd="0" parTransId="{BD48CEBA-1D73-40A6-8032-7D1A50253BFA}" sibTransId="{AD98BC34-4C2B-4221-A853-9DD012F21154}"/>
    <dgm:cxn modelId="{E55BF80F-64AD-4EF2-8638-AA3CA3B63C80}" type="presOf" srcId="{8AD1F839-F0C6-4FB8-B2DA-51BB5E56D202}" destId="{378BA20A-E5F0-4DC8-A817-2672CFADF178}" srcOrd="1" destOrd="0" presId="urn:microsoft.com/office/officeart/2005/8/layout/orgChart1"/>
    <dgm:cxn modelId="{2567DD12-46E8-4509-802D-468827080C5C}" type="presOf" srcId="{DF4808A2-4E79-49F5-AB34-66FEFDA3373E}" destId="{89CB8FBC-47C1-4675-8960-5F776EAEBC01}" srcOrd="1" destOrd="0" presId="urn:microsoft.com/office/officeart/2005/8/layout/orgChart1"/>
    <dgm:cxn modelId="{A23C7213-4ECD-4EB1-8A78-59CF5EB7C478}" srcId="{A95920C3-5E63-4562-9EC2-CA37FA03FC5B}" destId="{9DFC8467-A3FB-4CDD-8BB8-7A0965D14987}" srcOrd="0" destOrd="0" parTransId="{BFD71B4C-21B8-44EB-8FA3-1B2B97A14447}" sibTransId="{1B3AD350-717F-4829-940C-A839912A8CBD}"/>
    <dgm:cxn modelId="{9F78BC14-35B9-41E7-B042-18227359AFEB}" type="presOf" srcId="{A8116532-8F0F-4BF7-8B16-B6496EF301B4}" destId="{46221FD5-0C65-427B-98DC-83376B3130E5}" srcOrd="0" destOrd="0" presId="urn:microsoft.com/office/officeart/2005/8/layout/orgChart1"/>
    <dgm:cxn modelId="{A98FE61C-3603-41C4-95D0-24F2BAD48FB2}" type="presOf" srcId="{EDCA550E-5D9B-47DB-8B53-EC60D752F9A7}" destId="{1F2DA549-4AB3-4D86-9EDA-FF7A489F093C}" srcOrd="0" destOrd="0" presId="urn:microsoft.com/office/officeart/2005/8/layout/orgChart1"/>
    <dgm:cxn modelId="{BC66851D-1EA1-45CE-8493-42C7D9F09E04}" type="presOf" srcId="{9DFC8467-A3FB-4CDD-8BB8-7A0965D14987}" destId="{381ECC09-60DE-4D48-8D91-E610E4BAB8D8}" srcOrd="1" destOrd="0" presId="urn:microsoft.com/office/officeart/2005/8/layout/orgChart1"/>
    <dgm:cxn modelId="{2C57AB1D-571C-45E2-8A89-106EBEC282D6}" type="presOf" srcId="{9DFC8467-A3FB-4CDD-8BB8-7A0965D14987}" destId="{DBB8ECCA-993C-488F-BE81-70AB48F6CDBA}" srcOrd="0" destOrd="0" presId="urn:microsoft.com/office/officeart/2005/8/layout/orgChart1"/>
    <dgm:cxn modelId="{EE12EC1E-D22C-4701-A164-812B84BFEE5C}" type="presOf" srcId="{3DF2819C-A6E9-4107-956F-A20C0DB90534}" destId="{A6C174E8-37DB-43D1-9CB0-6FE2F48C9E22}" srcOrd="1" destOrd="0" presId="urn:microsoft.com/office/officeart/2005/8/layout/orgChart1"/>
    <dgm:cxn modelId="{47CCE224-6CFB-4565-9ECD-78F1B5FDCBC6}" type="presOf" srcId="{78A3CDF4-9A57-480A-A456-4417034876B1}" destId="{23D2103D-4157-44A5-9F55-73277DAFF775}" srcOrd="0" destOrd="0" presId="urn:microsoft.com/office/officeart/2005/8/layout/orgChart1"/>
    <dgm:cxn modelId="{F2B90A2A-8934-4A2A-B591-3554032CC9AF}" type="presOf" srcId="{D84A5EB7-75E4-47F0-961F-83DCCFCC71C1}" destId="{E8DE7428-7399-47BE-BB7E-3D20BA691067}" srcOrd="0" destOrd="0" presId="urn:microsoft.com/office/officeart/2005/8/layout/orgChart1"/>
    <dgm:cxn modelId="{3D67B42B-CC60-49C2-A430-E2DF7EA8E0AC}" type="presOf" srcId="{3DF2819C-A6E9-4107-956F-A20C0DB90534}" destId="{6446DF73-10A1-49E9-B76A-414799436DC1}" srcOrd="0" destOrd="0" presId="urn:microsoft.com/office/officeart/2005/8/layout/orgChart1"/>
    <dgm:cxn modelId="{4723A92C-3179-44F1-A01C-FD98890EC6AB}" type="presOf" srcId="{FEA23178-7565-4C3E-8FE5-0202A10ECFE6}" destId="{F48D164F-BF10-47EC-B830-1CDADF5EA492}" srcOrd="0" destOrd="0" presId="urn:microsoft.com/office/officeart/2005/8/layout/orgChart1"/>
    <dgm:cxn modelId="{C867772D-F88E-4E1F-9370-8E2BFE56D9CD}" type="presOf" srcId="{C8B45421-6E15-4A1D-8A0A-AD86A31B2F2A}" destId="{1BAD7028-5370-4757-80F4-75FBA15F44F5}" srcOrd="0" destOrd="0" presId="urn:microsoft.com/office/officeart/2005/8/layout/orgChart1"/>
    <dgm:cxn modelId="{93794F30-6B04-4D29-A086-86C3884D3482}" type="presOf" srcId="{033B92C8-EDDA-4F31-8F37-4F530E23FE30}" destId="{93CAC38D-C9A1-457C-B98A-5154D0B96775}" srcOrd="0" destOrd="0" presId="urn:microsoft.com/office/officeart/2005/8/layout/orgChart1"/>
    <dgm:cxn modelId="{C110FE33-8825-4208-B144-DCC78E0194AD}" type="presOf" srcId="{34CC0252-AEB7-455C-8FC9-06C3DBB04DC2}" destId="{CAF0B3AD-F6D6-4294-986E-096AE315603A}" srcOrd="1" destOrd="0" presId="urn:microsoft.com/office/officeart/2005/8/layout/orgChart1"/>
    <dgm:cxn modelId="{A2AB9F3C-41FE-43A0-9572-1A33AAA11316}" srcId="{D0BCFFB3-3AEE-4149-8072-5CB49643A1F8}" destId="{8557C434-9977-4EBE-A954-254CDE132456}" srcOrd="0" destOrd="0" parTransId="{1BD84AD3-10C4-4454-951C-E7B11B2F8DCF}" sibTransId="{5360285F-5AB4-4F26-9979-4F7397235AEB}"/>
    <dgm:cxn modelId="{4FBE3661-A23A-4C26-9F93-6A5CC47CF458}" srcId="{9DFC8467-A3FB-4CDD-8BB8-7A0965D14987}" destId="{6B895550-F1F6-443A-BEC7-7ECEB00C76EA}" srcOrd="3" destOrd="0" parTransId="{47828C50-8D32-4C28-8BD7-27455576F42F}" sibTransId="{06AB2DF8-85A3-48CA-A4EE-BAB9751D39C7}"/>
    <dgm:cxn modelId="{351EA561-8001-4AEF-A830-7DDD76A407BD}" type="presOf" srcId="{EDCA550E-5D9B-47DB-8B53-EC60D752F9A7}" destId="{46474E58-FA10-4344-BEEF-60CBD76DFAA1}" srcOrd="1" destOrd="0" presId="urn:microsoft.com/office/officeart/2005/8/layout/orgChart1"/>
    <dgm:cxn modelId="{310AB541-E9CC-45FB-9C99-DBE6BFAF3953}" srcId="{495D0B3F-5F48-42D5-8D1A-6650687D8ED2}" destId="{EDCA550E-5D9B-47DB-8B53-EC60D752F9A7}" srcOrd="0" destOrd="0" parTransId="{5675D764-C5A0-4ACF-BD56-27BF19D4B9E0}" sibTransId="{A081DE7C-8769-4D3C-8C78-E6F34CCADB75}"/>
    <dgm:cxn modelId="{B731FD41-D261-4EC0-B2DE-D76DDB90B0B6}" type="presOf" srcId="{D06C67F6-E521-4121-B48F-3CF5D1DE142C}" destId="{73ED3C12-697B-4C46-97B7-A96FCAFD0881}" srcOrd="1" destOrd="0" presId="urn:microsoft.com/office/officeart/2005/8/layout/orgChart1"/>
    <dgm:cxn modelId="{44F0B443-F10F-4ACF-BBF4-A8F30ABCAFA2}" type="presOf" srcId="{8557C434-9977-4EBE-A954-254CDE132456}" destId="{C781FC46-690E-45F4-BFF4-DD8C34C99D0D}" srcOrd="1" destOrd="0" presId="urn:microsoft.com/office/officeart/2005/8/layout/orgChart1"/>
    <dgm:cxn modelId="{A5E6BE63-FF27-411E-94D5-609074352AF3}" type="presOf" srcId="{69BF1700-0E0B-49FC-8CC8-15202E4D228A}" destId="{726C52F1-0B6A-4FF2-9BDC-6B34CDA8D7DE}" srcOrd="1" destOrd="0" presId="urn:microsoft.com/office/officeart/2005/8/layout/orgChart1"/>
    <dgm:cxn modelId="{D8A64A46-1B77-4D56-89C8-87DF442B2858}" type="presOf" srcId="{BD48CEBA-1D73-40A6-8032-7D1A50253BFA}" destId="{B37C8D0E-9106-4945-AAFF-6B354B331AFC}" srcOrd="0" destOrd="0" presId="urn:microsoft.com/office/officeart/2005/8/layout/orgChart1"/>
    <dgm:cxn modelId="{29569B49-6C14-49C8-8233-7C86F0BF07BF}" type="presOf" srcId="{523BB000-DF89-4F8A-B59A-8292014EDFF9}" destId="{6E9CFF79-9DDF-46B4-8097-8A767BE220DA}" srcOrd="0" destOrd="0" presId="urn:microsoft.com/office/officeart/2005/8/layout/orgChart1"/>
    <dgm:cxn modelId="{C3AF564A-E44A-43FF-BAFA-60B65BD437B9}" srcId="{9DFC8467-A3FB-4CDD-8BB8-7A0965D14987}" destId="{495D0B3F-5F48-42D5-8D1A-6650687D8ED2}" srcOrd="2" destOrd="0" parTransId="{A8116532-8F0F-4BF7-8B16-B6496EF301B4}" sibTransId="{3E23F905-F89B-4513-B6B5-E1484621775C}"/>
    <dgm:cxn modelId="{7AE4A74A-17D9-4692-9667-D2C0F09D916D}" srcId="{FEA23178-7565-4C3E-8FE5-0202A10ECFE6}" destId="{9AB0FC82-F8D8-40D8-BB98-1AE8C1759BDF}" srcOrd="3" destOrd="0" parTransId="{1BF485AF-A20A-41BD-8F7D-AF2FA8FE4D2F}" sibTransId="{885935FC-05A1-46D3-948F-68052B394726}"/>
    <dgm:cxn modelId="{FD8FF06B-0D30-432B-8396-598D5AB8CE2E}" type="presOf" srcId="{7901DB0E-ED3E-4120-B934-B77277D754BD}" destId="{3710A209-C1E3-436F-AF3B-C6345CB3F61A}" srcOrd="0" destOrd="0" presId="urn:microsoft.com/office/officeart/2005/8/layout/orgChart1"/>
    <dgm:cxn modelId="{E78F8B4D-FF6C-4E98-9E74-D4F95B870F5F}" srcId="{FEA23178-7565-4C3E-8FE5-0202A10ECFE6}" destId="{523BB000-DF89-4F8A-B59A-8292014EDFF9}" srcOrd="1" destOrd="0" parTransId="{DAA6E442-B1C2-40FD-9C14-EC324DB9937B}" sibTransId="{99E444D4-745A-4DAD-B3F1-750267C5F4BE}"/>
    <dgm:cxn modelId="{CD38854F-416E-4035-BCDD-882E81F9650A}" type="presOf" srcId="{9BC9363F-4DDF-40D1-828A-47385AECE9CB}" destId="{3B3F1501-18ED-4754-9B30-C1C21AAE91DE}" srcOrd="1" destOrd="0" presId="urn:microsoft.com/office/officeart/2005/8/layout/orgChart1"/>
    <dgm:cxn modelId="{320D1570-FD85-494B-8D2D-5680CB91E96E}" type="presOf" srcId="{D06C67F6-E521-4121-B48F-3CF5D1DE142C}" destId="{6216F50F-1F6B-4A81-933C-EE08F6B6E483}" srcOrd="0" destOrd="0" presId="urn:microsoft.com/office/officeart/2005/8/layout/orgChart1"/>
    <dgm:cxn modelId="{CA7A0C74-782D-4222-9539-47D2781EBFA0}" type="presOf" srcId="{495D0B3F-5F48-42D5-8D1A-6650687D8ED2}" destId="{78CC8E3C-21E5-45B5-A869-A70B63D56648}" srcOrd="1" destOrd="0" presId="urn:microsoft.com/office/officeart/2005/8/layout/orgChart1"/>
    <dgm:cxn modelId="{E98E8E74-4DB4-414B-BD42-4695ACFABBA8}" type="presOf" srcId="{523BB000-DF89-4F8A-B59A-8292014EDFF9}" destId="{813688CF-2E5B-452F-B0E9-C68B2C0FC50C}" srcOrd="1" destOrd="0" presId="urn:microsoft.com/office/officeart/2005/8/layout/orgChart1"/>
    <dgm:cxn modelId="{8D9C3F59-28C6-47C2-AE9D-26B4CCD5E175}" type="presOf" srcId="{B4698286-A08C-45CF-9A71-8B3E4E13512D}" destId="{05A66CA2-1FDC-44A1-A64F-7D5240B3009E}" srcOrd="0" destOrd="0" presId="urn:microsoft.com/office/officeart/2005/8/layout/orgChart1"/>
    <dgm:cxn modelId="{32A3047A-853E-4B81-B576-4C7CF0F9CBAB}" type="presOf" srcId="{FEA23178-7565-4C3E-8FE5-0202A10ECFE6}" destId="{914CB18A-D9C7-43B8-8917-BA4718E52A27}" srcOrd="1" destOrd="0" presId="urn:microsoft.com/office/officeart/2005/8/layout/orgChart1"/>
    <dgm:cxn modelId="{D244897F-9A86-45E0-AD97-31F185C1EC74}" type="presOf" srcId="{DAA6E442-B1C2-40FD-9C14-EC324DB9937B}" destId="{A994911C-89F1-4D94-8037-847D9BDCF025}" srcOrd="0" destOrd="0" presId="urn:microsoft.com/office/officeart/2005/8/layout/orgChart1"/>
    <dgm:cxn modelId="{1D9DCC7F-E544-458B-8A0F-50ACD2C4419F}" srcId="{FEA23178-7565-4C3E-8FE5-0202A10ECFE6}" destId="{D0BCFFB3-3AEE-4149-8072-5CB49643A1F8}" srcOrd="4" destOrd="0" parTransId="{1E257969-1FE8-4B29-8CC8-5212DBBCF2FD}" sibTransId="{92B8DEF4-E449-4CF6-9DEE-A7112E3EC723}"/>
    <dgm:cxn modelId="{96F23980-5C97-48AD-BAA0-DD11E5CDB86C}" srcId="{495D0B3F-5F48-42D5-8D1A-6650687D8ED2}" destId="{34CC0252-AEB7-455C-8FC9-06C3DBB04DC2}" srcOrd="3" destOrd="0" parTransId="{7901DB0E-ED3E-4120-B934-B77277D754BD}" sibTransId="{323165BD-8F62-4DAC-9737-3367671D438D}"/>
    <dgm:cxn modelId="{FF484B85-AA88-4A74-8D79-51E428E430E3}" type="presOf" srcId="{A95920C3-5E63-4562-9EC2-CA37FA03FC5B}" destId="{90409005-048D-4BAF-BCEC-827413ACE57F}" srcOrd="0" destOrd="0" presId="urn:microsoft.com/office/officeart/2005/8/layout/orgChart1"/>
    <dgm:cxn modelId="{BDB86188-A3D0-4DA9-92E2-4CC61952C9D5}" srcId="{9DFC8467-A3FB-4CDD-8BB8-7A0965D14987}" destId="{FEA23178-7565-4C3E-8FE5-0202A10ECFE6}" srcOrd="1" destOrd="0" parTransId="{B4698286-A08C-45CF-9A71-8B3E4E13512D}" sibTransId="{527E2FBF-35A6-4D9C-8F24-343044269D04}"/>
    <dgm:cxn modelId="{BB0EF989-F68A-4CA1-80B5-1C0FDCF5A465}" type="presOf" srcId="{81FD9611-FAAF-473A-8E1B-8E8FBE69EABE}" destId="{9112AFD8-9A3C-4DBE-81FF-2DAEC45796A3}" srcOrd="0" destOrd="0" presId="urn:microsoft.com/office/officeart/2005/8/layout/orgChart1"/>
    <dgm:cxn modelId="{2BDA318B-74A2-41F6-B37A-2709998C5DC7}" type="presOf" srcId="{DB1127A9-4417-4C54-ADF5-356068A5C5F7}" destId="{6E7004FB-7B59-4073-9E80-7F954E72B8F4}" srcOrd="0" destOrd="0" presId="urn:microsoft.com/office/officeart/2005/8/layout/orgChart1"/>
    <dgm:cxn modelId="{489EF290-D7AB-4F63-8251-1552BE3F86A8}" type="presOf" srcId="{495D0B3F-5F48-42D5-8D1A-6650687D8ED2}" destId="{904DC646-2A8B-4FB7-AFE4-A44472057ED7}" srcOrd="0" destOrd="0" presId="urn:microsoft.com/office/officeart/2005/8/layout/orgChart1"/>
    <dgm:cxn modelId="{19B55B9C-67B3-49D8-B280-51A3B9E77D66}" type="presOf" srcId="{D0BCFFB3-3AEE-4149-8072-5CB49643A1F8}" destId="{02295B78-5008-447B-BA75-F95B03595C99}" srcOrd="0" destOrd="0" presId="urn:microsoft.com/office/officeart/2005/8/layout/orgChart1"/>
    <dgm:cxn modelId="{8ACC869C-5103-4D21-951A-69E00B8F78BD}" type="presOf" srcId="{4204750D-7EF9-42D9-8D11-5591B9AC1541}" destId="{EC66FC05-07AD-43F1-BD69-1662E4A22775}" srcOrd="0" destOrd="0" presId="urn:microsoft.com/office/officeart/2005/8/layout/orgChart1"/>
    <dgm:cxn modelId="{3B37CEA2-81E0-4D23-8FC5-0913A277271E}" type="presOf" srcId="{8557C434-9977-4EBE-A954-254CDE132456}" destId="{09EA61B5-6382-4852-8A04-C58D610401C2}" srcOrd="0" destOrd="0" presId="urn:microsoft.com/office/officeart/2005/8/layout/orgChart1"/>
    <dgm:cxn modelId="{5FCF25A3-81DF-44F3-932A-BB79B30A8BC9}" type="presOf" srcId="{69BF1700-0E0B-49FC-8CC8-15202E4D228A}" destId="{DFC53E7E-EAEB-46FC-A927-702EF6C502CA}" srcOrd="0" destOrd="0" presId="urn:microsoft.com/office/officeart/2005/8/layout/orgChart1"/>
    <dgm:cxn modelId="{978AB8A5-3A91-420D-8701-B7D91EF87F64}" type="presOf" srcId="{DF4808A2-4E79-49F5-AB34-66FEFDA3373E}" destId="{CA79740D-0684-4D2E-9E35-55FEB125F89A}" srcOrd="0" destOrd="0" presId="urn:microsoft.com/office/officeart/2005/8/layout/orgChart1"/>
    <dgm:cxn modelId="{AC959EAF-04DD-4C93-9B87-0BAE1D405FEE}" type="presOf" srcId="{45F91744-7E40-4981-B363-4F71E724740F}" destId="{D31D5597-5A7E-4C6C-95D4-F56F156E8541}" srcOrd="0" destOrd="0" presId="urn:microsoft.com/office/officeart/2005/8/layout/orgChart1"/>
    <dgm:cxn modelId="{036EFBB0-B5BE-4A16-AA59-D87F1D62F4B1}" type="presOf" srcId="{9AB0FC82-F8D8-40D8-BB98-1AE8C1759BDF}" destId="{0E7856D5-F979-40D3-B891-0044C582BF61}" srcOrd="1" destOrd="0" presId="urn:microsoft.com/office/officeart/2005/8/layout/orgChart1"/>
    <dgm:cxn modelId="{EBD351B1-9E0D-4B81-BBB9-E86AA4FF6AA4}" type="presOf" srcId="{6B895550-F1F6-443A-BEC7-7ECEB00C76EA}" destId="{0DB57391-3432-4F33-8EE1-493F1862D8E5}" srcOrd="1" destOrd="0" presId="urn:microsoft.com/office/officeart/2005/8/layout/orgChart1"/>
    <dgm:cxn modelId="{58CF93B2-4428-416D-8761-1661281F9BBE}" type="presOf" srcId="{D84A5EB7-75E4-47F0-961F-83DCCFCC71C1}" destId="{A0479FD7-D545-452E-BD2E-2F9A830902DF}" srcOrd="1" destOrd="0" presId="urn:microsoft.com/office/officeart/2005/8/layout/orgChart1"/>
    <dgm:cxn modelId="{FF8D50B8-F666-4B33-9CB9-C537CBEC27E6}" srcId="{FEA23178-7565-4C3E-8FE5-0202A10ECFE6}" destId="{9BC9363F-4DDF-40D1-828A-47385AECE9CB}" srcOrd="2" destOrd="0" parTransId="{18314617-DA67-4010-9FD5-526298555402}" sibTransId="{BC7A1B4E-B462-4FC8-947F-08DEAC659E36}"/>
    <dgm:cxn modelId="{5100EBBD-CDAD-4934-8ADD-E6CE480ADF4B}" type="presOf" srcId="{9BC9363F-4DDF-40D1-828A-47385AECE9CB}" destId="{9848C808-2842-4C8F-ABDD-285F539834BD}" srcOrd="0" destOrd="0" presId="urn:microsoft.com/office/officeart/2005/8/layout/orgChart1"/>
    <dgm:cxn modelId="{5A8D6FBF-8ED1-45F7-87C4-96587B2903E0}" type="presOf" srcId="{C32BEB2C-1FB4-4A93-B882-536F02FE11AE}" destId="{C51A6666-D660-4508-BCFD-7270C3C9749F}" srcOrd="0" destOrd="0" presId="urn:microsoft.com/office/officeart/2005/8/layout/orgChart1"/>
    <dgm:cxn modelId="{B88FF7C3-56F0-4029-9880-327EC7441FD3}" type="presOf" srcId="{A9BE431B-9861-46EA-8CFF-C1DD7D2B3E02}" destId="{9C9010D1-8635-47F4-8861-40C3CBF3C36D}" srcOrd="1" destOrd="0" presId="urn:microsoft.com/office/officeart/2005/8/layout/orgChart1"/>
    <dgm:cxn modelId="{1DB967C4-B917-44D7-89A8-7314F0C98911}" type="presOf" srcId="{5675D764-C5A0-4ACF-BD56-27BF19D4B9E0}" destId="{C21405C9-5107-40D8-A6F5-0902AC9D76EE}" srcOrd="0" destOrd="0" presId="urn:microsoft.com/office/officeart/2005/8/layout/orgChart1"/>
    <dgm:cxn modelId="{467DC5C4-E0B1-464F-A6CA-AE05DB7F40C4}" type="presOf" srcId="{A9BE431B-9861-46EA-8CFF-C1DD7D2B3E02}" destId="{AACBD818-AD94-4DB4-9792-8C62AD6EC70C}" srcOrd="0" destOrd="0" presId="urn:microsoft.com/office/officeart/2005/8/layout/orgChart1"/>
    <dgm:cxn modelId="{758DC9CA-6E8F-4943-B1A3-8D396FD11FBE}" type="presOf" srcId="{78A3CDF4-9A57-480A-A456-4417034876B1}" destId="{10674DD4-3BB2-440D-90ED-BAA6DD09C9FD}" srcOrd="1" destOrd="0" presId="urn:microsoft.com/office/officeart/2005/8/layout/orgChart1"/>
    <dgm:cxn modelId="{6BF182CB-3F2E-4E6A-B021-5C504430F4CE}" type="presOf" srcId="{FA83ED4B-61E9-4EBC-A904-5ADA859EA202}" destId="{F94BCCB7-3F25-4A8E-9CAA-319EA5BC5598}" srcOrd="0" destOrd="0" presId="urn:microsoft.com/office/officeart/2005/8/layout/orgChart1"/>
    <dgm:cxn modelId="{2273E6D0-7A48-4134-B300-EBDC48E305D7}" type="presOf" srcId="{033B92C8-EDDA-4F31-8F37-4F530E23FE30}" destId="{7D3FE4B7-18F8-479C-9A22-70B46AC5DD12}" srcOrd="1" destOrd="0" presId="urn:microsoft.com/office/officeart/2005/8/layout/orgChart1"/>
    <dgm:cxn modelId="{400CDFD4-7372-46FA-9AFE-DD658A7215FD}" srcId="{A9BE431B-9861-46EA-8CFF-C1DD7D2B3E02}" destId="{D06C67F6-E521-4121-B48F-3CF5D1DE142C}" srcOrd="0" destOrd="0" parTransId="{83ADD225-513D-4418-B705-B590A52901D9}" sibTransId="{F5B2A6E5-C7D8-4655-B73A-3D4C8C4AD8C3}"/>
    <dgm:cxn modelId="{C879C7D5-3AC8-487C-B59D-9B9488B7B86A}" type="presOf" srcId="{34CC0252-AEB7-455C-8FC9-06C3DBB04DC2}" destId="{C627B20F-EDE4-4C59-BDD5-CA1EFA2C23E0}" srcOrd="0" destOrd="0" presId="urn:microsoft.com/office/officeart/2005/8/layout/orgChart1"/>
    <dgm:cxn modelId="{242637D6-B134-4857-8E2A-1E9A27000C70}" srcId="{A9BE431B-9861-46EA-8CFF-C1DD7D2B3E02}" destId="{D84A5EB7-75E4-47F0-961F-83DCCFCC71C1}" srcOrd="1" destOrd="0" parTransId="{C32BEB2C-1FB4-4A93-B882-536F02FE11AE}" sibTransId="{04A7EF70-42E6-4CB7-B815-79A2D95EF7CB}"/>
    <dgm:cxn modelId="{F0E1E1D9-C345-4E31-A31C-AB69B9915DEF}" type="presOf" srcId="{1E257969-1FE8-4B29-8CC8-5212DBBCF2FD}" destId="{61EBDEDB-D228-47F7-9FDD-2015DC3F1DFD}" srcOrd="0" destOrd="0" presId="urn:microsoft.com/office/officeart/2005/8/layout/orgChart1"/>
    <dgm:cxn modelId="{C7A3D3DE-A4E4-4D9A-935C-A347DEA67708}" type="presOf" srcId="{D0BCFFB3-3AEE-4149-8072-5CB49643A1F8}" destId="{CE6AD46A-81B5-4384-A6E4-D0B5DA23C923}" srcOrd="1" destOrd="0" presId="urn:microsoft.com/office/officeart/2005/8/layout/orgChart1"/>
    <dgm:cxn modelId="{453072E6-94BF-48FA-A7BA-090A560B6773}" srcId="{D0BCFFB3-3AEE-4149-8072-5CB49643A1F8}" destId="{78A3CDF4-9A57-480A-A456-4417034876B1}" srcOrd="1" destOrd="0" parTransId="{81FD9611-FAAF-473A-8E1B-8E8FBE69EABE}" sibTransId="{C7233219-C6E9-4339-AD20-7AB2114EB8EE}"/>
    <dgm:cxn modelId="{841C7BEA-211D-462B-9D83-1B46AB34C23A}" type="presOf" srcId="{1BD84AD3-10C4-4454-951C-E7B11B2F8DCF}" destId="{03FAE385-B285-4624-A7E1-B4332214B331}" srcOrd="0" destOrd="0" presId="urn:microsoft.com/office/officeart/2005/8/layout/orgChart1"/>
    <dgm:cxn modelId="{0AEE9DEC-480D-4BBB-9A76-420C37A7CCA9}" type="presOf" srcId="{83ADD225-513D-4418-B705-B590A52901D9}" destId="{2D997E90-9051-498A-9FCC-F1A58C7F286C}" srcOrd="0" destOrd="0" presId="urn:microsoft.com/office/officeart/2005/8/layout/orgChart1"/>
    <dgm:cxn modelId="{C83B31EF-E996-4F60-B09A-2F96FD176855}" srcId="{FEA23178-7565-4C3E-8FE5-0202A10ECFE6}" destId="{A9BE431B-9861-46EA-8CFF-C1DD7D2B3E02}" srcOrd="0" destOrd="0" parTransId="{4204750D-7EF9-42D9-8D11-5591B9AC1541}" sibTransId="{F97DDA8A-5886-47C2-A238-FCE18E5A5980}"/>
    <dgm:cxn modelId="{D7B78EF6-81CF-4927-B45F-DF920D6DC2BE}" type="presOf" srcId="{8AD1F839-F0C6-4FB8-B2DA-51BB5E56D202}" destId="{D9F94E5E-EF82-413B-97CE-5AF6133164F6}" srcOrd="0" destOrd="0" presId="urn:microsoft.com/office/officeart/2005/8/layout/orgChart1"/>
    <dgm:cxn modelId="{4C531EFA-0F1E-4E46-A160-670A6F30D8FC}" srcId="{9DFC8467-A3FB-4CDD-8BB8-7A0965D14987}" destId="{033B92C8-EDDA-4F31-8F37-4F530E23FE30}" srcOrd="0" destOrd="0" parTransId="{45F91744-7E40-4981-B363-4F71E724740F}" sibTransId="{CFE45976-FAA2-4B5B-AA9A-A3F66FEF631B}"/>
    <dgm:cxn modelId="{A27F6EFE-ABB3-4059-B92A-A2C68AD2753F}" type="presOf" srcId="{47828C50-8D32-4C28-8BD7-27455576F42F}" destId="{3F29C93F-5529-461D-8B9C-0E7ABEA9B84A}" srcOrd="0" destOrd="0" presId="urn:microsoft.com/office/officeart/2005/8/layout/orgChart1"/>
    <dgm:cxn modelId="{BCB49EFE-7748-499E-97BE-3AE208B6B3A2}" srcId="{495D0B3F-5F48-42D5-8D1A-6650687D8ED2}" destId="{3DF2819C-A6E9-4107-956F-A20C0DB90534}" srcOrd="2" destOrd="0" parTransId="{DB1127A9-4417-4C54-ADF5-356068A5C5F7}" sibTransId="{CDE0053D-4A2C-43E4-99AC-9F57BF76EF33}"/>
    <dgm:cxn modelId="{D0EF77BD-1528-42EB-9DF4-74A3BBF65360}" type="presParOf" srcId="{90409005-048D-4BAF-BCEC-827413ACE57F}" destId="{D1760915-B4BF-46D6-803D-4824686919F4}" srcOrd="0" destOrd="0" presId="urn:microsoft.com/office/officeart/2005/8/layout/orgChart1"/>
    <dgm:cxn modelId="{0C7D4EDE-8B77-4FF5-85B3-13E3CB78B311}" type="presParOf" srcId="{D1760915-B4BF-46D6-803D-4824686919F4}" destId="{49DC46B2-11CC-4ED2-8F27-FD75F66A47A7}" srcOrd="0" destOrd="0" presId="urn:microsoft.com/office/officeart/2005/8/layout/orgChart1"/>
    <dgm:cxn modelId="{9A48F780-C661-4246-837A-CB0AEB354500}" type="presParOf" srcId="{49DC46B2-11CC-4ED2-8F27-FD75F66A47A7}" destId="{DBB8ECCA-993C-488F-BE81-70AB48F6CDBA}" srcOrd="0" destOrd="0" presId="urn:microsoft.com/office/officeart/2005/8/layout/orgChart1"/>
    <dgm:cxn modelId="{A1F5B17A-4C81-48BE-8924-E1E6B0CE636D}" type="presParOf" srcId="{49DC46B2-11CC-4ED2-8F27-FD75F66A47A7}" destId="{381ECC09-60DE-4D48-8D91-E610E4BAB8D8}" srcOrd="1" destOrd="0" presId="urn:microsoft.com/office/officeart/2005/8/layout/orgChart1"/>
    <dgm:cxn modelId="{6B3CB828-9E00-4E15-B60A-EE8FE38B0A5F}" type="presParOf" srcId="{D1760915-B4BF-46D6-803D-4824686919F4}" destId="{371EF70E-FFF1-4758-8164-C6816CB9E168}" srcOrd="1" destOrd="0" presId="urn:microsoft.com/office/officeart/2005/8/layout/orgChart1"/>
    <dgm:cxn modelId="{18E72AB8-5A26-4894-BBAE-AB8C5CDC35AA}" type="presParOf" srcId="{371EF70E-FFF1-4758-8164-C6816CB9E168}" destId="{D31D5597-5A7E-4C6C-95D4-F56F156E8541}" srcOrd="0" destOrd="0" presId="urn:microsoft.com/office/officeart/2005/8/layout/orgChart1"/>
    <dgm:cxn modelId="{6C8149ED-B460-4615-8F29-1F996170931C}" type="presParOf" srcId="{371EF70E-FFF1-4758-8164-C6816CB9E168}" destId="{61FF1CA7-E0C9-4F5B-9C59-050A11B07DE5}" srcOrd="1" destOrd="0" presId="urn:microsoft.com/office/officeart/2005/8/layout/orgChart1"/>
    <dgm:cxn modelId="{762D2C58-F231-49CC-B515-51D4A407F6AB}" type="presParOf" srcId="{61FF1CA7-E0C9-4F5B-9C59-050A11B07DE5}" destId="{A00C62C5-37C1-459E-8B30-6DDEADFE8A66}" srcOrd="0" destOrd="0" presId="urn:microsoft.com/office/officeart/2005/8/layout/orgChart1"/>
    <dgm:cxn modelId="{D725FCB4-9060-459B-97BF-8208F0B6E0B9}" type="presParOf" srcId="{A00C62C5-37C1-459E-8B30-6DDEADFE8A66}" destId="{93CAC38D-C9A1-457C-B98A-5154D0B96775}" srcOrd="0" destOrd="0" presId="urn:microsoft.com/office/officeart/2005/8/layout/orgChart1"/>
    <dgm:cxn modelId="{68E0530A-AC0C-4093-B611-C8D0F48F6A51}" type="presParOf" srcId="{A00C62C5-37C1-459E-8B30-6DDEADFE8A66}" destId="{7D3FE4B7-18F8-479C-9A22-70B46AC5DD12}" srcOrd="1" destOrd="0" presId="urn:microsoft.com/office/officeart/2005/8/layout/orgChart1"/>
    <dgm:cxn modelId="{5FD4B13E-6A34-4AE2-90A2-9D0D25BB4D99}" type="presParOf" srcId="{61FF1CA7-E0C9-4F5B-9C59-050A11B07DE5}" destId="{CA8A23B8-FB19-4912-9A89-0EC4AFF9F368}" srcOrd="1" destOrd="0" presId="urn:microsoft.com/office/officeart/2005/8/layout/orgChart1"/>
    <dgm:cxn modelId="{8D36C320-E4D1-4E04-BE7E-D396E213BB75}" type="presParOf" srcId="{61FF1CA7-E0C9-4F5B-9C59-050A11B07DE5}" destId="{1E020B1A-7794-46AA-96B8-7022209CDEAA}" srcOrd="2" destOrd="0" presId="urn:microsoft.com/office/officeart/2005/8/layout/orgChart1"/>
    <dgm:cxn modelId="{3CE3D97E-9D56-4D88-9A3C-A976807AE411}" type="presParOf" srcId="{1E020B1A-7794-46AA-96B8-7022209CDEAA}" destId="{F94BCCB7-3F25-4A8E-9CAA-319EA5BC5598}" srcOrd="0" destOrd="0" presId="urn:microsoft.com/office/officeart/2005/8/layout/orgChart1"/>
    <dgm:cxn modelId="{1813EF41-781A-4826-A620-7C3B7F34FAE0}" type="presParOf" srcId="{1E020B1A-7794-46AA-96B8-7022209CDEAA}" destId="{6BF47092-DDB9-4611-A8E5-89A1768A4191}" srcOrd="1" destOrd="0" presId="urn:microsoft.com/office/officeart/2005/8/layout/orgChart1"/>
    <dgm:cxn modelId="{03168C7E-698C-4114-8C61-01A77F71D7E9}" type="presParOf" srcId="{6BF47092-DDB9-4611-A8E5-89A1768A4191}" destId="{580AD1CE-3B17-4D88-8501-3771D1DE15A2}" srcOrd="0" destOrd="0" presId="urn:microsoft.com/office/officeart/2005/8/layout/orgChart1"/>
    <dgm:cxn modelId="{FAD7A0FB-E45C-4CB4-8EB4-683FDF086224}" type="presParOf" srcId="{580AD1CE-3B17-4D88-8501-3771D1DE15A2}" destId="{CA79740D-0684-4D2E-9E35-55FEB125F89A}" srcOrd="0" destOrd="0" presId="urn:microsoft.com/office/officeart/2005/8/layout/orgChart1"/>
    <dgm:cxn modelId="{E7A3D98A-798D-458F-9FD3-BE8C6B944DE7}" type="presParOf" srcId="{580AD1CE-3B17-4D88-8501-3771D1DE15A2}" destId="{89CB8FBC-47C1-4675-8960-5F776EAEBC01}" srcOrd="1" destOrd="0" presId="urn:microsoft.com/office/officeart/2005/8/layout/orgChart1"/>
    <dgm:cxn modelId="{E27C9B67-E8B0-4917-A64C-9B6559CDC2C3}" type="presParOf" srcId="{6BF47092-DDB9-4611-A8E5-89A1768A4191}" destId="{203569BD-4C7C-4A7F-9949-2F925C1EB22A}" srcOrd="1" destOrd="0" presId="urn:microsoft.com/office/officeart/2005/8/layout/orgChart1"/>
    <dgm:cxn modelId="{4ED3F169-8370-4325-81A8-636A4B65350D}" type="presParOf" srcId="{6BF47092-DDB9-4611-A8E5-89A1768A4191}" destId="{7F1659E7-5ABE-4E94-AE89-758FBD152639}" srcOrd="2" destOrd="0" presId="urn:microsoft.com/office/officeart/2005/8/layout/orgChart1"/>
    <dgm:cxn modelId="{480AB9CB-1449-450A-B3BE-171512FA1D3F}" type="presParOf" srcId="{371EF70E-FFF1-4758-8164-C6816CB9E168}" destId="{05A66CA2-1FDC-44A1-A64F-7D5240B3009E}" srcOrd="2" destOrd="0" presId="urn:microsoft.com/office/officeart/2005/8/layout/orgChart1"/>
    <dgm:cxn modelId="{C0038094-CDF3-4781-B74D-E632B0D100F3}" type="presParOf" srcId="{371EF70E-FFF1-4758-8164-C6816CB9E168}" destId="{B2DBC2FC-6A00-46CC-8BBA-26192EB9EC1F}" srcOrd="3" destOrd="0" presId="urn:microsoft.com/office/officeart/2005/8/layout/orgChart1"/>
    <dgm:cxn modelId="{1AF7BF04-5342-489A-9282-0A000512E965}" type="presParOf" srcId="{B2DBC2FC-6A00-46CC-8BBA-26192EB9EC1F}" destId="{72417AD0-08E6-47F7-A8B5-8CD40D1BE033}" srcOrd="0" destOrd="0" presId="urn:microsoft.com/office/officeart/2005/8/layout/orgChart1"/>
    <dgm:cxn modelId="{693175A3-8487-4890-B5F3-AA0609EAE99C}" type="presParOf" srcId="{72417AD0-08E6-47F7-A8B5-8CD40D1BE033}" destId="{F48D164F-BF10-47EC-B830-1CDADF5EA492}" srcOrd="0" destOrd="0" presId="urn:microsoft.com/office/officeart/2005/8/layout/orgChart1"/>
    <dgm:cxn modelId="{50AE3745-1ACF-4655-8531-951341BDA247}" type="presParOf" srcId="{72417AD0-08E6-47F7-A8B5-8CD40D1BE033}" destId="{914CB18A-D9C7-43B8-8917-BA4718E52A27}" srcOrd="1" destOrd="0" presId="urn:microsoft.com/office/officeart/2005/8/layout/orgChart1"/>
    <dgm:cxn modelId="{0B332510-C731-40A3-B0D8-8635CF00DD37}" type="presParOf" srcId="{B2DBC2FC-6A00-46CC-8BBA-26192EB9EC1F}" destId="{C8C7E526-D05E-4C60-B7BD-12923953A84E}" srcOrd="1" destOrd="0" presId="urn:microsoft.com/office/officeart/2005/8/layout/orgChart1"/>
    <dgm:cxn modelId="{D40629E6-0DEF-4874-A91A-D75187E855C7}" type="presParOf" srcId="{C8C7E526-D05E-4C60-B7BD-12923953A84E}" destId="{EC66FC05-07AD-43F1-BD69-1662E4A22775}" srcOrd="0" destOrd="0" presId="urn:microsoft.com/office/officeart/2005/8/layout/orgChart1"/>
    <dgm:cxn modelId="{3007679C-360F-468D-9B77-13B88A06A17A}" type="presParOf" srcId="{C8C7E526-D05E-4C60-B7BD-12923953A84E}" destId="{D4A90913-EA3D-47C7-8629-5F2AC0091A5C}" srcOrd="1" destOrd="0" presId="urn:microsoft.com/office/officeart/2005/8/layout/orgChart1"/>
    <dgm:cxn modelId="{3C56CAC3-2D0C-4F4B-8511-C7159E81A7E1}" type="presParOf" srcId="{D4A90913-EA3D-47C7-8629-5F2AC0091A5C}" destId="{0304532D-0CD3-4DE0-A33E-AAFB872058E9}" srcOrd="0" destOrd="0" presId="urn:microsoft.com/office/officeart/2005/8/layout/orgChart1"/>
    <dgm:cxn modelId="{BFED308B-8F1E-4C47-ACD3-5E889C1D4B1F}" type="presParOf" srcId="{0304532D-0CD3-4DE0-A33E-AAFB872058E9}" destId="{AACBD818-AD94-4DB4-9792-8C62AD6EC70C}" srcOrd="0" destOrd="0" presId="urn:microsoft.com/office/officeart/2005/8/layout/orgChart1"/>
    <dgm:cxn modelId="{F333F4E1-38CB-4EA5-94A1-13FB1DD38F4A}" type="presParOf" srcId="{0304532D-0CD3-4DE0-A33E-AAFB872058E9}" destId="{9C9010D1-8635-47F4-8861-40C3CBF3C36D}" srcOrd="1" destOrd="0" presId="urn:microsoft.com/office/officeart/2005/8/layout/orgChart1"/>
    <dgm:cxn modelId="{8150CECE-2EC2-4B55-89C9-F90066E2A55A}" type="presParOf" srcId="{D4A90913-EA3D-47C7-8629-5F2AC0091A5C}" destId="{8D40CAD5-09A8-4EC8-BE04-B28F3C6DB2C0}" srcOrd="1" destOrd="0" presId="urn:microsoft.com/office/officeart/2005/8/layout/orgChart1"/>
    <dgm:cxn modelId="{ABFA10DD-1355-4D53-9497-92257E39461F}" type="presParOf" srcId="{8D40CAD5-09A8-4EC8-BE04-B28F3C6DB2C0}" destId="{2D997E90-9051-498A-9FCC-F1A58C7F286C}" srcOrd="0" destOrd="0" presId="urn:microsoft.com/office/officeart/2005/8/layout/orgChart1"/>
    <dgm:cxn modelId="{BEEEDBD9-9616-43AD-9065-EEEEFD76AF8F}" type="presParOf" srcId="{8D40CAD5-09A8-4EC8-BE04-B28F3C6DB2C0}" destId="{2E46E877-9740-479C-BAE9-4F172FFA17B6}" srcOrd="1" destOrd="0" presId="urn:microsoft.com/office/officeart/2005/8/layout/orgChart1"/>
    <dgm:cxn modelId="{DCBDF16D-7BCF-426A-A572-C35E43E54E01}" type="presParOf" srcId="{2E46E877-9740-479C-BAE9-4F172FFA17B6}" destId="{1800736A-083C-45BA-B0A0-8508D8B09373}" srcOrd="0" destOrd="0" presId="urn:microsoft.com/office/officeart/2005/8/layout/orgChart1"/>
    <dgm:cxn modelId="{31DF02A7-0F71-4525-B891-C3FDCB310B2D}" type="presParOf" srcId="{1800736A-083C-45BA-B0A0-8508D8B09373}" destId="{6216F50F-1F6B-4A81-933C-EE08F6B6E483}" srcOrd="0" destOrd="0" presId="urn:microsoft.com/office/officeart/2005/8/layout/orgChart1"/>
    <dgm:cxn modelId="{9D0A580A-8494-4616-9CAA-3C7B5E845FD2}" type="presParOf" srcId="{1800736A-083C-45BA-B0A0-8508D8B09373}" destId="{73ED3C12-697B-4C46-97B7-A96FCAFD0881}" srcOrd="1" destOrd="0" presId="urn:microsoft.com/office/officeart/2005/8/layout/orgChart1"/>
    <dgm:cxn modelId="{53085943-5F35-4055-A8C6-276A970B5169}" type="presParOf" srcId="{2E46E877-9740-479C-BAE9-4F172FFA17B6}" destId="{CBB38D8B-C006-4013-A1FC-014BFA810A4F}" srcOrd="1" destOrd="0" presId="urn:microsoft.com/office/officeart/2005/8/layout/orgChart1"/>
    <dgm:cxn modelId="{16A9D734-ABD8-40A1-863F-35996B8DB954}" type="presParOf" srcId="{2E46E877-9740-479C-BAE9-4F172FFA17B6}" destId="{7F19494C-3298-48B1-A4A6-9F4831E5537D}" srcOrd="2" destOrd="0" presId="urn:microsoft.com/office/officeart/2005/8/layout/orgChart1"/>
    <dgm:cxn modelId="{83520461-0B9E-417D-87D1-67E0DE56B74B}" type="presParOf" srcId="{8D40CAD5-09A8-4EC8-BE04-B28F3C6DB2C0}" destId="{C51A6666-D660-4508-BCFD-7270C3C9749F}" srcOrd="2" destOrd="0" presId="urn:microsoft.com/office/officeart/2005/8/layout/orgChart1"/>
    <dgm:cxn modelId="{A2D6697D-10A8-455A-9512-13B10CD37836}" type="presParOf" srcId="{8D40CAD5-09A8-4EC8-BE04-B28F3C6DB2C0}" destId="{1BAFA34E-2A5A-4FA3-9B78-72AA7EBAD873}" srcOrd="3" destOrd="0" presId="urn:microsoft.com/office/officeart/2005/8/layout/orgChart1"/>
    <dgm:cxn modelId="{3827E6AB-F1F4-49DF-8879-FBFED3924CA2}" type="presParOf" srcId="{1BAFA34E-2A5A-4FA3-9B78-72AA7EBAD873}" destId="{C014A8FF-66BC-4403-BB16-FB0DE0CAEBAE}" srcOrd="0" destOrd="0" presId="urn:microsoft.com/office/officeart/2005/8/layout/orgChart1"/>
    <dgm:cxn modelId="{A77F319B-B726-4625-AF32-DAE0D1D1A7CA}" type="presParOf" srcId="{C014A8FF-66BC-4403-BB16-FB0DE0CAEBAE}" destId="{E8DE7428-7399-47BE-BB7E-3D20BA691067}" srcOrd="0" destOrd="0" presId="urn:microsoft.com/office/officeart/2005/8/layout/orgChart1"/>
    <dgm:cxn modelId="{6D7E9D9D-6EC6-4A91-BD6C-45F689AB0914}" type="presParOf" srcId="{C014A8FF-66BC-4403-BB16-FB0DE0CAEBAE}" destId="{A0479FD7-D545-452E-BD2E-2F9A830902DF}" srcOrd="1" destOrd="0" presId="urn:microsoft.com/office/officeart/2005/8/layout/orgChart1"/>
    <dgm:cxn modelId="{5D6B35F4-0331-4508-8C6C-30FFD5A3F414}" type="presParOf" srcId="{1BAFA34E-2A5A-4FA3-9B78-72AA7EBAD873}" destId="{25C000A4-2905-4577-A557-1CFEEB0A1989}" srcOrd="1" destOrd="0" presId="urn:microsoft.com/office/officeart/2005/8/layout/orgChart1"/>
    <dgm:cxn modelId="{AA95E7AD-EF88-46FA-89CE-E7B1ECA116D8}" type="presParOf" srcId="{1BAFA34E-2A5A-4FA3-9B78-72AA7EBAD873}" destId="{8A7570E6-81D0-4DF6-94D8-042595464430}" srcOrd="2" destOrd="0" presId="urn:microsoft.com/office/officeart/2005/8/layout/orgChart1"/>
    <dgm:cxn modelId="{BCD9AC48-70B5-4524-85CD-7469739A2433}" type="presParOf" srcId="{D4A90913-EA3D-47C7-8629-5F2AC0091A5C}" destId="{4D032D52-6F99-4CDA-8DB8-16FB102D14C2}" srcOrd="2" destOrd="0" presId="urn:microsoft.com/office/officeart/2005/8/layout/orgChart1"/>
    <dgm:cxn modelId="{37D48975-462E-4871-A67D-2DDF6B4532DC}" type="presParOf" srcId="{C8C7E526-D05E-4C60-B7BD-12923953A84E}" destId="{A994911C-89F1-4D94-8037-847D9BDCF025}" srcOrd="2" destOrd="0" presId="urn:microsoft.com/office/officeart/2005/8/layout/orgChart1"/>
    <dgm:cxn modelId="{4D4619B4-0734-4283-8B0C-933CCE0772B8}" type="presParOf" srcId="{C8C7E526-D05E-4C60-B7BD-12923953A84E}" destId="{21D48019-D443-41E9-A14B-5D91E6573C26}" srcOrd="3" destOrd="0" presId="urn:microsoft.com/office/officeart/2005/8/layout/orgChart1"/>
    <dgm:cxn modelId="{134DD54B-2710-495B-95BC-72425F443987}" type="presParOf" srcId="{21D48019-D443-41E9-A14B-5D91E6573C26}" destId="{419FF89B-B348-4B28-AAE9-BE7808FACF26}" srcOrd="0" destOrd="0" presId="urn:microsoft.com/office/officeart/2005/8/layout/orgChart1"/>
    <dgm:cxn modelId="{0B437DF0-43DF-4343-AD55-CE5B8A41E86B}" type="presParOf" srcId="{419FF89B-B348-4B28-AAE9-BE7808FACF26}" destId="{6E9CFF79-9DDF-46B4-8097-8A767BE220DA}" srcOrd="0" destOrd="0" presId="urn:microsoft.com/office/officeart/2005/8/layout/orgChart1"/>
    <dgm:cxn modelId="{3B8F0765-8659-4C41-BEEE-C9B361BE7F73}" type="presParOf" srcId="{419FF89B-B348-4B28-AAE9-BE7808FACF26}" destId="{813688CF-2E5B-452F-B0E9-C68B2C0FC50C}" srcOrd="1" destOrd="0" presId="urn:microsoft.com/office/officeart/2005/8/layout/orgChart1"/>
    <dgm:cxn modelId="{19DBCABB-7211-4239-8058-D7269ABB5A4C}" type="presParOf" srcId="{21D48019-D443-41E9-A14B-5D91E6573C26}" destId="{83265517-9DDF-43C1-A231-65096513142B}" srcOrd="1" destOrd="0" presId="urn:microsoft.com/office/officeart/2005/8/layout/orgChart1"/>
    <dgm:cxn modelId="{68C678F1-E94E-4227-996C-2BDF0441D153}" type="presParOf" srcId="{21D48019-D443-41E9-A14B-5D91E6573C26}" destId="{1DF6AC73-7C17-483E-A21A-55581D032D15}" srcOrd="2" destOrd="0" presId="urn:microsoft.com/office/officeart/2005/8/layout/orgChart1"/>
    <dgm:cxn modelId="{3A28D16B-A786-4302-AB33-A8BCEA0D9A4C}" type="presParOf" srcId="{C8C7E526-D05E-4C60-B7BD-12923953A84E}" destId="{800EDFCF-3A2A-4F57-97CE-11C646AF357E}" srcOrd="4" destOrd="0" presId="urn:microsoft.com/office/officeart/2005/8/layout/orgChart1"/>
    <dgm:cxn modelId="{F5A3BD44-2AAC-402E-9CDE-D4342082F940}" type="presParOf" srcId="{C8C7E526-D05E-4C60-B7BD-12923953A84E}" destId="{355614BD-8D7E-4490-B3C3-5CA38C41C014}" srcOrd="5" destOrd="0" presId="urn:microsoft.com/office/officeart/2005/8/layout/orgChart1"/>
    <dgm:cxn modelId="{8E2DD354-E9F8-471D-98AD-47FD6856CBD6}" type="presParOf" srcId="{355614BD-8D7E-4490-B3C3-5CA38C41C014}" destId="{ED6ECDB3-0348-4252-92FB-2D91E356B1CA}" srcOrd="0" destOrd="0" presId="urn:microsoft.com/office/officeart/2005/8/layout/orgChart1"/>
    <dgm:cxn modelId="{E21615F8-CADD-44D1-9DE6-A1D5B1FDEF30}" type="presParOf" srcId="{ED6ECDB3-0348-4252-92FB-2D91E356B1CA}" destId="{9848C808-2842-4C8F-ABDD-285F539834BD}" srcOrd="0" destOrd="0" presId="urn:microsoft.com/office/officeart/2005/8/layout/orgChart1"/>
    <dgm:cxn modelId="{DA774834-A994-41FE-9CD4-B61412F41CD3}" type="presParOf" srcId="{ED6ECDB3-0348-4252-92FB-2D91E356B1CA}" destId="{3B3F1501-18ED-4754-9B30-C1C21AAE91DE}" srcOrd="1" destOrd="0" presId="urn:microsoft.com/office/officeart/2005/8/layout/orgChart1"/>
    <dgm:cxn modelId="{5FA7AF21-6D08-4644-B7A9-0E14CE56F8B8}" type="presParOf" srcId="{355614BD-8D7E-4490-B3C3-5CA38C41C014}" destId="{40ABBABE-1F67-46EF-AAE9-018DB85457A8}" srcOrd="1" destOrd="0" presId="urn:microsoft.com/office/officeart/2005/8/layout/orgChart1"/>
    <dgm:cxn modelId="{32370CE2-588A-4B5E-A29F-58104C92E05E}" type="presParOf" srcId="{355614BD-8D7E-4490-B3C3-5CA38C41C014}" destId="{180C3D34-38F8-4A65-A895-ADA0DA1E6809}" srcOrd="2" destOrd="0" presId="urn:microsoft.com/office/officeart/2005/8/layout/orgChart1"/>
    <dgm:cxn modelId="{CCA1E84C-9AED-4E51-A110-34BEBFEA2D81}" type="presParOf" srcId="{C8C7E526-D05E-4C60-B7BD-12923953A84E}" destId="{BB073118-0846-4841-BB2D-2A74CB930400}" srcOrd="6" destOrd="0" presId="urn:microsoft.com/office/officeart/2005/8/layout/orgChart1"/>
    <dgm:cxn modelId="{5FF0EB81-435D-4F9F-95A1-0C0EC62C3E0A}" type="presParOf" srcId="{C8C7E526-D05E-4C60-B7BD-12923953A84E}" destId="{1C426BA8-CB1C-40D8-A139-1C53130ACC42}" srcOrd="7" destOrd="0" presId="urn:microsoft.com/office/officeart/2005/8/layout/orgChart1"/>
    <dgm:cxn modelId="{5FCB6CDA-990D-43BE-B5C4-B0C22862E580}" type="presParOf" srcId="{1C426BA8-CB1C-40D8-A139-1C53130ACC42}" destId="{7DE41083-9A8E-4479-A4F2-03DBD42AF25A}" srcOrd="0" destOrd="0" presId="urn:microsoft.com/office/officeart/2005/8/layout/orgChart1"/>
    <dgm:cxn modelId="{07B127FC-1165-488B-B4F6-96446E34D5CF}" type="presParOf" srcId="{7DE41083-9A8E-4479-A4F2-03DBD42AF25A}" destId="{0770CB23-C715-452E-BBED-1ECEF625214D}" srcOrd="0" destOrd="0" presId="urn:microsoft.com/office/officeart/2005/8/layout/orgChart1"/>
    <dgm:cxn modelId="{11B012E2-3393-4BA8-BCAC-EAC4642DC74F}" type="presParOf" srcId="{7DE41083-9A8E-4479-A4F2-03DBD42AF25A}" destId="{0E7856D5-F979-40D3-B891-0044C582BF61}" srcOrd="1" destOrd="0" presId="urn:microsoft.com/office/officeart/2005/8/layout/orgChart1"/>
    <dgm:cxn modelId="{421A14BD-BEBE-437C-9795-DE0088708F56}" type="presParOf" srcId="{1C426BA8-CB1C-40D8-A139-1C53130ACC42}" destId="{DE99E273-7F13-42AF-8955-0EF9A6C14907}" srcOrd="1" destOrd="0" presId="urn:microsoft.com/office/officeart/2005/8/layout/orgChart1"/>
    <dgm:cxn modelId="{049D574D-FEFA-4A7A-9C76-A2A6AF727A6D}" type="presParOf" srcId="{1C426BA8-CB1C-40D8-A139-1C53130ACC42}" destId="{05CF0FAD-C89C-4743-B06E-31D40205FDDC}" srcOrd="2" destOrd="0" presId="urn:microsoft.com/office/officeart/2005/8/layout/orgChart1"/>
    <dgm:cxn modelId="{F9357553-4CBD-4B2A-8746-E45243917D41}" type="presParOf" srcId="{C8C7E526-D05E-4C60-B7BD-12923953A84E}" destId="{61EBDEDB-D228-47F7-9FDD-2015DC3F1DFD}" srcOrd="8" destOrd="0" presId="urn:microsoft.com/office/officeart/2005/8/layout/orgChart1"/>
    <dgm:cxn modelId="{353FF9E3-244B-4420-8989-F27BB0F36F1B}" type="presParOf" srcId="{C8C7E526-D05E-4C60-B7BD-12923953A84E}" destId="{EDAAA325-D5AB-41E2-8740-373D4A33A946}" srcOrd="9" destOrd="0" presId="urn:microsoft.com/office/officeart/2005/8/layout/orgChart1"/>
    <dgm:cxn modelId="{29D8E710-8A50-4CF9-ABA1-E44887332609}" type="presParOf" srcId="{EDAAA325-D5AB-41E2-8740-373D4A33A946}" destId="{524BB7C9-C469-49CE-A5E2-5524EC32C454}" srcOrd="0" destOrd="0" presId="urn:microsoft.com/office/officeart/2005/8/layout/orgChart1"/>
    <dgm:cxn modelId="{6CB48794-4D23-4D25-A78F-7928D2362E7B}" type="presParOf" srcId="{524BB7C9-C469-49CE-A5E2-5524EC32C454}" destId="{02295B78-5008-447B-BA75-F95B03595C99}" srcOrd="0" destOrd="0" presId="urn:microsoft.com/office/officeart/2005/8/layout/orgChart1"/>
    <dgm:cxn modelId="{52A3594D-2925-44B8-974A-779175234345}" type="presParOf" srcId="{524BB7C9-C469-49CE-A5E2-5524EC32C454}" destId="{CE6AD46A-81B5-4384-A6E4-D0B5DA23C923}" srcOrd="1" destOrd="0" presId="urn:microsoft.com/office/officeart/2005/8/layout/orgChart1"/>
    <dgm:cxn modelId="{92AF9C8A-8C71-41E5-A8F1-FBC7C348FED4}" type="presParOf" srcId="{EDAAA325-D5AB-41E2-8740-373D4A33A946}" destId="{69F8E873-A24E-4ADB-8FC7-1E7BE1879ECA}" srcOrd="1" destOrd="0" presId="urn:microsoft.com/office/officeart/2005/8/layout/orgChart1"/>
    <dgm:cxn modelId="{0D229576-967B-4FEB-8797-EA3343233218}" type="presParOf" srcId="{69F8E873-A24E-4ADB-8FC7-1E7BE1879ECA}" destId="{03FAE385-B285-4624-A7E1-B4332214B331}" srcOrd="0" destOrd="0" presId="urn:microsoft.com/office/officeart/2005/8/layout/orgChart1"/>
    <dgm:cxn modelId="{F812D1E9-BD4B-43BA-8652-15A67BB25E73}" type="presParOf" srcId="{69F8E873-A24E-4ADB-8FC7-1E7BE1879ECA}" destId="{3488981F-81EC-4B3D-80A7-8AD6C396E865}" srcOrd="1" destOrd="0" presId="urn:microsoft.com/office/officeart/2005/8/layout/orgChart1"/>
    <dgm:cxn modelId="{A02B95B1-E0DC-49C2-B752-2D5CC5AA9AE3}" type="presParOf" srcId="{3488981F-81EC-4B3D-80A7-8AD6C396E865}" destId="{80898957-A6C1-4BB0-A1AF-A37B39A11C2A}" srcOrd="0" destOrd="0" presId="urn:microsoft.com/office/officeart/2005/8/layout/orgChart1"/>
    <dgm:cxn modelId="{79A97401-24DE-4D0A-A0E0-B2D30C1B55F9}" type="presParOf" srcId="{80898957-A6C1-4BB0-A1AF-A37B39A11C2A}" destId="{09EA61B5-6382-4852-8A04-C58D610401C2}" srcOrd="0" destOrd="0" presId="urn:microsoft.com/office/officeart/2005/8/layout/orgChart1"/>
    <dgm:cxn modelId="{F644A1DB-41E8-48B8-8AFE-89ED5465046A}" type="presParOf" srcId="{80898957-A6C1-4BB0-A1AF-A37B39A11C2A}" destId="{C781FC46-690E-45F4-BFF4-DD8C34C99D0D}" srcOrd="1" destOrd="0" presId="urn:microsoft.com/office/officeart/2005/8/layout/orgChart1"/>
    <dgm:cxn modelId="{58FAE170-5164-488A-A4A0-8FFCB96D570E}" type="presParOf" srcId="{3488981F-81EC-4B3D-80A7-8AD6C396E865}" destId="{E6366A01-9ECD-4376-AD37-C5DDC7999664}" srcOrd="1" destOrd="0" presId="urn:microsoft.com/office/officeart/2005/8/layout/orgChart1"/>
    <dgm:cxn modelId="{D67FD776-0F07-4849-8803-6461950675D5}" type="presParOf" srcId="{3488981F-81EC-4B3D-80A7-8AD6C396E865}" destId="{25905E5E-F220-4545-B18D-D154B25FA269}" srcOrd="2" destOrd="0" presId="urn:microsoft.com/office/officeart/2005/8/layout/orgChart1"/>
    <dgm:cxn modelId="{F7224ACE-C51B-4CBE-973D-14DC63562083}" type="presParOf" srcId="{69F8E873-A24E-4ADB-8FC7-1E7BE1879ECA}" destId="{9112AFD8-9A3C-4DBE-81FF-2DAEC45796A3}" srcOrd="2" destOrd="0" presId="urn:microsoft.com/office/officeart/2005/8/layout/orgChart1"/>
    <dgm:cxn modelId="{B36D08DD-6B02-4704-B21F-F8A09310F259}" type="presParOf" srcId="{69F8E873-A24E-4ADB-8FC7-1E7BE1879ECA}" destId="{02ADE0BA-331A-471D-85C7-F08B3A5F6B06}" srcOrd="3" destOrd="0" presId="urn:microsoft.com/office/officeart/2005/8/layout/orgChart1"/>
    <dgm:cxn modelId="{AD169689-D8B3-407D-BB3B-296F15001759}" type="presParOf" srcId="{02ADE0BA-331A-471D-85C7-F08B3A5F6B06}" destId="{7F913AFE-8028-4822-8C04-C0D8B8CC5404}" srcOrd="0" destOrd="0" presId="urn:microsoft.com/office/officeart/2005/8/layout/orgChart1"/>
    <dgm:cxn modelId="{BBEB65CC-82A7-42A9-8084-A797C819D1D4}" type="presParOf" srcId="{7F913AFE-8028-4822-8C04-C0D8B8CC5404}" destId="{23D2103D-4157-44A5-9F55-73277DAFF775}" srcOrd="0" destOrd="0" presId="urn:microsoft.com/office/officeart/2005/8/layout/orgChart1"/>
    <dgm:cxn modelId="{16CCE792-4414-4EC7-8004-A48F4D1CF44B}" type="presParOf" srcId="{7F913AFE-8028-4822-8C04-C0D8B8CC5404}" destId="{10674DD4-3BB2-440D-90ED-BAA6DD09C9FD}" srcOrd="1" destOrd="0" presId="urn:microsoft.com/office/officeart/2005/8/layout/orgChart1"/>
    <dgm:cxn modelId="{070E0BD1-FBEC-4C2F-A81C-B48E1606FB25}" type="presParOf" srcId="{02ADE0BA-331A-471D-85C7-F08B3A5F6B06}" destId="{69E89781-BDB8-46C5-972E-107DBBF22FF6}" srcOrd="1" destOrd="0" presId="urn:microsoft.com/office/officeart/2005/8/layout/orgChart1"/>
    <dgm:cxn modelId="{7F02897F-2928-4C2B-9232-E78308920DE5}" type="presParOf" srcId="{02ADE0BA-331A-471D-85C7-F08B3A5F6B06}" destId="{69DC013F-CCB1-42F6-8F50-FADC96FFD694}" srcOrd="2" destOrd="0" presId="urn:microsoft.com/office/officeart/2005/8/layout/orgChart1"/>
    <dgm:cxn modelId="{06C38269-8DF7-4DCC-A9F3-F6E73F0B7B93}" type="presParOf" srcId="{EDAAA325-D5AB-41E2-8740-373D4A33A946}" destId="{72BC6963-E0D2-4361-8852-F8D8CB1D6B17}" srcOrd="2" destOrd="0" presId="urn:microsoft.com/office/officeart/2005/8/layout/orgChart1"/>
    <dgm:cxn modelId="{ABCACC03-0BC9-4E7C-9238-2F0C308B0B24}" type="presParOf" srcId="{B2DBC2FC-6A00-46CC-8BBA-26192EB9EC1F}" destId="{9FB3E924-4F75-4D7E-8994-89D9B26FC521}" srcOrd="2" destOrd="0" presId="urn:microsoft.com/office/officeart/2005/8/layout/orgChart1"/>
    <dgm:cxn modelId="{556F4DB2-C730-4BEE-8B4D-5B905965D086}" type="presParOf" srcId="{371EF70E-FFF1-4758-8164-C6816CB9E168}" destId="{46221FD5-0C65-427B-98DC-83376B3130E5}" srcOrd="4" destOrd="0" presId="urn:microsoft.com/office/officeart/2005/8/layout/orgChart1"/>
    <dgm:cxn modelId="{8F1AB081-B673-4500-BEB4-1F9868A175F4}" type="presParOf" srcId="{371EF70E-FFF1-4758-8164-C6816CB9E168}" destId="{9A78BEC8-07AE-4F4A-BA1E-D02E47F0EEE7}" srcOrd="5" destOrd="0" presId="urn:microsoft.com/office/officeart/2005/8/layout/orgChart1"/>
    <dgm:cxn modelId="{942A5614-A024-4BD7-997E-1B72B2D7BE57}" type="presParOf" srcId="{9A78BEC8-07AE-4F4A-BA1E-D02E47F0EEE7}" destId="{25704CBE-36BD-428B-A38A-156427526F50}" srcOrd="0" destOrd="0" presId="urn:microsoft.com/office/officeart/2005/8/layout/orgChart1"/>
    <dgm:cxn modelId="{13DCB527-32D8-4A55-AAD4-A80663BB4D4F}" type="presParOf" srcId="{25704CBE-36BD-428B-A38A-156427526F50}" destId="{904DC646-2A8B-4FB7-AFE4-A44472057ED7}" srcOrd="0" destOrd="0" presId="urn:microsoft.com/office/officeart/2005/8/layout/orgChart1"/>
    <dgm:cxn modelId="{B065EBE0-2217-4E65-A89E-F2AA45EF5912}" type="presParOf" srcId="{25704CBE-36BD-428B-A38A-156427526F50}" destId="{78CC8E3C-21E5-45B5-A869-A70B63D56648}" srcOrd="1" destOrd="0" presId="urn:microsoft.com/office/officeart/2005/8/layout/orgChart1"/>
    <dgm:cxn modelId="{09D2A176-E8AE-4BB2-A591-7E34B18DA5C6}" type="presParOf" srcId="{9A78BEC8-07AE-4F4A-BA1E-D02E47F0EEE7}" destId="{13C95F89-9763-45F1-AB95-EDB5B69CEB3A}" srcOrd="1" destOrd="0" presId="urn:microsoft.com/office/officeart/2005/8/layout/orgChart1"/>
    <dgm:cxn modelId="{EB61A68A-6E65-4371-A9FB-09268A0001DD}" type="presParOf" srcId="{13C95F89-9763-45F1-AB95-EDB5B69CEB3A}" destId="{C21405C9-5107-40D8-A6F5-0902AC9D76EE}" srcOrd="0" destOrd="0" presId="urn:microsoft.com/office/officeart/2005/8/layout/orgChart1"/>
    <dgm:cxn modelId="{B6D86FEC-3047-4CE6-9846-D60234F7B0F4}" type="presParOf" srcId="{13C95F89-9763-45F1-AB95-EDB5B69CEB3A}" destId="{37826437-0E78-40F4-B4F0-F125C44519B4}" srcOrd="1" destOrd="0" presId="urn:microsoft.com/office/officeart/2005/8/layout/orgChart1"/>
    <dgm:cxn modelId="{AFBA5D61-D60A-4329-B4DE-7642A54351E6}" type="presParOf" srcId="{37826437-0E78-40F4-B4F0-F125C44519B4}" destId="{7748023C-DD38-4F2E-9C98-4BF9939DF6A3}" srcOrd="0" destOrd="0" presId="urn:microsoft.com/office/officeart/2005/8/layout/orgChart1"/>
    <dgm:cxn modelId="{249F3738-0261-4D1E-A449-E24970814B1B}" type="presParOf" srcId="{7748023C-DD38-4F2E-9C98-4BF9939DF6A3}" destId="{1F2DA549-4AB3-4D86-9EDA-FF7A489F093C}" srcOrd="0" destOrd="0" presId="urn:microsoft.com/office/officeart/2005/8/layout/orgChart1"/>
    <dgm:cxn modelId="{71A93C01-1484-4548-944A-95807B398E70}" type="presParOf" srcId="{7748023C-DD38-4F2E-9C98-4BF9939DF6A3}" destId="{46474E58-FA10-4344-BEEF-60CBD76DFAA1}" srcOrd="1" destOrd="0" presId="urn:microsoft.com/office/officeart/2005/8/layout/orgChart1"/>
    <dgm:cxn modelId="{63D47CB4-244C-4BF4-9463-978E8A0AFAC9}" type="presParOf" srcId="{37826437-0E78-40F4-B4F0-F125C44519B4}" destId="{6117B9DD-D55E-41A2-832C-9A739025D0DB}" srcOrd="1" destOrd="0" presId="urn:microsoft.com/office/officeart/2005/8/layout/orgChart1"/>
    <dgm:cxn modelId="{1291700D-41CD-4A11-8A76-1337BFAC0012}" type="presParOf" srcId="{37826437-0E78-40F4-B4F0-F125C44519B4}" destId="{23D6185B-F46A-412C-BB41-70E4A9ECE0DC}" srcOrd="2" destOrd="0" presId="urn:microsoft.com/office/officeart/2005/8/layout/orgChart1"/>
    <dgm:cxn modelId="{1E505988-F340-48A7-8851-004DF3979573}" type="presParOf" srcId="{13C95F89-9763-45F1-AB95-EDB5B69CEB3A}" destId="{1BAD7028-5370-4757-80F4-75FBA15F44F5}" srcOrd="2" destOrd="0" presId="urn:microsoft.com/office/officeart/2005/8/layout/orgChart1"/>
    <dgm:cxn modelId="{DFE43673-BF42-4D6D-8273-337EA480D2DE}" type="presParOf" srcId="{13C95F89-9763-45F1-AB95-EDB5B69CEB3A}" destId="{293B2436-72B9-473F-8710-E6951A7AFE77}" srcOrd="3" destOrd="0" presId="urn:microsoft.com/office/officeart/2005/8/layout/orgChart1"/>
    <dgm:cxn modelId="{D12E1AA6-AE4A-401E-A653-D226F4B1A71F}" type="presParOf" srcId="{293B2436-72B9-473F-8710-E6951A7AFE77}" destId="{321DAE14-920C-433B-BF90-BFBCA4ED2F9D}" srcOrd="0" destOrd="0" presId="urn:microsoft.com/office/officeart/2005/8/layout/orgChart1"/>
    <dgm:cxn modelId="{9DE0B27C-C690-4B1B-B743-5D41BF930B8A}" type="presParOf" srcId="{321DAE14-920C-433B-BF90-BFBCA4ED2F9D}" destId="{D9F94E5E-EF82-413B-97CE-5AF6133164F6}" srcOrd="0" destOrd="0" presId="urn:microsoft.com/office/officeart/2005/8/layout/orgChart1"/>
    <dgm:cxn modelId="{929FC82C-4A53-49B2-8CA0-2C066C3DD096}" type="presParOf" srcId="{321DAE14-920C-433B-BF90-BFBCA4ED2F9D}" destId="{378BA20A-E5F0-4DC8-A817-2672CFADF178}" srcOrd="1" destOrd="0" presId="urn:microsoft.com/office/officeart/2005/8/layout/orgChart1"/>
    <dgm:cxn modelId="{2AACDFC5-A75F-4FFE-9620-B7A299692B94}" type="presParOf" srcId="{293B2436-72B9-473F-8710-E6951A7AFE77}" destId="{D43C9C7E-C5D9-46A6-AB88-4196B0C331B5}" srcOrd="1" destOrd="0" presId="urn:microsoft.com/office/officeart/2005/8/layout/orgChart1"/>
    <dgm:cxn modelId="{E3022936-6B6B-4589-8F9A-94637EECFC7A}" type="presParOf" srcId="{293B2436-72B9-473F-8710-E6951A7AFE77}" destId="{CF49F3DF-0315-4496-ADE4-EB79D1555146}" srcOrd="2" destOrd="0" presId="urn:microsoft.com/office/officeart/2005/8/layout/orgChart1"/>
    <dgm:cxn modelId="{299AC8AA-D7F4-46DE-B942-8CE58B34DB59}" type="presParOf" srcId="{13C95F89-9763-45F1-AB95-EDB5B69CEB3A}" destId="{6E7004FB-7B59-4073-9E80-7F954E72B8F4}" srcOrd="4" destOrd="0" presId="urn:microsoft.com/office/officeart/2005/8/layout/orgChart1"/>
    <dgm:cxn modelId="{CE55E6EB-B798-4951-BC3C-A50F4F6E5C17}" type="presParOf" srcId="{13C95F89-9763-45F1-AB95-EDB5B69CEB3A}" destId="{BA016989-A3F1-4666-A4C3-0111E8FCF1E7}" srcOrd="5" destOrd="0" presId="urn:microsoft.com/office/officeart/2005/8/layout/orgChart1"/>
    <dgm:cxn modelId="{5F52FDF8-CF7B-4ACA-A0E2-C1CC89465BFE}" type="presParOf" srcId="{BA016989-A3F1-4666-A4C3-0111E8FCF1E7}" destId="{BDAE1C72-8D4D-45D0-999C-2869B91C4C7C}" srcOrd="0" destOrd="0" presId="urn:microsoft.com/office/officeart/2005/8/layout/orgChart1"/>
    <dgm:cxn modelId="{FEA44F16-D251-48B4-9ECB-DBC47B63C9E4}" type="presParOf" srcId="{BDAE1C72-8D4D-45D0-999C-2869B91C4C7C}" destId="{6446DF73-10A1-49E9-B76A-414799436DC1}" srcOrd="0" destOrd="0" presId="urn:microsoft.com/office/officeart/2005/8/layout/orgChart1"/>
    <dgm:cxn modelId="{4EFA36D1-ACEE-4FFD-9572-986063C689B6}" type="presParOf" srcId="{BDAE1C72-8D4D-45D0-999C-2869B91C4C7C}" destId="{A6C174E8-37DB-43D1-9CB0-6FE2F48C9E22}" srcOrd="1" destOrd="0" presId="urn:microsoft.com/office/officeart/2005/8/layout/orgChart1"/>
    <dgm:cxn modelId="{B23EDD85-5843-4A62-8139-A0BBA2794323}" type="presParOf" srcId="{BA016989-A3F1-4666-A4C3-0111E8FCF1E7}" destId="{1C06B9C4-848C-4C24-AE31-64C14CFF511D}" srcOrd="1" destOrd="0" presId="urn:microsoft.com/office/officeart/2005/8/layout/orgChart1"/>
    <dgm:cxn modelId="{6B689E8A-804A-4792-A9FF-BF00E5F6F800}" type="presParOf" srcId="{BA016989-A3F1-4666-A4C3-0111E8FCF1E7}" destId="{CABF0774-00B6-4CBB-B00F-F03D48F8CE21}" srcOrd="2" destOrd="0" presId="urn:microsoft.com/office/officeart/2005/8/layout/orgChart1"/>
    <dgm:cxn modelId="{5CBA0B6A-AAFB-42A8-B3C4-96E1A2283731}" type="presParOf" srcId="{13C95F89-9763-45F1-AB95-EDB5B69CEB3A}" destId="{3710A209-C1E3-436F-AF3B-C6345CB3F61A}" srcOrd="6" destOrd="0" presId="urn:microsoft.com/office/officeart/2005/8/layout/orgChart1"/>
    <dgm:cxn modelId="{9F325FBE-AB36-473E-B313-2A0686842214}" type="presParOf" srcId="{13C95F89-9763-45F1-AB95-EDB5B69CEB3A}" destId="{C2F3CCD2-C359-4F86-94AC-5F293F44D2E0}" srcOrd="7" destOrd="0" presId="urn:microsoft.com/office/officeart/2005/8/layout/orgChart1"/>
    <dgm:cxn modelId="{50EBBED6-B5B0-4368-B558-4ECA96F7142F}" type="presParOf" srcId="{C2F3CCD2-C359-4F86-94AC-5F293F44D2E0}" destId="{D140D860-8751-4396-8C05-4394CFC96828}" srcOrd="0" destOrd="0" presId="urn:microsoft.com/office/officeart/2005/8/layout/orgChart1"/>
    <dgm:cxn modelId="{530EA0BC-43F4-464A-AC24-371DB8B03A32}" type="presParOf" srcId="{D140D860-8751-4396-8C05-4394CFC96828}" destId="{C627B20F-EDE4-4C59-BDD5-CA1EFA2C23E0}" srcOrd="0" destOrd="0" presId="urn:microsoft.com/office/officeart/2005/8/layout/orgChart1"/>
    <dgm:cxn modelId="{48B793D9-CB4E-455F-A381-6997BE8C7D4A}" type="presParOf" srcId="{D140D860-8751-4396-8C05-4394CFC96828}" destId="{CAF0B3AD-F6D6-4294-986E-096AE315603A}" srcOrd="1" destOrd="0" presId="urn:microsoft.com/office/officeart/2005/8/layout/orgChart1"/>
    <dgm:cxn modelId="{B0FD3F24-8411-4D23-9AA9-0185D56495AF}" type="presParOf" srcId="{C2F3CCD2-C359-4F86-94AC-5F293F44D2E0}" destId="{12341B32-A12F-4738-AAA0-B684685F0CC7}" srcOrd="1" destOrd="0" presId="urn:microsoft.com/office/officeart/2005/8/layout/orgChart1"/>
    <dgm:cxn modelId="{0934CCFA-3F71-441A-8947-4EE9E4A02593}" type="presParOf" srcId="{C2F3CCD2-C359-4F86-94AC-5F293F44D2E0}" destId="{A31BE92F-BF08-4EF2-8EF0-6E09086ABA6B}" srcOrd="2" destOrd="0" presId="urn:microsoft.com/office/officeart/2005/8/layout/orgChart1"/>
    <dgm:cxn modelId="{5134EFD7-DCA1-4DF2-A640-6780411BA40C}" type="presParOf" srcId="{13C95F89-9763-45F1-AB95-EDB5B69CEB3A}" destId="{B37C8D0E-9106-4945-AAFF-6B354B331AFC}" srcOrd="8" destOrd="0" presId="urn:microsoft.com/office/officeart/2005/8/layout/orgChart1"/>
    <dgm:cxn modelId="{977427A8-B380-4837-B13B-50875E41855F}" type="presParOf" srcId="{13C95F89-9763-45F1-AB95-EDB5B69CEB3A}" destId="{F04C2F1B-5912-44C3-A636-BB55629346FC}" srcOrd="9" destOrd="0" presId="urn:microsoft.com/office/officeart/2005/8/layout/orgChart1"/>
    <dgm:cxn modelId="{030029BD-DF79-4BD8-98A4-75EAD6AF6E85}" type="presParOf" srcId="{F04C2F1B-5912-44C3-A636-BB55629346FC}" destId="{8C427C5D-BFBE-48B1-94E1-B649E1C1242F}" srcOrd="0" destOrd="0" presId="urn:microsoft.com/office/officeart/2005/8/layout/orgChart1"/>
    <dgm:cxn modelId="{907D0565-587C-49E5-A38A-3CC7DFA9052A}" type="presParOf" srcId="{8C427C5D-BFBE-48B1-94E1-B649E1C1242F}" destId="{DFC53E7E-EAEB-46FC-A927-702EF6C502CA}" srcOrd="0" destOrd="0" presId="urn:microsoft.com/office/officeart/2005/8/layout/orgChart1"/>
    <dgm:cxn modelId="{26176881-7677-4766-AD22-5344C9215AD1}" type="presParOf" srcId="{8C427C5D-BFBE-48B1-94E1-B649E1C1242F}" destId="{726C52F1-0B6A-4FF2-9BDC-6B34CDA8D7DE}" srcOrd="1" destOrd="0" presId="urn:microsoft.com/office/officeart/2005/8/layout/orgChart1"/>
    <dgm:cxn modelId="{968E0CD2-9BD4-4EF9-A98F-B311CC9382BA}" type="presParOf" srcId="{F04C2F1B-5912-44C3-A636-BB55629346FC}" destId="{1826F950-BC03-44DE-8BCD-FF876F1EE2CE}" srcOrd="1" destOrd="0" presId="urn:microsoft.com/office/officeart/2005/8/layout/orgChart1"/>
    <dgm:cxn modelId="{676FA37A-7837-4503-9408-523D6DE344DF}" type="presParOf" srcId="{F04C2F1B-5912-44C3-A636-BB55629346FC}" destId="{647C845D-6A41-4C95-9753-ACF777ED6EE0}" srcOrd="2" destOrd="0" presId="urn:microsoft.com/office/officeart/2005/8/layout/orgChart1"/>
    <dgm:cxn modelId="{0099AB63-6845-4F95-93D1-195C4FC52435}" type="presParOf" srcId="{9A78BEC8-07AE-4F4A-BA1E-D02E47F0EEE7}" destId="{063056DF-68C8-4F56-98EC-DFDCCC9BDDCF}" srcOrd="2" destOrd="0" presId="urn:microsoft.com/office/officeart/2005/8/layout/orgChart1"/>
    <dgm:cxn modelId="{E5510F2E-69ED-4D2D-9D70-DEA6D867E20F}" type="presParOf" srcId="{D1760915-B4BF-46D6-803D-4824686919F4}" destId="{BF3A8A32-4CD6-4E5E-9FEE-4F991156CF48}" srcOrd="2" destOrd="0" presId="urn:microsoft.com/office/officeart/2005/8/layout/orgChart1"/>
    <dgm:cxn modelId="{4CDAF2FA-9C4E-42C5-8317-028EA2766B3A}" type="presParOf" srcId="{BF3A8A32-4CD6-4E5E-9FEE-4F991156CF48}" destId="{3F29C93F-5529-461D-8B9C-0E7ABEA9B84A}" srcOrd="0" destOrd="0" presId="urn:microsoft.com/office/officeart/2005/8/layout/orgChart1"/>
    <dgm:cxn modelId="{82177A31-104D-4A87-BC53-6827E06254D9}" type="presParOf" srcId="{BF3A8A32-4CD6-4E5E-9FEE-4F991156CF48}" destId="{7A8197F0-184B-4A48-BA91-C21746A7246E}" srcOrd="1" destOrd="0" presId="urn:microsoft.com/office/officeart/2005/8/layout/orgChart1"/>
    <dgm:cxn modelId="{E054F24E-7CB6-4D90-9FF6-2EF1A7794A03}" type="presParOf" srcId="{7A8197F0-184B-4A48-BA91-C21746A7246E}" destId="{4C858BB5-55AE-4615-A1AB-B36338F8B1CF}" srcOrd="0" destOrd="0" presId="urn:microsoft.com/office/officeart/2005/8/layout/orgChart1"/>
    <dgm:cxn modelId="{C8463848-7979-4D9E-A092-7CCCDF6C87FB}" type="presParOf" srcId="{4C858BB5-55AE-4615-A1AB-B36338F8B1CF}" destId="{AF72E904-5354-4841-BFE6-32DDEA15D23D}" srcOrd="0" destOrd="0" presId="urn:microsoft.com/office/officeart/2005/8/layout/orgChart1"/>
    <dgm:cxn modelId="{C43A789F-5722-44FE-9AC8-32146459C1B8}" type="presParOf" srcId="{4C858BB5-55AE-4615-A1AB-B36338F8B1CF}" destId="{0DB57391-3432-4F33-8EE1-493F1862D8E5}" srcOrd="1" destOrd="0" presId="urn:microsoft.com/office/officeart/2005/8/layout/orgChart1"/>
    <dgm:cxn modelId="{96E39FF3-8276-43F6-AE13-2A0E74FA4BC2}" type="presParOf" srcId="{7A8197F0-184B-4A48-BA91-C21746A7246E}" destId="{365D0DC7-BB09-42FF-8CBC-5A6468C3B895}" srcOrd="1" destOrd="0" presId="urn:microsoft.com/office/officeart/2005/8/layout/orgChart1"/>
    <dgm:cxn modelId="{D13695AF-F962-478D-BBA7-A92F9B299DB3}" type="presParOf" srcId="{7A8197F0-184B-4A48-BA91-C21746A7246E}" destId="{6D08A3F7-ECC1-41FF-AF57-7B7F585BD35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95920C3-5E63-4562-9EC2-CA37FA03FC5B}" type="doc">
      <dgm:prSet loTypeId="urn:microsoft.com/office/officeart/2005/8/layout/orgChart1" loCatId="hierarchy" qsTypeId="urn:microsoft.com/office/officeart/2005/8/quickstyle/simple5" qsCatId="simple" csTypeId="urn:microsoft.com/office/officeart/2005/8/colors/accent1_1" csCatId="accent1" phldr="1"/>
      <dgm:spPr/>
      <dgm:t>
        <a:bodyPr/>
        <a:lstStyle/>
        <a:p>
          <a:endParaRPr lang="es-CO"/>
        </a:p>
      </dgm:t>
    </dgm:pt>
    <dgm:pt modelId="{9DFC8467-A3FB-4CDD-8BB8-7A0965D14987}">
      <dgm:prSet phldrT="[Texto]" custT="1"/>
      <dgm:spPr/>
      <dgm:t>
        <a:bodyPr/>
        <a:lstStyle/>
        <a:p>
          <a:pPr algn="ctr"/>
          <a:r>
            <a:rPr lang="es-CO" sz="1100" b="1" dirty="0">
              <a:latin typeface="Montserrat Medium" panose="00000600000000000000" pitchFamily="2" charset="0"/>
            </a:rPr>
            <a:t>Agua Potable y Saneamiento Básico - 5,4%</a:t>
          </a:r>
        </a:p>
      </dgm:t>
    </dgm:pt>
    <dgm:pt modelId="{BFD71B4C-21B8-44EB-8FA3-1B2B97A14447}" type="parTrans" cxnId="{A23C7213-4ECD-4EB1-8A78-59CF5EB7C478}">
      <dgm:prSet/>
      <dgm:spPr/>
      <dgm:t>
        <a:bodyPr/>
        <a:lstStyle/>
        <a:p>
          <a:pPr algn="ctr"/>
          <a:endParaRPr lang="es-CO" sz="1050">
            <a:latin typeface="Montserrat Medium" panose="00000600000000000000" pitchFamily="2" charset="0"/>
          </a:endParaRPr>
        </a:p>
      </dgm:t>
    </dgm:pt>
    <dgm:pt modelId="{1B3AD350-717F-4829-940C-A839912A8CBD}" type="sibTrans" cxnId="{A23C7213-4ECD-4EB1-8A78-59CF5EB7C478}">
      <dgm:prSet/>
      <dgm:spPr/>
      <dgm:t>
        <a:bodyPr/>
        <a:lstStyle/>
        <a:p>
          <a:pPr algn="ctr"/>
          <a:endParaRPr lang="es-CO" sz="1050">
            <a:latin typeface="Montserrat Medium" panose="00000600000000000000" pitchFamily="2" charset="0"/>
          </a:endParaRPr>
        </a:p>
      </dgm:t>
    </dgm:pt>
    <dgm:pt modelId="{FEA23178-7565-4C3E-8FE5-0202A10ECFE6}">
      <dgm:prSet phldrT="[Texto]" custT="1"/>
      <dgm:spPr/>
      <dgm:t>
        <a:bodyPr/>
        <a:lstStyle/>
        <a:p>
          <a:pPr algn="ctr"/>
          <a:r>
            <a:rPr lang="es-CO" sz="1050" dirty="0">
              <a:latin typeface="Montserrat Medium" panose="00000600000000000000" pitchFamily="2" charset="0"/>
            </a:rPr>
            <a:t>3.1 Departamentos y Distrito Capital</a:t>
          </a:r>
        </a:p>
        <a:p>
          <a:pPr algn="ctr"/>
          <a:r>
            <a:rPr lang="es-CO" sz="1050" b="1" dirty="0">
              <a:latin typeface="Montserrat Medium" panose="00000600000000000000" pitchFamily="2" charset="0"/>
            </a:rPr>
            <a:t>15%</a:t>
          </a:r>
        </a:p>
      </dgm:t>
    </dgm:pt>
    <dgm:pt modelId="{B4698286-A08C-45CF-9A71-8B3E4E13512D}" type="parTrans" cxnId="{BDB86188-A3D0-4DA9-92E2-4CC61952C9D5}">
      <dgm:prSet/>
      <dgm:spPr/>
      <dgm:t>
        <a:bodyPr/>
        <a:lstStyle/>
        <a:p>
          <a:pPr algn="ctr"/>
          <a:endParaRPr lang="es-CO" sz="1050">
            <a:latin typeface="Montserrat Medium" panose="00000600000000000000" pitchFamily="2" charset="0"/>
          </a:endParaRPr>
        </a:p>
      </dgm:t>
    </dgm:pt>
    <dgm:pt modelId="{527E2FBF-35A6-4D9C-8F24-343044269D04}" type="sibTrans" cxnId="{BDB86188-A3D0-4DA9-92E2-4CC61952C9D5}">
      <dgm:prSet/>
      <dgm:spPr/>
      <dgm:t>
        <a:bodyPr/>
        <a:lstStyle/>
        <a:p>
          <a:pPr algn="ctr"/>
          <a:endParaRPr lang="es-CO" sz="1050">
            <a:latin typeface="Montserrat Medium" panose="00000600000000000000" pitchFamily="2" charset="0"/>
          </a:endParaRPr>
        </a:p>
      </dgm:t>
    </dgm:pt>
    <dgm:pt modelId="{495D0B3F-5F48-42D5-8D1A-6650687D8ED2}">
      <dgm:prSet custT="1"/>
      <dgm:spPr/>
      <dgm:t>
        <a:bodyPr/>
        <a:lstStyle/>
        <a:p>
          <a:pPr algn="ctr"/>
          <a:r>
            <a:rPr lang="es-CO" sz="1050" dirty="0">
              <a:latin typeface="Montserrat Medium" panose="00000600000000000000" pitchFamily="2" charset="0"/>
            </a:rPr>
            <a:t>3.2 Municipios, distritos  y áreas no municipalizadas</a:t>
          </a:r>
        </a:p>
        <a:p>
          <a:pPr algn="ctr"/>
          <a:r>
            <a:rPr lang="es-CO" sz="1050" b="1" dirty="0">
              <a:latin typeface="Montserrat Medium" panose="00000600000000000000" pitchFamily="2" charset="0"/>
            </a:rPr>
            <a:t>85%</a:t>
          </a:r>
        </a:p>
      </dgm:t>
    </dgm:pt>
    <dgm:pt modelId="{A8116532-8F0F-4BF7-8B16-B6496EF301B4}" type="parTrans" cxnId="{C3AF564A-E44A-43FF-BAFA-60B65BD437B9}">
      <dgm:prSet/>
      <dgm:spPr/>
      <dgm:t>
        <a:bodyPr/>
        <a:lstStyle/>
        <a:p>
          <a:pPr algn="ctr"/>
          <a:endParaRPr lang="es-CO" sz="1050">
            <a:latin typeface="Montserrat Medium" panose="00000600000000000000" pitchFamily="2" charset="0"/>
          </a:endParaRPr>
        </a:p>
      </dgm:t>
    </dgm:pt>
    <dgm:pt modelId="{3E23F905-F89B-4513-B6B5-E1484621775C}" type="sibTrans" cxnId="{C3AF564A-E44A-43FF-BAFA-60B65BD437B9}">
      <dgm:prSet/>
      <dgm:spPr/>
      <dgm:t>
        <a:bodyPr/>
        <a:lstStyle/>
        <a:p>
          <a:pPr algn="ctr"/>
          <a:endParaRPr lang="es-CO" sz="1050">
            <a:latin typeface="Montserrat Medium" panose="00000600000000000000" pitchFamily="2" charset="0"/>
          </a:endParaRPr>
        </a:p>
      </dgm:t>
    </dgm:pt>
    <dgm:pt modelId="{A9BE431B-9861-46EA-8CFF-C1DD7D2B3E02}">
      <dgm:prSet custT="1"/>
      <dgm:spPr/>
      <dgm:t>
        <a:bodyPr/>
        <a:lstStyle/>
        <a:p>
          <a:pPr algn="ctr"/>
          <a:r>
            <a:rPr lang="es-CO" sz="1050">
              <a:latin typeface="Montserrat Medium" panose="00000600000000000000" pitchFamily="2" charset="0"/>
            </a:rPr>
            <a:t>Proporción Suma Asignación Municipios de su jurisdiccción - Déficit de Coberturas</a:t>
          </a:r>
          <a:endParaRPr lang="es-CO" sz="1050" b="1">
            <a:latin typeface="Montserrat Medium" panose="00000600000000000000" pitchFamily="2" charset="0"/>
          </a:endParaRPr>
        </a:p>
      </dgm:t>
    </dgm:pt>
    <dgm:pt modelId="{4204750D-7EF9-42D9-8D11-5591B9AC1541}" type="parTrans" cxnId="{C83B31EF-E996-4F60-B09A-2F96FD176855}">
      <dgm:prSet/>
      <dgm:spPr/>
      <dgm:t>
        <a:bodyPr/>
        <a:lstStyle/>
        <a:p>
          <a:pPr algn="ctr"/>
          <a:endParaRPr lang="es-CO" sz="1050">
            <a:latin typeface="Montserrat Medium" panose="00000600000000000000" pitchFamily="2" charset="0"/>
          </a:endParaRPr>
        </a:p>
      </dgm:t>
    </dgm:pt>
    <dgm:pt modelId="{F97DDA8A-5886-47C2-A238-FCE18E5A5980}" type="sibTrans" cxnId="{C83B31EF-E996-4F60-B09A-2F96FD176855}">
      <dgm:prSet/>
      <dgm:spPr/>
      <dgm:t>
        <a:bodyPr/>
        <a:lstStyle/>
        <a:p>
          <a:pPr algn="ctr"/>
          <a:endParaRPr lang="es-CO" sz="1050">
            <a:latin typeface="Montserrat Medium" panose="00000600000000000000" pitchFamily="2" charset="0"/>
          </a:endParaRPr>
        </a:p>
      </dgm:t>
    </dgm:pt>
    <dgm:pt modelId="{523BB000-DF89-4F8A-B59A-8292014EDFF9}">
      <dgm:prSet custT="1"/>
      <dgm:spPr/>
      <dgm:t>
        <a:bodyPr/>
        <a:lstStyle/>
        <a:p>
          <a:pPr algn="ctr"/>
          <a:r>
            <a:rPr lang="es-CO" sz="1050">
              <a:latin typeface="Montserrat Medium" panose="00000600000000000000" pitchFamily="2" charset="0"/>
            </a:rPr>
            <a:t>Proporción Suma Asignación Municipios de su jurisdiccción - Población atendida</a:t>
          </a:r>
          <a:endParaRPr lang="es-CO" sz="1050" b="1">
            <a:latin typeface="Montserrat Medium" panose="00000600000000000000" pitchFamily="2" charset="0"/>
          </a:endParaRPr>
        </a:p>
      </dgm:t>
    </dgm:pt>
    <dgm:pt modelId="{DAA6E442-B1C2-40FD-9C14-EC324DB9937B}" type="parTrans" cxnId="{E78F8B4D-FF6C-4E98-9E74-D4F95B870F5F}">
      <dgm:prSet/>
      <dgm:spPr/>
      <dgm:t>
        <a:bodyPr/>
        <a:lstStyle/>
        <a:p>
          <a:pPr algn="ctr"/>
          <a:endParaRPr lang="es-CO" sz="1050">
            <a:latin typeface="Montserrat Medium" panose="00000600000000000000" pitchFamily="2" charset="0"/>
          </a:endParaRPr>
        </a:p>
      </dgm:t>
    </dgm:pt>
    <dgm:pt modelId="{99E444D4-745A-4DAD-B3F1-750267C5F4BE}" type="sibTrans" cxnId="{E78F8B4D-FF6C-4E98-9E74-D4F95B870F5F}">
      <dgm:prSet/>
      <dgm:spPr/>
      <dgm:t>
        <a:bodyPr/>
        <a:lstStyle/>
        <a:p>
          <a:pPr algn="ctr"/>
          <a:endParaRPr lang="es-CO" sz="1050">
            <a:latin typeface="Montserrat Medium" panose="00000600000000000000" pitchFamily="2" charset="0"/>
          </a:endParaRPr>
        </a:p>
      </dgm:t>
    </dgm:pt>
    <dgm:pt modelId="{9BC9363F-4DDF-40D1-828A-47385AECE9CB}">
      <dgm:prSet custT="1"/>
      <dgm:spPr/>
      <dgm:t>
        <a:bodyPr/>
        <a:lstStyle/>
        <a:p>
          <a:pPr algn="ctr"/>
          <a:r>
            <a:rPr lang="es-CO" sz="1050">
              <a:latin typeface="Montserrat Medium" panose="00000600000000000000" pitchFamily="2" charset="0"/>
            </a:rPr>
            <a:t>Proporción Suma Asignación Municipios de su jurisdiccción - Ampliación de coberturas</a:t>
          </a:r>
          <a:endParaRPr lang="es-CO" sz="1050" b="1">
            <a:latin typeface="Montserrat Medium" panose="00000600000000000000" pitchFamily="2" charset="0"/>
          </a:endParaRPr>
        </a:p>
      </dgm:t>
    </dgm:pt>
    <dgm:pt modelId="{18314617-DA67-4010-9FD5-526298555402}" type="parTrans" cxnId="{FF8D50B8-F666-4B33-9CB9-C537CBEC27E6}">
      <dgm:prSet/>
      <dgm:spPr/>
      <dgm:t>
        <a:bodyPr/>
        <a:lstStyle/>
        <a:p>
          <a:pPr algn="ctr"/>
          <a:endParaRPr lang="es-CO" sz="1050">
            <a:latin typeface="Montserrat Medium" panose="00000600000000000000" pitchFamily="2" charset="0"/>
          </a:endParaRPr>
        </a:p>
      </dgm:t>
    </dgm:pt>
    <dgm:pt modelId="{BC7A1B4E-B462-4FC8-947F-08DEAC659E36}" type="sibTrans" cxnId="{FF8D50B8-F666-4B33-9CB9-C537CBEC27E6}">
      <dgm:prSet/>
      <dgm:spPr/>
      <dgm:t>
        <a:bodyPr/>
        <a:lstStyle/>
        <a:p>
          <a:pPr algn="ctr"/>
          <a:endParaRPr lang="es-CO" sz="1050">
            <a:latin typeface="Montserrat Medium" panose="00000600000000000000" pitchFamily="2" charset="0"/>
          </a:endParaRPr>
        </a:p>
      </dgm:t>
    </dgm:pt>
    <dgm:pt modelId="{EDCA550E-5D9B-47DB-8B53-EC60D752F9A7}">
      <dgm:prSet custT="1"/>
      <dgm:spPr/>
      <dgm:t>
        <a:bodyPr/>
        <a:lstStyle/>
        <a:p>
          <a:pPr algn="ctr"/>
          <a:r>
            <a:rPr lang="es-CO" sz="1050" dirty="0">
              <a:latin typeface="Montserrat Medium" panose="00000600000000000000" pitchFamily="2" charset="0"/>
            </a:rPr>
            <a:t>3.2.1 Déficit de Coberturas</a:t>
          </a:r>
        </a:p>
        <a:p>
          <a:pPr algn="ctr"/>
          <a:r>
            <a:rPr lang="es-CO" sz="1050" b="1" dirty="0">
              <a:latin typeface="Montserrat Medium" panose="00000600000000000000" pitchFamily="2" charset="0"/>
            </a:rPr>
            <a:t>35%</a:t>
          </a:r>
        </a:p>
      </dgm:t>
    </dgm:pt>
    <dgm:pt modelId="{5675D764-C5A0-4ACF-BD56-27BF19D4B9E0}" type="parTrans" cxnId="{310AB541-E9CC-45FB-9C99-DBE6BFAF3953}">
      <dgm:prSet/>
      <dgm:spPr/>
      <dgm:t>
        <a:bodyPr/>
        <a:lstStyle/>
        <a:p>
          <a:pPr algn="ctr"/>
          <a:endParaRPr lang="es-CO" sz="1050">
            <a:latin typeface="Montserrat Medium" panose="00000600000000000000" pitchFamily="2" charset="0"/>
          </a:endParaRPr>
        </a:p>
      </dgm:t>
    </dgm:pt>
    <dgm:pt modelId="{A081DE7C-8769-4D3C-8C78-E6F34CCADB75}" type="sibTrans" cxnId="{310AB541-E9CC-45FB-9C99-DBE6BFAF3953}">
      <dgm:prSet/>
      <dgm:spPr/>
      <dgm:t>
        <a:bodyPr/>
        <a:lstStyle/>
        <a:p>
          <a:pPr algn="ctr"/>
          <a:endParaRPr lang="es-CO" sz="1050">
            <a:latin typeface="Montserrat Medium" panose="00000600000000000000" pitchFamily="2" charset="0"/>
          </a:endParaRPr>
        </a:p>
      </dgm:t>
    </dgm:pt>
    <dgm:pt modelId="{8AD1F839-F0C6-4FB8-B2DA-51BB5E56D202}">
      <dgm:prSet custT="1"/>
      <dgm:spPr/>
      <dgm:t>
        <a:bodyPr/>
        <a:lstStyle/>
        <a:p>
          <a:pPr algn="ctr"/>
          <a:r>
            <a:rPr lang="es-CO" sz="1050" dirty="0">
              <a:latin typeface="Montserrat Medium" panose="00000600000000000000" pitchFamily="2" charset="0"/>
            </a:rPr>
            <a:t>3.2.3 Esfuerzo en ampliación de coberturas</a:t>
          </a:r>
        </a:p>
        <a:p>
          <a:pPr algn="ctr"/>
          <a:r>
            <a:rPr lang="es-CO" sz="1050" b="1" dirty="0">
              <a:latin typeface="Montserrat Medium" panose="00000600000000000000" pitchFamily="2" charset="0"/>
            </a:rPr>
            <a:t>5%</a:t>
          </a:r>
        </a:p>
      </dgm:t>
    </dgm:pt>
    <dgm:pt modelId="{C8B45421-6E15-4A1D-8A0A-AD86A31B2F2A}" type="parTrans" cxnId="{D9857904-F3FC-4112-9D7E-97D42FDDC5A7}">
      <dgm:prSet/>
      <dgm:spPr/>
      <dgm:t>
        <a:bodyPr/>
        <a:lstStyle/>
        <a:p>
          <a:pPr algn="ctr"/>
          <a:endParaRPr lang="es-CO" sz="1050">
            <a:latin typeface="Montserrat Medium" panose="00000600000000000000" pitchFamily="2" charset="0"/>
          </a:endParaRPr>
        </a:p>
      </dgm:t>
    </dgm:pt>
    <dgm:pt modelId="{5A1B3F4C-4B74-4396-9546-611294FA9AB5}" type="sibTrans" cxnId="{D9857904-F3FC-4112-9D7E-97D42FDDC5A7}">
      <dgm:prSet/>
      <dgm:spPr/>
      <dgm:t>
        <a:bodyPr/>
        <a:lstStyle/>
        <a:p>
          <a:pPr algn="ctr"/>
          <a:endParaRPr lang="es-CO" sz="1050">
            <a:latin typeface="Montserrat Medium" panose="00000600000000000000" pitchFamily="2" charset="0"/>
          </a:endParaRPr>
        </a:p>
      </dgm:t>
    </dgm:pt>
    <dgm:pt modelId="{6B895550-F1F6-443A-BEC7-7ECEB00C76EA}" type="asst">
      <dgm:prSet custT="1"/>
      <dgm:spPr/>
      <dgm:t>
        <a:bodyPr/>
        <a:lstStyle/>
        <a:p>
          <a:pPr algn="ctr"/>
          <a:r>
            <a:rPr lang="es-CO" sz="1050" b="1">
              <a:latin typeface="Montserrat Medium" panose="00000600000000000000" pitchFamily="2" charset="0"/>
            </a:rPr>
            <a:t>Beneficiarios:</a:t>
          </a:r>
        </a:p>
        <a:p>
          <a:pPr algn="ctr"/>
          <a:r>
            <a:rPr lang="es-CO" sz="1050">
              <a:latin typeface="Montserrat Medium" panose="00000600000000000000" pitchFamily="2" charset="0"/>
            </a:rPr>
            <a:t>Municipios, distritos y áreas no municipalizadas</a:t>
          </a:r>
        </a:p>
      </dgm:t>
    </dgm:pt>
    <dgm:pt modelId="{47828C50-8D32-4C28-8BD7-27455576F42F}" type="parTrans" cxnId="{4FBE3661-A23A-4C26-9F93-6A5CC47CF458}">
      <dgm:prSet/>
      <dgm:spPr/>
      <dgm:t>
        <a:bodyPr/>
        <a:lstStyle/>
        <a:p>
          <a:pPr algn="ctr"/>
          <a:endParaRPr lang="es-CO" sz="1050">
            <a:latin typeface="Montserrat Medium" panose="00000600000000000000" pitchFamily="2" charset="0"/>
          </a:endParaRPr>
        </a:p>
      </dgm:t>
    </dgm:pt>
    <dgm:pt modelId="{06AB2DF8-85A3-48CA-A4EE-BAB9751D39C7}" type="sibTrans" cxnId="{4FBE3661-A23A-4C26-9F93-6A5CC47CF458}">
      <dgm:prSet/>
      <dgm:spPr/>
      <dgm:t>
        <a:bodyPr/>
        <a:lstStyle/>
        <a:p>
          <a:pPr algn="ctr"/>
          <a:endParaRPr lang="es-CO" sz="1050">
            <a:latin typeface="Montserrat Medium" panose="00000600000000000000" pitchFamily="2" charset="0"/>
          </a:endParaRPr>
        </a:p>
      </dgm:t>
    </dgm:pt>
    <dgm:pt modelId="{69BF1700-0E0B-49FC-8CC8-15202E4D228A}">
      <dgm:prSet custT="1"/>
      <dgm:spPr/>
      <dgm:t>
        <a:bodyPr/>
        <a:lstStyle/>
        <a:p>
          <a:r>
            <a:rPr lang="es-CO" sz="1050">
              <a:latin typeface="Montserrat Medium" panose="00000600000000000000" pitchFamily="2" charset="0"/>
            </a:rPr>
            <a:t>3.2.5 Eficiencia Fiscal y Adminitrativa</a:t>
          </a:r>
        </a:p>
        <a:p>
          <a:r>
            <a:rPr lang="es-CO" sz="1050" b="1">
              <a:latin typeface="Montserrat Medium" panose="00000600000000000000" pitchFamily="2" charset="0"/>
            </a:rPr>
            <a:t>10%</a:t>
          </a:r>
        </a:p>
      </dgm:t>
    </dgm:pt>
    <dgm:pt modelId="{BD48CEBA-1D73-40A6-8032-7D1A50253BFA}" type="parTrans" cxnId="{91E2320E-ADC9-4755-A454-5DF2D8C0E18C}">
      <dgm:prSet/>
      <dgm:spPr/>
      <dgm:t>
        <a:bodyPr/>
        <a:lstStyle/>
        <a:p>
          <a:endParaRPr lang="es-CO" sz="1050">
            <a:latin typeface="Montserrat Medium" panose="00000600000000000000" pitchFamily="2" charset="0"/>
          </a:endParaRPr>
        </a:p>
      </dgm:t>
    </dgm:pt>
    <dgm:pt modelId="{AD98BC34-4C2B-4221-A853-9DD012F21154}" type="sibTrans" cxnId="{91E2320E-ADC9-4755-A454-5DF2D8C0E18C}">
      <dgm:prSet/>
      <dgm:spPr/>
      <dgm:t>
        <a:bodyPr/>
        <a:lstStyle/>
        <a:p>
          <a:endParaRPr lang="es-CO" sz="1050">
            <a:latin typeface="Montserrat Medium" panose="00000600000000000000" pitchFamily="2" charset="0"/>
          </a:endParaRPr>
        </a:p>
      </dgm:t>
    </dgm:pt>
    <dgm:pt modelId="{34CC0252-AEB7-455C-8FC9-06C3DBB04DC2}">
      <dgm:prSet custT="1"/>
      <dgm:spPr/>
      <dgm:t>
        <a:bodyPr/>
        <a:lstStyle/>
        <a:p>
          <a:pPr algn="ctr"/>
          <a:r>
            <a:rPr lang="es-CO" sz="1050">
              <a:latin typeface="Montserrat Medium" panose="00000600000000000000" pitchFamily="2" charset="0"/>
            </a:rPr>
            <a:t>3.2.4 Pobreza</a:t>
          </a:r>
        </a:p>
        <a:p>
          <a:pPr algn="ctr"/>
          <a:r>
            <a:rPr lang="es-CO" sz="1050" b="1">
              <a:latin typeface="Montserrat Medium" panose="00000600000000000000" pitchFamily="2" charset="0"/>
            </a:rPr>
            <a:t>20%</a:t>
          </a:r>
        </a:p>
      </dgm:t>
    </dgm:pt>
    <dgm:pt modelId="{323165BD-8F62-4DAC-9737-3367671D438D}" type="sibTrans" cxnId="{96F23980-5C97-48AD-BAA0-DD11E5CDB86C}">
      <dgm:prSet/>
      <dgm:spPr/>
      <dgm:t>
        <a:bodyPr/>
        <a:lstStyle/>
        <a:p>
          <a:pPr algn="ctr"/>
          <a:endParaRPr lang="es-CO" sz="1050">
            <a:latin typeface="Montserrat Medium" panose="00000600000000000000" pitchFamily="2" charset="0"/>
          </a:endParaRPr>
        </a:p>
      </dgm:t>
    </dgm:pt>
    <dgm:pt modelId="{7901DB0E-ED3E-4120-B934-B77277D754BD}" type="parTrans" cxnId="{96F23980-5C97-48AD-BAA0-DD11E5CDB86C}">
      <dgm:prSet/>
      <dgm:spPr/>
      <dgm:t>
        <a:bodyPr/>
        <a:lstStyle/>
        <a:p>
          <a:pPr algn="ctr"/>
          <a:endParaRPr lang="es-CO" sz="1050">
            <a:latin typeface="Montserrat Medium" panose="00000600000000000000" pitchFamily="2" charset="0"/>
          </a:endParaRPr>
        </a:p>
      </dgm:t>
    </dgm:pt>
    <dgm:pt modelId="{3DF2819C-A6E9-4107-956F-A20C0DB90534}">
      <dgm:prSet custT="1"/>
      <dgm:spPr/>
      <dgm:t>
        <a:bodyPr/>
        <a:lstStyle/>
        <a:p>
          <a:pPr algn="ctr"/>
          <a:r>
            <a:rPr lang="es-CO" sz="1050">
              <a:latin typeface="Montserrat Medium" panose="00000600000000000000" pitchFamily="2" charset="0"/>
            </a:rPr>
            <a:t>3.2.2 Población atendida balance del esquema solidario</a:t>
          </a:r>
        </a:p>
        <a:p>
          <a:pPr algn="ctr"/>
          <a:r>
            <a:rPr lang="es-CO" sz="1050" b="1">
              <a:latin typeface="Montserrat Medium" panose="00000600000000000000" pitchFamily="2" charset="0"/>
            </a:rPr>
            <a:t>30%</a:t>
          </a:r>
        </a:p>
      </dgm:t>
    </dgm:pt>
    <dgm:pt modelId="{CDE0053D-4A2C-43E4-99AC-9F57BF76EF33}" type="sibTrans" cxnId="{BCB49EFE-7748-499E-97BE-3AE208B6B3A2}">
      <dgm:prSet/>
      <dgm:spPr/>
      <dgm:t>
        <a:bodyPr/>
        <a:lstStyle/>
        <a:p>
          <a:pPr algn="ctr"/>
          <a:endParaRPr lang="es-CO" sz="1050">
            <a:latin typeface="Montserrat Medium" panose="00000600000000000000" pitchFamily="2" charset="0"/>
          </a:endParaRPr>
        </a:p>
      </dgm:t>
    </dgm:pt>
    <dgm:pt modelId="{DB1127A9-4417-4C54-ADF5-356068A5C5F7}" type="parTrans" cxnId="{BCB49EFE-7748-499E-97BE-3AE208B6B3A2}">
      <dgm:prSet/>
      <dgm:spPr/>
      <dgm:t>
        <a:bodyPr/>
        <a:lstStyle/>
        <a:p>
          <a:pPr algn="ctr"/>
          <a:endParaRPr lang="es-CO" sz="1050">
            <a:latin typeface="Montserrat Medium" panose="00000600000000000000" pitchFamily="2" charset="0"/>
          </a:endParaRPr>
        </a:p>
      </dgm:t>
    </dgm:pt>
    <dgm:pt modelId="{346BF711-C861-4EB4-B136-042A950E0D1F}">
      <dgm:prSet custT="1"/>
      <dgm:spPr/>
      <dgm:t>
        <a:bodyPr/>
        <a:lstStyle/>
        <a:p>
          <a:r>
            <a:rPr lang="es-CO" sz="1050">
              <a:latin typeface="Montserrat Medium" panose="00000600000000000000" pitchFamily="2" charset="0"/>
            </a:rPr>
            <a:t>Personas carentes servicio acueducto y alcantarillado</a:t>
          </a:r>
        </a:p>
      </dgm:t>
    </dgm:pt>
    <dgm:pt modelId="{FCEF0428-3439-4DBB-A8DE-AAD26AFAF3BF}" type="parTrans" cxnId="{AC24A4E1-B5A4-4EB8-95A5-CFBBD5CE99DC}">
      <dgm:prSet/>
      <dgm:spPr/>
      <dgm:t>
        <a:bodyPr/>
        <a:lstStyle/>
        <a:p>
          <a:endParaRPr lang="es-CO" sz="1050">
            <a:latin typeface="Montserrat Medium" panose="00000600000000000000" pitchFamily="2" charset="0"/>
          </a:endParaRPr>
        </a:p>
      </dgm:t>
    </dgm:pt>
    <dgm:pt modelId="{E6ED8390-42CB-408B-91C1-BD3C4FB48A87}" type="sibTrans" cxnId="{AC24A4E1-B5A4-4EB8-95A5-CFBBD5CE99DC}">
      <dgm:prSet/>
      <dgm:spPr/>
      <dgm:t>
        <a:bodyPr/>
        <a:lstStyle/>
        <a:p>
          <a:endParaRPr lang="es-CO" sz="1050">
            <a:latin typeface="Montserrat Medium" panose="00000600000000000000" pitchFamily="2" charset="0"/>
          </a:endParaRPr>
        </a:p>
      </dgm:t>
    </dgm:pt>
    <dgm:pt modelId="{5D085BB7-F5DF-402C-A414-AA6D867760A2}">
      <dgm:prSet custT="1"/>
      <dgm:spPr/>
      <dgm:t>
        <a:bodyPr/>
        <a:lstStyle/>
        <a:p>
          <a:r>
            <a:rPr lang="es-CO" sz="1050">
              <a:latin typeface="Montserrat Medium" panose="00000600000000000000" pitchFamily="2" charset="0"/>
            </a:rPr>
            <a:t>Usuarios por estrato, balance entre subsidios y aportes</a:t>
          </a:r>
        </a:p>
      </dgm:t>
    </dgm:pt>
    <dgm:pt modelId="{4558A011-8874-406D-8A99-0CA113E63E5F}" type="parTrans" cxnId="{3B9502BC-9824-49B6-BB8A-6B8014095B27}">
      <dgm:prSet/>
      <dgm:spPr/>
      <dgm:t>
        <a:bodyPr/>
        <a:lstStyle/>
        <a:p>
          <a:endParaRPr lang="es-CO" sz="1050">
            <a:latin typeface="Montserrat Medium" panose="00000600000000000000" pitchFamily="2" charset="0"/>
          </a:endParaRPr>
        </a:p>
      </dgm:t>
    </dgm:pt>
    <dgm:pt modelId="{EA9AD39A-0B53-4D6A-989F-88563D14A9D0}" type="sibTrans" cxnId="{3B9502BC-9824-49B6-BB8A-6B8014095B27}">
      <dgm:prSet/>
      <dgm:spPr/>
      <dgm:t>
        <a:bodyPr/>
        <a:lstStyle/>
        <a:p>
          <a:endParaRPr lang="es-CO" sz="1050">
            <a:latin typeface="Montserrat Medium" panose="00000600000000000000" pitchFamily="2" charset="0"/>
          </a:endParaRPr>
        </a:p>
      </dgm:t>
    </dgm:pt>
    <dgm:pt modelId="{A7469383-ACA7-49B1-ABF0-2CA6C6A67ABC}">
      <dgm:prSet custT="1"/>
      <dgm:spPr/>
      <dgm:t>
        <a:bodyPr/>
        <a:lstStyle/>
        <a:p>
          <a:r>
            <a:rPr lang="es-CO" sz="1050">
              <a:latin typeface="Montserrat Medium" panose="00000600000000000000" pitchFamily="2" charset="0"/>
            </a:rPr>
            <a:t>Incrementos de población atendida en acueducto y alcantarillado</a:t>
          </a:r>
        </a:p>
      </dgm:t>
    </dgm:pt>
    <dgm:pt modelId="{9660D608-8F6C-455F-969A-B269227F7032}" type="parTrans" cxnId="{2CA9FBD3-41C0-45BC-8316-77D5065A2DAC}">
      <dgm:prSet/>
      <dgm:spPr/>
      <dgm:t>
        <a:bodyPr/>
        <a:lstStyle/>
        <a:p>
          <a:endParaRPr lang="es-CO" sz="1050">
            <a:latin typeface="Montserrat Medium" panose="00000600000000000000" pitchFamily="2" charset="0"/>
          </a:endParaRPr>
        </a:p>
      </dgm:t>
    </dgm:pt>
    <dgm:pt modelId="{164A5D70-80B1-43B6-AF39-7547E95195E6}" type="sibTrans" cxnId="{2CA9FBD3-41C0-45BC-8316-77D5065A2DAC}">
      <dgm:prSet/>
      <dgm:spPr/>
      <dgm:t>
        <a:bodyPr/>
        <a:lstStyle/>
        <a:p>
          <a:endParaRPr lang="es-CO" sz="1050">
            <a:latin typeface="Montserrat Medium" panose="00000600000000000000" pitchFamily="2" charset="0"/>
          </a:endParaRPr>
        </a:p>
      </dgm:t>
    </dgm:pt>
    <dgm:pt modelId="{9D16D333-883D-4B97-AF88-2CF896FF1A51}">
      <dgm:prSet custT="1"/>
      <dgm:spPr/>
      <dgm:t>
        <a:bodyPr/>
        <a:lstStyle/>
        <a:p>
          <a:r>
            <a:rPr lang="es-CO" sz="1050">
              <a:latin typeface="Montserrat Medium" panose="00000600000000000000" pitchFamily="2" charset="0"/>
            </a:rPr>
            <a:t>Nivel de Pobreza medido con el NBI</a:t>
          </a:r>
        </a:p>
      </dgm:t>
    </dgm:pt>
    <dgm:pt modelId="{B6601433-E178-42EF-AB8D-42F364638EEB}" type="parTrans" cxnId="{EF8042AA-E788-45CA-808E-814B62C75F1A}">
      <dgm:prSet/>
      <dgm:spPr/>
      <dgm:t>
        <a:bodyPr/>
        <a:lstStyle/>
        <a:p>
          <a:endParaRPr lang="es-CO" sz="1050">
            <a:latin typeface="Montserrat Medium" panose="00000600000000000000" pitchFamily="2" charset="0"/>
          </a:endParaRPr>
        </a:p>
      </dgm:t>
    </dgm:pt>
    <dgm:pt modelId="{FE9F1C3E-BE4D-4A04-B0C7-2F4D3CC9EDEB}" type="sibTrans" cxnId="{EF8042AA-E788-45CA-808E-814B62C75F1A}">
      <dgm:prSet/>
      <dgm:spPr/>
      <dgm:t>
        <a:bodyPr/>
        <a:lstStyle/>
        <a:p>
          <a:endParaRPr lang="es-CO" sz="1050">
            <a:latin typeface="Montserrat Medium" panose="00000600000000000000" pitchFamily="2" charset="0"/>
          </a:endParaRPr>
        </a:p>
      </dgm:t>
    </dgm:pt>
    <dgm:pt modelId="{DEB7CE4B-36F2-4F3C-8972-4EBAAB821694}">
      <dgm:prSet custT="1"/>
      <dgm:spPr/>
      <dgm:t>
        <a:bodyPr/>
        <a:lstStyle/>
        <a:p>
          <a:r>
            <a:rPr lang="es-CO" sz="1050">
              <a:latin typeface="Montserrat Medium" panose="00000600000000000000" pitchFamily="2" charset="0"/>
            </a:rPr>
            <a:t>Metodología Resolución MVCT</a:t>
          </a:r>
        </a:p>
      </dgm:t>
    </dgm:pt>
    <dgm:pt modelId="{CFDC9782-4B69-4140-B969-33455C425007}" type="parTrans" cxnId="{11EADA20-75D0-4E9D-85A1-6B61F711536F}">
      <dgm:prSet/>
      <dgm:spPr/>
      <dgm:t>
        <a:bodyPr/>
        <a:lstStyle/>
        <a:p>
          <a:endParaRPr lang="es-CO" sz="1050">
            <a:latin typeface="Montserrat Medium" panose="00000600000000000000" pitchFamily="2" charset="0"/>
          </a:endParaRPr>
        </a:p>
      </dgm:t>
    </dgm:pt>
    <dgm:pt modelId="{6AEE604C-920E-4B43-9D52-B48EB912AC2D}" type="sibTrans" cxnId="{11EADA20-75D0-4E9D-85A1-6B61F711536F}">
      <dgm:prSet/>
      <dgm:spPr/>
      <dgm:t>
        <a:bodyPr/>
        <a:lstStyle/>
        <a:p>
          <a:endParaRPr lang="es-CO" sz="1050">
            <a:latin typeface="Montserrat Medium" panose="00000600000000000000" pitchFamily="2" charset="0"/>
          </a:endParaRPr>
        </a:p>
      </dgm:t>
    </dgm:pt>
    <dgm:pt modelId="{796B3428-5923-49B1-824F-7F524AA8DFDE}" type="pres">
      <dgm:prSet presAssocID="{A95920C3-5E63-4562-9EC2-CA37FA03FC5B}" presName="hierChild1" presStyleCnt="0">
        <dgm:presLayoutVars>
          <dgm:orgChart val="1"/>
          <dgm:chPref val="1"/>
          <dgm:dir/>
          <dgm:animOne val="branch"/>
          <dgm:animLvl val="lvl"/>
          <dgm:resizeHandles/>
        </dgm:presLayoutVars>
      </dgm:prSet>
      <dgm:spPr/>
    </dgm:pt>
    <dgm:pt modelId="{9087406B-DA7F-452C-914E-CEA53C063D82}" type="pres">
      <dgm:prSet presAssocID="{9DFC8467-A3FB-4CDD-8BB8-7A0965D14987}" presName="hierRoot1" presStyleCnt="0">
        <dgm:presLayoutVars>
          <dgm:hierBranch val="init"/>
        </dgm:presLayoutVars>
      </dgm:prSet>
      <dgm:spPr/>
    </dgm:pt>
    <dgm:pt modelId="{E960AF36-7557-4023-990C-47C98866F20C}" type="pres">
      <dgm:prSet presAssocID="{9DFC8467-A3FB-4CDD-8BB8-7A0965D14987}" presName="rootComposite1" presStyleCnt="0"/>
      <dgm:spPr/>
    </dgm:pt>
    <dgm:pt modelId="{F2062C5F-50FF-4722-B518-ACF751EEF422}" type="pres">
      <dgm:prSet presAssocID="{9DFC8467-A3FB-4CDD-8BB8-7A0965D14987}" presName="rootText1" presStyleLbl="node0" presStyleIdx="0" presStyleCnt="1" custScaleX="178094" custScaleY="54273">
        <dgm:presLayoutVars>
          <dgm:chPref val="3"/>
        </dgm:presLayoutVars>
      </dgm:prSet>
      <dgm:spPr/>
    </dgm:pt>
    <dgm:pt modelId="{6201F73F-C1D7-48C2-A2CE-1AC71E682B48}" type="pres">
      <dgm:prSet presAssocID="{9DFC8467-A3FB-4CDD-8BB8-7A0965D14987}" presName="rootConnector1" presStyleLbl="node1" presStyleIdx="0" presStyleCnt="0"/>
      <dgm:spPr/>
    </dgm:pt>
    <dgm:pt modelId="{E3AC7E68-E064-4991-AF0C-8F31359F8590}" type="pres">
      <dgm:prSet presAssocID="{9DFC8467-A3FB-4CDD-8BB8-7A0965D14987}" presName="hierChild2" presStyleCnt="0"/>
      <dgm:spPr/>
    </dgm:pt>
    <dgm:pt modelId="{B69ACBD9-39E9-4129-9078-7DD7C3AB20DE}" type="pres">
      <dgm:prSet presAssocID="{B4698286-A08C-45CF-9A71-8B3E4E13512D}" presName="Name37" presStyleLbl="parChTrans1D2" presStyleIdx="0" presStyleCnt="3"/>
      <dgm:spPr/>
    </dgm:pt>
    <dgm:pt modelId="{A2CA81D4-2204-4C98-9DA4-3A8C0B840340}" type="pres">
      <dgm:prSet presAssocID="{FEA23178-7565-4C3E-8FE5-0202A10ECFE6}" presName="hierRoot2" presStyleCnt="0">
        <dgm:presLayoutVars>
          <dgm:hierBranch val="init"/>
        </dgm:presLayoutVars>
      </dgm:prSet>
      <dgm:spPr/>
    </dgm:pt>
    <dgm:pt modelId="{E90EF1DD-1D73-4610-98DD-9129698EDF02}" type="pres">
      <dgm:prSet presAssocID="{FEA23178-7565-4C3E-8FE5-0202A10ECFE6}" presName="rootComposite" presStyleCnt="0"/>
      <dgm:spPr/>
    </dgm:pt>
    <dgm:pt modelId="{56D4B32C-B256-41D7-BD7F-1D59E158136C}" type="pres">
      <dgm:prSet presAssocID="{FEA23178-7565-4C3E-8FE5-0202A10ECFE6}" presName="rootText" presStyleLbl="node2" presStyleIdx="0" presStyleCnt="2">
        <dgm:presLayoutVars>
          <dgm:chPref val="3"/>
        </dgm:presLayoutVars>
      </dgm:prSet>
      <dgm:spPr/>
    </dgm:pt>
    <dgm:pt modelId="{9DF3C0F4-2A41-479C-930E-9009F189BDE4}" type="pres">
      <dgm:prSet presAssocID="{FEA23178-7565-4C3E-8FE5-0202A10ECFE6}" presName="rootConnector" presStyleLbl="node2" presStyleIdx="0" presStyleCnt="2"/>
      <dgm:spPr/>
    </dgm:pt>
    <dgm:pt modelId="{DA028EB8-3DB5-4C41-B6B3-512268FA0520}" type="pres">
      <dgm:prSet presAssocID="{FEA23178-7565-4C3E-8FE5-0202A10ECFE6}" presName="hierChild4" presStyleCnt="0"/>
      <dgm:spPr/>
    </dgm:pt>
    <dgm:pt modelId="{9D668C43-173E-4D58-ACB1-A417875E53B8}" type="pres">
      <dgm:prSet presAssocID="{4204750D-7EF9-42D9-8D11-5591B9AC1541}" presName="Name37" presStyleLbl="parChTrans1D3" presStyleIdx="0" presStyleCnt="8"/>
      <dgm:spPr/>
    </dgm:pt>
    <dgm:pt modelId="{375F518D-C3A0-4524-87C4-B10D02EEA748}" type="pres">
      <dgm:prSet presAssocID="{A9BE431B-9861-46EA-8CFF-C1DD7D2B3E02}" presName="hierRoot2" presStyleCnt="0">
        <dgm:presLayoutVars>
          <dgm:hierBranch val="init"/>
        </dgm:presLayoutVars>
      </dgm:prSet>
      <dgm:spPr/>
    </dgm:pt>
    <dgm:pt modelId="{89FD9040-F63C-41CC-9341-7CC63FB9F869}" type="pres">
      <dgm:prSet presAssocID="{A9BE431B-9861-46EA-8CFF-C1DD7D2B3E02}" presName="rootComposite" presStyleCnt="0"/>
      <dgm:spPr/>
    </dgm:pt>
    <dgm:pt modelId="{462488A6-7CC1-490E-8084-074CDA899009}" type="pres">
      <dgm:prSet presAssocID="{A9BE431B-9861-46EA-8CFF-C1DD7D2B3E02}" presName="rootText" presStyleLbl="node3" presStyleIdx="0" presStyleCnt="8">
        <dgm:presLayoutVars>
          <dgm:chPref val="3"/>
        </dgm:presLayoutVars>
      </dgm:prSet>
      <dgm:spPr/>
    </dgm:pt>
    <dgm:pt modelId="{59E46FAF-66AF-46CF-86CD-59CCD9DABA9A}" type="pres">
      <dgm:prSet presAssocID="{A9BE431B-9861-46EA-8CFF-C1DD7D2B3E02}" presName="rootConnector" presStyleLbl="node3" presStyleIdx="0" presStyleCnt="8"/>
      <dgm:spPr/>
    </dgm:pt>
    <dgm:pt modelId="{7A5A8F96-B840-47FB-A62A-75DA285DC345}" type="pres">
      <dgm:prSet presAssocID="{A9BE431B-9861-46EA-8CFF-C1DD7D2B3E02}" presName="hierChild4" presStyleCnt="0"/>
      <dgm:spPr/>
    </dgm:pt>
    <dgm:pt modelId="{DA3C1976-FF3D-4C2E-865F-9689A9DD3D23}" type="pres">
      <dgm:prSet presAssocID="{A9BE431B-9861-46EA-8CFF-C1DD7D2B3E02}" presName="hierChild5" presStyleCnt="0"/>
      <dgm:spPr/>
    </dgm:pt>
    <dgm:pt modelId="{E4FDB04F-9BBD-46EB-83EE-98E78A289242}" type="pres">
      <dgm:prSet presAssocID="{DAA6E442-B1C2-40FD-9C14-EC324DB9937B}" presName="Name37" presStyleLbl="parChTrans1D3" presStyleIdx="1" presStyleCnt="8"/>
      <dgm:spPr/>
    </dgm:pt>
    <dgm:pt modelId="{0548FEA1-811E-440D-99B9-7022C3DD58F9}" type="pres">
      <dgm:prSet presAssocID="{523BB000-DF89-4F8A-B59A-8292014EDFF9}" presName="hierRoot2" presStyleCnt="0">
        <dgm:presLayoutVars>
          <dgm:hierBranch val="init"/>
        </dgm:presLayoutVars>
      </dgm:prSet>
      <dgm:spPr/>
    </dgm:pt>
    <dgm:pt modelId="{A07A6936-CE6F-4B8A-8042-35F1B572750A}" type="pres">
      <dgm:prSet presAssocID="{523BB000-DF89-4F8A-B59A-8292014EDFF9}" presName="rootComposite" presStyleCnt="0"/>
      <dgm:spPr/>
    </dgm:pt>
    <dgm:pt modelId="{220D4312-BA10-4D41-AFD4-9265150132D9}" type="pres">
      <dgm:prSet presAssocID="{523BB000-DF89-4F8A-B59A-8292014EDFF9}" presName="rootText" presStyleLbl="node3" presStyleIdx="1" presStyleCnt="8">
        <dgm:presLayoutVars>
          <dgm:chPref val="3"/>
        </dgm:presLayoutVars>
      </dgm:prSet>
      <dgm:spPr/>
    </dgm:pt>
    <dgm:pt modelId="{03DB8E26-ECF0-4AB4-AF37-7AEF9182450F}" type="pres">
      <dgm:prSet presAssocID="{523BB000-DF89-4F8A-B59A-8292014EDFF9}" presName="rootConnector" presStyleLbl="node3" presStyleIdx="1" presStyleCnt="8"/>
      <dgm:spPr/>
    </dgm:pt>
    <dgm:pt modelId="{98448C37-40A4-4BE7-8377-D932382A0CD3}" type="pres">
      <dgm:prSet presAssocID="{523BB000-DF89-4F8A-B59A-8292014EDFF9}" presName="hierChild4" presStyleCnt="0"/>
      <dgm:spPr/>
    </dgm:pt>
    <dgm:pt modelId="{96D95CD7-6679-4D2F-8ED1-9BEE5A72B827}" type="pres">
      <dgm:prSet presAssocID="{523BB000-DF89-4F8A-B59A-8292014EDFF9}" presName="hierChild5" presStyleCnt="0"/>
      <dgm:spPr/>
    </dgm:pt>
    <dgm:pt modelId="{39252223-0AB7-4483-854B-52052BF3E28A}" type="pres">
      <dgm:prSet presAssocID="{18314617-DA67-4010-9FD5-526298555402}" presName="Name37" presStyleLbl="parChTrans1D3" presStyleIdx="2" presStyleCnt="8"/>
      <dgm:spPr/>
    </dgm:pt>
    <dgm:pt modelId="{DF4C5C48-F071-430B-8334-D22104FB722E}" type="pres">
      <dgm:prSet presAssocID="{9BC9363F-4DDF-40D1-828A-47385AECE9CB}" presName="hierRoot2" presStyleCnt="0">
        <dgm:presLayoutVars>
          <dgm:hierBranch val="init"/>
        </dgm:presLayoutVars>
      </dgm:prSet>
      <dgm:spPr/>
    </dgm:pt>
    <dgm:pt modelId="{BC220EE3-39F6-4494-9B78-24539CAAE38F}" type="pres">
      <dgm:prSet presAssocID="{9BC9363F-4DDF-40D1-828A-47385AECE9CB}" presName="rootComposite" presStyleCnt="0"/>
      <dgm:spPr/>
    </dgm:pt>
    <dgm:pt modelId="{D12C7202-7409-4445-894D-BB119CFD0983}" type="pres">
      <dgm:prSet presAssocID="{9BC9363F-4DDF-40D1-828A-47385AECE9CB}" presName="rootText" presStyleLbl="node3" presStyleIdx="2" presStyleCnt="8" custScaleY="126018">
        <dgm:presLayoutVars>
          <dgm:chPref val="3"/>
        </dgm:presLayoutVars>
      </dgm:prSet>
      <dgm:spPr/>
    </dgm:pt>
    <dgm:pt modelId="{A96E2326-9C6D-4313-BD78-D876600F9F28}" type="pres">
      <dgm:prSet presAssocID="{9BC9363F-4DDF-40D1-828A-47385AECE9CB}" presName="rootConnector" presStyleLbl="node3" presStyleIdx="2" presStyleCnt="8"/>
      <dgm:spPr/>
    </dgm:pt>
    <dgm:pt modelId="{ED00CDD3-6BAF-42DB-802A-99F4BD523B22}" type="pres">
      <dgm:prSet presAssocID="{9BC9363F-4DDF-40D1-828A-47385AECE9CB}" presName="hierChild4" presStyleCnt="0"/>
      <dgm:spPr/>
    </dgm:pt>
    <dgm:pt modelId="{BE818CEB-4A18-4CA6-B7AB-9F5EFB4BA10D}" type="pres">
      <dgm:prSet presAssocID="{9BC9363F-4DDF-40D1-828A-47385AECE9CB}" presName="hierChild5" presStyleCnt="0"/>
      <dgm:spPr/>
    </dgm:pt>
    <dgm:pt modelId="{0FB86698-137E-480F-9368-91C05DE6A1DA}" type="pres">
      <dgm:prSet presAssocID="{FEA23178-7565-4C3E-8FE5-0202A10ECFE6}" presName="hierChild5" presStyleCnt="0"/>
      <dgm:spPr/>
    </dgm:pt>
    <dgm:pt modelId="{360EFB44-F454-4764-9D7C-E0334F8AB28E}" type="pres">
      <dgm:prSet presAssocID="{A8116532-8F0F-4BF7-8B16-B6496EF301B4}" presName="Name37" presStyleLbl="parChTrans1D2" presStyleIdx="1" presStyleCnt="3"/>
      <dgm:spPr/>
    </dgm:pt>
    <dgm:pt modelId="{7F06900C-5460-4F03-A072-F1DDB6CE6BEF}" type="pres">
      <dgm:prSet presAssocID="{495D0B3F-5F48-42D5-8D1A-6650687D8ED2}" presName="hierRoot2" presStyleCnt="0">
        <dgm:presLayoutVars>
          <dgm:hierBranch val="init"/>
        </dgm:presLayoutVars>
      </dgm:prSet>
      <dgm:spPr/>
    </dgm:pt>
    <dgm:pt modelId="{28F6DF21-DDB7-4644-B87D-87A4E79E2B48}" type="pres">
      <dgm:prSet presAssocID="{495D0B3F-5F48-42D5-8D1A-6650687D8ED2}" presName="rootComposite" presStyleCnt="0"/>
      <dgm:spPr/>
    </dgm:pt>
    <dgm:pt modelId="{C5DFB6E2-FC43-428A-9756-1D401542F41B}" type="pres">
      <dgm:prSet presAssocID="{495D0B3F-5F48-42D5-8D1A-6650687D8ED2}" presName="rootText" presStyleLbl="node2" presStyleIdx="1" presStyleCnt="2">
        <dgm:presLayoutVars>
          <dgm:chPref val="3"/>
        </dgm:presLayoutVars>
      </dgm:prSet>
      <dgm:spPr/>
    </dgm:pt>
    <dgm:pt modelId="{54659768-B6E4-4DE3-A5E7-FFE189018986}" type="pres">
      <dgm:prSet presAssocID="{495D0B3F-5F48-42D5-8D1A-6650687D8ED2}" presName="rootConnector" presStyleLbl="node2" presStyleIdx="1" presStyleCnt="2"/>
      <dgm:spPr/>
    </dgm:pt>
    <dgm:pt modelId="{FC300582-3C71-4D6C-A77E-1DB1E09CD409}" type="pres">
      <dgm:prSet presAssocID="{495D0B3F-5F48-42D5-8D1A-6650687D8ED2}" presName="hierChild4" presStyleCnt="0"/>
      <dgm:spPr/>
    </dgm:pt>
    <dgm:pt modelId="{F1CD641C-1CA4-4D68-B1A0-9ED60A6B0F3A}" type="pres">
      <dgm:prSet presAssocID="{5675D764-C5A0-4ACF-BD56-27BF19D4B9E0}" presName="Name37" presStyleLbl="parChTrans1D3" presStyleIdx="3" presStyleCnt="8"/>
      <dgm:spPr/>
    </dgm:pt>
    <dgm:pt modelId="{251C83F7-085E-4844-9C51-D7D616511FF1}" type="pres">
      <dgm:prSet presAssocID="{EDCA550E-5D9B-47DB-8B53-EC60D752F9A7}" presName="hierRoot2" presStyleCnt="0">
        <dgm:presLayoutVars>
          <dgm:hierBranch val="init"/>
        </dgm:presLayoutVars>
      </dgm:prSet>
      <dgm:spPr/>
    </dgm:pt>
    <dgm:pt modelId="{69118FC8-D9AE-4061-8D5E-87458ECB8E8A}" type="pres">
      <dgm:prSet presAssocID="{EDCA550E-5D9B-47DB-8B53-EC60D752F9A7}" presName="rootComposite" presStyleCnt="0"/>
      <dgm:spPr/>
    </dgm:pt>
    <dgm:pt modelId="{AFCA4EB8-1CB8-4884-9FCD-25E4AF4C0503}" type="pres">
      <dgm:prSet presAssocID="{EDCA550E-5D9B-47DB-8B53-EC60D752F9A7}" presName="rootText" presStyleLbl="node3" presStyleIdx="3" presStyleCnt="8">
        <dgm:presLayoutVars>
          <dgm:chPref val="3"/>
        </dgm:presLayoutVars>
      </dgm:prSet>
      <dgm:spPr/>
    </dgm:pt>
    <dgm:pt modelId="{8BFB263C-4072-475A-BEF6-9643E28F6094}" type="pres">
      <dgm:prSet presAssocID="{EDCA550E-5D9B-47DB-8B53-EC60D752F9A7}" presName="rootConnector" presStyleLbl="node3" presStyleIdx="3" presStyleCnt="8"/>
      <dgm:spPr/>
    </dgm:pt>
    <dgm:pt modelId="{4A87B1CA-C6CA-49CF-BA87-DA3784080997}" type="pres">
      <dgm:prSet presAssocID="{EDCA550E-5D9B-47DB-8B53-EC60D752F9A7}" presName="hierChild4" presStyleCnt="0"/>
      <dgm:spPr/>
    </dgm:pt>
    <dgm:pt modelId="{C825D436-D458-4F63-ACFD-DB11D697F14B}" type="pres">
      <dgm:prSet presAssocID="{FCEF0428-3439-4DBB-A8DE-AAD26AFAF3BF}" presName="Name37" presStyleLbl="parChTrans1D4" presStyleIdx="0" presStyleCnt="5"/>
      <dgm:spPr/>
    </dgm:pt>
    <dgm:pt modelId="{25263BBD-ADD0-4974-A1AF-815406A400A4}" type="pres">
      <dgm:prSet presAssocID="{346BF711-C861-4EB4-B136-042A950E0D1F}" presName="hierRoot2" presStyleCnt="0">
        <dgm:presLayoutVars>
          <dgm:hierBranch val="init"/>
        </dgm:presLayoutVars>
      </dgm:prSet>
      <dgm:spPr/>
    </dgm:pt>
    <dgm:pt modelId="{91BCB648-0B8E-47AB-A34C-D65E41DDE5CA}" type="pres">
      <dgm:prSet presAssocID="{346BF711-C861-4EB4-B136-042A950E0D1F}" presName="rootComposite" presStyleCnt="0"/>
      <dgm:spPr/>
    </dgm:pt>
    <dgm:pt modelId="{CCF5C8F9-D72A-431D-9687-F1997CAF9153}" type="pres">
      <dgm:prSet presAssocID="{346BF711-C861-4EB4-B136-042A950E0D1F}" presName="rootText" presStyleLbl="node4" presStyleIdx="0" presStyleCnt="5">
        <dgm:presLayoutVars>
          <dgm:chPref val="3"/>
        </dgm:presLayoutVars>
      </dgm:prSet>
      <dgm:spPr/>
    </dgm:pt>
    <dgm:pt modelId="{5086F220-D458-4626-BBDE-532FA87CF286}" type="pres">
      <dgm:prSet presAssocID="{346BF711-C861-4EB4-B136-042A950E0D1F}" presName="rootConnector" presStyleLbl="node4" presStyleIdx="0" presStyleCnt="5"/>
      <dgm:spPr/>
    </dgm:pt>
    <dgm:pt modelId="{696A7833-AE42-4644-8F53-5FC9D28D0BF4}" type="pres">
      <dgm:prSet presAssocID="{346BF711-C861-4EB4-B136-042A950E0D1F}" presName="hierChild4" presStyleCnt="0"/>
      <dgm:spPr/>
    </dgm:pt>
    <dgm:pt modelId="{15D0CD29-E6F4-4BEA-9A71-161D995811A7}" type="pres">
      <dgm:prSet presAssocID="{346BF711-C861-4EB4-B136-042A950E0D1F}" presName="hierChild5" presStyleCnt="0"/>
      <dgm:spPr/>
    </dgm:pt>
    <dgm:pt modelId="{D0184B88-A464-4B4A-9C1E-22BD606B27C6}" type="pres">
      <dgm:prSet presAssocID="{EDCA550E-5D9B-47DB-8B53-EC60D752F9A7}" presName="hierChild5" presStyleCnt="0"/>
      <dgm:spPr/>
    </dgm:pt>
    <dgm:pt modelId="{79BD4FEC-B5E5-408B-B9D3-9C6034A075CD}" type="pres">
      <dgm:prSet presAssocID="{C8B45421-6E15-4A1D-8A0A-AD86A31B2F2A}" presName="Name37" presStyleLbl="parChTrans1D3" presStyleIdx="4" presStyleCnt="8"/>
      <dgm:spPr/>
    </dgm:pt>
    <dgm:pt modelId="{23E24E00-838B-453E-A23B-8CEE6BB437B9}" type="pres">
      <dgm:prSet presAssocID="{8AD1F839-F0C6-4FB8-B2DA-51BB5E56D202}" presName="hierRoot2" presStyleCnt="0">
        <dgm:presLayoutVars>
          <dgm:hierBranch val="init"/>
        </dgm:presLayoutVars>
      </dgm:prSet>
      <dgm:spPr/>
    </dgm:pt>
    <dgm:pt modelId="{50DD055D-6F99-4885-98A3-32AF213EA074}" type="pres">
      <dgm:prSet presAssocID="{8AD1F839-F0C6-4FB8-B2DA-51BB5E56D202}" presName="rootComposite" presStyleCnt="0"/>
      <dgm:spPr/>
    </dgm:pt>
    <dgm:pt modelId="{E8CE1B78-5791-48E2-8D37-85FC372DBAC4}" type="pres">
      <dgm:prSet presAssocID="{8AD1F839-F0C6-4FB8-B2DA-51BB5E56D202}" presName="rootText" presStyleLbl="node3" presStyleIdx="4" presStyleCnt="8">
        <dgm:presLayoutVars>
          <dgm:chPref val="3"/>
        </dgm:presLayoutVars>
      </dgm:prSet>
      <dgm:spPr/>
    </dgm:pt>
    <dgm:pt modelId="{FC2CFE36-AC24-434F-997D-E7422317BA5D}" type="pres">
      <dgm:prSet presAssocID="{8AD1F839-F0C6-4FB8-B2DA-51BB5E56D202}" presName="rootConnector" presStyleLbl="node3" presStyleIdx="4" presStyleCnt="8"/>
      <dgm:spPr/>
    </dgm:pt>
    <dgm:pt modelId="{DCD00029-5985-4AB2-8196-2D972344C760}" type="pres">
      <dgm:prSet presAssocID="{8AD1F839-F0C6-4FB8-B2DA-51BB5E56D202}" presName="hierChild4" presStyleCnt="0"/>
      <dgm:spPr/>
    </dgm:pt>
    <dgm:pt modelId="{51DA1FCC-1DF6-44A9-8ACF-E9B1329D87D9}" type="pres">
      <dgm:prSet presAssocID="{9660D608-8F6C-455F-969A-B269227F7032}" presName="Name37" presStyleLbl="parChTrans1D4" presStyleIdx="1" presStyleCnt="5"/>
      <dgm:spPr/>
    </dgm:pt>
    <dgm:pt modelId="{D40E622C-E2D8-4B6E-8738-D514621CA13C}" type="pres">
      <dgm:prSet presAssocID="{A7469383-ACA7-49B1-ABF0-2CA6C6A67ABC}" presName="hierRoot2" presStyleCnt="0">
        <dgm:presLayoutVars>
          <dgm:hierBranch val="init"/>
        </dgm:presLayoutVars>
      </dgm:prSet>
      <dgm:spPr/>
    </dgm:pt>
    <dgm:pt modelId="{90AE03CE-6697-42B7-9779-5523E00E823C}" type="pres">
      <dgm:prSet presAssocID="{A7469383-ACA7-49B1-ABF0-2CA6C6A67ABC}" presName="rootComposite" presStyleCnt="0"/>
      <dgm:spPr/>
    </dgm:pt>
    <dgm:pt modelId="{F04126CA-A963-4E88-A61A-6C3B98D73020}" type="pres">
      <dgm:prSet presAssocID="{A7469383-ACA7-49B1-ABF0-2CA6C6A67ABC}" presName="rootText" presStyleLbl="node4" presStyleIdx="1" presStyleCnt="5">
        <dgm:presLayoutVars>
          <dgm:chPref val="3"/>
        </dgm:presLayoutVars>
      </dgm:prSet>
      <dgm:spPr/>
    </dgm:pt>
    <dgm:pt modelId="{73E7624E-7060-4D98-8647-A82F09F4AAAF}" type="pres">
      <dgm:prSet presAssocID="{A7469383-ACA7-49B1-ABF0-2CA6C6A67ABC}" presName="rootConnector" presStyleLbl="node4" presStyleIdx="1" presStyleCnt="5"/>
      <dgm:spPr/>
    </dgm:pt>
    <dgm:pt modelId="{B44F7C01-DEC0-452D-984D-E10D7CBA04AB}" type="pres">
      <dgm:prSet presAssocID="{A7469383-ACA7-49B1-ABF0-2CA6C6A67ABC}" presName="hierChild4" presStyleCnt="0"/>
      <dgm:spPr/>
    </dgm:pt>
    <dgm:pt modelId="{AA4E781A-D863-4ADA-B41F-75F3992822B1}" type="pres">
      <dgm:prSet presAssocID="{A7469383-ACA7-49B1-ABF0-2CA6C6A67ABC}" presName="hierChild5" presStyleCnt="0"/>
      <dgm:spPr/>
    </dgm:pt>
    <dgm:pt modelId="{9FC32644-C1A6-4904-B530-8BA2CAF7F61E}" type="pres">
      <dgm:prSet presAssocID="{8AD1F839-F0C6-4FB8-B2DA-51BB5E56D202}" presName="hierChild5" presStyleCnt="0"/>
      <dgm:spPr/>
    </dgm:pt>
    <dgm:pt modelId="{4ED1018C-9272-4C32-B01F-8C90CD6EBBDD}" type="pres">
      <dgm:prSet presAssocID="{DB1127A9-4417-4C54-ADF5-356068A5C5F7}" presName="Name37" presStyleLbl="parChTrans1D3" presStyleIdx="5" presStyleCnt="8"/>
      <dgm:spPr/>
    </dgm:pt>
    <dgm:pt modelId="{9B7CC188-3573-4053-A9BB-D1177FF4BE32}" type="pres">
      <dgm:prSet presAssocID="{3DF2819C-A6E9-4107-956F-A20C0DB90534}" presName="hierRoot2" presStyleCnt="0">
        <dgm:presLayoutVars>
          <dgm:hierBranch val="init"/>
        </dgm:presLayoutVars>
      </dgm:prSet>
      <dgm:spPr/>
    </dgm:pt>
    <dgm:pt modelId="{3A7150A2-FE6B-41DB-8AC4-A90D22E4992B}" type="pres">
      <dgm:prSet presAssocID="{3DF2819C-A6E9-4107-956F-A20C0DB90534}" presName="rootComposite" presStyleCnt="0"/>
      <dgm:spPr/>
    </dgm:pt>
    <dgm:pt modelId="{B47F2929-11C2-4D7A-9E01-D82104FA402F}" type="pres">
      <dgm:prSet presAssocID="{3DF2819C-A6E9-4107-956F-A20C0DB90534}" presName="rootText" presStyleLbl="node3" presStyleIdx="5" presStyleCnt="8">
        <dgm:presLayoutVars>
          <dgm:chPref val="3"/>
        </dgm:presLayoutVars>
      </dgm:prSet>
      <dgm:spPr/>
    </dgm:pt>
    <dgm:pt modelId="{B2AA46F6-230F-40F2-A24F-5E390F97E8C0}" type="pres">
      <dgm:prSet presAssocID="{3DF2819C-A6E9-4107-956F-A20C0DB90534}" presName="rootConnector" presStyleLbl="node3" presStyleIdx="5" presStyleCnt="8"/>
      <dgm:spPr/>
    </dgm:pt>
    <dgm:pt modelId="{0CE65D94-10A0-48A5-B193-72F809BE10E7}" type="pres">
      <dgm:prSet presAssocID="{3DF2819C-A6E9-4107-956F-A20C0DB90534}" presName="hierChild4" presStyleCnt="0"/>
      <dgm:spPr/>
    </dgm:pt>
    <dgm:pt modelId="{D870D7DF-7FD6-408D-8012-AE4EF4E283A4}" type="pres">
      <dgm:prSet presAssocID="{4558A011-8874-406D-8A99-0CA113E63E5F}" presName="Name37" presStyleLbl="parChTrans1D4" presStyleIdx="2" presStyleCnt="5"/>
      <dgm:spPr/>
    </dgm:pt>
    <dgm:pt modelId="{756361A6-B1AC-4BA1-BA51-E17D94C7B471}" type="pres">
      <dgm:prSet presAssocID="{5D085BB7-F5DF-402C-A414-AA6D867760A2}" presName="hierRoot2" presStyleCnt="0">
        <dgm:presLayoutVars>
          <dgm:hierBranch val="init"/>
        </dgm:presLayoutVars>
      </dgm:prSet>
      <dgm:spPr/>
    </dgm:pt>
    <dgm:pt modelId="{01A9CCF7-1940-4353-83DE-4E1B25D50DBA}" type="pres">
      <dgm:prSet presAssocID="{5D085BB7-F5DF-402C-A414-AA6D867760A2}" presName="rootComposite" presStyleCnt="0"/>
      <dgm:spPr/>
    </dgm:pt>
    <dgm:pt modelId="{21769179-3C63-40A8-8310-5930AFCBB19D}" type="pres">
      <dgm:prSet presAssocID="{5D085BB7-F5DF-402C-A414-AA6D867760A2}" presName="rootText" presStyleLbl="node4" presStyleIdx="2" presStyleCnt="5">
        <dgm:presLayoutVars>
          <dgm:chPref val="3"/>
        </dgm:presLayoutVars>
      </dgm:prSet>
      <dgm:spPr/>
    </dgm:pt>
    <dgm:pt modelId="{658DEB4D-11EF-4238-9198-1935CFBA6414}" type="pres">
      <dgm:prSet presAssocID="{5D085BB7-F5DF-402C-A414-AA6D867760A2}" presName="rootConnector" presStyleLbl="node4" presStyleIdx="2" presStyleCnt="5"/>
      <dgm:spPr/>
    </dgm:pt>
    <dgm:pt modelId="{D9E95081-F90C-4762-9C83-B605AE2F3464}" type="pres">
      <dgm:prSet presAssocID="{5D085BB7-F5DF-402C-A414-AA6D867760A2}" presName="hierChild4" presStyleCnt="0"/>
      <dgm:spPr/>
    </dgm:pt>
    <dgm:pt modelId="{8293DE48-24A2-4BDC-AFDA-15D08A6D6637}" type="pres">
      <dgm:prSet presAssocID="{5D085BB7-F5DF-402C-A414-AA6D867760A2}" presName="hierChild5" presStyleCnt="0"/>
      <dgm:spPr/>
    </dgm:pt>
    <dgm:pt modelId="{E59A47B9-8C3A-4FA3-8CDB-BB72AAD94A8D}" type="pres">
      <dgm:prSet presAssocID="{3DF2819C-A6E9-4107-956F-A20C0DB90534}" presName="hierChild5" presStyleCnt="0"/>
      <dgm:spPr/>
    </dgm:pt>
    <dgm:pt modelId="{F6103353-0D62-4453-B7F3-7E189D864186}" type="pres">
      <dgm:prSet presAssocID="{7901DB0E-ED3E-4120-B934-B77277D754BD}" presName="Name37" presStyleLbl="parChTrans1D3" presStyleIdx="6" presStyleCnt="8"/>
      <dgm:spPr/>
    </dgm:pt>
    <dgm:pt modelId="{4C59F2D8-F93F-45C6-8AB1-F3C75E1DEC8E}" type="pres">
      <dgm:prSet presAssocID="{34CC0252-AEB7-455C-8FC9-06C3DBB04DC2}" presName="hierRoot2" presStyleCnt="0">
        <dgm:presLayoutVars>
          <dgm:hierBranch val="init"/>
        </dgm:presLayoutVars>
      </dgm:prSet>
      <dgm:spPr/>
    </dgm:pt>
    <dgm:pt modelId="{D066BEEE-EDD7-4882-9246-802C48C5C979}" type="pres">
      <dgm:prSet presAssocID="{34CC0252-AEB7-455C-8FC9-06C3DBB04DC2}" presName="rootComposite" presStyleCnt="0"/>
      <dgm:spPr/>
    </dgm:pt>
    <dgm:pt modelId="{9EF38DF2-0BE4-4437-8FA0-48D10D41DB4D}" type="pres">
      <dgm:prSet presAssocID="{34CC0252-AEB7-455C-8FC9-06C3DBB04DC2}" presName="rootText" presStyleLbl="node3" presStyleIdx="6" presStyleCnt="8">
        <dgm:presLayoutVars>
          <dgm:chPref val="3"/>
        </dgm:presLayoutVars>
      </dgm:prSet>
      <dgm:spPr/>
    </dgm:pt>
    <dgm:pt modelId="{CE7E1AD1-3AFF-4A1F-A3F5-0EB1ACC41285}" type="pres">
      <dgm:prSet presAssocID="{34CC0252-AEB7-455C-8FC9-06C3DBB04DC2}" presName="rootConnector" presStyleLbl="node3" presStyleIdx="6" presStyleCnt="8"/>
      <dgm:spPr/>
    </dgm:pt>
    <dgm:pt modelId="{BC37D045-9F3D-48C2-8296-D9A6A59E60A2}" type="pres">
      <dgm:prSet presAssocID="{34CC0252-AEB7-455C-8FC9-06C3DBB04DC2}" presName="hierChild4" presStyleCnt="0"/>
      <dgm:spPr/>
    </dgm:pt>
    <dgm:pt modelId="{E34D41C9-9DBD-4C8E-9548-1FDD03C99F81}" type="pres">
      <dgm:prSet presAssocID="{B6601433-E178-42EF-AB8D-42F364638EEB}" presName="Name37" presStyleLbl="parChTrans1D4" presStyleIdx="3" presStyleCnt="5"/>
      <dgm:spPr/>
    </dgm:pt>
    <dgm:pt modelId="{F927F117-75B9-4636-885F-150189B6F5D8}" type="pres">
      <dgm:prSet presAssocID="{9D16D333-883D-4B97-AF88-2CF896FF1A51}" presName="hierRoot2" presStyleCnt="0">
        <dgm:presLayoutVars>
          <dgm:hierBranch val="init"/>
        </dgm:presLayoutVars>
      </dgm:prSet>
      <dgm:spPr/>
    </dgm:pt>
    <dgm:pt modelId="{28CB9038-97AF-48B8-ABFF-3816412D446B}" type="pres">
      <dgm:prSet presAssocID="{9D16D333-883D-4B97-AF88-2CF896FF1A51}" presName="rootComposite" presStyleCnt="0"/>
      <dgm:spPr/>
    </dgm:pt>
    <dgm:pt modelId="{067F11B6-AF32-450E-A3C7-876C3F75FC97}" type="pres">
      <dgm:prSet presAssocID="{9D16D333-883D-4B97-AF88-2CF896FF1A51}" presName="rootText" presStyleLbl="node4" presStyleIdx="3" presStyleCnt="5">
        <dgm:presLayoutVars>
          <dgm:chPref val="3"/>
        </dgm:presLayoutVars>
      </dgm:prSet>
      <dgm:spPr/>
    </dgm:pt>
    <dgm:pt modelId="{63DC430A-E2F7-4A60-B37D-50DC99043EE2}" type="pres">
      <dgm:prSet presAssocID="{9D16D333-883D-4B97-AF88-2CF896FF1A51}" presName="rootConnector" presStyleLbl="node4" presStyleIdx="3" presStyleCnt="5"/>
      <dgm:spPr/>
    </dgm:pt>
    <dgm:pt modelId="{A42896A9-DB5C-413A-A8F8-677D0A501CE0}" type="pres">
      <dgm:prSet presAssocID="{9D16D333-883D-4B97-AF88-2CF896FF1A51}" presName="hierChild4" presStyleCnt="0"/>
      <dgm:spPr/>
    </dgm:pt>
    <dgm:pt modelId="{940E2A97-6CD1-43F4-8BBD-439ACAE7B5D8}" type="pres">
      <dgm:prSet presAssocID="{9D16D333-883D-4B97-AF88-2CF896FF1A51}" presName="hierChild5" presStyleCnt="0"/>
      <dgm:spPr/>
    </dgm:pt>
    <dgm:pt modelId="{63224261-D4E9-49D7-ABFA-8EDEFA24FA56}" type="pres">
      <dgm:prSet presAssocID="{34CC0252-AEB7-455C-8FC9-06C3DBB04DC2}" presName="hierChild5" presStyleCnt="0"/>
      <dgm:spPr/>
    </dgm:pt>
    <dgm:pt modelId="{BA02C40D-91F6-4A9D-BCBD-D610F5C04DBB}" type="pres">
      <dgm:prSet presAssocID="{BD48CEBA-1D73-40A6-8032-7D1A50253BFA}" presName="Name37" presStyleLbl="parChTrans1D3" presStyleIdx="7" presStyleCnt="8"/>
      <dgm:spPr/>
    </dgm:pt>
    <dgm:pt modelId="{A5151DBD-08AE-44A2-9AFD-55CD76F4F217}" type="pres">
      <dgm:prSet presAssocID="{69BF1700-0E0B-49FC-8CC8-15202E4D228A}" presName="hierRoot2" presStyleCnt="0">
        <dgm:presLayoutVars>
          <dgm:hierBranch val="init"/>
        </dgm:presLayoutVars>
      </dgm:prSet>
      <dgm:spPr/>
    </dgm:pt>
    <dgm:pt modelId="{41C2D7AE-5F36-441C-AE4E-FB9ECA86EC90}" type="pres">
      <dgm:prSet presAssocID="{69BF1700-0E0B-49FC-8CC8-15202E4D228A}" presName="rootComposite" presStyleCnt="0"/>
      <dgm:spPr/>
    </dgm:pt>
    <dgm:pt modelId="{10525D92-ADDA-4C78-80A4-97E3A22C10C4}" type="pres">
      <dgm:prSet presAssocID="{69BF1700-0E0B-49FC-8CC8-15202E4D228A}" presName="rootText" presStyleLbl="node3" presStyleIdx="7" presStyleCnt="8">
        <dgm:presLayoutVars>
          <dgm:chPref val="3"/>
        </dgm:presLayoutVars>
      </dgm:prSet>
      <dgm:spPr/>
    </dgm:pt>
    <dgm:pt modelId="{579D238A-E9A5-4F46-85D5-C91ECC9701C8}" type="pres">
      <dgm:prSet presAssocID="{69BF1700-0E0B-49FC-8CC8-15202E4D228A}" presName="rootConnector" presStyleLbl="node3" presStyleIdx="7" presStyleCnt="8"/>
      <dgm:spPr/>
    </dgm:pt>
    <dgm:pt modelId="{63197E28-F3AD-45C0-A1FC-08BC667E2405}" type="pres">
      <dgm:prSet presAssocID="{69BF1700-0E0B-49FC-8CC8-15202E4D228A}" presName="hierChild4" presStyleCnt="0"/>
      <dgm:spPr/>
    </dgm:pt>
    <dgm:pt modelId="{008BEE42-3BB4-4309-BC4A-4FE497DD6719}" type="pres">
      <dgm:prSet presAssocID="{CFDC9782-4B69-4140-B969-33455C425007}" presName="Name37" presStyleLbl="parChTrans1D4" presStyleIdx="4" presStyleCnt="5"/>
      <dgm:spPr/>
    </dgm:pt>
    <dgm:pt modelId="{715422A0-E252-4B45-BF0B-EDF67CF1CFF3}" type="pres">
      <dgm:prSet presAssocID="{DEB7CE4B-36F2-4F3C-8972-4EBAAB821694}" presName="hierRoot2" presStyleCnt="0">
        <dgm:presLayoutVars>
          <dgm:hierBranch val="init"/>
        </dgm:presLayoutVars>
      </dgm:prSet>
      <dgm:spPr/>
    </dgm:pt>
    <dgm:pt modelId="{FF30924C-376C-46BD-B62F-0D4E99F89B6F}" type="pres">
      <dgm:prSet presAssocID="{DEB7CE4B-36F2-4F3C-8972-4EBAAB821694}" presName="rootComposite" presStyleCnt="0"/>
      <dgm:spPr/>
    </dgm:pt>
    <dgm:pt modelId="{9D80B31A-168B-42E4-8CF4-9359125829A0}" type="pres">
      <dgm:prSet presAssocID="{DEB7CE4B-36F2-4F3C-8972-4EBAAB821694}" presName="rootText" presStyleLbl="node4" presStyleIdx="4" presStyleCnt="5">
        <dgm:presLayoutVars>
          <dgm:chPref val="3"/>
        </dgm:presLayoutVars>
      </dgm:prSet>
      <dgm:spPr/>
    </dgm:pt>
    <dgm:pt modelId="{8C614C91-3EF3-4F92-B8BD-A1E81B6B20C2}" type="pres">
      <dgm:prSet presAssocID="{DEB7CE4B-36F2-4F3C-8972-4EBAAB821694}" presName="rootConnector" presStyleLbl="node4" presStyleIdx="4" presStyleCnt="5"/>
      <dgm:spPr/>
    </dgm:pt>
    <dgm:pt modelId="{B1BACBFC-3E2B-46C7-B7B7-4DC5FA353B33}" type="pres">
      <dgm:prSet presAssocID="{DEB7CE4B-36F2-4F3C-8972-4EBAAB821694}" presName="hierChild4" presStyleCnt="0"/>
      <dgm:spPr/>
    </dgm:pt>
    <dgm:pt modelId="{F0F2B738-0961-432E-BE4A-0D95AF62F7B0}" type="pres">
      <dgm:prSet presAssocID="{DEB7CE4B-36F2-4F3C-8972-4EBAAB821694}" presName="hierChild5" presStyleCnt="0"/>
      <dgm:spPr/>
    </dgm:pt>
    <dgm:pt modelId="{273EF7D5-5780-4078-BFDC-DBD6A56B7AD3}" type="pres">
      <dgm:prSet presAssocID="{69BF1700-0E0B-49FC-8CC8-15202E4D228A}" presName="hierChild5" presStyleCnt="0"/>
      <dgm:spPr/>
    </dgm:pt>
    <dgm:pt modelId="{17B01E6B-754F-4284-ADE3-8FAD318C012A}" type="pres">
      <dgm:prSet presAssocID="{495D0B3F-5F48-42D5-8D1A-6650687D8ED2}" presName="hierChild5" presStyleCnt="0"/>
      <dgm:spPr/>
    </dgm:pt>
    <dgm:pt modelId="{D17A2C26-7833-4D64-908E-7535D0F48F20}" type="pres">
      <dgm:prSet presAssocID="{9DFC8467-A3FB-4CDD-8BB8-7A0965D14987}" presName="hierChild3" presStyleCnt="0"/>
      <dgm:spPr/>
    </dgm:pt>
    <dgm:pt modelId="{6584903D-D1AC-4E5A-8266-C303FF5AB157}" type="pres">
      <dgm:prSet presAssocID="{47828C50-8D32-4C28-8BD7-27455576F42F}" presName="Name111" presStyleLbl="parChTrans1D2" presStyleIdx="2" presStyleCnt="3"/>
      <dgm:spPr/>
    </dgm:pt>
    <dgm:pt modelId="{C3AB3C52-D0E6-493D-81D3-C5488C6B145E}" type="pres">
      <dgm:prSet presAssocID="{6B895550-F1F6-443A-BEC7-7ECEB00C76EA}" presName="hierRoot3" presStyleCnt="0">
        <dgm:presLayoutVars>
          <dgm:hierBranch val="init"/>
        </dgm:presLayoutVars>
      </dgm:prSet>
      <dgm:spPr/>
    </dgm:pt>
    <dgm:pt modelId="{D9B06AB6-5006-477F-B077-FF66E7B61F77}" type="pres">
      <dgm:prSet presAssocID="{6B895550-F1F6-443A-BEC7-7ECEB00C76EA}" presName="rootComposite3" presStyleCnt="0"/>
      <dgm:spPr/>
    </dgm:pt>
    <dgm:pt modelId="{B0E058D4-081F-4CBE-9D23-C4D0994C096D}" type="pres">
      <dgm:prSet presAssocID="{6B895550-F1F6-443A-BEC7-7ECEB00C76EA}" presName="rootText3" presStyleLbl="asst1" presStyleIdx="0" presStyleCnt="1">
        <dgm:presLayoutVars>
          <dgm:chPref val="3"/>
        </dgm:presLayoutVars>
      </dgm:prSet>
      <dgm:spPr/>
    </dgm:pt>
    <dgm:pt modelId="{FC5BF25D-6A7E-4990-8C47-38B6289B84F4}" type="pres">
      <dgm:prSet presAssocID="{6B895550-F1F6-443A-BEC7-7ECEB00C76EA}" presName="rootConnector3" presStyleLbl="asst1" presStyleIdx="0" presStyleCnt="1"/>
      <dgm:spPr/>
    </dgm:pt>
    <dgm:pt modelId="{8EE2CAC5-2430-403D-9224-D505E29A2317}" type="pres">
      <dgm:prSet presAssocID="{6B895550-F1F6-443A-BEC7-7ECEB00C76EA}" presName="hierChild6" presStyleCnt="0"/>
      <dgm:spPr/>
    </dgm:pt>
    <dgm:pt modelId="{D8B39A1F-35C5-4B2A-BB35-55894366CC4B}" type="pres">
      <dgm:prSet presAssocID="{6B895550-F1F6-443A-BEC7-7ECEB00C76EA}" presName="hierChild7" presStyleCnt="0"/>
      <dgm:spPr/>
    </dgm:pt>
  </dgm:ptLst>
  <dgm:cxnLst>
    <dgm:cxn modelId="{D9857904-F3FC-4112-9D7E-97D42FDDC5A7}" srcId="{495D0B3F-5F48-42D5-8D1A-6650687D8ED2}" destId="{8AD1F839-F0C6-4FB8-B2DA-51BB5E56D202}" srcOrd="1" destOrd="0" parTransId="{C8B45421-6E15-4A1D-8A0A-AD86A31B2F2A}" sibTransId="{5A1B3F4C-4B74-4396-9546-611294FA9AB5}"/>
    <dgm:cxn modelId="{91E2320E-ADC9-4755-A454-5DF2D8C0E18C}" srcId="{495D0B3F-5F48-42D5-8D1A-6650687D8ED2}" destId="{69BF1700-0E0B-49FC-8CC8-15202E4D228A}" srcOrd="4" destOrd="0" parTransId="{BD48CEBA-1D73-40A6-8032-7D1A50253BFA}" sibTransId="{AD98BC34-4C2B-4221-A853-9DD012F21154}"/>
    <dgm:cxn modelId="{D61BB60E-B9FD-4F9B-B6FE-DDD926D14F0B}" type="presOf" srcId="{6B895550-F1F6-443A-BEC7-7ECEB00C76EA}" destId="{FC5BF25D-6A7E-4990-8C47-38B6289B84F4}" srcOrd="1" destOrd="0" presId="urn:microsoft.com/office/officeart/2005/8/layout/orgChart1"/>
    <dgm:cxn modelId="{8F398F0F-FA46-4B91-9C9D-158674FA3C64}" type="presOf" srcId="{C8B45421-6E15-4A1D-8A0A-AD86A31B2F2A}" destId="{79BD4FEC-B5E5-408B-B9D3-9C6034A075CD}" srcOrd="0" destOrd="0" presId="urn:microsoft.com/office/officeart/2005/8/layout/orgChart1"/>
    <dgm:cxn modelId="{A23C7213-4ECD-4EB1-8A78-59CF5EB7C478}" srcId="{A95920C3-5E63-4562-9EC2-CA37FA03FC5B}" destId="{9DFC8467-A3FB-4CDD-8BB8-7A0965D14987}" srcOrd="0" destOrd="0" parTransId="{BFD71B4C-21B8-44EB-8FA3-1B2B97A14447}" sibTransId="{1B3AD350-717F-4829-940C-A839912A8CBD}"/>
    <dgm:cxn modelId="{D008861C-0699-44DB-B4D7-5DBC971BD80B}" type="presOf" srcId="{9BC9363F-4DDF-40D1-828A-47385AECE9CB}" destId="{D12C7202-7409-4445-894D-BB119CFD0983}" srcOrd="0" destOrd="0" presId="urn:microsoft.com/office/officeart/2005/8/layout/orgChart1"/>
    <dgm:cxn modelId="{7E00771D-74A7-4AC3-9CD5-05622D7132BD}" type="presOf" srcId="{EDCA550E-5D9B-47DB-8B53-EC60D752F9A7}" destId="{AFCA4EB8-1CB8-4884-9FCD-25E4AF4C0503}" srcOrd="0" destOrd="0" presId="urn:microsoft.com/office/officeart/2005/8/layout/orgChart1"/>
    <dgm:cxn modelId="{11EADA20-75D0-4E9D-85A1-6B61F711536F}" srcId="{69BF1700-0E0B-49FC-8CC8-15202E4D228A}" destId="{DEB7CE4B-36F2-4F3C-8972-4EBAAB821694}" srcOrd="0" destOrd="0" parTransId="{CFDC9782-4B69-4140-B969-33455C425007}" sibTransId="{6AEE604C-920E-4B43-9D52-B48EB912AC2D}"/>
    <dgm:cxn modelId="{3E174821-9CE3-45A4-81F2-978BCF00707B}" type="presOf" srcId="{9BC9363F-4DDF-40D1-828A-47385AECE9CB}" destId="{A96E2326-9C6D-4313-BD78-D876600F9F28}" srcOrd="1" destOrd="0" presId="urn:microsoft.com/office/officeart/2005/8/layout/orgChart1"/>
    <dgm:cxn modelId="{4F249E21-0672-4A7C-963A-40396FC97678}" type="presOf" srcId="{DEB7CE4B-36F2-4F3C-8972-4EBAAB821694}" destId="{8C614C91-3EF3-4F92-B8BD-A1E81B6B20C2}" srcOrd="1" destOrd="0" presId="urn:microsoft.com/office/officeart/2005/8/layout/orgChart1"/>
    <dgm:cxn modelId="{60541C32-BA83-4651-BA99-0A22BA6CB9BA}" type="presOf" srcId="{69BF1700-0E0B-49FC-8CC8-15202E4D228A}" destId="{10525D92-ADDA-4C78-80A4-97E3A22C10C4}" srcOrd="0" destOrd="0" presId="urn:microsoft.com/office/officeart/2005/8/layout/orgChart1"/>
    <dgm:cxn modelId="{FF34A035-2085-41C1-A6D2-79DFEEFB90A1}" type="presOf" srcId="{3DF2819C-A6E9-4107-956F-A20C0DB90534}" destId="{B2AA46F6-230F-40F2-A24F-5E390F97E8C0}" srcOrd="1" destOrd="0" presId="urn:microsoft.com/office/officeart/2005/8/layout/orgChart1"/>
    <dgm:cxn modelId="{1FC33C37-E273-4FA0-8BDF-F9F2000C751D}" type="presOf" srcId="{346BF711-C861-4EB4-B136-042A950E0D1F}" destId="{5086F220-D458-4626-BBDE-532FA87CF286}" srcOrd="1" destOrd="0" presId="urn:microsoft.com/office/officeart/2005/8/layout/orgChart1"/>
    <dgm:cxn modelId="{6D7F023E-7632-4D32-9007-1DC9683F4A86}" type="presOf" srcId="{346BF711-C861-4EB4-B136-042A950E0D1F}" destId="{CCF5C8F9-D72A-431D-9687-F1997CAF9153}" srcOrd="0" destOrd="0" presId="urn:microsoft.com/office/officeart/2005/8/layout/orgChart1"/>
    <dgm:cxn modelId="{4621495B-6621-4CE1-9137-A3BA3148BD03}" type="presOf" srcId="{9DFC8467-A3FB-4CDD-8BB8-7A0965D14987}" destId="{6201F73F-C1D7-48C2-A2CE-1AC71E682B48}" srcOrd="1" destOrd="0" presId="urn:microsoft.com/office/officeart/2005/8/layout/orgChart1"/>
    <dgm:cxn modelId="{36E3125E-3448-4E12-BDCD-296150F883F0}" type="presOf" srcId="{5675D764-C5A0-4ACF-BD56-27BF19D4B9E0}" destId="{F1CD641C-1CA4-4D68-B1A0-9ED60A6B0F3A}" srcOrd="0" destOrd="0" presId="urn:microsoft.com/office/officeart/2005/8/layout/orgChart1"/>
    <dgm:cxn modelId="{4FBE3661-A23A-4C26-9F93-6A5CC47CF458}" srcId="{9DFC8467-A3FB-4CDD-8BB8-7A0965D14987}" destId="{6B895550-F1F6-443A-BEC7-7ECEB00C76EA}" srcOrd="2" destOrd="0" parTransId="{47828C50-8D32-4C28-8BD7-27455576F42F}" sibTransId="{06AB2DF8-85A3-48CA-A4EE-BAB9751D39C7}"/>
    <dgm:cxn modelId="{310AB541-E9CC-45FB-9C99-DBE6BFAF3953}" srcId="{495D0B3F-5F48-42D5-8D1A-6650687D8ED2}" destId="{EDCA550E-5D9B-47DB-8B53-EC60D752F9A7}" srcOrd="0" destOrd="0" parTransId="{5675D764-C5A0-4ACF-BD56-27BF19D4B9E0}" sibTransId="{A081DE7C-8769-4D3C-8C78-E6F34CCADB75}"/>
    <dgm:cxn modelId="{6BA84E63-2450-4B42-9BBC-CCBC1C6232CE}" type="presOf" srcId="{523BB000-DF89-4F8A-B59A-8292014EDFF9}" destId="{220D4312-BA10-4D41-AFD4-9265150132D9}" srcOrd="0" destOrd="0" presId="urn:microsoft.com/office/officeart/2005/8/layout/orgChart1"/>
    <dgm:cxn modelId="{7E1EBB64-6509-4E3F-9E98-22C7787B7C90}" type="presOf" srcId="{495D0B3F-5F48-42D5-8D1A-6650687D8ED2}" destId="{54659768-B6E4-4DE3-A5E7-FFE189018986}" srcOrd="1" destOrd="0" presId="urn:microsoft.com/office/officeart/2005/8/layout/orgChart1"/>
    <dgm:cxn modelId="{2E28B467-80A2-471D-B324-A9BC98274F40}" type="presOf" srcId="{A7469383-ACA7-49B1-ABF0-2CA6C6A67ABC}" destId="{F04126CA-A963-4E88-A61A-6C3B98D73020}" srcOrd="0" destOrd="0" presId="urn:microsoft.com/office/officeart/2005/8/layout/orgChart1"/>
    <dgm:cxn modelId="{49AD6368-CB59-4836-A82F-2A6133575ED1}" type="presOf" srcId="{34CC0252-AEB7-455C-8FC9-06C3DBB04DC2}" destId="{CE7E1AD1-3AFF-4A1F-A3F5-0EB1ACC41285}" srcOrd="1" destOrd="0" presId="urn:microsoft.com/office/officeart/2005/8/layout/orgChart1"/>
    <dgm:cxn modelId="{6A3CD248-8F30-40BA-BD71-A1C6A73A7162}" type="presOf" srcId="{A7469383-ACA7-49B1-ABF0-2CA6C6A67ABC}" destId="{73E7624E-7060-4D98-8647-A82F09F4AAAF}" srcOrd="1" destOrd="0" presId="urn:microsoft.com/office/officeart/2005/8/layout/orgChart1"/>
    <dgm:cxn modelId="{C3AF564A-E44A-43FF-BAFA-60B65BD437B9}" srcId="{9DFC8467-A3FB-4CDD-8BB8-7A0965D14987}" destId="{495D0B3F-5F48-42D5-8D1A-6650687D8ED2}" srcOrd="1" destOrd="0" parTransId="{A8116532-8F0F-4BF7-8B16-B6496EF301B4}" sibTransId="{3E23F905-F89B-4513-B6B5-E1484621775C}"/>
    <dgm:cxn modelId="{E78F8B4D-FF6C-4E98-9E74-D4F95B870F5F}" srcId="{FEA23178-7565-4C3E-8FE5-0202A10ECFE6}" destId="{523BB000-DF89-4F8A-B59A-8292014EDFF9}" srcOrd="1" destOrd="0" parTransId="{DAA6E442-B1C2-40FD-9C14-EC324DB9937B}" sibTransId="{99E444D4-745A-4DAD-B3F1-750267C5F4BE}"/>
    <dgm:cxn modelId="{D206C350-B9F0-471E-86A1-5CAB8EFE1F98}" type="presOf" srcId="{8AD1F839-F0C6-4FB8-B2DA-51BB5E56D202}" destId="{E8CE1B78-5791-48E2-8D37-85FC372DBAC4}" srcOrd="0" destOrd="0" presId="urn:microsoft.com/office/officeart/2005/8/layout/orgChart1"/>
    <dgm:cxn modelId="{8414C870-94C9-47A3-9867-B87911718871}" type="presOf" srcId="{A95920C3-5E63-4562-9EC2-CA37FA03FC5B}" destId="{796B3428-5923-49B1-824F-7F524AA8DFDE}" srcOrd="0" destOrd="0" presId="urn:microsoft.com/office/officeart/2005/8/layout/orgChart1"/>
    <dgm:cxn modelId="{7C200C51-C486-4A3F-9C88-46F6941AE2E6}" type="presOf" srcId="{47828C50-8D32-4C28-8BD7-27455576F42F}" destId="{6584903D-D1AC-4E5A-8266-C303FF5AB157}" srcOrd="0" destOrd="0" presId="urn:microsoft.com/office/officeart/2005/8/layout/orgChart1"/>
    <dgm:cxn modelId="{C65B0A55-EA9B-43F7-B73F-BE16FA977887}" type="presOf" srcId="{4558A011-8874-406D-8A99-0CA113E63E5F}" destId="{D870D7DF-7FD6-408D-8012-AE4EF4E283A4}" srcOrd="0" destOrd="0" presId="urn:microsoft.com/office/officeart/2005/8/layout/orgChart1"/>
    <dgm:cxn modelId="{37509C58-4293-4011-A2F2-EF47F0523086}" type="presOf" srcId="{A9BE431B-9861-46EA-8CFF-C1DD7D2B3E02}" destId="{462488A6-7CC1-490E-8084-074CDA899009}" srcOrd="0" destOrd="0" presId="urn:microsoft.com/office/officeart/2005/8/layout/orgChart1"/>
    <dgm:cxn modelId="{96F23980-5C97-48AD-BAA0-DD11E5CDB86C}" srcId="{495D0B3F-5F48-42D5-8D1A-6650687D8ED2}" destId="{34CC0252-AEB7-455C-8FC9-06C3DBB04DC2}" srcOrd="3" destOrd="0" parTransId="{7901DB0E-ED3E-4120-B934-B77277D754BD}" sibTransId="{323165BD-8F62-4DAC-9737-3367671D438D}"/>
    <dgm:cxn modelId="{91118780-87EA-4F5F-8C4F-EE3D39685E09}" type="presOf" srcId="{69BF1700-0E0B-49FC-8CC8-15202E4D228A}" destId="{579D238A-E9A5-4F46-85D5-C91ECC9701C8}" srcOrd="1" destOrd="0" presId="urn:microsoft.com/office/officeart/2005/8/layout/orgChart1"/>
    <dgm:cxn modelId="{BDB86188-A3D0-4DA9-92E2-4CC61952C9D5}" srcId="{9DFC8467-A3FB-4CDD-8BB8-7A0965D14987}" destId="{FEA23178-7565-4C3E-8FE5-0202A10ECFE6}" srcOrd="0" destOrd="0" parTransId="{B4698286-A08C-45CF-9A71-8B3E4E13512D}" sibTransId="{527E2FBF-35A6-4D9C-8F24-343044269D04}"/>
    <dgm:cxn modelId="{2EBC8A8C-01E9-4A4E-AA09-8400F0AF3C04}" type="presOf" srcId="{DEB7CE4B-36F2-4F3C-8972-4EBAAB821694}" destId="{9D80B31A-168B-42E4-8CF4-9359125829A0}" srcOrd="0" destOrd="0" presId="urn:microsoft.com/office/officeart/2005/8/layout/orgChart1"/>
    <dgm:cxn modelId="{FA41A190-FECB-4D7A-BBF5-9D31316F6E6B}" type="presOf" srcId="{FCEF0428-3439-4DBB-A8DE-AAD26AFAF3BF}" destId="{C825D436-D458-4F63-ACFD-DB11D697F14B}" srcOrd="0" destOrd="0" presId="urn:microsoft.com/office/officeart/2005/8/layout/orgChart1"/>
    <dgm:cxn modelId="{68442991-E6CB-4405-BC1A-3FCC61B0D6BB}" type="presOf" srcId="{CFDC9782-4B69-4140-B969-33455C425007}" destId="{008BEE42-3BB4-4309-BC4A-4FE497DD6719}" srcOrd="0" destOrd="0" presId="urn:microsoft.com/office/officeart/2005/8/layout/orgChart1"/>
    <dgm:cxn modelId="{3DF49393-D8E8-4117-8299-EC4968F40903}" type="presOf" srcId="{A8116532-8F0F-4BF7-8B16-B6496EF301B4}" destId="{360EFB44-F454-4764-9D7C-E0334F8AB28E}" srcOrd="0" destOrd="0" presId="urn:microsoft.com/office/officeart/2005/8/layout/orgChart1"/>
    <dgm:cxn modelId="{2C8A0997-8090-4172-8DE4-81BBB3302101}" type="presOf" srcId="{8AD1F839-F0C6-4FB8-B2DA-51BB5E56D202}" destId="{FC2CFE36-AC24-434F-997D-E7422317BA5D}" srcOrd="1" destOrd="0" presId="urn:microsoft.com/office/officeart/2005/8/layout/orgChart1"/>
    <dgm:cxn modelId="{A2020AA1-9C4C-46D0-BCAD-5BC5DFBEB1A2}" type="presOf" srcId="{EDCA550E-5D9B-47DB-8B53-EC60D752F9A7}" destId="{8BFB263C-4072-475A-BEF6-9643E28F6094}" srcOrd="1" destOrd="0" presId="urn:microsoft.com/office/officeart/2005/8/layout/orgChart1"/>
    <dgm:cxn modelId="{06510EA2-C76D-44E6-8EAF-2F8380E502C7}" type="presOf" srcId="{5D085BB7-F5DF-402C-A414-AA6D867760A2}" destId="{658DEB4D-11EF-4238-9198-1935CFBA6414}" srcOrd="1" destOrd="0" presId="urn:microsoft.com/office/officeart/2005/8/layout/orgChart1"/>
    <dgm:cxn modelId="{ED9F61A2-5CEA-4992-A966-C84B46EAF59E}" type="presOf" srcId="{FEA23178-7565-4C3E-8FE5-0202A10ECFE6}" destId="{9DF3C0F4-2A41-479C-930E-9009F189BDE4}" srcOrd="1" destOrd="0" presId="urn:microsoft.com/office/officeart/2005/8/layout/orgChart1"/>
    <dgm:cxn modelId="{E22FF8A4-B5E7-48DD-85E2-F3D9BC7810B9}" type="presOf" srcId="{DB1127A9-4417-4C54-ADF5-356068A5C5F7}" destId="{4ED1018C-9272-4C32-B01F-8C90CD6EBBDD}" srcOrd="0" destOrd="0" presId="urn:microsoft.com/office/officeart/2005/8/layout/orgChart1"/>
    <dgm:cxn modelId="{C1855EA9-762A-414C-8344-E2CE91183839}" type="presOf" srcId="{495D0B3F-5F48-42D5-8D1A-6650687D8ED2}" destId="{C5DFB6E2-FC43-428A-9756-1D401542F41B}" srcOrd="0" destOrd="0" presId="urn:microsoft.com/office/officeart/2005/8/layout/orgChart1"/>
    <dgm:cxn modelId="{EF8042AA-E788-45CA-808E-814B62C75F1A}" srcId="{34CC0252-AEB7-455C-8FC9-06C3DBB04DC2}" destId="{9D16D333-883D-4B97-AF88-2CF896FF1A51}" srcOrd="0" destOrd="0" parTransId="{B6601433-E178-42EF-AB8D-42F364638EEB}" sibTransId="{FE9F1C3E-BE4D-4A04-B0C7-2F4D3CC9EDEB}"/>
    <dgm:cxn modelId="{870C75B0-0B85-4A09-BA7E-6183208BE7AD}" type="presOf" srcId="{18314617-DA67-4010-9FD5-526298555402}" destId="{39252223-0AB7-4483-854B-52052BF3E28A}" srcOrd="0" destOrd="0" presId="urn:microsoft.com/office/officeart/2005/8/layout/orgChart1"/>
    <dgm:cxn modelId="{E923DCB7-4FD1-4883-A9C4-90B1455BDC0C}" type="presOf" srcId="{FEA23178-7565-4C3E-8FE5-0202A10ECFE6}" destId="{56D4B32C-B256-41D7-BD7F-1D59E158136C}" srcOrd="0" destOrd="0" presId="urn:microsoft.com/office/officeart/2005/8/layout/orgChart1"/>
    <dgm:cxn modelId="{FF8D50B8-F666-4B33-9CB9-C537CBEC27E6}" srcId="{FEA23178-7565-4C3E-8FE5-0202A10ECFE6}" destId="{9BC9363F-4DDF-40D1-828A-47385AECE9CB}" srcOrd="2" destOrd="0" parTransId="{18314617-DA67-4010-9FD5-526298555402}" sibTransId="{BC7A1B4E-B462-4FC8-947F-08DEAC659E36}"/>
    <dgm:cxn modelId="{3B9502BC-9824-49B6-BB8A-6B8014095B27}" srcId="{3DF2819C-A6E9-4107-956F-A20C0DB90534}" destId="{5D085BB7-F5DF-402C-A414-AA6D867760A2}" srcOrd="0" destOrd="0" parTransId="{4558A011-8874-406D-8A99-0CA113E63E5F}" sibTransId="{EA9AD39A-0B53-4D6A-989F-88563D14A9D0}"/>
    <dgm:cxn modelId="{4D11C8C4-8A1D-4F01-8DCE-3E2730FE85B2}" type="presOf" srcId="{9D16D333-883D-4B97-AF88-2CF896FF1A51}" destId="{63DC430A-E2F7-4A60-B37D-50DC99043EE2}" srcOrd="1" destOrd="0" presId="urn:microsoft.com/office/officeart/2005/8/layout/orgChart1"/>
    <dgm:cxn modelId="{F52B42CB-2D0E-498C-811C-B65D181CE2D9}" type="presOf" srcId="{4204750D-7EF9-42D9-8D11-5591B9AC1541}" destId="{9D668C43-173E-4D58-ACB1-A417875E53B8}" srcOrd="0" destOrd="0" presId="urn:microsoft.com/office/officeart/2005/8/layout/orgChart1"/>
    <dgm:cxn modelId="{70F99ECC-EA2A-4780-AC83-4C60394FB4ED}" type="presOf" srcId="{B6601433-E178-42EF-AB8D-42F364638EEB}" destId="{E34D41C9-9DBD-4C8E-9548-1FDD03C99F81}" srcOrd="0" destOrd="0" presId="urn:microsoft.com/office/officeart/2005/8/layout/orgChart1"/>
    <dgm:cxn modelId="{0DFF73D2-C4F8-462A-B355-83CD560C67B3}" type="presOf" srcId="{7901DB0E-ED3E-4120-B934-B77277D754BD}" destId="{F6103353-0D62-4453-B7F3-7E189D864186}" srcOrd="0" destOrd="0" presId="urn:microsoft.com/office/officeart/2005/8/layout/orgChart1"/>
    <dgm:cxn modelId="{2CA9FBD3-41C0-45BC-8316-77D5065A2DAC}" srcId="{8AD1F839-F0C6-4FB8-B2DA-51BB5E56D202}" destId="{A7469383-ACA7-49B1-ABF0-2CA6C6A67ABC}" srcOrd="0" destOrd="0" parTransId="{9660D608-8F6C-455F-969A-B269227F7032}" sibTransId="{164A5D70-80B1-43B6-AF39-7547E95195E6}"/>
    <dgm:cxn modelId="{6E634CD7-6697-41EA-9033-52E5129AFB72}" type="presOf" srcId="{9660D608-8F6C-455F-969A-B269227F7032}" destId="{51DA1FCC-1DF6-44A9-8ACF-E9B1329D87D9}" srcOrd="0" destOrd="0" presId="urn:microsoft.com/office/officeart/2005/8/layout/orgChart1"/>
    <dgm:cxn modelId="{BB2123D8-0D12-4082-AFBB-0CE4B2B4A9A9}" type="presOf" srcId="{34CC0252-AEB7-455C-8FC9-06C3DBB04DC2}" destId="{9EF38DF2-0BE4-4437-8FA0-48D10D41DB4D}" srcOrd="0" destOrd="0" presId="urn:microsoft.com/office/officeart/2005/8/layout/orgChart1"/>
    <dgm:cxn modelId="{9DD937DD-D31C-4234-AFFB-ED8854D7CAC6}" type="presOf" srcId="{523BB000-DF89-4F8A-B59A-8292014EDFF9}" destId="{03DB8E26-ECF0-4AB4-AF37-7AEF9182450F}" srcOrd="1" destOrd="0" presId="urn:microsoft.com/office/officeart/2005/8/layout/orgChart1"/>
    <dgm:cxn modelId="{14F87CDD-F15A-4E4E-AA8D-AF371A88899D}" type="presOf" srcId="{A9BE431B-9861-46EA-8CFF-C1DD7D2B3E02}" destId="{59E46FAF-66AF-46CF-86CD-59CCD9DABA9A}" srcOrd="1" destOrd="0" presId="urn:microsoft.com/office/officeart/2005/8/layout/orgChart1"/>
    <dgm:cxn modelId="{92667FDF-0ABD-415D-B9B7-B1F1D03E3E54}" type="presOf" srcId="{9D16D333-883D-4B97-AF88-2CF896FF1A51}" destId="{067F11B6-AF32-450E-A3C7-876C3F75FC97}" srcOrd="0" destOrd="0" presId="urn:microsoft.com/office/officeart/2005/8/layout/orgChart1"/>
    <dgm:cxn modelId="{52CC3BE1-FBDA-4929-91F4-9262780DFCEF}" type="presOf" srcId="{6B895550-F1F6-443A-BEC7-7ECEB00C76EA}" destId="{B0E058D4-081F-4CBE-9D23-C4D0994C096D}" srcOrd="0" destOrd="0" presId="urn:microsoft.com/office/officeart/2005/8/layout/orgChart1"/>
    <dgm:cxn modelId="{AC24A4E1-B5A4-4EB8-95A5-CFBBD5CE99DC}" srcId="{EDCA550E-5D9B-47DB-8B53-EC60D752F9A7}" destId="{346BF711-C861-4EB4-B136-042A950E0D1F}" srcOrd="0" destOrd="0" parTransId="{FCEF0428-3439-4DBB-A8DE-AAD26AFAF3BF}" sibTransId="{E6ED8390-42CB-408B-91C1-BD3C4FB48A87}"/>
    <dgm:cxn modelId="{28D01CE3-A797-4AD2-8ED3-F8A588CA57E5}" type="presOf" srcId="{3DF2819C-A6E9-4107-956F-A20C0DB90534}" destId="{B47F2929-11C2-4D7A-9E01-D82104FA402F}" srcOrd="0" destOrd="0" presId="urn:microsoft.com/office/officeart/2005/8/layout/orgChart1"/>
    <dgm:cxn modelId="{C83B31EF-E996-4F60-B09A-2F96FD176855}" srcId="{FEA23178-7565-4C3E-8FE5-0202A10ECFE6}" destId="{A9BE431B-9861-46EA-8CFF-C1DD7D2B3E02}" srcOrd="0" destOrd="0" parTransId="{4204750D-7EF9-42D9-8D11-5591B9AC1541}" sibTransId="{F97DDA8A-5886-47C2-A238-FCE18E5A5980}"/>
    <dgm:cxn modelId="{CECA00F9-5323-4B21-847D-0AD8BFC9E8AB}" type="presOf" srcId="{B4698286-A08C-45CF-9A71-8B3E4E13512D}" destId="{B69ACBD9-39E9-4129-9078-7DD7C3AB20DE}" srcOrd="0" destOrd="0" presId="urn:microsoft.com/office/officeart/2005/8/layout/orgChart1"/>
    <dgm:cxn modelId="{955A0CFB-E39F-456B-B1CF-079E69279522}" type="presOf" srcId="{DAA6E442-B1C2-40FD-9C14-EC324DB9937B}" destId="{E4FDB04F-9BBD-46EB-83EE-98E78A289242}" srcOrd="0" destOrd="0" presId="urn:microsoft.com/office/officeart/2005/8/layout/orgChart1"/>
    <dgm:cxn modelId="{E3F9D0FB-718F-4BF6-B57A-541086C32413}" type="presOf" srcId="{5D085BB7-F5DF-402C-A414-AA6D867760A2}" destId="{21769179-3C63-40A8-8310-5930AFCBB19D}" srcOrd="0" destOrd="0" presId="urn:microsoft.com/office/officeart/2005/8/layout/orgChart1"/>
    <dgm:cxn modelId="{DDAFC2FC-E952-4BD2-AFA3-13450847061B}" type="presOf" srcId="{9DFC8467-A3FB-4CDD-8BB8-7A0965D14987}" destId="{F2062C5F-50FF-4722-B518-ACF751EEF422}" srcOrd="0" destOrd="0" presId="urn:microsoft.com/office/officeart/2005/8/layout/orgChart1"/>
    <dgm:cxn modelId="{BCB49EFE-7748-499E-97BE-3AE208B6B3A2}" srcId="{495D0B3F-5F48-42D5-8D1A-6650687D8ED2}" destId="{3DF2819C-A6E9-4107-956F-A20C0DB90534}" srcOrd="2" destOrd="0" parTransId="{DB1127A9-4417-4C54-ADF5-356068A5C5F7}" sibTransId="{CDE0053D-4A2C-43E4-99AC-9F57BF76EF33}"/>
    <dgm:cxn modelId="{D2B5C5FF-1CD7-47B8-AE3A-A13589F0DACE}" type="presOf" srcId="{BD48CEBA-1D73-40A6-8032-7D1A50253BFA}" destId="{BA02C40D-91F6-4A9D-BCBD-D610F5C04DBB}" srcOrd="0" destOrd="0" presId="urn:microsoft.com/office/officeart/2005/8/layout/orgChart1"/>
    <dgm:cxn modelId="{1BF81964-57F4-4B61-BBBC-37CCBBD1DD5D}" type="presParOf" srcId="{796B3428-5923-49B1-824F-7F524AA8DFDE}" destId="{9087406B-DA7F-452C-914E-CEA53C063D82}" srcOrd="0" destOrd="0" presId="urn:microsoft.com/office/officeart/2005/8/layout/orgChart1"/>
    <dgm:cxn modelId="{3AE7DB82-6EF1-4B7D-93C8-AA7EE0F68B76}" type="presParOf" srcId="{9087406B-DA7F-452C-914E-CEA53C063D82}" destId="{E960AF36-7557-4023-990C-47C98866F20C}" srcOrd="0" destOrd="0" presId="urn:microsoft.com/office/officeart/2005/8/layout/orgChart1"/>
    <dgm:cxn modelId="{4B409169-7309-40CC-8683-47525D105CF2}" type="presParOf" srcId="{E960AF36-7557-4023-990C-47C98866F20C}" destId="{F2062C5F-50FF-4722-B518-ACF751EEF422}" srcOrd="0" destOrd="0" presId="urn:microsoft.com/office/officeart/2005/8/layout/orgChart1"/>
    <dgm:cxn modelId="{8573795C-C12D-42B3-B456-355F2EB7B6B5}" type="presParOf" srcId="{E960AF36-7557-4023-990C-47C98866F20C}" destId="{6201F73F-C1D7-48C2-A2CE-1AC71E682B48}" srcOrd="1" destOrd="0" presId="urn:microsoft.com/office/officeart/2005/8/layout/orgChart1"/>
    <dgm:cxn modelId="{C2A350FF-79D7-4195-89A6-303CF5933CDE}" type="presParOf" srcId="{9087406B-DA7F-452C-914E-CEA53C063D82}" destId="{E3AC7E68-E064-4991-AF0C-8F31359F8590}" srcOrd="1" destOrd="0" presId="urn:microsoft.com/office/officeart/2005/8/layout/orgChart1"/>
    <dgm:cxn modelId="{03A84D89-121D-431E-800F-2BBF26E4305D}" type="presParOf" srcId="{E3AC7E68-E064-4991-AF0C-8F31359F8590}" destId="{B69ACBD9-39E9-4129-9078-7DD7C3AB20DE}" srcOrd="0" destOrd="0" presId="urn:microsoft.com/office/officeart/2005/8/layout/orgChart1"/>
    <dgm:cxn modelId="{C2BDB525-2C40-4938-9CF3-3D5753BCFA0F}" type="presParOf" srcId="{E3AC7E68-E064-4991-AF0C-8F31359F8590}" destId="{A2CA81D4-2204-4C98-9DA4-3A8C0B840340}" srcOrd="1" destOrd="0" presId="urn:microsoft.com/office/officeart/2005/8/layout/orgChart1"/>
    <dgm:cxn modelId="{9DF718DE-6C95-40AE-9E3A-97F82E08594F}" type="presParOf" srcId="{A2CA81D4-2204-4C98-9DA4-3A8C0B840340}" destId="{E90EF1DD-1D73-4610-98DD-9129698EDF02}" srcOrd="0" destOrd="0" presId="urn:microsoft.com/office/officeart/2005/8/layout/orgChart1"/>
    <dgm:cxn modelId="{E9966A0F-45E8-4C5E-A64E-38EF8EA5AD47}" type="presParOf" srcId="{E90EF1DD-1D73-4610-98DD-9129698EDF02}" destId="{56D4B32C-B256-41D7-BD7F-1D59E158136C}" srcOrd="0" destOrd="0" presId="urn:microsoft.com/office/officeart/2005/8/layout/orgChart1"/>
    <dgm:cxn modelId="{CB87FA6D-22ED-4A10-92D4-E9B79305A725}" type="presParOf" srcId="{E90EF1DD-1D73-4610-98DD-9129698EDF02}" destId="{9DF3C0F4-2A41-479C-930E-9009F189BDE4}" srcOrd="1" destOrd="0" presId="urn:microsoft.com/office/officeart/2005/8/layout/orgChart1"/>
    <dgm:cxn modelId="{D9588AC3-8A7F-48CB-B96D-EA4D06E9F7E9}" type="presParOf" srcId="{A2CA81D4-2204-4C98-9DA4-3A8C0B840340}" destId="{DA028EB8-3DB5-4C41-B6B3-512268FA0520}" srcOrd="1" destOrd="0" presId="urn:microsoft.com/office/officeart/2005/8/layout/orgChart1"/>
    <dgm:cxn modelId="{FCE429E9-B2AF-4CD5-B43A-1AB3504881E1}" type="presParOf" srcId="{DA028EB8-3DB5-4C41-B6B3-512268FA0520}" destId="{9D668C43-173E-4D58-ACB1-A417875E53B8}" srcOrd="0" destOrd="0" presId="urn:microsoft.com/office/officeart/2005/8/layout/orgChart1"/>
    <dgm:cxn modelId="{407E0A41-5562-4BEC-B67B-8485D46B86D7}" type="presParOf" srcId="{DA028EB8-3DB5-4C41-B6B3-512268FA0520}" destId="{375F518D-C3A0-4524-87C4-B10D02EEA748}" srcOrd="1" destOrd="0" presId="urn:microsoft.com/office/officeart/2005/8/layout/orgChart1"/>
    <dgm:cxn modelId="{3DA57F49-467A-4D68-B547-598497954EB3}" type="presParOf" srcId="{375F518D-C3A0-4524-87C4-B10D02EEA748}" destId="{89FD9040-F63C-41CC-9341-7CC63FB9F869}" srcOrd="0" destOrd="0" presId="urn:microsoft.com/office/officeart/2005/8/layout/orgChart1"/>
    <dgm:cxn modelId="{F3BD6296-8AF2-426E-BDB5-BADEBD754BCA}" type="presParOf" srcId="{89FD9040-F63C-41CC-9341-7CC63FB9F869}" destId="{462488A6-7CC1-490E-8084-074CDA899009}" srcOrd="0" destOrd="0" presId="urn:microsoft.com/office/officeart/2005/8/layout/orgChart1"/>
    <dgm:cxn modelId="{84CF56D7-8C7A-469A-B16E-6391434375CC}" type="presParOf" srcId="{89FD9040-F63C-41CC-9341-7CC63FB9F869}" destId="{59E46FAF-66AF-46CF-86CD-59CCD9DABA9A}" srcOrd="1" destOrd="0" presId="urn:microsoft.com/office/officeart/2005/8/layout/orgChart1"/>
    <dgm:cxn modelId="{217E1913-AAA5-4494-83E3-4C44DBC8FAFB}" type="presParOf" srcId="{375F518D-C3A0-4524-87C4-B10D02EEA748}" destId="{7A5A8F96-B840-47FB-A62A-75DA285DC345}" srcOrd="1" destOrd="0" presId="urn:microsoft.com/office/officeart/2005/8/layout/orgChart1"/>
    <dgm:cxn modelId="{EF963CEA-C2B8-4E8D-BB18-28BEF54DDCE2}" type="presParOf" srcId="{375F518D-C3A0-4524-87C4-B10D02EEA748}" destId="{DA3C1976-FF3D-4C2E-865F-9689A9DD3D23}" srcOrd="2" destOrd="0" presId="urn:microsoft.com/office/officeart/2005/8/layout/orgChart1"/>
    <dgm:cxn modelId="{4F9906B8-BFAA-4F53-A4BA-DF887108E617}" type="presParOf" srcId="{DA028EB8-3DB5-4C41-B6B3-512268FA0520}" destId="{E4FDB04F-9BBD-46EB-83EE-98E78A289242}" srcOrd="2" destOrd="0" presId="urn:microsoft.com/office/officeart/2005/8/layout/orgChart1"/>
    <dgm:cxn modelId="{107D4EA2-AEDB-43BB-B18A-60D0D217EED2}" type="presParOf" srcId="{DA028EB8-3DB5-4C41-B6B3-512268FA0520}" destId="{0548FEA1-811E-440D-99B9-7022C3DD58F9}" srcOrd="3" destOrd="0" presId="urn:microsoft.com/office/officeart/2005/8/layout/orgChart1"/>
    <dgm:cxn modelId="{EEDA8903-2C63-4FE1-AFE3-F2016C3E554B}" type="presParOf" srcId="{0548FEA1-811E-440D-99B9-7022C3DD58F9}" destId="{A07A6936-CE6F-4B8A-8042-35F1B572750A}" srcOrd="0" destOrd="0" presId="urn:microsoft.com/office/officeart/2005/8/layout/orgChart1"/>
    <dgm:cxn modelId="{8DDF47EA-4BD7-412B-8412-5588655FD9C3}" type="presParOf" srcId="{A07A6936-CE6F-4B8A-8042-35F1B572750A}" destId="{220D4312-BA10-4D41-AFD4-9265150132D9}" srcOrd="0" destOrd="0" presId="urn:microsoft.com/office/officeart/2005/8/layout/orgChart1"/>
    <dgm:cxn modelId="{32B6B211-23A6-4395-9209-CD5F2AD4FEDD}" type="presParOf" srcId="{A07A6936-CE6F-4B8A-8042-35F1B572750A}" destId="{03DB8E26-ECF0-4AB4-AF37-7AEF9182450F}" srcOrd="1" destOrd="0" presId="urn:microsoft.com/office/officeart/2005/8/layout/orgChart1"/>
    <dgm:cxn modelId="{9253FC3F-5C90-469C-A25B-2BB16AD6D772}" type="presParOf" srcId="{0548FEA1-811E-440D-99B9-7022C3DD58F9}" destId="{98448C37-40A4-4BE7-8377-D932382A0CD3}" srcOrd="1" destOrd="0" presId="urn:microsoft.com/office/officeart/2005/8/layout/orgChart1"/>
    <dgm:cxn modelId="{EA129AC8-49E4-4E78-A3FC-435D350BECE9}" type="presParOf" srcId="{0548FEA1-811E-440D-99B9-7022C3DD58F9}" destId="{96D95CD7-6679-4D2F-8ED1-9BEE5A72B827}" srcOrd="2" destOrd="0" presId="urn:microsoft.com/office/officeart/2005/8/layout/orgChart1"/>
    <dgm:cxn modelId="{5A300A57-A1C3-41AE-9135-C54810110725}" type="presParOf" srcId="{DA028EB8-3DB5-4C41-B6B3-512268FA0520}" destId="{39252223-0AB7-4483-854B-52052BF3E28A}" srcOrd="4" destOrd="0" presId="urn:microsoft.com/office/officeart/2005/8/layout/orgChart1"/>
    <dgm:cxn modelId="{02743DCC-F708-405A-A7CE-85E5C57F5565}" type="presParOf" srcId="{DA028EB8-3DB5-4C41-B6B3-512268FA0520}" destId="{DF4C5C48-F071-430B-8334-D22104FB722E}" srcOrd="5" destOrd="0" presId="urn:microsoft.com/office/officeart/2005/8/layout/orgChart1"/>
    <dgm:cxn modelId="{5DC5B798-8371-488E-A3C8-C30E5D62D09A}" type="presParOf" srcId="{DF4C5C48-F071-430B-8334-D22104FB722E}" destId="{BC220EE3-39F6-4494-9B78-24539CAAE38F}" srcOrd="0" destOrd="0" presId="urn:microsoft.com/office/officeart/2005/8/layout/orgChart1"/>
    <dgm:cxn modelId="{8D1E0039-7463-42D1-B25F-FDFBD7F85676}" type="presParOf" srcId="{BC220EE3-39F6-4494-9B78-24539CAAE38F}" destId="{D12C7202-7409-4445-894D-BB119CFD0983}" srcOrd="0" destOrd="0" presId="urn:microsoft.com/office/officeart/2005/8/layout/orgChart1"/>
    <dgm:cxn modelId="{E6019E0F-719E-465D-9975-84EFCBEA998A}" type="presParOf" srcId="{BC220EE3-39F6-4494-9B78-24539CAAE38F}" destId="{A96E2326-9C6D-4313-BD78-D876600F9F28}" srcOrd="1" destOrd="0" presId="urn:microsoft.com/office/officeart/2005/8/layout/orgChart1"/>
    <dgm:cxn modelId="{4A1554E3-88C8-4612-A767-48840C38FD3E}" type="presParOf" srcId="{DF4C5C48-F071-430B-8334-D22104FB722E}" destId="{ED00CDD3-6BAF-42DB-802A-99F4BD523B22}" srcOrd="1" destOrd="0" presId="urn:microsoft.com/office/officeart/2005/8/layout/orgChart1"/>
    <dgm:cxn modelId="{2758872A-9BEC-4265-97F6-F84060C67B6F}" type="presParOf" srcId="{DF4C5C48-F071-430B-8334-D22104FB722E}" destId="{BE818CEB-4A18-4CA6-B7AB-9F5EFB4BA10D}" srcOrd="2" destOrd="0" presId="urn:microsoft.com/office/officeart/2005/8/layout/orgChart1"/>
    <dgm:cxn modelId="{788BCAED-06AC-435D-9BAC-754BB19B7C65}" type="presParOf" srcId="{A2CA81D4-2204-4C98-9DA4-3A8C0B840340}" destId="{0FB86698-137E-480F-9368-91C05DE6A1DA}" srcOrd="2" destOrd="0" presId="urn:microsoft.com/office/officeart/2005/8/layout/orgChart1"/>
    <dgm:cxn modelId="{6EE0EA14-9549-4A2B-BBD8-0DF9E16C3F2C}" type="presParOf" srcId="{E3AC7E68-E064-4991-AF0C-8F31359F8590}" destId="{360EFB44-F454-4764-9D7C-E0334F8AB28E}" srcOrd="2" destOrd="0" presId="urn:microsoft.com/office/officeart/2005/8/layout/orgChart1"/>
    <dgm:cxn modelId="{23917ACC-EA47-404F-B6DC-2ACC4336D6C3}" type="presParOf" srcId="{E3AC7E68-E064-4991-AF0C-8F31359F8590}" destId="{7F06900C-5460-4F03-A072-F1DDB6CE6BEF}" srcOrd="3" destOrd="0" presId="urn:microsoft.com/office/officeart/2005/8/layout/orgChart1"/>
    <dgm:cxn modelId="{0F38D279-CC7A-4468-BB96-DCC6EC29F45A}" type="presParOf" srcId="{7F06900C-5460-4F03-A072-F1DDB6CE6BEF}" destId="{28F6DF21-DDB7-4644-B87D-87A4E79E2B48}" srcOrd="0" destOrd="0" presId="urn:microsoft.com/office/officeart/2005/8/layout/orgChart1"/>
    <dgm:cxn modelId="{107F0397-2412-401E-A84C-B4E531490780}" type="presParOf" srcId="{28F6DF21-DDB7-4644-B87D-87A4E79E2B48}" destId="{C5DFB6E2-FC43-428A-9756-1D401542F41B}" srcOrd="0" destOrd="0" presId="urn:microsoft.com/office/officeart/2005/8/layout/orgChart1"/>
    <dgm:cxn modelId="{1DE3073C-D43C-40CA-8123-F730239E0A07}" type="presParOf" srcId="{28F6DF21-DDB7-4644-B87D-87A4E79E2B48}" destId="{54659768-B6E4-4DE3-A5E7-FFE189018986}" srcOrd="1" destOrd="0" presId="urn:microsoft.com/office/officeart/2005/8/layout/orgChart1"/>
    <dgm:cxn modelId="{28E92F8F-D41B-4F78-B456-2797FF7BBAEE}" type="presParOf" srcId="{7F06900C-5460-4F03-A072-F1DDB6CE6BEF}" destId="{FC300582-3C71-4D6C-A77E-1DB1E09CD409}" srcOrd="1" destOrd="0" presId="urn:microsoft.com/office/officeart/2005/8/layout/orgChart1"/>
    <dgm:cxn modelId="{BDBB1820-65EB-499C-B179-D12C2AB18EE6}" type="presParOf" srcId="{FC300582-3C71-4D6C-A77E-1DB1E09CD409}" destId="{F1CD641C-1CA4-4D68-B1A0-9ED60A6B0F3A}" srcOrd="0" destOrd="0" presId="urn:microsoft.com/office/officeart/2005/8/layout/orgChart1"/>
    <dgm:cxn modelId="{2BBFA33C-07DC-4161-A55A-1DCB7B9B36B9}" type="presParOf" srcId="{FC300582-3C71-4D6C-A77E-1DB1E09CD409}" destId="{251C83F7-085E-4844-9C51-D7D616511FF1}" srcOrd="1" destOrd="0" presId="urn:microsoft.com/office/officeart/2005/8/layout/orgChart1"/>
    <dgm:cxn modelId="{EB281E98-C6B4-4368-AAF4-504A8426E9DE}" type="presParOf" srcId="{251C83F7-085E-4844-9C51-D7D616511FF1}" destId="{69118FC8-D9AE-4061-8D5E-87458ECB8E8A}" srcOrd="0" destOrd="0" presId="urn:microsoft.com/office/officeart/2005/8/layout/orgChart1"/>
    <dgm:cxn modelId="{62D317A3-3FEC-4E75-B549-5E8D284F05AA}" type="presParOf" srcId="{69118FC8-D9AE-4061-8D5E-87458ECB8E8A}" destId="{AFCA4EB8-1CB8-4884-9FCD-25E4AF4C0503}" srcOrd="0" destOrd="0" presId="urn:microsoft.com/office/officeart/2005/8/layout/orgChart1"/>
    <dgm:cxn modelId="{CCE42F8D-73AA-4ADB-9B31-316D5B5BC018}" type="presParOf" srcId="{69118FC8-D9AE-4061-8D5E-87458ECB8E8A}" destId="{8BFB263C-4072-475A-BEF6-9643E28F6094}" srcOrd="1" destOrd="0" presId="urn:microsoft.com/office/officeart/2005/8/layout/orgChart1"/>
    <dgm:cxn modelId="{7C51F3FF-DADE-462F-853A-81EB7B2A1196}" type="presParOf" srcId="{251C83F7-085E-4844-9C51-D7D616511FF1}" destId="{4A87B1CA-C6CA-49CF-BA87-DA3784080997}" srcOrd="1" destOrd="0" presId="urn:microsoft.com/office/officeart/2005/8/layout/orgChart1"/>
    <dgm:cxn modelId="{A08471EF-C3AB-4F2F-83B4-73C0CC182AC3}" type="presParOf" srcId="{4A87B1CA-C6CA-49CF-BA87-DA3784080997}" destId="{C825D436-D458-4F63-ACFD-DB11D697F14B}" srcOrd="0" destOrd="0" presId="urn:microsoft.com/office/officeart/2005/8/layout/orgChart1"/>
    <dgm:cxn modelId="{BD6DE096-D60C-4C49-BF1A-25EDD45BE85D}" type="presParOf" srcId="{4A87B1CA-C6CA-49CF-BA87-DA3784080997}" destId="{25263BBD-ADD0-4974-A1AF-815406A400A4}" srcOrd="1" destOrd="0" presId="urn:microsoft.com/office/officeart/2005/8/layout/orgChart1"/>
    <dgm:cxn modelId="{C469D2DA-6172-4144-A115-2051D87120E5}" type="presParOf" srcId="{25263BBD-ADD0-4974-A1AF-815406A400A4}" destId="{91BCB648-0B8E-47AB-A34C-D65E41DDE5CA}" srcOrd="0" destOrd="0" presId="urn:microsoft.com/office/officeart/2005/8/layout/orgChart1"/>
    <dgm:cxn modelId="{6853F169-987C-4EEE-BAE1-5A07704058A3}" type="presParOf" srcId="{91BCB648-0B8E-47AB-A34C-D65E41DDE5CA}" destId="{CCF5C8F9-D72A-431D-9687-F1997CAF9153}" srcOrd="0" destOrd="0" presId="urn:microsoft.com/office/officeart/2005/8/layout/orgChart1"/>
    <dgm:cxn modelId="{799A1081-0D8D-4182-AF4C-D29013A5A188}" type="presParOf" srcId="{91BCB648-0B8E-47AB-A34C-D65E41DDE5CA}" destId="{5086F220-D458-4626-BBDE-532FA87CF286}" srcOrd="1" destOrd="0" presId="urn:microsoft.com/office/officeart/2005/8/layout/orgChart1"/>
    <dgm:cxn modelId="{6828DBFD-E909-4A43-A99C-AD8A5C3769D8}" type="presParOf" srcId="{25263BBD-ADD0-4974-A1AF-815406A400A4}" destId="{696A7833-AE42-4644-8F53-5FC9D28D0BF4}" srcOrd="1" destOrd="0" presId="urn:microsoft.com/office/officeart/2005/8/layout/orgChart1"/>
    <dgm:cxn modelId="{F9ED380E-69DA-49F0-BB4D-5D8982BAA740}" type="presParOf" srcId="{25263BBD-ADD0-4974-A1AF-815406A400A4}" destId="{15D0CD29-E6F4-4BEA-9A71-161D995811A7}" srcOrd="2" destOrd="0" presId="urn:microsoft.com/office/officeart/2005/8/layout/orgChart1"/>
    <dgm:cxn modelId="{12409ECB-33B7-4FBE-8E07-E9881628F2DD}" type="presParOf" srcId="{251C83F7-085E-4844-9C51-D7D616511FF1}" destId="{D0184B88-A464-4B4A-9C1E-22BD606B27C6}" srcOrd="2" destOrd="0" presId="urn:microsoft.com/office/officeart/2005/8/layout/orgChart1"/>
    <dgm:cxn modelId="{DE1ABEFD-220C-4107-840A-64EF9D6A3D6F}" type="presParOf" srcId="{FC300582-3C71-4D6C-A77E-1DB1E09CD409}" destId="{79BD4FEC-B5E5-408B-B9D3-9C6034A075CD}" srcOrd="2" destOrd="0" presId="urn:microsoft.com/office/officeart/2005/8/layout/orgChart1"/>
    <dgm:cxn modelId="{DA26D9FB-A989-4AB0-A03C-6B779C840834}" type="presParOf" srcId="{FC300582-3C71-4D6C-A77E-1DB1E09CD409}" destId="{23E24E00-838B-453E-A23B-8CEE6BB437B9}" srcOrd="3" destOrd="0" presId="urn:microsoft.com/office/officeart/2005/8/layout/orgChart1"/>
    <dgm:cxn modelId="{9B6B03E4-9EE3-495A-AEEA-2AD267516F04}" type="presParOf" srcId="{23E24E00-838B-453E-A23B-8CEE6BB437B9}" destId="{50DD055D-6F99-4885-98A3-32AF213EA074}" srcOrd="0" destOrd="0" presId="urn:microsoft.com/office/officeart/2005/8/layout/orgChart1"/>
    <dgm:cxn modelId="{A929F8E9-BA16-4F02-A131-2B2C7C016B6E}" type="presParOf" srcId="{50DD055D-6F99-4885-98A3-32AF213EA074}" destId="{E8CE1B78-5791-48E2-8D37-85FC372DBAC4}" srcOrd="0" destOrd="0" presId="urn:microsoft.com/office/officeart/2005/8/layout/orgChart1"/>
    <dgm:cxn modelId="{8E0B32CC-FA1B-4957-BAB9-674152BFA369}" type="presParOf" srcId="{50DD055D-6F99-4885-98A3-32AF213EA074}" destId="{FC2CFE36-AC24-434F-997D-E7422317BA5D}" srcOrd="1" destOrd="0" presId="urn:microsoft.com/office/officeart/2005/8/layout/orgChart1"/>
    <dgm:cxn modelId="{130655C8-4306-4334-A0EA-56AB9510A426}" type="presParOf" srcId="{23E24E00-838B-453E-A23B-8CEE6BB437B9}" destId="{DCD00029-5985-4AB2-8196-2D972344C760}" srcOrd="1" destOrd="0" presId="urn:microsoft.com/office/officeart/2005/8/layout/orgChart1"/>
    <dgm:cxn modelId="{7F02BE3F-823D-46C9-A3F6-9495BEE574F4}" type="presParOf" srcId="{DCD00029-5985-4AB2-8196-2D972344C760}" destId="{51DA1FCC-1DF6-44A9-8ACF-E9B1329D87D9}" srcOrd="0" destOrd="0" presId="urn:microsoft.com/office/officeart/2005/8/layout/orgChart1"/>
    <dgm:cxn modelId="{CE912889-B3C8-4DE3-B903-8CCA15BDEB1F}" type="presParOf" srcId="{DCD00029-5985-4AB2-8196-2D972344C760}" destId="{D40E622C-E2D8-4B6E-8738-D514621CA13C}" srcOrd="1" destOrd="0" presId="urn:microsoft.com/office/officeart/2005/8/layout/orgChart1"/>
    <dgm:cxn modelId="{F25C6901-4264-4438-81E2-203DDB9161BB}" type="presParOf" srcId="{D40E622C-E2D8-4B6E-8738-D514621CA13C}" destId="{90AE03CE-6697-42B7-9779-5523E00E823C}" srcOrd="0" destOrd="0" presId="urn:microsoft.com/office/officeart/2005/8/layout/orgChart1"/>
    <dgm:cxn modelId="{45E0CB5F-DCD0-4EA7-B471-51ABD6AD0F1F}" type="presParOf" srcId="{90AE03CE-6697-42B7-9779-5523E00E823C}" destId="{F04126CA-A963-4E88-A61A-6C3B98D73020}" srcOrd="0" destOrd="0" presId="urn:microsoft.com/office/officeart/2005/8/layout/orgChart1"/>
    <dgm:cxn modelId="{E9D1991B-C911-40E5-9B35-B95C457D4F87}" type="presParOf" srcId="{90AE03CE-6697-42B7-9779-5523E00E823C}" destId="{73E7624E-7060-4D98-8647-A82F09F4AAAF}" srcOrd="1" destOrd="0" presId="urn:microsoft.com/office/officeart/2005/8/layout/orgChart1"/>
    <dgm:cxn modelId="{C5CB7F17-CCE4-4AE6-BAD3-84A421A7D360}" type="presParOf" srcId="{D40E622C-E2D8-4B6E-8738-D514621CA13C}" destId="{B44F7C01-DEC0-452D-984D-E10D7CBA04AB}" srcOrd="1" destOrd="0" presId="urn:microsoft.com/office/officeart/2005/8/layout/orgChart1"/>
    <dgm:cxn modelId="{E2A7F1C5-FE44-4758-AC3A-B912813DA04A}" type="presParOf" srcId="{D40E622C-E2D8-4B6E-8738-D514621CA13C}" destId="{AA4E781A-D863-4ADA-B41F-75F3992822B1}" srcOrd="2" destOrd="0" presId="urn:microsoft.com/office/officeart/2005/8/layout/orgChart1"/>
    <dgm:cxn modelId="{AA60C6B4-9E89-4353-B929-E570EBE7774B}" type="presParOf" srcId="{23E24E00-838B-453E-A23B-8CEE6BB437B9}" destId="{9FC32644-C1A6-4904-B530-8BA2CAF7F61E}" srcOrd="2" destOrd="0" presId="urn:microsoft.com/office/officeart/2005/8/layout/orgChart1"/>
    <dgm:cxn modelId="{80E3EC50-9520-4FA3-BD97-222E24C1C8FB}" type="presParOf" srcId="{FC300582-3C71-4D6C-A77E-1DB1E09CD409}" destId="{4ED1018C-9272-4C32-B01F-8C90CD6EBBDD}" srcOrd="4" destOrd="0" presId="urn:microsoft.com/office/officeart/2005/8/layout/orgChart1"/>
    <dgm:cxn modelId="{5651057B-84EC-4725-8F2D-9958119FED58}" type="presParOf" srcId="{FC300582-3C71-4D6C-A77E-1DB1E09CD409}" destId="{9B7CC188-3573-4053-A9BB-D1177FF4BE32}" srcOrd="5" destOrd="0" presId="urn:microsoft.com/office/officeart/2005/8/layout/orgChart1"/>
    <dgm:cxn modelId="{EBEDF152-AADB-45FC-8512-D0523BD21342}" type="presParOf" srcId="{9B7CC188-3573-4053-A9BB-D1177FF4BE32}" destId="{3A7150A2-FE6B-41DB-8AC4-A90D22E4992B}" srcOrd="0" destOrd="0" presId="urn:microsoft.com/office/officeart/2005/8/layout/orgChart1"/>
    <dgm:cxn modelId="{CF98D616-E6D0-46ED-A438-42BDA3D14BB1}" type="presParOf" srcId="{3A7150A2-FE6B-41DB-8AC4-A90D22E4992B}" destId="{B47F2929-11C2-4D7A-9E01-D82104FA402F}" srcOrd="0" destOrd="0" presId="urn:microsoft.com/office/officeart/2005/8/layout/orgChart1"/>
    <dgm:cxn modelId="{3728EB99-70D4-4051-B2D4-4D92DF56F1E3}" type="presParOf" srcId="{3A7150A2-FE6B-41DB-8AC4-A90D22E4992B}" destId="{B2AA46F6-230F-40F2-A24F-5E390F97E8C0}" srcOrd="1" destOrd="0" presId="urn:microsoft.com/office/officeart/2005/8/layout/orgChart1"/>
    <dgm:cxn modelId="{F2EEDA40-BDEE-443E-B4BE-5320A8E7D80C}" type="presParOf" srcId="{9B7CC188-3573-4053-A9BB-D1177FF4BE32}" destId="{0CE65D94-10A0-48A5-B193-72F809BE10E7}" srcOrd="1" destOrd="0" presId="urn:microsoft.com/office/officeart/2005/8/layout/orgChart1"/>
    <dgm:cxn modelId="{13B1FBF3-81EB-4CD7-90BD-F271783B3319}" type="presParOf" srcId="{0CE65D94-10A0-48A5-B193-72F809BE10E7}" destId="{D870D7DF-7FD6-408D-8012-AE4EF4E283A4}" srcOrd="0" destOrd="0" presId="urn:microsoft.com/office/officeart/2005/8/layout/orgChart1"/>
    <dgm:cxn modelId="{D7EFD6AB-F3E2-4471-96B2-18793C767526}" type="presParOf" srcId="{0CE65D94-10A0-48A5-B193-72F809BE10E7}" destId="{756361A6-B1AC-4BA1-BA51-E17D94C7B471}" srcOrd="1" destOrd="0" presId="urn:microsoft.com/office/officeart/2005/8/layout/orgChart1"/>
    <dgm:cxn modelId="{8ED42B78-333D-42B1-A780-FAF50D807864}" type="presParOf" srcId="{756361A6-B1AC-4BA1-BA51-E17D94C7B471}" destId="{01A9CCF7-1940-4353-83DE-4E1B25D50DBA}" srcOrd="0" destOrd="0" presId="urn:microsoft.com/office/officeart/2005/8/layout/orgChart1"/>
    <dgm:cxn modelId="{B47323C4-7B9B-4395-B303-24A5509DA95B}" type="presParOf" srcId="{01A9CCF7-1940-4353-83DE-4E1B25D50DBA}" destId="{21769179-3C63-40A8-8310-5930AFCBB19D}" srcOrd="0" destOrd="0" presId="urn:microsoft.com/office/officeart/2005/8/layout/orgChart1"/>
    <dgm:cxn modelId="{1239B4B0-9AA1-414E-937C-0C50C82FDE94}" type="presParOf" srcId="{01A9CCF7-1940-4353-83DE-4E1B25D50DBA}" destId="{658DEB4D-11EF-4238-9198-1935CFBA6414}" srcOrd="1" destOrd="0" presId="urn:microsoft.com/office/officeart/2005/8/layout/orgChart1"/>
    <dgm:cxn modelId="{527BDD01-022B-4B6D-9723-23A20B382021}" type="presParOf" srcId="{756361A6-B1AC-4BA1-BA51-E17D94C7B471}" destId="{D9E95081-F90C-4762-9C83-B605AE2F3464}" srcOrd="1" destOrd="0" presId="urn:microsoft.com/office/officeart/2005/8/layout/orgChart1"/>
    <dgm:cxn modelId="{AE74DFB9-D0B1-4B89-931C-BF461B4BB8BA}" type="presParOf" srcId="{756361A6-B1AC-4BA1-BA51-E17D94C7B471}" destId="{8293DE48-24A2-4BDC-AFDA-15D08A6D6637}" srcOrd="2" destOrd="0" presId="urn:microsoft.com/office/officeart/2005/8/layout/orgChart1"/>
    <dgm:cxn modelId="{73505CD3-E56F-44A4-A393-53518D6B9E83}" type="presParOf" srcId="{9B7CC188-3573-4053-A9BB-D1177FF4BE32}" destId="{E59A47B9-8C3A-4FA3-8CDB-BB72AAD94A8D}" srcOrd="2" destOrd="0" presId="urn:microsoft.com/office/officeart/2005/8/layout/orgChart1"/>
    <dgm:cxn modelId="{4E225F38-E825-490B-9DC1-E7E831451CF2}" type="presParOf" srcId="{FC300582-3C71-4D6C-A77E-1DB1E09CD409}" destId="{F6103353-0D62-4453-B7F3-7E189D864186}" srcOrd="6" destOrd="0" presId="urn:microsoft.com/office/officeart/2005/8/layout/orgChart1"/>
    <dgm:cxn modelId="{80EA966E-6DDB-4ACA-80A0-689C15938E42}" type="presParOf" srcId="{FC300582-3C71-4D6C-A77E-1DB1E09CD409}" destId="{4C59F2D8-F93F-45C6-8AB1-F3C75E1DEC8E}" srcOrd="7" destOrd="0" presId="urn:microsoft.com/office/officeart/2005/8/layout/orgChart1"/>
    <dgm:cxn modelId="{746E1027-9196-42FD-AFDB-178F91DDED25}" type="presParOf" srcId="{4C59F2D8-F93F-45C6-8AB1-F3C75E1DEC8E}" destId="{D066BEEE-EDD7-4882-9246-802C48C5C979}" srcOrd="0" destOrd="0" presId="urn:microsoft.com/office/officeart/2005/8/layout/orgChart1"/>
    <dgm:cxn modelId="{311AA794-CB1C-441B-BF49-DFDE544501AA}" type="presParOf" srcId="{D066BEEE-EDD7-4882-9246-802C48C5C979}" destId="{9EF38DF2-0BE4-4437-8FA0-48D10D41DB4D}" srcOrd="0" destOrd="0" presId="urn:microsoft.com/office/officeart/2005/8/layout/orgChart1"/>
    <dgm:cxn modelId="{58EE07C8-EB14-453A-9215-8DB6F677B1DA}" type="presParOf" srcId="{D066BEEE-EDD7-4882-9246-802C48C5C979}" destId="{CE7E1AD1-3AFF-4A1F-A3F5-0EB1ACC41285}" srcOrd="1" destOrd="0" presId="urn:microsoft.com/office/officeart/2005/8/layout/orgChart1"/>
    <dgm:cxn modelId="{969D4492-9DF7-4189-A879-27BB3F94A436}" type="presParOf" srcId="{4C59F2D8-F93F-45C6-8AB1-F3C75E1DEC8E}" destId="{BC37D045-9F3D-48C2-8296-D9A6A59E60A2}" srcOrd="1" destOrd="0" presId="urn:microsoft.com/office/officeart/2005/8/layout/orgChart1"/>
    <dgm:cxn modelId="{3414F86E-7B5C-4413-9975-7F1B34AB7C5F}" type="presParOf" srcId="{BC37D045-9F3D-48C2-8296-D9A6A59E60A2}" destId="{E34D41C9-9DBD-4C8E-9548-1FDD03C99F81}" srcOrd="0" destOrd="0" presId="urn:microsoft.com/office/officeart/2005/8/layout/orgChart1"/>
    <dgm:cxn modelId="{E49FC63E-6592-4DB3-9363-7B34626A653B}" type="presParOf" srcId="{BC37D045-9F3D-48C2-8296-D9A6A59E60A2}" destId="{F927F117-75B9-4636-885F-150189B6F5D8}" srcOrd="1" destOrd="0" presId="urn:microsoft.com/office/officeart/2005/8/layout/orgChart1"/>
    <dgm:cxn modelId="{1182D0AE-5A57-44C6-AB4E-7D34BF88BFA9}" type="presParOf" srcId="{F927F117-75B9-4636-885F-150189B6F5D8}" destId="{28CB9038-97AF-48B8-ABFF-3816412D446B}" srcOrd="0" destOrd="0" presId="urn:microsoft.com/office/officeart/2005/8/layout/orgChart1"/>
    <dgm:cxn modelId="{CF51983A-81BF-498B-A4E2-5E53DDA247B1}" type="presParOf" srcId="{28CB9038-97AF-48B8-ABFF-3816412D446B}" destId="{067F11B6-AF32-450E-A3C7-876C3F75FC97}" srcOrd="0" destOrd="0" presId="urn:microsoft.com/office/officeart/2005/8/layout/orgChart1"/>
    <dgm:cxn modelId="{65F4F304-0CDE-4057-9C3C-7740289D2154}" type="presParOf" srcId="{28CB9038-97AF-48B8-ABFF-3816412D446B}" destId="{63DC430A-E2F7-4A60-B37D-50DC99043EE2}" srcOrd="1" destOrd="0" presId="urn:microsoft.com/office/officeart/2005/8/layout/orgChart1"/>
    <dgm:cxn modelId="{1A9B57F2-FB4D-4333-8155-AEEF99919EFD}" type="presParOf" srcId="{F927F117-75B9-4636-885F-150189B6F5D8}" destId="{A42896A9-DB5C-413A-A8F8-677D0A501CE0}" srcOrd="1" destOrd="0" presId="urn:microsoft.com/office/officeart/2005/8/layout/orgChart1"/>
    <dgm:cxn modelId="{B086BA0E-E640-4B39-AB70-00A5662FCEE2}" type="presParOf" srcId="{F927F117-75B9-4636-885F-150189B6F5D8}" destId="{940E2A97-6CD1-43F4-8BBD-439ACAE7B5D8}" srcOrd="2" destOrd="0" presId="urn:microsoft.com/office/officeart/2005/8/layout/orgChart1"/>
    <dgm:cxn modelId="{312BEB01-4C75-4F59-8C1E-55CF9203AE13}" type="presParOf" srcId="{4C59F2D8-F93F-45C6-8AB1-F3C75E1DEC8E}" destId="{63224261-D4E9-49D7-ABFA-8EDEFA24FA56}" srcOrd="2" destOrd="0" presId="urn:microsoft.com/office/officeart/2005/8/layout/orgChart1"/>
    <dgm:cxn modelId="{EC01F6D9-A975-40A2-BE5B-8357E7CD250D}" type="presParOf" srcId="{FC300582-3C71-4D6C-A77E-1DB1E09CD409}" destId="{BA02C40D-91F6-4A9D-BCBD-D610F5C04DBB}" srcOrd="8" destOrd="0" presId="urn:microsoft.com/office/officeart/2005/8/layout/orgChart1"/>
    <dgm:cxn modelId="{AA344C64-3E79-460B-9451-953744C80CF8}" type="presParOf" srcId="{FC300582-3C71-4D6C-A77E-1DB1E09CD409}" destId="{A5151DBD-08AE-44A2-9AFD-55CD76F4F217}" srcOrd="9" destOrd="0" presId="urn:microsoft.com/office/officeart/2005/8/layout/orgChart1"/>
    <dgm:cxn modelId="{3188F423-ABFD-4D6A-A84A-3792A73E8EB2}" type="presParOf" srcId="{A5151DBD-08AE-44A2-9AFD-55CD76F4F217}" destId="{41C2D7AE-5F36-441C-AE4E-FB9ECA86EC90}" srcOrd="0" destOrd="0" presId="urn:microsoft.com/office/officeart/2005/8/layout/orgChart1"/>
    <dgm:cxn modelId="{4E13DBE6-DEB4-4276-86E3-905F13DE085A}" type="presParOf" srcId="{41C2D7AE-5F36-441C-AE4E-FB9ECA86EC90}" destId="{10525D92-ADDA-4C78-80A4-97E3A22C10C4}" srcOrd="0" destOrd="0" presId="urn:microsoft.com/office/officeart/2005/8/layout/orgChart1"/>
    <dgm:cxn modelId="{1A3D5F5C-C0B4-4920-ACD2-F2F44EE0D346}" type="presParOf" srcId="{41C2D7AE-5F36-441C-AE4E-FB9ECA86EC90}" destId="{579D238A-E9A5-4F46-85D5-C91ECC9701C8}" srcOrd="1" destOrd="0" presId="urn:microsoft.com/office/officeart/2005/8/layout/orgChart1"/>
    <dgm:cxn modelId="{58CE81FE-975D-477A-9B6E-E4998EDCFDCA}" type="presParOf" srcId="{A5151DBD-08AE-44A2-9AFD-55CD76F4F217}" destId="{63197E28-F3AD-45C0-A1FC-08BC667E2405}" srcOrd="1" destOrd="0" presId="urn:microsoft.com/office/officeart/2005/8/layout/orgChart1"/>
    <dgm:cxn modelId="{BC3BC5E4-AFA3-4AC7-9710-066B09D9772E}" type="presParOf" srcId="{63197E28-F3AD-45C0-A1FC-08BC667E2405}" destId="{008BEE42-3BB4-4309-BC4A-4FE497DD6719}" srcOrd="0" destOrd="0" presId="urn:microsoft.com/office/officeart/2005/8/layout/orgChart1"/>
    <dgm:cxn modelId="{AE90A8CD-E89F-4705-AF1B-502971D61212}" type="presParOf" srcId="{63197E28-F3AD-45C0-A1FC-08BC667E2405}" destId="{715422A0-E252-4B45-BF0B-EDF67CF1CFF3}" srcOrd="1" destOrd="0" presId="urn:microsoft.com/office/officeart/2005/8/layout/orgChart1"/>
    <dgm:cxn modelId="{9964DB8D-72BA-4E60-A191-84E40898211A}" type="presParOf" srcId="{715422A0-E252-4B45-BF0B-EDF67CF1CFF3}" destId="{FF30924C-376C-46BD-B62F-0D4E99F89B6F}" srcOrd="0" destOrd="0" presId="urn:microsoft.com/office/officeart/2005/8/layout/orgChart1"/>
    <dgm:cxn modelId="{580CDE92-8A16-43A7-8569-C06CD69CE665}" type="presParOf" srcId="{FF30924C-376C-46BD-B62F-0D4E99F89B6F}" destId="{9D80B31A-168B-42E4-8CF4-9359125829A0}" srcOrd="0" destOrd="0" presId="urn:microsoft.com/office/officeart/2005/8/layout/orgChart1"/>
    <dgm:cxn modelId="{D0EDF8C3-22CE-4B4B-9B72-FD68F8CBEBBD}" type="presParOf" srcId="{FF30924C-376C-46BD-B62F-0D4E99F89B6F}" destId="{8C614C91-3EF3-4F92-B8BD-A1E81B6B20C2}" srcOrd="1" destOrd="0" presId="urn:microsoft.com/office/officeart/2005/8/layout/orgChart1"/>
    <dgm:cxn modelId="{F1CC8113-7B8A-4050-81D2-2615AF85D8E7}" type="presParOf" srcId="{715422A0-E252-4B45-BF0B-EDF67CF1CFF3}" destId="{B1BACBFC-3E2B-46C7-B7B7-4DC5FA353B33}" srcOrd="1" destOrd="0" presId="urn:microsoft.com/office/officeart/2005/8/layout/orgChart1"/>
    <dgm:cxn modelId="{A2F791EB-2F5E-470A-AD94-694315807BD3}" type="presParOf" srcId="{715422A0-E252-4B45-BF0B-EDF67CF1CFF3}" destId="{F0F2B738-0961-432E-BE4A-0D95AF62F7B0}" srcOrd="2" destOrd="0" presId="urn:microsoft.com/office/officeart/2005/8/layout/orgChart1"/>
    <dgm:cxn modelId="{449F373D-9C23-472F-B498-CAABF6E4E66A}" type="presParOf" srcId="{A5151DBD-08AE-44A2-9AFD-55CD76F4F217}" destId="{273EF7D5-5780-4078-BFDC-DBD6A56B7AD3}" srcOrd="2" destOrd="0" presId="urn:microsoft.com/office/officeart/2005/8/layout/orgChart1"/>
    <dgm:cxn modelId="{D9E591A4-9CFE-4600-8403-F4502CD4A0C4}" type="presParOf" srcId="{7F06900C-5460-4F03-A072-F1DDB6CE6BEF}" destId="{17B01E6B-754F-4284-ADE3-8FAD318C012A}" srcOrd="2" destOrd="0" presId="urn:microsoft.com/office/officeart/2005/8/layout/orgChart1"/>
    <dgm:cxn modelId="{3A75097F-0B6F-4479-B5F1-2FAE49ACB1BC}" type="presParOf" srcId="{9087406B-DA7F-452C-914E-CEA53C063D82}" destId="{D17A2C26-7833-4D64-908E-7535D0F48F20}" srcOrd="2" destOrd="0" presId="urn:microsoft.com/office/officeart/2005/8/layout/orgChart1"/>
    <dgm:cxn modelId="{811747CC-C170-4CDD-B070-99A91B10B73E}" type="presParOf" srcId="{D17A2C26-7833-4D64-908E-7535D0F48F20}" destId="{6584903D-D1AC-4E5A-8266-C303FF5AB157}" srcOrd="0" destOrd="0" presId="urn:microsoft.com/office/officeart/2005/8/layout/orgChart1"/>
    <dgm:cxn modelId="{74BA1487-52C8-421C-AC84-E3B1C31CA71F}" type="presParOf" srcId="{D17A2C26-7833-4D64-908E-7535D0F48F20}" destId="{C3AB3C52-D0E6-493D-81D3-C5488C6B145E}" srcOrd="1" destOrd="0" presId="urn:microsoft.com/office/officeart/2005/8/layout/orgChart1"/>
    <dgm:cxn modelId="{78EC0C84-699F-4658-A314-53BB17E55872}" type="presParOf" srcId="{C3AB3C52-D0E6-493D-81D3-C5488C6B145E}" destId="{D9B06AB6-5006-477F-B077-FF66E7B61F77}" srcOrd="0" destOrd="0" presId="urn:microsoft.com/office/officeart/2005/8/layout/orgChart1"/>
    <dgm:cxn modelId="{0BB229E9-768E-4CDC-913C-B95B1D99A3AB}" type="presParOf" srcId="{D9B06AB6-5006-477F-B077-FF66E7B61F77}" destId="{B0E058D4-081F-4CBE-9D23-C4D0994C096D}" srcOrd="0" destOrd="0" presId="urn:microsoft.com/office/officeart/2005/8/layout/orgChart1"/>
    <dgm:cxn modelId="{A7BB8FEA-91D4-456E-AF2C-DA7475835C40}" type="presParOf" srcId="{D9B06AB6-5006-477F-B077-FF66E7B61F77}" destId="{FC5BF25D-6A7E-4990-8C47-38B6289B84F4}" srcOrd="1" destOrd="0" presId="urn:microsoft.com/office/officeart/2005/8/layout/orgChart1"/>
    <dgm:cxn modelId="{E6F7CF44-50B4-4D76-8D2A-9B9BB34A3FA0}" type="presParOf" srcId="{C3AB3C52-D0E6-493D-81D3-C5488C6B145E}" destId="{8EE2CAC5-2430-403D-9224-D505E29A2317}" srcOrd="1" destOrd="0" presId="urn:microsoft.com/office/officeart/2005/8/layout/orgChart1"/>
    <dgm:cxn modelId="{BAAB7DDB-EE3B-4C5D-BE5C-587D23FDE6A3}" type="presParOf" srcId="{C3AB3C52-D0E6-493D-81D3-C5488C6B145E}" destId="{D8B39A1F-35C5-4B2A-BB35-55894366CC4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95920C3-5E63-4562-9EC2-CA37FA03FC5B}" type="doc">
      <dgm:prSet loTypeId="urn:microsoft.com/office/officeart/2005/8/layout/orgChart1" loCatId="hierarchy" qsTypeId="urn:microsoft.com/office/officeart/2005/8/quickstyle/simple5" qsCatId="simple" csTypeId="urn:microsoft.com/office/officeart/2005/8/colors/accent1_1" csCatId="accent1" phldr="1"/>
      <dgm:spPr/>
      <dgm:t>
        <a:bodyPr/>
        <a:lstStyle/>
        <a:p>
          <a:endParaRPr lang="es-CO"/>
        </a:p>
      </dgm:t>
    </dgm:pt>
    <dgm:pt modelId="{9DFC8467-A3FB-4CDD-8BB8-7A0965D14987}">
      <dgm:prSet phldrT="[Texto]" custT="1"/>
      <dgm:spPr/>
      <dgm:t>
        <a:bodyPr/>
        <a:lstStyle/>
        <a:p>
          <a:pPr algn="ctr"/>
          <a:r>
            <a:rPr lang="es-CO" sz="1400" b="1" dirty="0">
              <a:latin typeface="Montserrat Medium" panose="00000600000000000000" pitchFamily="2" charset="0"/>
            </a:rPr>
            <a:t>Propósito General - 11,6%</a:t>
          </a:r>
        </a:p>
      </dgm:t>
    </dgm:pt>
    <dgm:pt modelId="{BFD71B4C-21B8-44EB-8FA3-1B2B97A14447}" type="parTrans" cxnId="{A23C7213-4ECD-4EB1-8A78-59CF5EB7C478}">
      <dgm:prSet/>
      <dgm:spPr/>
      <dgm:t>
        <a:bodyPr/>
        <a:lstStyle/>
        <a:p>
          <a:pPr algn="ctr"/>
          <a:endParaRPr lang="es-CO" sz="1200">
            <a:latin typeface="Montserrat Medium" panose="00000600000000000000" pitchFamily="2" charset="0"/>
          </a:endParaRPr>
        </a:p>
      </dgm:t>
    </dgm:pt>
    <dgm:pt modelId="{1B3AD350-717F-4829-940C-A839912A8CBD}" type="sibTrans" cxnId="{A23C7213-4ECD-4EB1-8A78-59CF5EB7C478}">
      <dgm:prSet/>
      <dgm:spPr/>
      <dgm:t>
        <a:bodyPr/>
        <a:lstStyle/>
        <a:p>
          <a:pPr algn="ctr"/>
          <a:endParaRPr lang="es-CO" sz="1200">
            <a:latin typeface="Montserrat Medium" panose="00000600000000000000" pitchFamily="2" charset="0"/>
          </a:endParaRPr>
        </a:p>
      </dgm:t>
    </dgm:pt>
    <dgm:pt modelId="{FEA23178-7565-4C3E-8FE5-0202A10ECFE6}">
      <dgm:prSet phldrT="[Texto]" custT="1"/>
      <dgm:spPr/>
      <dgm:t>
        <a:bodyPr/>
        <a:lstStyle/>
        <a:p>
          <a:pPr algn="ctr"/>
          <a:r>
            <a:rPr lang="es-CO" sz="1200" dirty="0">
              <a:latin typeface="Montserrat Medium" panose="00000600000000000000" pitchFamily="2" charset="0"/>
            </a:rPr>
            <a:t>4.1. Menores de 25.000 habitantes</a:t>
          </a:r>
        </a:p>
        <a:p>
          <a:pPr algn="ctr"/>
          <a:r>
            <a:rPr lang="es-CO" sz="1200" b="1" dirty="0">
              <a:latin typeface="Montserrat Medium" panose="00000600000000000000" pitchFamily="2" charset="0"/>
            </a:rPr>
            <a:t>17%</a:t>
          </a:r>
        </a:p>
      </dgm:t>
    </dgm:pt>
    <dgm:pt modelId="{B4698286-A08C-45CF-9A71-8B3E4E13512D}" type="parTrans" cxnId="{BDB86188-A3D0-4DA9-92E2-4CC61952C9D5}">
      <dgm:prSet/>
      <dgm:spPr/>
      <dgm:t>
        <a:bodyPr/>
        <a:lstStyle/>
        <a:p>
          <a:pPr algn="ctr"/>
          <a:endParaRPr lang="es-CO" sz="1200">
            <a:latin typeface="Montserrat Medium" panose="00000600000000000000" pitchFamily="2" charset="0"/>
          </a:endParaRPr>
        </a:p>
      </dgm:t>
    </dgm:pt>
    <dgm:pt modelId="{527E2FBF-35A6-4D9C-8F24-343044269D04}" type="sibTrans" cxnId="{BDB86188-A3D0-4DA9-92E2-4CC61952C9D5}">
      <dgm:prSet/>
      <dgm:spPr/>
      <dgm:t>
        <a:bodyPr/>
        <a:lstStyle/>
        <a:p>
          <a:pPr algn="ctr"/>
          <a:endParaRPr lang="es-CO" sz="1200">
            <a:latin typeface="Montserrat Medium" panose="00000600000000000000" pitchFamily="2" charset="0"/>
          </a:endParaRPr>
        </a:p>
      </dgm:t>
    </dgm:pt>
    <dgm:pt modelId="{495D0B3F-5F48-42D5-8D1A-6650687D8ED2}">
      <dgm:prSet custT="1"/>
      <dgm:spPr/>
      <dgm:t>
        <a:bodyPr/>
        <a:lstStyle/>
        <a:p>
          <a:pPr algn="ctr"/>
          <a:r>
            <a:rPr lang="es-CO" sz="1200">
              <a:latin typeface="Montserrat Medium" panose="00000600000000000000" pitchFamily="2" charset="0"/>
            </a:rPr>
            <a:t>4.2. Todos los municipios y distritos del País</a:t>
          </a:r>
        </a:p>
        <a:p>
          <a:pPr algn="ctr"/>
          <a:r>
            <a:rPr lang="es-CO" sz="1200" b="1">
              <a:latin typeface="Montserrat Medium" panose="00000600000000000000" pitchFamily="2" charset="0"/>
            </a:rPr>
            <a:t>83%</a:t>
          </a:r>
        </a:p>
      </dgm:t>
    </dgm:pt>
    <dgm:pt modelId="{A8116532-8F0F-4BF7-8B16-B6496EF301B4}" type="parTrans" cxnId="{C3AF564A-E44A-43FF-BAFA-60B65BD437B9}">
      <dgm:prSet/>
      <dgm:spPr/>
      <dgm:t>
        <a:bodyPr/>
        <a:lstStyle/>
        <a:p>
          <a:pPr algn="ctr"/>
          <a:endParaRPr lang="es-CO" sz="1200">
            <a:latin typeface="Montserrat Medium" panose="00000600000000000000" pitchFamily="2" charset="0"/>
          </a:endParaRPr>
        </a:p>
      </dgm:t>
    </dgm:pt>
    <dgm:pt modelId="{3E23F905-F89B-4513-B6B5-E1484621775C}" type="sibTrans" cxnId="{C3AF564A-E44A-43FF-BAFA-60B65BD437B9}">
      <dgm:prSet/>
      <dgm:spPr/>
      <dgm:t>
        <a:bodyPr/>
        <a:lstStyle/>
        <a:p>
          <a:pPr algn="ctr"/>
          <a:endParaRPr lang="es-CO" sz="1200">
            <a:latin typeface="Montserrat Medium" panose="00000600000000000000" pitchFamily="2" charset="0"/>
          </a:endParaRPr>
        </a:p>
      </dgm:t>
    </dgm:pt>
    <dgm:pt modelId="{A9BE431B-9861-46EA-8CFF-C1DD7D2B3E02}">
      <dgm:prSet custT="1"/>
      <dgm:spPr/>
      <dgm:t>
        <a:bodyPr/>
        <a:lstStyle/>
        <a:p>
          <a:pPr algn="ctr"/>
          <a:r>
            <a:rPr lang="es-CO" sz="1200">
              <a:latin typeface="Montserrat Medium" panose="00000600000000000000" pitchFamily="2" charset="0"/>
            </a:rPr>
            <a:t>4.1.1 Población</a:t>
          </a:r>
        </a:p>
        <a:p>
          <a:pPr algn="ctr"/>
          <a:r>
            <a:rPr lang="es-CO" sz="1200" b="1">
              <a:latin typeface="Montserrat Medium" panose="00000600000000000000" pitchFamily="2" charset="0"/>
            </a:rPr>
            <a:t>40%</a:t>
          </a:r>
        </a:p>
      </dgm:t>
    </dgm:pt>
    <dgm:pt modelId="{4204750D-7EF9-42D9-8D11-5591B9AC1541}" type="parTrans" cxnId="{C83B31EF-E996-4F60-B09A-2F96FD176855}">
      <dgm:prSet/>
      <dgm:spPr/>
      <dgm:t>
        <a:bodyPr/>
        <a:lstStyle/>
        <a:p>
          <a:pPr algn="ctr"/>
          <a:endParaRPr lang="es-CO" sz="1200">
            <a:latin typeface="Montserrat Medium" panose="00000600000000000000" pitchFamily="2" charset="0"/>
          </a:endParaRPr>
        </a:p>
      </dgm:t>
    </dgm:pt>
    <dgm:pt modelId="{F97DDA8A-5886-47C2-A238-FCE18E5A5980}" type="sibTrans" cxnId="{C83B31EF-E996-4F60-B09A-2F96FD176855}">
      <dgm:prSet/>
      <dgm:spPr/>
      <dgm:t>
        <a:bodyPr/>
        <a:lstStyle/>
        <a:p>
          <a:pPr algn="ctr"/>
          <a:endParaRPr lang="es-CO" sz="1200">
            <a:latin typeface="Montserrat Medium" panose="00000600000000000000" pitchFamily="2" charset="0"/>
          </a:endParaRPr>
        </a:p>
      </dgm:t>
    </dgm:pt>
    <dgm:pt modelId="{EDCA550E-5D9B-47DB-8B53-EC60D752F9A7}">
      <dgm:prSet custT="1"/>
      <dgm:spPr/>
      <dgm:t>
        <a:bodyPr/>
        <a:lstStyle/>
        <a:p>
          <a:pPr algn="ctr"/>
          <a:r>
            <a:rPr lang="es-CO" sz="1200">
              <a:latin typeface="Montserrat Medium" panose="00000600000000000000" pitchFamily="2" charset="0"/>
            </a:rPr>
            <a:t>4.2.1 Población</a:t>
          </a:r>
        </a:p>
        <a:p>
          <a:pPr algn="ctr"/>
          <a:r>
            <a:rPr lang="es-CO" sz="1200" b="1">
              <a:latin typeface="Montserrat Medium" panose="00000600000000000000" pitchFamily="2" charset="0"/>
            </a:rPr>
            <a:t>40%</a:t>
          </a:r>
        </a:p>
      </dgm:t>
    </dgm:pt>
    <dgm:pt modelId="{5675D764-C5A0-4ACF-BD56-27BF19D4B9E0}" type="parTrans" cxnId="{310AB541-E9CC-45FB-9C99-DBE6BFAF3953}">
      <dgm:prSet/>
      <dgm:spPr/>
      <dgm:t>
        <a:bodyPr/>
        <a:lstStyle/>
        <a:p>
          <a:pPr algn="ctr"/>
          <a:endParaRPr lang="es-CO" sz="1200">
            <a:latin typeface="Montserrat Medium" panose="00000600000000000000" pitchFamily="2" charset="0"/>
          </a:endParaRPr>
        </a:p>
      </dgm:t>
    </dgm:pt>
    <dgm:pt modelId="{A081DE7C-8769-4D3C-8C78-E6F34CCADB75}" type="sibTrans" cxnId="{310AB541-E9CC-45FB-9C99-DBE6BFAF3953}">
      <dgm:prSet/>
      <dgm:spPr/>
      <dgm:t>
        <a:bodyPr/>
        <a:lstStyle/>
        <a:p>
          <a:pPr algn="ctr"/>
          <a:endParaRPr lang="es-CO" sz="1200">
            <a:latin typeface="Montserrat Medium" panose="00000600000000000000" pitchFamily="2" charset="0"/>
          </a:endParaRPr>
        </a:p>
      </dgm:t>
    </dgm:pt>
    <dgm:pt modelId="{8AD1F839-F0C6-4FB8-B2DA-51BB5E56D202}">
      <dgm:prSet custT="1"/>
      <dgm:spPr/>
      <dgm:t>
        <a:bodyPr/>
        <a:lstStyle/>
        <a:p>
          <a:pPr algn="ctr"/>
          <a:r>
            <a:rPr lang="es-CO" sz="1200">
              <a:latin typeface="Montserrat Medium" panose="00000600000000000000" pitchFamily="2" charset="0"/>
            </a:rPr>
            <a:t>4.2.3 Eficiencia Fiscal </a:t>
          </a:r>
        </a:p>
        <a:p>
          <a:pPr algn="ctr"/>
          <a:r>
            <a:rPr lang="es-CO" sz="1200" b="1">
              <a:latin typeface="Montserrat Medium" panose="00000600000000000000" pitchFamily="2" charset="0"/>
            </a:rPr>
            <a:t>10%</a:t>
          </a:r>
        </a:p>
      </dgm:t>
    </dgm:pt>
    <dgm:pt modelId="{C8B45421-6E15-4A1D-8A0A-AD86A31B2F2A}" type="parTrans" cxnId="{D9857904-F3FC-4112-9D7E-97D42FDDC5A7}">
      <dgm:prSet/>
      <dgm:spPr/>
      <dgm:t>
        <a:bodyPr/>
        <a:lstStyle/>
        <a:p>
          <a:pPr algn="ctr"/>
          <a:endParaRPr lang="es-CO" sz="1200">
            <a:latin typeface="Montserrat Medium" panose="00000600000000000000" pitchFamily="2" charset="0"/>
          </a:endParaRPr>
        </a:p>
      </dgm:t>
    </dgm:pt>
    <dgm:pt modelId="{5A1B3F4C-4B74-4396-9546-611294FA9AB5}" type="sibTrans" cxnId="{D9857904-F3FC-4112-9D7E-97D42FDDC5A7}">
      <dgm:prSet/>
      <dgm:spPr/>
      <dgm:t>
        <a:bodyPr/>
        <a:lstStyle/>
        <a:p>
          <a:pPr algn="ctr"/>
          <a:endParaRPr lang="es-CO" sz="1200">
            <a:latin typeface="Montserrat Medium" panose="00000600000000000000" pitchFamily="2" charset="0"/>
          </a:endParaRPr>
        </a:p>
      </dgm:t>
    </dgm:pt>
    <dgm:pt modelId="{3DF2819C-A6E9-4107-956F-A20C0DB90534}">
      <dgm:prSet custT="1"/>
      <dgm:spPr/>
      <dgm:t>
        <a:bodyPr/>
        <a:lstStyle/>
        <a:p>
          <a:pPr algn="ctr"/>
          <a:r>
            <a:rPr lang="es-CO" sz="1200">
              <a:latin typeface="Montserrat Medium" panose="00000600000000000000" pitchFamily="2" charset="0"/>
            </a:rPr>
            <a:t>4.2.2 Pobreza</a:t>
          </a:r>
        </a:p>
        <a:p>
          <a:pPr algn="ctr"/>
          <a:r>
            <a:rPr lang="es-CO" sz="1200" b="1">
              <a:latin typeface="Montserrat Medium" panose="00000600000000000000" pitchFamily="2" charset="0"/>
            </a:rPr>
            <a:t>40%</a:t>
          </a:r>
        </a:p>
      </dgm:t>
    </dgm:pt>
    <dgm:pt modelId="{DB1127A9-4417-4C54-ADF5-356068A5C5F7}" type="parTrans" cxnId="{BCB49EFE-7748-499E-97BE-3AE208B6B3A2}">
      <dgm:prSet/>
      <dgm:spPr/>
      <dgm:t>
        <a:bodyPr/>
        <a:lstStyle/>
        <a:p>
          <a:pPr algn="ctr"/>
          <a:endParaRPr lang="es-CO" sz="1200">
            <a:latin typeface="Montserrat Medium" panose="00000600000000000000" pitchFamily="2" charset="0"/>
          </a:endParaRPr>
        </a:p>
      </dgm:t>
    </dgm:pt>
    <dgm:pt modelId="{CDE0053D-4A2C-43E4-99AC-9F57BF76EF33}" type="sibTrans" cxnId="{BCB49EFE-7748-499E-97BE-3AE208B6B3A2}">
      <dgm:prSet/>
      <dgm:spPr/>
      <dgm:t>
        <a:bodyPr/>
        <a:lstStyle/>
        <a:p>
          <a:pPr algn="ctr"/>
          <a:endParaRPr lang="es-CO" sz="1200">
            <a:latin typeface="Montserrat Medium" panose="00000600000000000000" pitchFamily="2" charset="0"/>
          </a:endParaRPr>
        </a:p>
      </dgm:t>
    </dgm:pt>
    <dgm:pt modelId="{D0BCFFB3-3AEE-4149-8072-5CB49643A1F8}">
      <dgm:prSet custT="1"/>
      <dgm:spPr/>
      <dgm:t>
        <a:bodyPr/>
        <a:lstStyle/>
        <a:p>
          <a:pPr algn="ctr"/>
          <a:r>
            <a:rPr lang="es-CO" sz="1200">
              <a:latin typeface="Montserrat Medium" panose="00000600000000000000" pitchFamily="2" charset="0"/>
            </a:rPr>
            <a:t>4.1.2. Pobreza</a:t>
          </a:r>
        </a:p>
        <a:p>
          <a:pPr algn="ctr"/>
          <a:r>
            <a:rPr lang="es-CO" sz="1200" b="1">
              <a:latin typeface="Montserrat Medium" panose="00000600000000000000" pitchFamily="2" charset="0"/>
            </a:rPr>
            <a:t>60%</a:t>
          </a:r>
        </a:p>
      </dgm:t>
    </dgm:pt>
    <dgm:pt modelId="{1E257969-1FE8-4B29-8CC8-5212DBBCF2FD}" type="parTrans" cxnId="{1D9DCC7F-E544-458B-8A0F-50ACD2C4419F}">
      <dgm:prSet/>
      <dgm:spPr/>
      <dgm:t>
        <a:bodyPr/>
        <a:lstStyle/>
        <a:p>
          <a:pPr algn="ctr"/>
          <a:endParaRPr lang="es-CO" sz="1200">
            <a:latin typeface="Montserrat Medium" panose="00000600000000000000" pitchFamily="2" charset="0"/>
          </a:endParaRPr>
        </a:p>
      </dgm:t>
    </dgm:pt>
    <dgm:pt modelId="{92B8DEF4-E449-4CF6-9DEE-A7112E3EC723}" type="sibTrans" cxnId="{1D9DCC7F-E544-458B-8A0F-50ACD2C4419F}">
      <dgm:prSet/>
      <dgm:spPr/>
      <dgm:t>
        <a:bodyPr/>
        <a:lstStyle/>
        <a:p>
          <a:pPr algn="ctr"/>
          <a:endParaRPr lang="es-CO" sz="1200">
            <a:latin typeface="Montserrat Medium" panose="00000600000000000000" pitchFamily="2" charset="0"/>
          </a:endParaRPr>
        </a:p>
      </dgm:t>
    </dgm:pt>
    <dgm:pt modelId="{6B895550-F1F6-443A-BEC7-7ECEB00C76EA}" type="asst">
      <dgm:prSet custT="1"/>
      <dgm:spPr/>
      <dgm:t>
        <a:bodyPr/>
        <a:lstStyle/>
        <a:p>
          <a:pPr algn="ctr"/>
          <a:r>
            <a:rPr lang="es-CO" sz="1200" b="1">
              <a:latin typeface="Montserrat Medium" panose="00000600000000000000" pitchFamily="2" charset="0"/>
            </a:rPr>
            <a:t>Beneficiarios:</a:t>
          </a:r>
        </a:p>
        <a:p>
          <a:pPr algn="ctr"/>
          <a:r>
            <a:rPr lang="es-CO" sz="1200">
              <a:latin typeface="Montserrat Medium" panose="00000600000000000000" pitchFamily="2" charset="0"/>
            </a:rPr>
            <a:t>Municipios. distritos y el departamento de San Andrés</a:t>
          </a:r>
        </a:p>
      </dgm:t>
    </dgm:pt>
    <dgm:pt modelId="{47828C50-8D32-4C28-8BD7-27455576F42F}" type="parTrans" cxnId="{4FBE3661-A23A-4C26-9F93-6A5CC47CF458}">
      <dgm:prSet/>
      <dgm:spPr/>
      <dgm:t>
        <a:bodyPr/>
        <a:lstStyle/>
        <a:p>
          <a:pPr algn="ctr"/>
          <a:endParaRPr lang="es-CO" sz="1200">
            <a:latin typeface="Montserrat Medium" panose="00000600000000000000" pitchFamily="2" charset="0"/>
          </a:endParaRPr>
        </a:p>
      </dgm:t>
    </dgm:pt>
    <dgm:pt modelId="{06AB2DF8-85A3-48CA-A4EE-BAB9751D39C7}" type="sibTrans" cxnId="{4FBE3661-A23A-4C26-9F93-6A5CC47CF458}">
      <dgm:prSet/>
      <dgm:spPr/>
      <dgm:t>
        <a:bodyPr/>
        <a:lstStyle/>
        <a:p>
          <a:pPr algn="ctr"/>
          <a:endParaRPr lang="es-CO" sz="1200">
            <a:latin typeface="Montserrat Medium" panose="00000600000000000000" pitchFamily="2" charset="0"/>
          </a:endParaRPr>
        </a:p>
      </dgm:t>
    </dgm:pt>
    <dgm:pt modelId="{34CC0252-AEB7-455C-8FC9-06C3DBB04DC2}">
      <dgm:prSet custT="1"/>
      <dgm:spPr/>
      <dgm:t>
        <a:bodyPr/>
        <a:lstStyle/>
        <a:p>
          <a:pPr algn="ctr"/>
          <a:r>
            <a:rPr lang="es-CO" sz="1200">
              <a:latin typeface="Montserrat Medium" panose="00000600000000000000" pitchFamily="2" charset="0"/>
            </a:rPr>
            <a:t>4.2.4 Eficiencia administrativa </a:t>
          </a:r>
        </a:p>
        <a:p>
          <a:pPr algn="ctr"/>
          <a:r>
            <a:rPr lang="es-CO" sz="1200" b="1">
              <a:latin typeface="Montserrat Medium" panose="00000600000000000000" pitchFamily="2" charset="0"/>
            </a:rPr>
            <a:t>10%</a:t>
          </a:r>
        </a:p>
      </dgm:t>
    </dgm:pt>
    <dgm:pt modelId="{7901DB0E-ED3E-4120-B934-B77277D754BD}" type="parTrans" cxnId="{96F23980-5C97-48AD-BAA0-DD11E5CDB86C}">
      <dgm:prSet/>
      <dgm:spPr/>
      <dgm:t>
        <a:bodyPr/>
        <a:lstStyle/>
        <a:p>
          <a:pPr algn="ctr"/>
          <a:endParaRPr lang="es-CO" sz="1200">
            <a:latin typeface="Montserrat Medium" panose="00000600000000000000" pitchFamily="2" charset="0"/>
          </a:endParaRPr>
        </a:p>
      </dgm:t>
    </dgm:pt>
    <dgm:pt modelId="{323165BD-8F62-4DAC-9737-3367671D438D}" type="sibTrans" cxnId="{96F23980-5C97-48AD-BAA0-DD11E5CDB86C}">
      <dgm:prSet/>
      <dgm:spPr/>
      <dgm:t>
        <a:bodyPr/>
        <a:lstStyle/>
        <a:p>
          <a:pPr algn="ctr"/>
          <a:endParaRPr lang="es-CO" sz="1200">
            <a:latin typeface="Montserrat Medium" panose="00000600000000000000" pitchFamily="2" charset="0"/>
          </a:endParaRPr>
        </a:p>
      </dgm:t>
    </dgm:pt>
    <dgm:pt modelId="{D06C67F6-E521-4121-B48F-3CF5D1DE142C}">
      <dgm:prSet custT="1"/>
      <dgm:spPr/>
      <dgm:t>
        <a:bodyPr/>
        <a:lstStyle/>
        <a:p>
          <a:pPr algn="ctr"/>
          <a:r>
            <a:rPr lang="es-CO" sz="1200">
              <a:latin typeface="Montserrat Medium" panose="00000600000000000000" pitchFamily="2" charset="0"/>
            </a:rPr>
            <a:t>Proyección de Población DANE</a:t>
          </a:r>
        </a:p>
      </dgm:t>
    </dgm:pt>
    <dgm:pt modelId="{83ADD225-513D-4418-B705-B590A52901D9}" type="parTrans" cxnId="{400CDFD4-7372-46FA-9AFE-DD658A7215FD}">
      <dgm:prSet/>
      <dgm:spPr/>
      <dgm:t>
        <a:bodyPr/>
        <a:lstStyle/>
        <a:p>
          <a:pPr algn="ctr"/>
          <a:endParaRPr lang="es-CO" sz="1200">
            <a:latin typeface="Montserrat Medium" panose="00000600000000000000" pitchFamily="2" charset="0"/>
          </a:endParaRPr>
        </a:p>
      </dgm:t>
    </dgm:pt>
    <dgm:pt modelId="{F5B2A6E5-C7D8-4655-B73A-3D4C8C4AD8C3}" type="sibTrans" cxnId="{400CDFD4-7372-46FA-9AFE-DD658A7215FD}">
      <dgm:prSet/>
      <dgm:spPr/>
      <dgm:t>
        <a:bodyPr/>
        <a:lstStyle/>
        <a:p>
          <a:pPr algn="ctr"/>
          <a:endParaRPr lang="es-CO" sz="1200">
            <a:latin typeface="Montserrat Medium" panose="00000600000000000000" pitchFamily="2" charset="0"/>
          </a:endParaRPr>
        </a:p>
      </dgm:t>
    </dgm:pt>
    <dgm:pt modelId="{8557C434-9977-4EBE-A954-254CDE132456}">
      <dgm:prSet custT="1"/>
      <dgm:spPr/>
      <dgm:t>
        <a:bodyPr/>
        <a:lstStyle/>
        <a:p>
          <a:pPr algn="ctr"/>
          <a:r>
            <a:rPr lang="es-CO" sz="1200">
              <a:latin typeface="Montserrat Medium" panose="00000600000000000000" pitchFamily="2" charset="0"/>
            </a:rPr>
            <a:t>Nivel de Pobreza NBI</a:t>
          </a:r>
        </a:p>
      </dgm:t>
    </dgm:pt>
    <dgm:pt modelId="{1BD84AD3-10C4-4454-951C-E7B11B2F8DCF}" type="parTrans" cxnId="{A2AB9F3C-41FE-43A0-9572-1A33AAA11316}">
      <dgm:prSet/>
      <dgm:spPr/>
      <dgm:t>
        <a:bodyPr/>
        <a:lstStyle/>
        <a:p>
          <a:pPr algn="ctr"/>
          <a:endParaRPr lang="es-CO" sz="1200">
            <a:latin typeface="Montserrat Medium" panose="00000600000000000000" pitchFamily="2" charset="0"/>
          </a:endParaRPr>
        </a:p>
      </dgm:t>
    </dgm:pt>
    <dgm:pt modelId="{5360285F-5AB4-4F26-9979-4F7397235AEB}" type="sibTrans" cxnId="{A2AB9F3C-41FE-43A0-9572-1A33AAA11316}">
      <dgm:prSet/>
      <dgm:spPr/>
      <dgm:t>
        <a:bodyPr/>
        <a:lstStyle/>
        <a:p>
          <a:pPr algn="ctr"/>
          <a:endParaRPr lang="es-CO" sz="1200">
            <a:latin typeface="Montserrat Medium" panose="00000600000000000000" pitchFamily="2" charset="0"/>
          </a:endParaRPr>
        </a:p>
      </dgm:t>
    </dgm:pt>
    <dgm:pt modelId="{BEC18841-5955-49B1-B982-9500B5B5E5FD}">
      <dgm:prSet custT="1"/>
      <dgm:spPr/>
      <dgm:t>
        <a:bodyPr/>
        <a:lstStyle/>
        <a:p>
          <a:r>
            <a:rPr lang="es-CO" sz="1200">
              <a:latin typeface="Montserrat Medium" panose="00000600000000000000" pitchFamily="2" charset="0"/>
            </a:rPr>
            <a:t>Proyección de Población DANE</a:t>
          </a:r>
        </a:p>
      </dgm:t>
    </dgm:pt>
    <dgm:pt modelId="{C74CFF41-C0DD-4B8A-A30F-90C575C355CF}" type="parTrans" cxnId="{98650E68-3B87-456A-9607-0CA30253FCA2}">
      <dgm:prSet/>
      <dgm:spPr/>
      <dgm:t>
        <a:bodyPr/>
        <a:lstStyle/>
        <a:p>
          <a:endParaRPr lang="es-CO" sz="1200">
            <a:latin typeface="Montserrat Medium" panose="00000600000000000000" pitchFamily="2" charset="0"/>
          </a:endParaRPr>
        </a:p>
      </dgm:t>
    </dgm:pt>
    <dgm:pt modelId="{20DFA6EC-EE35-471F-AFE8-1B8C4202E89C}" type="sibTrans" cxnId="{98650E68-3B87-456A-9607-0CA30253FCA2}">
      <dgm:prSet/>
      <dgm:spPr/>
      <dgm:t>
        <a:bodyPr/>
        <a:lstStyle/>
        <a:p>
          <a:endParaRPr lang="es-CO" sz="1200">
            <a:latin typeface="Montserrat Medium" panose="00000600000000000000" pitchFamily="2" charset="0"/>
          </a:endParaRPr>
        </a:p>
      </dgm:t>
    </dgm:pt>
    <dgm:pt modelId="{9DD4894F-693F-4218-997C-809D70F82AD6}">
      <dgm:prSet custT="1"/>
      <dgm:spPr/>
      <dgm:t>
        <a:bodyPr/>
        <a:lstStyle/>
        <a:p>
          <a:r>
            <a:rPr lang="es-CO" sz="1200">
              <a:latin typeface="Montserrat Medium" panose="00000600000000000000" pitchFamily="2" charset="0"/>
            </a:rPr>
            <a:t>Nivel de Pobreza NBI</a:t>
          </a:r>
        </a:p>
      </dgm:t>
    </dgm:pt>
    <dgm:pt modelId="{DDE5396D-D305-4D2B-AB3C-6AF5013733C1}" type="parTrans" cxnId="{A92C6528-2409-4E82-BE76-8776F89F5797}">
      <dgm:prSet/>
      <dgm:spPr/>
      <dgm:t>
        <a:bodyPr/>
        <a:lstStyle/>
        <a:p>
          <a:endParaRPr lang="es-CO" sz="1200">
            <a:latin typeface="Montserrat Medium" panose="00000600000000000000" pitchFamily="2" charset="0"/>
          </a:endParaRPr>
        </a:p>
      </dgm:t>
    </dgm:pt>
    <dgm:pt modelId="{CF730647-80E1-46DF-AB5C-46D62F8506E4}" type="sibTrans" cxnId="{A92C6528-2409-4E82-BE76-8776F89F5797}">
      <dgm:prSet/>
      <dgm:spPr/>
      <dgm:t>
        <a:bodyPr/>
        <a:lstStyle/>
        <a:p>
          <a:endParaRPr lang="es-CO" sz="1200">
            <a:latin typeface="Montserrat Medium" panose="00000600000000000000" pitchFamily="2" charset="0"/>
          </a:endParaRPr>
        </a:p>
      </dgm:t>
    </dgm:pt>
    <dgm:pt modelId="{8F3E6E2F-60E8-4A2C-A86C-21D61F8BA6BF}">
      <dgm:prSet custT="1"/>
      <dgm:spPr/>
      <dgm:t>
        <a:bodyPr/>
        <a:lstStyle/>
        <a:p>
          <a:r>
            <a:rPr lang="es-CO" sz="1200" dirty="0">
              <a:latin typeface="Montserrat Medium" panose="00000600000000000000" pitchFamily="2" charset="0"/>
            </a:rPr>
            <a:t>*Ingresos Tributarios últimos tres años </a:t>
          </a:r>
        </a:p>
        <a:p>
          <a:r>
            <a:rPr lang="es-CO" sz="1200" dirty="0">
              <a:latin typeface="Montserrat Medium" panose="00000600000000000000" pitchFamily="2" charset="0"/>
            </a:rPr>
            <a:t>* Población, últimos tres años</a:t>
          </a:r>
        </a:p>
      </dgm:t>
    </dgm:pt>
    <dgm:pt modelId="{B7EA011F-0D31-4C3C-932D-05FE84AD76D1}" type="parTrans" cxnId="{6C75F785-3971-45A3-901D-FB5F9699104C}">
      <dgm:prSet/>
      <dgm:spPr/>
      <dgm:t>
        <a:bodyPr/>
        <a:lstStyle/>
        <a:p>
          <a:endParaRPr lang="es-CO" sz="1200">
            <a:latin typeface="Montserrat Medium" panose="00000600000000000000" pitchFamily="2" charset="0"/>
          </a:endParaRPr>
        </a:p>
      </dgm:t>
    </dgm:pt>
    <dgm:pt modelId="{B38416E1-7B7E-4314-AA97-34D5ABA16B33}" type="sibTrans" cxnId="{6C75F785-3971-45A3-901D-FB5F9699104C}">
      <dgm:prSet/>
      <dgm:spPr/>
      <dgm:t>
        <a:bodyPr/>
        <a:lstStyle/>
        <a:p>
          <a:endParaRPr lang="es-CO" sz="1200">
            <a:latin typeface="Montserrat Medium" panose="00000600000000000000" pitchFamily="2" charset="0"/>
          </a:endParaRPr>
        </a:p>
      </dgm:t>
    </dgm:pt>
    <dgm:pt modelId="{10CAE154-BFD9-4EE0-B0E1-ADA82D32EE74}">
      <dgm:prSet custT="1"/>
      <dgm:spPr/>
      <dgm:t>
        <a:bodyPr/>
        <a:lstStyle/>
        <a:p>
          <a:r>
            <a:rPr lang="es-CO" sz="1200" dirty="0">
              <a:latin typeface="Montserrat Medium" panose="00000600000000000000" pitchFamily="2" charset="0"/>
            </a:rPr>
            <a:t>*Límite gasto Ley 617 de 2000</a:t>
          </a:r>
        </a:p>
        <a:p>
          <a:r>
            <a:rPr lang="es-CO" sz="1200" dirty="0">
              <a:latin typeface="Montserrat Medium" panose="00000600000000000000" pitchFamily="2" charset="0"/>
            </a:rPr>
            <a:t>* Indicador Gasto  Funcionamiento / Ingresos Corrientes de Libre Destinación</a:t>
          </a:r>
        </a:p>
      </dgm:t>
    </dgm:pt>
    <dgm:pt modelId="{1D592E09-EA3D-4771-A1AD-E325EB771338}" type="parTrans" cxnId="{8DE590BB-3B06-40E3-85F7-00478D0E89CD}">
      <dgm:prSet/>
      <dgm:spPr/>
      <dgm:t>
        <a:bodyPr/>
        <a:lstStyle/>
        <a:p>
          <a:endParaRPr lang="es-CO" sz="1200">
            <a:latin typeface="Montserrat Medium" panose="00000600000000000000" pitchFamily="2" charset="0"/>
          </a:endParaRPr>
        </a:p>
      </dgm:t>
    </dgm:pt>
    <dgm:pt modelId="{E1B62F2F-162A-4D7C-98F7-EF2CCA2C1BB7}" type="sibTrans" cxnId="{8DE590BB-3B06-40E3-85F7-00478D0E89CD}">
      <dgm:prSet/>
      <dgm:spPr/>
      <dgm:t>
        <a:bodyPr/>
        <a:lstStyle/>
        <a:p>
          <a:endParaRPr lang="es-CO" sz="1200">
            <a:latin typeface="Montserrat Medium" panose="00000600000000000000" pitchFamily="2" charset="0"/>
          </a:endParaRPr>
        </a:p>
      </dgm:t>
    </dgm:pt>
    <dgm:pt modelId="{57FCCB1E-AD19-4EBD-B498-1B055DB3C51A}" type="pres">
      <dgm:prSet presAssocID="{A95920C3-5E63-4562-9EC2-CA37FA03FC5B}" presName="hierChild1" presStyleCnt="0">
        <dgm:presLayoutVars>
          <dgm:orgChart val="1"/>
          <dgm:chPref val="1"/>
          <dgm:dir/>
          <dgm:animOne val="branch"/>
          <dgm:animLvl val="lvl"/>
          <dgm:resizeHandles/>
        </dgm:presLayoutVars>
      </dgm:prSet>
      <dgm:spPr/>
    </dgm:pt>
    <dgm:pt modelId="{0508F8FC-ACF2-4ACF-83E8-46978C619276}" type="pres">
      <dgm:prSet presAssocID="{9DFC8467-A3FB-4CDD-8BB8-7A0965D14987}" presName="hierRoot1" presStyleCnt="0">
        <dgm:presLayoutVars>
          <dgm:hierBranch val="init"/>
        </dgm:presLayoutVars>
      </dgm:prSet>
      <dgm:spPr/>
    </dgm:pt>
    <dgm:pt modelId="{A68AE19F-7DE0-421F-87B8-D44D3EE6DEA2}" type="pres">
      <dgm:prSet presAssocID="{9DFC8467-A3FB-4CDD-8BB8-7A0965D14987}" presName="rootComposite1" presStyleCnt="0"/>
      <dgm:spPr/>
    </dgm:pt>
    <dgm:pt modelId="{DF5F5C3D-56ED-4117-82C7-66776BE0CABB}" type="pres">
      <dgm:prSet presAssocID="{9DFC8467-A3FB-4CDD-8BB8-7A0965D14987}" presName="rootText1" presStyleLbl="node0" presStyleIdx="0" presStyleCnt="1" custScaleY="72844">
        <dgm:presLayoutVars>
          <dgm:chPref val="3"/>
        </dgm:presLayoutVars>
      </dgm:prSet>
      <dgm:spPr/>
    </dgm:pt>
    <dgm:pt modelId="{763B7BE1-51CF-4DE4-B71A-183646A5D511}" type="pres">
      <dgm:prSet presAssocID="{9DFC8467-A3FB-4CDD-8BB8-7A0965D14987}" presName="rootConnector1" presStyleLbl="node1" presStyleIdx="0" presStyleCnt="0"/>
      <dgm:spPr/>
    </dgm:pt>
    <dgm:pt modelId="{A661CBC7-5459-4B5F-A69C-F582A5F83E6B}" type="pres">
      <dgm:prSet presAssocID="{9DFC8467-A3FB-4CDD-8BB8-7A0965D14987}" presName="hierChild2" presStyleCnt="0"/>
      <dgm:spPr/>
    </dgm:pt>
    <dgm:pt modelId="{C9426E02-DA7E-4F55-9D12-59974B71CE2C}" type="pres">
      <dgm:prSet presAssocID="{B4698286-A08C-45CF-9A71-8B3E4E13512D}" presName="Name37" presStyleLbl="parChTrans1D2" presStyleIdx="0" presStyleCnt="3"/>
      <dgm:spPr/>
    </dgm:pt>
    <dgm:pt modelId="{04D6BD34-07A0-4F1C-8BA4-99B74583251F}" type="pres">
      <dgm:prSet presAssocID="{FEA23178-7565-4C3E-8FE5-0202A10ECFE6}" presName="hierRoot2" presStyleCnt="0">
        <dgm:presLayoutVars>
          <dgm:hierBranch val="init"/>
        </dgm:presLayoutVars>
      </dgm:prSet>
      <dgm:spPr/>
    </dgm:pt>
    <dgm:pt modelId="{1D55BB16-9D3F-4389-A4A3-E73A6949A3C3}" type="pres">
      <dgm:prSet presAssocID="{FEA23178-7565-4C3E-8FE5-0202A10ECFE6}" presName="rootComposite" presStyleCnt="0"/>
      <dgm:spPr/>
    </dgm:pt>
    <dgm:pt modelId="{6CDB6C5D-7D20-4F29-8FDB-B1A158C59759}" type="pres">
      <dgm:prSet presAssocID="{FEA23178-7565-4C3E-8FE5-0202A10ECFE6}" presName="rootText" presStyleLbl="node2" presStyleIdx="0" presStyleCnt="2">
        <dgm:presLayoutVars>
          <dgm:chPref val="3"/>
        </dgm:presLayoutVars>
      </dgm:prSet>
      <dgm:spPr/>
    </dgm:pt>
    <dgm:pt modelId="{8CA8FF88-62A2-487A-9851-CC9682160531}" type="pres">
      <dgm:prSet presAssocID="{FEA23178-7565-4C3E-8FE5-0202A10ECFE6}" presName="rootConnector" presStyleLbl="node2" presStyleIdx="0" presStyleCnt="2"/>
      <dgm:spPr/>
    </dgm:pt>
    <dgm:pt modelId="{2A1CB741-1308-4FAB-BC6E-F76D0C42081A}" type="pres">
      <dgm:prSet presAssocID="{FEA23178-7565-4C3E-8FE5-0202A10ECFE6}" presName="hierChild4" presStyleCnt="0"/>
      <dgm:spPr/>
    </dgm:pt>
    <dgm:pt modelId="{EB9807C7-943F-4177-9F24-A4F7A450847D}" type="pres">
      <dgm:prSet presAssocID="{4204750D-7EF9-42D9-8D11-5591B9AC1541}" presName="Name37" presStyleLbl="parChTrans1D3" presStyleIdx="0" presStyleCnt="6"/>
      <dgm:spPr/>
    </dgm:pt>
    <dgm:pt modelId="{F31D21D4-1089-4AAC-B24E-A27CBBEA991D}" type="pres">
      <dgm:prSet presAssocID="{A9BE431B-9861-46EA-8CFF-C1DD7D2B3E02}" presName="hierRoot2" presStyleCnt="0">
        <dgm:presLayoutVars>
          <dgm:hierBranch val="init"/>
        </dgm:presLayoutVars>
      </dgm:prSet>
      <dgm:spPr/>
    </dgm:pt>
    <dgm:pt modelId="{E3F767E7-0109-433A-964D-EE1CB7518456}" type="pres">
      <dgm:prSet presAssocID="{A9BE431B-9861-46EA-8CFF-C1DD7D2B3E02}" presName="rootComposite" presStyleCnt="0"/>
      <dgm:spPr/>
    </dgm:pt>
    <dgm:pt modelId="{7D4E121C-E1EF-470D-B02A-13F6DE98BB37}" type="pres">
      <dgm:prSet presAssocID="{A9BE431B-9861-46EA-8CFF-C1DD7D2B3E02}" presName="rootText" presStyleLbl="node3" presStyleIdx="0" presStyleCnt="6">
        <dgm:presLayoutVars>
          <dgm:chPref val="3"/>
        </dgm:presLayoutVars>
      </dgm:prSet>
      <dgm:spPr/>
    </dgm:pt>
    <dgm:pt modelId="{63A97CD7-A770-45D2-A977-F58EA987EA7A}" type="pres">
      <dgm:prSet presAssocID="{A9BE431B-9861-46EA-8CFF-C1DD7D2B3E02}" presName="rootConnector" presStyleLbl="node3" presStyleIdx="0" presStyleCnt="6"/>
      <dgm:spPr/>
    </dgm:pt>
    <dgm:pt modelId="{11F3F4C9-E3D1-4E81-9D78-7976A9133239}" type="pres">
      <dgm:prSet presAssocID="{A9BE431B-9861-46EA-8CFF-C1DD7D2B3E02}" presName="hierChild4" presStyleCnt="0"/>
      <dgm:spPr/>
    </dgm:pt>
    <dgm:pt modelId="{DB5C6393-FEA8-4B0A-83CF-7B3CC0C84AE9}" type="pres">
      <dgm:prSet presAssocID="{83ADD225-513D-4418-B705-B590A52901D9}" presName="Name37" presStyleLbl="parChTrans1D4" presStyleIdx="0" presStyleCnt="6"/>
      <dgm:spPr/>
    </dgm:pt>
    <dgm:pt modelId="{42F8DCEB-60B0-43B9-ADCF-1B80665F4B1F}" type="pres">
      <dgm:prSet presAssocID="{D06C67F6-E521-4121-B48F-3CF5D1DE142C}" presName="hierRoot2" presStyleCnt="0">
        <dgm:presLayoutVars>
          <dgm:hierBranch val="init"/>
        </dgm:presLayoutVars>
      </dgm:prSet>
      <dgm:spPr/>
    </dgm:pt>
    <dgm:pt modelId="{CF380540-CCE8-4570-AF2C-727D16D6E6D8}" type="pres">
      <dgm:prSet presAssocID="{D06C67F6-E521-4121-B48F-3CF5D1DE142C}" presName="rootComposite" presStyleCnt="0"/>
      <dgm:spPr/>
    </dgm:pt>
    <dgm:pt modelId="{F94C7752-177A-4FDB-AFBC-D6E8B113EF45}" type="pres">
      <dgm:prSet presAssocID="{D06C67F6-E521-4121-B48F-3CF5D1DE142C}" presName="rootText" presStyleLbl="node4" presStyleIdx="0" presStyleCnt="6">
        <dgm:presLayoutVars>
          <dgm:chPref val="3"/>
        </dgm:presLayoutVars>
      </dgm:prSet>
      <dgm:spPr/>
    </dgm:pt>
    <dgm:pt modelId="{A3B16BE2-CB88-4C80-80FE-E7CECCAEC02A}" type="pres">
      <dgm:prSet presAssocID="{D06C67F6-E521-4121-B48F-3CF5D1DE142C}" presName="rootConnector" presStyleLbl="node4" presStyleIdx="0" presStyleCnt="6"/>
      <dgm:spPr/>
    </dgm:pt>
    <dgm:pt modelId="{722730AA-7F86-4562-BA76-83A894B78335}" type="pres">
      <dgm:prSet presAssocID="{D06C67F6-E521-4121-B48F-3CF5D1DE142C}" presName="hierChild4" presStyleCnt="0"/>
      <dgm:spPr/>
    </dgm:pt>
    <dgm:pt modelId="{2DFD4F58-7C91-4FBA-A5D1-643DF7B5D604}" type="pres">
      <dgm:prSet presAssocID="{D06C67F6-E521-4121-B48F-3CF5D1DE142C}" presName="hierChild5" presStyleCnt="0"/>
      <dgm:spPr/>
    </dgm:pt>
    <dgm:pt modelId="{6C94D6DC-CFF6-44F9-9A84-AECD2AA2FCD9}" type="pres">
      <dgm:prSet presAssocID="{A9BE431B-9861-46EA-8CFF-C1DD7D2B3E02}" presName="hierChild5" presStyleCnt="0"/>
      <dgm:spPr/>
    </dgm:pt>
    <dgm:pt modelId="{3190AE82-B7C1-4351-A538-0D9C81F5D89E}" type="pres">
      <dgm:prSet presAssocID="{1E257969-1FE8-4B29-8CC8-5212DBBCF2FD}" presName="Name37" presStyleLbl="parChTrans1D3" presStyleIdx="1" presStyleCnt="6"/>
      <dgm:spPr/>
    </dgm:pt>
    <dgm:pt modelId="{550EF3C3-6C06-43AE-A951-6A9E0DCD84A7}" type="pres">
      <dgm:prSet presAssocID="{D0BCFFB3-3AEE-4149-8072-5CB49643A1F8}" presName="hierRoot2" presStyleCnt="0">
        <dgm:presLayoutVars>
          <dgm:hierBranch val="init"/>
        </dgm:presLayoutVars>
      </dgm:prSet>
      <dgm:spPr/>
    </dgm:pt>
    <dgm:pt modelId="{7615927C-F7A1-46B5-B258-8F3E83F5E32D}" type="pres">
      <dgm:prSet presAssocID="{D0BCFFB3-3AEE-4149-8072-5CB49643A1F8}" presName="rootComposite" presStyleCnt="0"/>
      <dgm:spPr/>
    </dgm:pt>
    <dgm:pt modelId="{D0B183CB-8DA0-46D2-9559-107B2FC44D3C}" type="pres">
      <dgm:prSet presAssocID="{D0BCFFB3-3AEE-4149-8072-5CB49643A1F8}" presName="rootText" presStyleLbl="node3" presStyleIdx="1" presStyleCnt="6">
        <dgm:presLayoutVars>
          <dgm:chPref val="3"/>
        </dgm:presLayoutVars>
      </dgm:prSet>
      <dgm:spPr/>
    </dgm:pt>
    <dgm:pt modelId="{4F3F6BB7-39BE-451C-ACCD-21687B229013}" type="pres">
      <dgm:prSet presAssocID="{D0BCFFB3-3AEE-4149-8072-5CB49643A1F8}" presName="rootConnector" presStyleLbl="node3" presStyleIdx="1" presStyleCnt="6"/>
      <dgm:spPr/>
    </dgm:pt>
    <dgm:pt modelId="{DBBA11F0-C192-4FDE-958D-392F0737AC54}" type="pres">
      <dgm:prSet presAssocID="{D0BCFFB3-3AEE-4149-8072-5CB49643A1F8}" presName="hierChild4" presStyleCnt="0"/>
      <dgm:spPr/>
    </dgm:pt>
    <dgm:pt modelId="{5120A79D-5581-49D3-B5B9-FAC65F0E0BFE}" type="pres">
      <dgm:prSet presAssocID="{1BD84AD3-10C4-4454-951C-E7B11B2F8DCF}" presName="Name37" presStyleLbl="parChTrans1D4" presStyleIdx="1" presStyleCnt="6"/>
      <dgm:spPr/>
    </dgm:pt>
    <dgm:pt modelId="{3CD58064-8246-4B54-B877-2F9628863D4D}" type="pres">
      <dgm:prSet presAssocID="{8557C434-9977-4EBE-A954-254CDE132456}" presName="hierRoot2" presStyleCnt="0">
        <dgm:presLayoutVars>
          <dgm:hierBranch val="init"/>
        </dgm:presLayoutVars>
      </dgm:prSet>
      <dgm:spPr/>
    </dgm:pt>
    <dgm:pt modelId="{07FBDD0E-E654-47C6-8C18-6F97202170BC}" type="pres">
      <dgm:prSet presAssocID="{8557C434-9977-4EBE-A954-254CDE132456}" presName="rootComposite" presStyleCnt="0"/>
      <dgm:spPr/>
    </dgm:pt>
    <dgm:pt modelId="{7E91CA9E-E9B7-40E9-8406-563145EAB6C8}" type="pres">
      <dgm:prSet presAssocID="{8557C434-9977-4EBE-A954-254CDE132456}" presName="rootText" presStyleLbl="node4" presStyleIdx="1" presStyleCnt="6">
        <dgm:presLayoutVars>
          <dgm:chPref val="3"/>
        </dgm:presLayoutVars>
      </dgm:prSet>
      <dgm:spPr/>
    </dgm:pt>
    <dgm:pt modelId="{105FA68A-B99C-4B2F-975E-DA66449472B9}" type="pres">
      <dgm:prSet presAssocID="{8557C434-9977-4EBE-A954-254CDE132456}" presName="rootConnector" presStyleLbl="node4" presStyleIdx="1" presStyleCnt="6"/>
      <dgm:spPr/>
    </dgm:pt>
    <dgm:pt modelId="{7EA05BD5-A993-4419-A884-90D040CF50D5}" type="pres">
      <dgm:prSet presAssocID="{8557C434-9977-4EBE-A954-254CDE132456}" presName="hierChild4" presStyleCnt="0"/>
      <dgm:spPr/>
    </dgm:pt>
    <dgm:pt modelId="{55A2CA8B-C257-434B-9F77-EBDCC8CD9F80}" type="pres">
      <dgm:prSet presAssocID="{8557C434-9977-4EBE-A954-254CDE132456}" presName="hierChild5" presStyleCnt="0"/>
      <dgm:spPr/>
    </dgm:pt>
    <dgm:pt modelId="{A65AE2BD-240C-4340-AC2C-A9F4F684C2C4}" type="pres">
      <dgm:prSet presAssocID="{D0BCFFB3-3AEE-4149-8072-5CB49643A1F8}" presName="hierChild5" presStyleCnt="0"/>
      <dgm:spPr/>
    </dgm:pt>
    <dgm:pt modelId="{EA745FA9-5A07-4DAD-8201-18B8B38A2C17}" type="pres">
      <dgm:prSet presAssocID="{FEA23178-7565-4C3E-8FE5-0202A10ECFE6}" presName="hierChild5" presStyleCnt="0"/>
      <dgm:spPr/>
    </dgm:pt>
    <dgm:pt modelId="{93061BFD-C987-4110-AA1D-B94AAD32D4B0}" type="pres">
      <dgm:prSet presAssocID="{A8116532-8F0F-4BF7-8B16-B6496EF301B4}" presName="Name37" presStyleLbl="parChTrans1D2" presStyleIdx="1" presStyleCnt="3"/>
      <dgm:spPr/>
    </dgm:pt>
    <dgm:pt modelId="{CE34DFE5-16B8-490D-9776-A673BE49FBB8}" type="pres">
      <dgm:prSet presAssocID="{495D0B3F-5F48-42D5-8D1A-6650687D8ED2}" presName="hierRoot2" presStyleCnt="0">
        <dgm:presLayoutVars>
          <dgm:hierBranch val="init"/>
        </dgm:presLayoutVars>
      </dgm:prSet>
      <dgm:spPr/>
    </dgm:pt>
    <dgm:pt modelId="{2C297ECA-7207-4C37-A4BC-69F9CDB150D1}" type="pres">
      <dgm:prSet presAssocID="{495D0B3F-5F48-42D5-8D1A-6650687D8ED2}" presName="rootComposite" presStyleCnt="0"/>
      <dgm:spPr/>
    </dgm:pt>
    <dgm:pt modelId="{8FC5B41D-F99F-45EF-B491-66CCE3C00350}" type="pres">
      <dgm:prSet presAssocID="{495D0B3F-5F48-42D5-8D1A-6650687D8ED2}" presName="rootText" presStyleLbl="node2" presStyleIdx="1" presStyleCnt="2">
        <dgm:presLayoutVars>
          <dgm:chPref val="3"/>
        </dgm:presLayoutVars>
      </dgm:prSet>
      <dgm:spPr/>
    </dgm:pt>
    <dgm:pt modelId="{0FA35E84-7BA5-42A1-9788-C1222CD5DE59}" type="pres">
      <dgm:prSet presAssocID="{495D0B3F-5F48-42D5-8D1A-6650687D8ED2}" presName="rootConnector" presStyleLbl="node2" presStyleIdx="1" presStyleCnt="2"/>
      <dgm:spPr/>
    </dgm:pt>
    <dgm:pt modelId="{995BF966-9DE1-487E-BA28-88F1386D6718}" type="pres">
      <dgm:prSet presAssocID="{495D0B3F-5F48-42D5-8D1A-6650687D8ED2}" presName="hierChild4" presStyleCnt="0"/>
      <dgm:spPr/>
    </dgm:pt>
    <dgm:pt modelId="{8D6F9573-C315-4AF2-8380-946DC7647C72}" type="pres">
      <dgm:prSet presAssocID="{5675D764-C5A0-4ACF-BD56-27BF19D4B9E0}" presName="Name37" presStyleLbl="parChTrans1D3" presStyleIdx="2" presStyleCnt="6"/>
      <dgm:spPr/>
    </dgm:pt>
    <dgm:pt modelId="{71F27BA7-E4DD-48A7-BB61-ABACDB184AE0}" type="pres">
      <dgm:prSet presAssocID="{EDCA550E-5D9B-47DB-8B53-EC60D752F9A7}" presName="hierRoot2" presStyleCnt="0">
        <dgm:presLayoutVars>
          <dgm:hierBranch val="init"/>
        </dgm:presLayoutVars>
      </dgm:prSet>
      <dgm:spPr/>
    </dgm:pt>
    <dgm:pt modelId="{D4715F70-4CD8-4009-8A1C-5C0E891AF533}" type="pres">
      <dgm:prSet presAssocID="{EDCA550E-5D9B-47DB-8B53-EC60D752F9A7}" presName="rootComposite" presStyleCnt="0"/>
      <dgm:spPr/>
    </dgm:pt>
    <dgm:pt modelId="{3CEC1723-E575-4C4F-828A-B45782DAFEB0}" type="pres">
      <dgm:prSet presAssocID="{EDCA550E-5D9B-47DB-8B53-EC60D752F9A7}" presName="rootText" presStyleLbl="node3" presStyleIdx="2" presStyleCnt="6">
        <dgm:presLayoutVars>
          <dgm:chPref val="3"/>
        </dgm:presLayoutVars>
      </dgm:prSet>
      <dgm:spPr/>
    </dgm:pt>
    <dgm:pt modelId="{B0375DF9-8A32-41EA-804C-A9A31C15B871}" type="pres">
      <dgm:prSet presAssocID="{EDCA550E-5D9B-47DB-8B53-EC60D752F9A7}" presName="rootConnector" presStyleLbl="node3" presStyleIdx="2" presStyleCnt="6"/>
      <dgm:spPr/>
    </dgm:pt>
    <dgm:pt modelId="{DD7AE523-0E58-4C91-813A-10DF19DEEB75}" type="pres">
      <dgm:prSet presAssocID="{EDCA550E-5D9B-47DB-8B53-EC60D752F9A7}" presName="hierChild4" presStyleCnt="0"/>
      <dgm:spPr/>
    </dgm:pt>
    <dgm:pt modelId="{2DE39256-5EC4-49F5-809F-A79507AAD637}" type="pres">
      <dgm:prSet presAssocID="{C74CFF41-C0DD-4B8A-A30F-90C575C355CF}" presName="Name37" presStyleLbl="parChTrans1D4" presStyleIdx="2" presStyleCnt="6"/>
      <dgm:spPr/>
    </dgm:pt>
    <dgm:pt modelId="{80B884C3-144C-40C4-B6E1-10433E0878D3}" type="pres">
      <dgm:prSet presAssocID="{BEC18841-5955-49B1-B982-9500B5B5E5FD}" presName="hierRoot2" presStyleCnt="0">
        <dgm:presLayoutVars>
          <dgm:hierBranch val="init"/>
        </dgm:presLayoutVars>
      </dgm:prSet>
      <dgm:spPr/>
    </dgm:pt>
    <dgm:pt modelId="{1511DDDB-88E2-4526-A016-711C5B00ED62}" type="pres">
      <dgm:prSet presAssocID="{BEC18841-5955-49B1-B982-9500B5B5E5FD}" presName="rootComposite" presStyleCnt="0"/>
      <dgm:spPr/>
    </dgm:pt>
    <dgm:pt modelId="{63238C9B-BDDB-48C9-A120-BCE0F6BC8A77}" type="pres">
      <dgm:prSet presAssocID="{BEC18841-5955-49B1-B982-9500B5B5E5FD}" presName="rootText" presStyleLbl="node4" presStyleIdx="2" presStyleCnt="6">
        <dgm:presLayoutVars>
          <dgm:chPref val="3"/>
        </dgm:presLayoutVars>
      </dgm:prSet>
      <dgm:spPr/>
    </dgm:pt>
    <dgm:pt modelId="{F52A8D1C-CEE8-4DC4-9134-1F0B94F7B37A}" type="pres">
      <dgm:prSet presAssocID="{BEC18841-5955-49B1-B982-9500B5B5E5FD}" presName="rootConnector" presStyleLbl="node4" presStyleIdx="2" presStyleCnt="6"/>
      <dgm:spPr/>
    </dgm:pt>
    <dgm:pt modelId="{3AF08D64-F97B-49DE-897B-FBA4B3E9447B}" type="pres">
      <dgm:prSet presAssocID="{BEC18841-5955-49B1-B982-9500B5B5E5FD}" presName="hierChild4" presStyleCnt="0"/>
      <dgm:spPr/>
    </dgm:pt>
    <dgm:pt modelId="{EF1FD75B-71E6-4137-953E-8B8026B17441}" type="pres">
      <dgm:prSet presAssocID="{BEC18841-5955-49B1-B982-9500B5B5E5FD}" presName="hierChild5" presStyleCnt="0"/>
      <dgm:spPr/>
    </dgm:pt>
    <dgm:pt modelId="{1D6F9109-88E8-4A3E-9DE3-8B91063C279C}" type="pres">
      <dgm:prSet presAssocID="{EDCA550E-5D9B-47DB-8B53-EC60D752F9A7}" presName="hierChild5" presStyleCnt="0"/>
      <dgm:spPr/>
    </dgm:pt>
    <dgm:pt modelId="{1B664F07-6965-49EB-936A-EA905B12DD53}" type="pres">
      <dgm:prSet presAssocID="{C8B45421-6E15-4A1D-8A0A-AD86A31B2F2A}" presName="Name37" presStyleLbl="parChTrans1D3" presStyleIdx="3" presStyleCnt="6"/>
      <dgm:spPr/>
    </dgm:pt>
    <dgm:pt modelId="{CE2FF023-DE9A-4615-B631-E65EA04E77DC}" type="pres">
      <dgm:prSet presAssocID="{8AD1F839-F0C6-4FB8-B2DA-51BB5E56D202}" presName="hierRoot2" presStyleCnt="0">
        <dgm:presLayoutVars>
          <dgm:hierBranch val="init"/>
        </dgm:presLayoutVars>
      </dgm:prSet>
      <dgm:spPr/>
    </dgm:pt>
    <dgm:pt modelId="{AE4B0135-9235-4C2D-801C-23816B1D697F}" type="pres">
      <dgm:prSet presAssocID="{8AD1F839-F0C6-4FB8-B2DA-51BB5E56D202}" presName="rootComposite" presStyleCnt="0"/>
      <dgm:spPr/>
    </dgm:pt>
    <dgm:pt modelId="{FE5E0D8A-D846-4AF6-BE71-093B264EABEC}" type="pres">
      <dgm:prSet presAssocID="{8AD1F839-F0C6-4FB8-B2DA-51BB5E56D202}" presName="rootText" presStyleLbl="node3" presStyleIdx="3" presStyleCnt="6" custLinFactX="20048" custLinFactNeighborX="100000" custLinFactNeighborY="-111">
        <dgm:presLayoutVars>
          <dgm:chPref val="3"/>
        </dgm:presLayoutVars>
      </dgm:prSet>
      <dgm:spPr/>
    </dgm:pt>
    <dgm:pt modelId="{505AE2BE-44EB-4548-9D12-EE1E91DFE243}" type="pres">
      <dgm:prSet presAssocID="{8AD1F839-F0C6-4FB8-B2DA-51BB5E56D202}" presName="rootConnector" presStyleLbl="node3" presStyleIdx="3" presStyleCnt="6"/>
      <dgm:spPr/>
    </dgm:pt>
    <dgm:pt modelId="{90FFB25D-7F4D-4827-B7C7-6A4B6BC44905}" type="pres">
      <dgm:prSet presAssocID="{8AD1F839-F0C6-4FB8-B2DA-51BB5E56D202}" presName="hierChild4" presStyleCnt="0"/>
      <dgm:spPr/>
    </dgm:pt>
    <dgm:pt modelId="{E289214A-40C5-4928-8D8D-1B3CF4CBEE17}" type="pres">
      <dgm:prSet presAssocID="{B7EA011F-0D31-4C3C-932D-05FE84AD76D1}" presName="Name37" presStyleLbl="parChTrans1D4" presStyleIdx="3" presStyleCnt="6"/>
      <dgm:spPr/>
    </dgm:pt>
    <dgm:pt modelId="{9ECB907E-C6F3-4570-AEF7-FF29F319A9FE}" type="pres">
      <dgm:prSet presAssocID="{8F3E6E2F-60E8-4A2C-A86C-21D61F8BA6BF}" presName="hierRoot2" presStyleCnt="0">
        <dgm:presLayoutVars>
          <dgm:hierBranch val="init"/>
        </dgm:presLayoutVars>
      </dgm:prSet>
      <dgm:spPr/>
    </dgm:pt>
    <dgm:pt modelId="{4A609CC9-5526-49AE-9F56-0E49A6730749}" type="pres">
      <dgm:prSet presAssocID="{8F3E6E2F-60E8-4A2C-A86C-21D61F8BA6BF}" presName="rootComposite" presStyleCnt="0"/>
      <dgm:spPr/>
    </dgm:pt>
    <dgm:pt modelId="{982802B9-0CC6-44C0-B4D4-69473B44244F}" type="pres">
      <dgm:prSet presAssocID="{8F3E6E2F-60E8-4A2C-A86C-21D61F8BA6BF}" presName="rootText" presStyleLbl="node4" presStyleIdx="3" presStyleCnt="6" custScaleY="129739" custLinFactX="15148" custLinFactNeighborX="100000" custLinFactNeighborY="-1577">
        <dgm:presLayoutVars>
          <dgm:chPref val="3"/>
        </dgm:presLayoutVars>
      </dgm:prSet>
      <dgm:spPr/>
    </dgm:pt>
    <dgm:pt modelId="{D067BFD5-FA96-4611-AAF3-8F2A7AA4803C}" type="pres">
      <dgm:prSet presAssocID="{8F3E6E2F-60E8-4A2C-A86C-21D61F8BA6BF}" presName="rootConnector" presStyleLbl="node4" presStyleIdx="3" presStyleCnt="6"/>
      <dgm:spPr/>
    </dgm:pt>
    <dgm:pt modelId="{8E429B25-9937-4B55-B9EA-DE0EB89B965E}" type="pres">
      <dgm:prSet presAssocID="{8F3E6E2F-60E8-4A2C-A86C-21D61F8BA6BF}" presName="hierChild4" presStyleCnt="0"/>
      <dgm:spPr/>
    </dgm:pt>
    <dgm:pt modelId="{0701257E-8807-479F-BBD4-BB53B03CA877}" type="pres">
      <dgm:prSet presAssocID="{8F3E6E2F-60E8-4A2C-A86C-21D61F8BA6BF}" presName="hierChild5" presStyleCnt="0"/>
      <dgm:spPr/>
    </dgm:pt>
    <dgm:pt modelId="{3B616EAB-162F-4F35-AC7C-0BEBB845F6B6}" type="pres">
      <dgm:prSet presAssocID="{8AD1F839-F0C6-4FB8-B2DA-51BB5E56D202}" presName="hierChild5" presStyleCnt="0"/>
      <dgm:spPr/>
    </dgm:pt>
    <dgm:pt modelId="{013A103F-B63A-4B4D-A07C-FA58894F1B52}" type="pres">
      <dgm:prSet presAssocID="{DB1127A9-4417-4C54-ADF5-356068A5C5F7}" presName="Name37" presStyleLbl="parChTrans1D3" presStyleIdx="4" presStyleCnt="6"/>
      <dgm:spPr/>
    </dgm:pt>
    <dgm:pt modelId="{F7BFAF25-EB44-49FF-B198-319733740CA6}" type="pres">
      <dgm:prSet presAssocID="{3DF2819C-A6E9-4107-956F-A20C0DB90534}" presName="hierRoot2" presStyleCnt="0">
        <dgm:presLayoutVars>
          <dgm:hierBranch val="init"/>
        </dgm:presLayoutVars>
      </dgm:prSet>
      <dgm:spPr/>
    </dgm:pt>
    <dgm:pt modelId="{E13DC228-A8B8-4928-8CAF-89677AA17298}" type="pres">
      <dgm:prSet presAssocID="{3DF2819C-A6E9-4107-956F-A20C0DB90534}" presName="rootComposite" presStyleCnt="0"/>
      <dgm:spPr/>
    </dgm:pt>
    <dgm:pt modelId="{6C5D1A68-975F-4170-BCD5-42B2DC9EF8F0}" type="pres">
      <dgm:prSet presAssocID="{3DF2819C-A6E9-4107-956F-A20C0DB90534}" presName="rootText" presStyleLbl="node3" presStyleIdx="4" presStyleCnt="6" custLinFactX="-21277" custLinFactNeighborX="-100000" custLinFactNeighborY="-1">
        <dgm:presLayoutVars>
          <dgm:chPref val="3"/>
        </dgm:presLayoutVars>
      </dgm:prSet>
      <dgm:spPr/>
    </dgm:pt>
    <dgm:pt modelId="{BE30C441-0B47-4892-A6F6-3389D4F8CA52}" type="pres">
      <dgm:prSet presAssocID="{3DF2819C-A6E9-4107-956F-A20C0DB90534}" presName="rootConnector" presStyleLbl="node3" presStyleIdx="4" presStyleCnt="6"/>
      <dgm:spPr/>
    </dgm:pt>
    <dgm:pt modelId="{96602C83-BDA2-4C2A-B867-7CF862938765}" type="pres">
      <dgm:prSet presAssocID="{3DF2819C-A6E9-4107-956F-A20C0DB90534}" presName="hierChild4" presStyleCnt="0"/>
      <dgm:spPr/>
    </dgm:pt>
    <dgm:pt modelId="{EFC8C600-4DF8-41B2-AB3C-C9C9D9C420F3}" type="pres">
      <dgm:prSet presAssocID="{DDE5396D-D305-4D2B-AB3C-6AF5013733C1}" presName="Name37" presStyleLbl="parChTrans1D4" presStyleIdx="4" presStyleCnt="6"/>
      <dgm:spPr/>
    </dgm:pt>
    <dgm:pt modelId="{6277B3C1-004F-42A0-8BBD-A057717952E2}" type="pres">
      <dgm:prSet presAssocID="{9DD4894F-693F-4218-997C-809D70F82AD6}" presName="hierRoot2" presStyleCnt="0">
        <dgm:presLayoutVars>
          <dgm:hierBranch val="init"/>
        </dgm:presLayoutVars>
      </dgm:prSet>
      <dgm:spPr/>
    </dgm:pt>
    <dgm:pt modelId="{764B89B8-56DB-4A2B-BA03-B316E59DF241}" type="pres">
      <dgm:prSet presAssocID="{9DD4894F-693F-4218-997C-809D70F82AD6}" presName="rootComposite" presStyleCnt="0"/>
      <dgm:spPr/>
    </dgm:pt>
    <dgm:pt modelId="{3E8BF2A8-8C77-43FF-BBD0-E456F32EC00C}" type="pres">
      <dgm:prSet presAssocID="{9DD4894F-693F-4218-997C-809D70F82AD6}" presName="rootText" presStyleLbl="node4" presStyleIdx="4" presStyleCnt="6" custLinFactX="-23266" custLinFactNeighborX="-100000" custLinFactNeighborY="-2700">
        <dgm:presLayoutVars>
          <dgm:chPref val="3"/>
        </dgm:presLayoutVars>
      </dgm:prSet>
      <dgm:spPr/>
    </dgm:pt>
    <dgm:pt modelId="{7153362C-8D42-402C-8855-274A921EBA14}" type="pres">
      <dgm:prSet presAssocID="{9DD4894F-693F-4218-997C-809D70F82AD6}" presName="rootConnector" presStyleLbl="node4" presStyleIdx="4" presStyleCnt="6"/>
      <dgm:spPr/>
    </dgm:pt>
    <dgm:pt modelId="{826CD073-428F-4947-AB6C-CBB4BA9C6231}" type="pres">
      <dgm:prSet presAssocID="{9DD4894F-693F-4218-997C-809D70F82AD6}" presName="hierChild4" presStyleCnt="0"/>
      <dgm:spPr/>
    </dgm:pt>
    <dgm:pt modelId="{D9B55C9B-0BD1-4B39-AD11-887EADDF7A54}" type="pres">
      <dgm:prSet presAssocID="{9DD4894F-693F-4218-997C-809D70F82AD6}" presName="hierChild5" presStyleCnt="0"/>
      <dgm:spPr/>
    </dgm:pt>
    <dgm:pt modelId="{D3F1E4EC-5BCF-4884-BEDE-8F048A785050}" type="pres">
      <dgm:prSet presAssocID="{3DF2819C-A6E9-4107-956F-A20C0DB90534}" presName="hierChild5" presStyleCnt="0"/>
      <dgm:spPr/>
    </dgm:pt>
    <dgm:pt modelId="{0819467C-D3D3-4E6D-A717-D42436FF11C8}" type="pres">
      <dgm:prSet presAssocID="{7901DB0E-ED3E-4120-B934-B77277D754BD}" presName="Name37" presStyleLbl="parChTrans1D3" presStyleIdx="5" presStyleCnt="6"/>
      <dgm:spPr/>
    </dgm:pt>
    <dgm:pt modelId="{B37215CD-DDE9-4369-96F2-67F1841F5286}" type="pres">
      <dgm:prSet presAssocID="{34CC0252-AEB7-455C-8FC9-06C3DBB04DC2}" presName="hierRoot2" presStyleCnt="0">
        <dgm:presLayoutVars>
          <dgm:hierBranch val="init"/>
        </dgm:presLayoutVars>
      </dgm:prSet>
      <dgm:spPr/>
    </dgm:pt>
    <dgm:pt modelId="{5624DA65-2D35-4A34-9BBE-FDC4B90D4EBA}" type="pres">
      <dgm:prSet presAssocID="{34CC0252-AEB7-455C-8FC9-06C3DBB04DC2}" presName="rootComposite" presStyleCnt="0"/>
      <dgm:spPr/>
    </dgm:pt>
    <dgm:pt modelId="{3C11F2AE-8562-44AC-B976-A6C1EF4B96CE}" type="pres">
      <dgm:prSet presAssocID="{34CC0252-AEB7-455C-8FC9-06C3DBB04DC2}" presName="rootText" presStyleLbl="node3" presStyleIdx="5" presStyleCnt="6">
        <dgm:presLayoutVars>
          <dgm:chPref val="3"/>
        </dgm:presLayoutVars>
      </dgm:prSet>
      <dgm:spPr/>
    </dgm:pt>
    <dgm:pt modelId="{50EFFE69-0F83-485E-B727-7B1F5E7FB531}" type="pres">
      <dgm:prSet presAssocID="{34CC0252-AEB7-455C-8FC9-06C3DBB04DC2}" presName="rootConnector" presStyleLbl="node3" presStyleIdx="5" presStyleCnt="6"/>
      <dgm:spPr/>
    </dgm:pt>
    <dgm:pt modelId="{68090F12-7973-43B9-9D40-54B5B742B970}" type="pres">
      <dgm:prSet presAssocID="{34CC0252-AEB7-455C-8FC9-06C3DBB04DC2}" presName="hierChild4" presStyleCnt="0"/>
      <dgm:spPr/>
    </dgm:pt>
    <dgm:pt modelId="{1BB509EE-DEAD-413D-9BD7-1E7D0368903A}" type="pres">
      <dgm:prSet presAssocID="{1D592E09-EA3D-4771-A1AD-E325EB771338}" presName="Name37" presStyleLbl="parChTrans1D4" presStyleIdx="5" presStyleCnt="6"/>
      <dgm:spPr/>
    </dgm:pt>
    <dgm:pt modelId="{9059E71D-5612-4CE3-9E63-9D9CA161AEA5}" type="pres">
      <dgm:prSet presAssocID="{10CAE154-BFD9-4EE0-B0E1-ADA82D32EE74}" presName="hierRoot2" presStyleCnt="0">
        <dgm:presLayoutVars>
          <dgm:hierBranch val="init"/>
        </dgm:presLayoutVars>
      </dgm:prSet>
      <dgm:spPr/>
    </dgm:pt>
    <dgm:pt modelId="{DF37F57C-868B-4D78-A7FD-DFE986D22931}" type="pres">
      <dgm:prSet presAssocID="{10CAE154-BFD9-4EE0-B0E1-ADA82D32EE74}" presName="rootComposite" presStyleCnt="0"/>
      <dgm:spPr/>
    </dgm:pt>
    <dgm:pt modelId="{C8485904-ACA9-419D-BE12-CC4C31A44387}" type="pres">
      <dgm:prSet presAssocID="{10CAE154-BFD9-4EE0-B0E1-ADA82D32EE74}" presName="rootText" presStyleLbl="node4" presStyleIdx="5" presStyleCnt="6" custScaleY="188200">
        <dgm:presLayoutVars>
          <dgm:chPref val="3"/>
        </dgm:presLayoutVars>
      </dgm:prSet>
      <dgm:spPr/>
    </dgm:pt>
    <dgm:pt modelId="{11562BA2-17E6-4551-9203-CB873E6110E6}" type="pres">
      <dgm:prSet presAssocID="{10CAE154-BFD9-4EE0-B0E1-ADA82D32EE74}" presName="rootConnector" presStyleLbl="node4" presStyleIdx="5" presStyleCnt="6"/>
      <dgm:spPr/>
    </dgm:pt>
    <dgm:pt modelId="{27991A0B-AFA6-4089-9E46-CEBE34B74A52}" type="pres">
      <dgm:prSet presAssocID="{10CAE154-BFD9-4EE0-B0E1-ADA82D32EE74}" presName="hierChild4" presStyleCnt="0"/>
      <dgm:spPr/>
    </dgm:pt>
    <dgm:pt modelId="{DCA53F52-BA53-4849-A43D-6990572A1FD1}" type="pres">
      <dgm:prSet presAssocID="{10CAE154-BFD9-4EE0-B0E1-ADA82D32EE74}" presName="hierChild5" presStyleCnt="0"/>
      <dgm:spPr/>
    </dgm:pt>
    <dgm:pt modelId="{AD4F8671-4566-4581-A381-EE56E3B5A012}" type="pres">
      <dgm:prSet presAssocID="{34CC0252-AEB7-455C-8FC9-06C3DBB04DC2}" presName="hierChild5" presStyleCnt="0"/>
      <dgm:spPr/>
    </dgm:pt>
    <dgm:pt modelId="{F217A051-F5A1-4CAE-B7BB-B70C262439BE}" type="pres">
      <dgm:prSet presAssocID="{495D0B3F-5F48-42D5-8D1A-6650687D8ED2}" presName="hierChild5" presStyleCnt="0"/>
      <dgm:spPr/>
    </dgm:pt>
    <dgm:pt modelId="{7524C2C5-027B-4773-A7CC-3AA06F59A59B}" type="pres">
      <dgm:prSet presAssocID="{9DFC8467-A3FB-4CDD-8BB8-7A0965D14987}" presName="hierChild3" presStyleCnt="0"/>
      <dgm:spPr/>
    </dgm:pt>
    <dgm:pt modelId="{A82A57BB-F83E-4E0C-9CE8-8E0936D22BA1}" type="pres">
      <dgm:prSet presAssocID="{47828C50-8D32-4C28-8BD7-27455576F42F}" presName="Name111" presStyleLbl="parChTrans1D2" presStyleIdx="2" presStyleCnt="3"/>
      <dgm:spPr/>
    </dgm:pt>
    <dgm:pt modelId="{EC8E3A3A-3CE5-421F-ADE8-AE06DEF2508D}" type="pres">
      <dgm:prSet presAssocID="{6B895550-F1F6-443A-BEC7-7ECEB00C76EA}" presName="hierRoot3" presStyleCnt="0">
        <dgm:presLayoutVars>
          <dgm:hierBranch val="init"/>
        </dgm:presLayoutVars>
      </dgm:prSet>
      <dgm:spPr/>
    </dgm:pt>
    <dgm:pt modelId="{53CD0843-532F-43D8-8274-6382F89113D3}" type="pres">
      <dgm:prSet presAssocID="{6B895550-F1F6-443A-BEC7-7ECEB00C76EA}" presName="rootComposite3" presStyleCnt="0"/>
      <dgm:spPr/>
    </dgm:pt>
    <dgm:pt modelId="{C2F5FC0C-4706-400C-8158-CBD06B027FBB}" type="pres">
      <dgm:prSet presAssocID="{6B895550-F1F6-443A-BEC7-7ECEB00C76EA}" presName="rootText3" presStyleLbl="asst1" presStyleIdx="0" presStyleCnt="1">
        <dgm:presLayoutVars>
          <dgm:chPref val="3"/>
        </dgm:presLayoutVars>
      </dgm:prSet>
      <dgm:spPr/>
    </dgm:pt>
    <dgm:pt modelId="{DC2D896B-1C98-4A79-9E85-157B51B06C16}" type="pres">
      <dgm:prSet presAssocID="{6B895550-F1F6-443A-BEC7-7ECEB00C76EA}" presName="rootConnector3" presStyleLbl="asst1" presStyleIdx="0" presStyleCnt="1"/>
      <dgm:spPr/>
    </dgm:pt>
    <dgm:pt modelId="{2FBFBF3D-63B7-4524-A432-B67C503A5E0A}" type="pres">
      <dgm:prSet presAssocID="{6B895550-F1F6-443A-BEC7-7ECEB00C76EA}" presName="hierChild6" presStyleCnt="0"/>
      <dgm:spPr/>
    </dgm:pt>
    <dgm:pt modelId="{56739F44-273D-4D40-A869-79357F7EEAED}" type="pres">
      <dgm:prSet presAssocID="{6B895550-F1F6-443A-BEC7-7ECEB00C76EA}" presName="hierChild7" presStyleCnt="0"/>
      <dgm:spPr/>
    </dgm:pt>
  </dgm:ptLst>
  <dgm:cxnLst>
    <dgm:cxn modelId="{D9857904-F3FC-4112-9D7E-97D42FDDC5A7}" srcId="{495D0B3F-5F48-42D5-8D1A-6650687D8ED2}" destId="{8AD1F839-F0C6-4FB8-B2DA-51BB5E56D202}" srcOrd="1" destOrd="0" parTransId="{C8B45421-6E15-4A1D-8A0A-AD86A31B2F2A}" sibTransId="{5A1B3F4C-4B74-4396-9546-611294FA9AB5}"/>
    <dgm:cxn modelId="{D3B9D505-EF31-4AB7-89BD-801649D406A9}" type="presOf" srcId="{495D0B3F-5F48-42D5-8D1A-6650687D8ED2}" destId="{8FC5B41D-F99F-45EF-B491-66CCE3C00350}" srcOrd="0" destOrd="0" presId="urn:microsoft.com/office/officeart/2005/8/layout/orgChart1"/>
    <dgm:cxn modelId="{A5A96206-59AC-4D09-AF25-DB72FE70522F}" type="presOf" srcId="{9DFC8467-A3FB-4CDD-8BB8-7A0965D14987}" destId="{DF5F5C3D-56ED-4117-82C7-66776BE0CABB}" srcOrd="0" destOrd="0" presId="urn:microsoft.com/office/officeart/2005/8/layout/orgChart1"/>
    <dgm:cxn modelId="{6497CE06-6E39-419D-A78A-592A66F665C4}" type="presOf" srcId="{FEA23178-7565-4C3E-8FE5-0202A10ECFE6}" destId="{8CA8FF88-62A2-487A-9851-CC9682160531}" srcOrd="1" destOrd="0" presId="urn:microsoft.com/office/officeart/2005/8/layout/orgChart1"/>
    <dgm:cxn modelId="{1CE43C08-E51C-4420-A7BE-54633931B277}" type="presOf" srcId="{6B895550-F1F6-443A-BEC7-7ECEB00C76EA}" destId="{DC2D896B-1C98-4A79-9E85-157B51B06C16}" srcOrd="1" destOrd="0" presId="urn:microsoft.com/office/officeart/2005/8/layout/orgChart1"/>
    <dgm:cxn modelId="{6754F90B-9B45-4F3B-A418-324286CC0122}" type="presOf" srcId="{1D592E09-EA3D-4771-A1AD-E325EB771338}" destId="{1BB509EE-DEAD-413D-9BD7-1E7D0368903A}" srcOrd="0" destOrd="0" presId="urn:microsoft.com/office/officeart/2005/8/layout/orgChart1"/>
    <dgm:cxn modelId="{416C270E-9525-4C3C-B61F-4A1DEE8B28F9}" type="presOf" srcId="{9DD4894F-693F-4218-997C-809D70F82AD6}" destId="{7153362C-8D42-402C-8855-274A921EBA14}" srcOrd="1" destOrd="0" presId="urn:microsoft.com/office/officeart/2005/8/layout/orgChart1"/>
    <dgm:cxn modelId="{09A5FB12-156C-4707-94B6-81C10CAB8173}" type="presOf" srcId="{8AD1F839-F0C6-4FB8-B2DA-51BB5E56D202}" destId="{505AE2BE-44EB-4548-9D12-EE1E91DFE243}" srcOrd="1" destOrd="0" presId="urn:microsoft.com/office/officeart/2005/8/layout/orgChart1"/>
    <dgm:cxn modelId="{A23C7213-4ECD-4EB1-8A78-59CF5EB7C478}" srcId="{A95920C3-5E63-4562-9EC2-CA37FA03FC5B}" destId="{9DFC8467-A3FB-4CDD-8BB8-7A0965D14987}" srcOrd="0" destOrd="0" parTransId="{BFD71B4C-21B8-44EB-8FA3-1B2B97A14447}" sibTransId="{1B3AD350-717F-4829-940C-A839912A8CBD}"/>
    <dgm:cxn modelId="{860AD115-5F21-4E47-A2B6-3E5FEE59238C}" type="presOf" srcId="{4204750D-7EF9-42D9-8D11-5591B9AC1541}" destId="{EB9807C7-943F-4177-9F24-A4F7A450847D}" srcOrd="0" destOrd="0" presId="urn:microsoft.com/office/officeart/2005/8/layout/orgChart1"/>
    <dgm:cxn modelId="{C8582517-4235-42BD-971C-659253549FBE}" type="presOf" srcId="{A8116532-8F0F-4BF7-8B16-B6496EF301B4}" destId="{93061BFD-C987-4110-AA1D-B94AAD32D4B0}" srcOrd="0" destOrd="0" presId="urn:microsoft.com/office/officeart/2005/8/layout/orgChart1"/>
    <dgm:cxn modelId="{D64F8F26-49AC-4530-BD97-2B9179EBA079}" type="presOf" srcId="{9DFC8467-A3FB-4CDD-8BB8-7A0965D14987}" destId="{763B7BE1-51CF-4DE4-B71A-183646A5D511}" srcOrd="1" destOrd="0" presId="urn:microsoft.com/office/officeart/2005/8/layout/orgChart1"/>
    <dgm:cxn modelId="{A92C6528-2409-4E82-BE76-8776F89F5797}" srcId="{3DF2819C-A6E9-4107-956F-A20C0DB90534}" destId="{9DD4894F-693F-4218-997C-809D70F82AD6}" srcOrd="0" destOrd="0" parTransId="{DDE5396D-D305-4D2B-AB3C-6AF5013733C1}" sibTransId="{CF730647-80E1-46DF-AB5C-46D62F8506E4}"/>
    <dgm:cxn modelId="{0AAFC729-2150-464E-8F38-DF2A32A07AFB}" type="presOf" srcId="{8557C434-9977-4EBE-A954-254CDE132456}" destId="{105FA68A-B99C-4B2F-975E-DA66449472B9}" srcOrd="1" destOrd="0" presId="urn:microsoft.com/office/officeart/2005/8/layout/orgChart1"/>
    <dgm:cxn modelId="{10A79137-23D9-46E3-99F1-AF415ECA2BB7}" type="presOf" srcId="{C8B45421-6E15-4A1D-8A0A-AD86A31B2F2A}" destId="{1B664F07-6965-49EB-936A-EA905B12DD53}" srcOrd="0" destOrd="0" presId="urn:microsoft.com/office/officeart/2005/8/layout/orgChart1"/>
    <dgm:cxn modelId="{A2AB9F3C-41FE-43A0-9572-1A33AAA11316}" srcId="{D0BCFFB3-3AEE-4149-8072-5CB49643A1F8}" destId="{8557C434-9977-4EBE-A954-254CDE132456}" srcOrd="0" destOrd="0" parTransId="{1BD84AD3-10C4-4454-951C-E7B11B2F8DCF}" sibTransId="{5360285F-5AB4-4F26-9979-4F7397235AEB}"/>
    <dgm:cxn modelId="{8AF6725B-E56C-45FC-B0E8-46121EE868F3}" type="presOf" srcId="{8F3E6E2F-60E8-4A2C-A86C-21D61F8BA6BF}" destId="{D067BFD5-FA96-4611-AAF3-8F2A7AA4803C}" srcOrd="1" destOrd="0" presId="urn:microsoft.com/office/officeart/2005/8/layout/orgChart1"/>
    <dgm:cxn modelId="{4FBE3661-A23A-4C26-9F93-6A5CC47CF458}" srcId="{9DFC8467-A3FB-4CDD-8BB8-7A0965D14987}" destId="{6B895550-F1F6-443A-BEC7-7ECEB00C76EA}" srcOrd="2" destOrd="0" parTransId="{47828C50-8D32-4C28-8BD7-27455576F42F}" sibTransId="{06AB2DF8-85A3-48CA-A4EE-BAB9751D39C7}"/>
    <dgm:cxn modelId="{310AB541-E9CC-45FB-9C99-DBE6BFAF3953}" srcId="{495D0B3F-5F48-42D5-8D1A-6650687D8ED2}" destId="{EDCA550E-5D9B-47DB-8B53-EC60D752F9A7}" srcOrd="0" destOrd="0" parTransId="{5675D764-C5A0-4ACF-BD56-27BF19D4B9E0}" sibTransId="{A081DE7C-8769-4D3C-8C78-E6F34CCADB75}"/>
    <dgm:cxn modelId="{508EAB65-FACF-4F34-BFD8-93DD7BB42131}" type="presOf" srcId="{8AD1F839-F0C6-4FB8-B2DA-51BB5E56D202}" destId="{FE5E0D8A-D846-4AF6-BE71-093B264EABEC}" srcOrd="0" destOrd="0" presId="urn:microsoft.com/office/officeart/2005/8/layout/orgChart1"/>
    <dgm:cxn modelId="{98650E68-3B87-456A-9607-0CA30253FCA2}" srcId="{EDCA550E-5D9B-47DB-8B53-EC60D752F9A7}" destId="{BEC18841-5955-49B1-B982-9500B5B5E5FD}" srcOrd="0" destOrd="0" parTransId="{C74CFF41-C0DD-4B8A-A30F-90C575C355CF}" sibTransId="{20DFA6EC-EE35-471F-AFE8-1B8C4202E89C}"/>
    <dgm:cxn modelId="{C3AF564A-E44A-43FF-BAFA-60B65BD437B9}" srcId="{9DFC8467-A3FB-4CDD-8BB8-7A0965D14987}" destId="{495D0B3F-5F48-42D5-8D1A-6650687D8ED2}" srcOrd="1" destOrd="0" parTransId="{A8116532-8F0F-4BF7-8B16-B6496EF301B4}" sibTransId="{3E23F905-F89B-4513-B6B5-E1484621775C}"/>
    <dgm:cxn modelId="{1E2F936B-187D-46A3-9CE1-2ED15B7480AB}" type="presOf" srcId="{A9BE431B-9861-46EA-8CFF-C1DD7D2B3E02}" destId="{7D4E121C-E1EF-470D-B02A-13F6DE98BB37}" srcOrd="0" destOrd="0" presId="urn:microsoft.com/office/officeart/2005/8/layout/orgChart1"/>
    <dgm:cxn modelId="{1ACEBF4C-8308-4428-8630-575149872020}" type="presOf" srcId="{BEC18841-5955-49B1-B982-9500B5B5E5FD}" destId="{F52A8D1C-CEE8-4DC4-9134-1F0B94F7B37A}" srcOrd="1" destOrd="0" presId="urn:microsoft.com/office/officeart/2005/8/layout/orgChart1"/>
    <dgm:cxn modelId="{BC79064E-BF12-47D2-85F7-639FFF53AFC9}" type="presOf" srcId="{5675D764-C5A0-4ACF-BD56-27BF19D4B9E0}" destId="{8D6F9573-C315-4AF2-8380-946DC7647C72}" srcOrd="0" destOrd="0" presId="urn:microsoft.com/office/officeart/2005/8/layout/orgChart1"/>
    <dgm:cxn modelId="{1152306E-65EA-48BA-93B6-6FB4CB162727}" type="presOf" srcId="{1E257969-1FE8-4B29-8CC8-5212DBBCF2FD}" destId="{3190AE82-B7C1-4351-A538-0D9C81F5D89E}" srcOrd="0" destOrd="0" presId="urn:microsoft.com/office/officeart/2005/8/layout/orgChart1"/>
    <dgm:cxn modelId="{9B96A850-B46F-49B4-B7D3-61548ACD4AA8}" type="presOf" srcId="{10CAE154-BFD9-4EE0-B0E1-ADA82D32EE74}" destId="{11562BA2-17E6-4551-9203-CB873E6110E6}" srcOrd="1" destOrd="0" presId="urn:microsoft.com/office/officeart/2005/8/layout/orgChart1"/>
    <dgm:cxn modelId="{CA2C5072-7702-460A-9641-A9012210229B}" type="presOf" srcId="{495D0B3F-5F48-42D5-8D1A-6650687D8ED2}" destId="{0FA35E84-7BA5-42A1-9788-C1222CD5DE59}" srcOrd="1" destOrd="0" presId="urn:microsoft.com/office/officeart/2005/8/layout/orgChart1"/>
    <dgm:cxn modelId="{79112675-0E97-4623-BF7D-9FF446DC26C7}" type="presOf" srcId="{9DD4894F-693F-4218-997C-809D70F82AD6}" destId="{3E8BF2A8-8C77-43FF-BBD0-E456F32EC00C}" srcOrd="0" destOrd="0" presId="urn:microsoft.com/office/officeart/2005/8/layout/orgChart1"/>
    <dgm:cxn modelId="{73A6B277-5C34-47D4-88FB-0A2AEF9233BA}" type="presOf" srcId="{7901DB0E-ED3E-4120-B934-B77277D754BD}" destId="{0819467C-D3D3-4E6D-A717-D42436FF11C8}" srcOrd="0" destOrd="0" presId="urn:microsoft.com/office/officeart/2005/8/layout/orgChart1"/>
    <dgm:cxn modelId="{856F6378-D2E6-4D8B-80EC-0F024EB4F473}" type="presOf" srcId="{D06C67F6-E521-4121-B48F-3CF5D1DE142C}" destId="{A3B16BE2-CB88-4C80-80FE-E7CECCAEC02A}" srcOrd="1" destOrd="0" presId="urn:microsoft.com/office/officeart/2005/8/layout/orgChart1"/>
    <dgm:cxn modelId="{E7579C79-5F54-4542-97F0-963B18C6E1ED}" type="presOf" srcId="{8557C434-9977-4EBE-A954-254CDE132456}" destId="{7E91CA9E-E9B7-40E9-8406-563145EAB6C8}" srcOrd="0" destOrd="0" presId="urn:microsoft.com/office/officeart/2005/8/layout/orgChart1"/>
    <dgm:cxn modelId="{A20F2D7A-A234-4DA4-A03F-5087B35CD81B}" type="presOf" srcId="{C74CFF41-C0DD-4B8A-A30F-90C575C355CF}" destId="{2DE39256-5EC4-49F5-809F-A79507AAD637}" srcOrd="0" destOrd="0" presId="urn:microsoft.com/office/officeart/2005/8/layout/orgChart1"/>
    <dgm:cxn modelId="{1D9DCC7F-E544-458B-8A0F-50ACD2C4419F}" srcId="{FEA23178-7565-4C3E-8FE5-0202A10ECFE6}" destId="{D0BCFFB3-3AEE-4149-8072-5CB49643A1F8}" srcOrd="1" destOrd="0" parTransId="{1E257969-1FE8-4B29-8CC8-5212DBBCF2FD}" sibTransId="{92B8DEF4-E449-4CF6-9DEE-A7112E3EC723}"/>
    <dgm:cxn modelId="{96F23980-5C97-48AD-BAA0-DD11E5CDB86C}" srcId="{495D0B3F-5F48-42D5-8D1A-6650687D8ED2}" destId="{34CC0252-AEB7-455C-8FC9-06C3DBB04DC2}" srcOrd="3" destOrd="0" parTransId="{7901DB0E-ED3E-4120-B934-B77277D754BD}" sibTransId="{323165BD-8F62-4DAC-9737-3367671D438D}"/>
    <dgm:cxn modelId="{73A8DB83-4D2C-4A6F-97DA-3DC5E5CA720F}" type="presOf" srcId="{B4698286-A08C-45CF-9A71-8B3E4E13512D}" destId="{C9426E02-DA7E-4F55-9D12-59974B71CE2C}" srcOrd="0" destOrd="0" presId="urn:microsoft.com/office/officeart/2005/8/layout/orgChart1"/>
    <dgm:cxn modelId="{13903284-B9D2-4B4F-B698-FF4E28AB9554}" type="presOf" srcId="{47828C50-8D32-4C28-8BD7-27455576F42F}" destId="{A82A57BB-F83E-4E0C-9CE8-8E0936D22BA1}" srcOrd="0" destOrd="0" presId="urn:microsoft.com/office/officeart/2005/8/layout/orgChart1"/>
    <dgm:cxn modelId="{6C75F785-3971-45A3-901D-FB5F9699104C}" srcId="{8AD1F839-F0C6-4FB8-B2DA-51BB5E56D202}" destId="{8F3E6E2F-60E8-4A2C-A86C-21D61F8BA6BF}" srcOrd="0" destOrd="0" parTransId="{B7EA011F-0D31-4C3C-932D-05FE84AD76D1}" sibTransId="{B38416E1-7B7E-4314-AA97-34D5ABA16B33}"/>
    <dgm:cxn modelId="{878AF787-F4DF-4EE2-BDB4-B492CC396EEE}" type="presOf" srcId="{DDE5396D-D305-4D2B-AB3C-6AF5013733C1}" destId="{EFC8C600-4DF8-41B2-AB3C-C9C9D9C420F3}" srcOrd="0" destOrd="0" presId="urn:microsoft.com/office/officeart/2005/8/layout/orgChart1"/>
    <dgm:cxn modelId="{BDB86188-A3D0-4DA9-92E2-4CC61952C9D5}" srcId="{9DFC8467-A3FB-4CDD-8BB8-7A0965D14987}" destId="{FEA23178-7565-4C3E-8FE5-0202A10ECFE6}" srcOrd="0" destOrd="0" parTransId="{B4698286-A08C-45CF-9A71-8B3E4E13512D}" sibTransId="{527E2FBF-35A6-4D9C-8F24-343044269D04}"/>
    <dgm:cxn modelId="{4B090C8B-D847-44A1-ABDF-AA69861519C0}" type="presOf" srcId="{EDCA550E-5D9B-47DB-8B53-EC60D752F9A7}" destId="{B0375DF9-8A32-41EA-804C-A9A31C15B871}" srcOrd="1" destOrd="0" presId="urn:microsoft.com/office/officeart/2005/8/layout/orgChart1"/>
    <dgm:cxn modelId="{BFBDC797-7396-4F6D-83DD-B65B2DE12118}" type="presOf" srcId="{83ADD225-513D-4418-B705-B590A52901D9}" destId="{DB5C6393-FEA8-4B0A-83CF-7B3CC0C84AE9}" srcOrd="0" destOrd="0" presId="urn:microsoft.com/office/officeart/2005/8/layout/orgChart1"/>
    <dgm:cxn modelId="{B412FF9F-3136-48CE-8C8D-E7582093C484}" type="presOf" srcId="{8F3E6E2F-60E8-4A2C-A86C-21D61F8BA6BF}" destId="{982802B9-0CC6-44C0-B4D4-69473B44244F}" srcOrd="0" destOrd="0" presId="urn:microsoft.com/office/officeart/2005/8/layout/orgChart1"/>
    <dgm:cxn modelId="{0E3594A0-7CC9-4A6C-950F-04CDB204ECC8}" type="presOf" srcId="{BEC18841-5955-49B1-B982-9500B5B5E5FD}" destId="{63238C9B-BDDB-48C9-A120-BCE0F6BC8A77}" srcOrd="0" destOrd="0" presId="urn:microsoft.com/office/officeart/2005/8/layout/orgChart1"/>
    <dgm:cxn modelId="{5AECDBA0-474B-402B-A535-F4F77B29E888}" type="presOf" srcId="{3DF2819C-A6E9-4107-956F-A20C0DB90534}" destId="{6C5D1A68-975F-4170-BCD5-42B2DC9EF8F0}" srcOrd="0" destOrd="0" presId="urn:microsoft.com/office/officeart/2005/8/layout/orgChart1"/>
    <dgm:cxn modelId="{3CE7BCA2-110A-44B7-B24F-98520D039EBF}" type="presOf" srcId="{D06C67F6-E521-4121-B48F-3CF5D1DE142C}" destId="{F94C7752-177A-4FDB-AFBC-D6E8B113EF45}" srcOrd="0" destOrd="0" presId="urn:microsoft.com/office/officeart/2005/8/layout/orgChart1"/>
    <dgm:cxn modelId="{C71AC8AA-9E08-456C-80AB-2414DC656C81}" type="presOf" srcId="{D0BCFFB3-3AEE-4149-8072-5CB49643A1F8}" destId="{D0B183CB-8DA0-46D2-9559-107B2FC44D3C}" srcOrd="0" destOrd="0" presId="urn:microsoft.com/office/officeart/2005/8/layout/orgChart1"/>
    <dgm:cxn modelId="{84E068AB-B55B-4FC7-8AD8-EC6A5FC5A4C1}" type="presOf" srcId="{D0BCFFB3-3AEE-4149-8072-5CB49643A1F8}" destId="{4F3F6BB7-39BE-451C-ACCD-21687B229013}" srcOrd="1" destOrd="0" presId="urn:microsoft.com/office/officeart/2005/8/layout/orgChart1"/>
    <dgm:cxn modelId="{C46C0FB4-FF42-47DA-9F50-B2C1B8A85683}" type="presOf" srcId="{B7EA011F-0D31-4C3C-932D-05FE84AD76D1}" destId="{E289214A-40C5-4928-8D8D-1B3CF4CBEE17}" srcOrd="0" destOrd="0" presId="urn:microsoft.com/office/officeart/2005/8/layout/orgChart1"/>
    <dgm:cxn modelId="{E2D4FEB6-596B-4A0B-829D-59C9F51F6392}" type="presOf" srcId="{3DF2819C-A6E9-4107-956F-A20C0DB90534}" destId="{BE30C441-0B47-4892-A6F6-3389D4F8CA52}" srcOrd="1" destOrd="0" presId="urn:microsoft.com/office/officeart/2005/8/layout/orgChart1"/>
    <dgm:cxn modelId="{8DE590BB-3B06-40E3-85F7-00478D0E89CD}" srcId="{34CC0252-AEB7-455C-8FC9-06C3DBB04DC2}" destId="{10CAE154-BFD9-4EE0-B0E1-ADA82D32EE74}" srcOrd="0" destOrd="0" parTransId="{1D592E09-EA3D-4771-A1AD-E325EB771338}" sibTransId="{E1B62F2F-162A-4D7C-98F7-EF2CCA2C1BB7}"/>
    <dgm:cxn modelId="{400CDFD4-7372-46FA-9AFE-DD658A7215FD}" srcId="{A9BE431B-9861-46EA-8CFF-C1DD7D2B3E02}" destId="{D06C67F6-E521-4121-B48F-3CF5D1DE142C}" srcOrd="0" destOrd="0" parTransId="{83ADD225-513D-4418-B705-B590A52901D9}" sibTransId="{F5B2A6E5-C7D8-4655-B73A-3D4C8C4AD8C3}"/>
    <dgm:cxn modelId="{8CED03D5-F07C-4127-808A-160A9D8A94D2}" type="presOf" srcId="{EDCA550E-5D9B-47DB-8B53-EC60D752F9A7}" destId="{3CEC1723-E575-4C4F-828A-B45782DAFEB0}" srcOrd="0" destOrd="0" presId="urn:microsoft.com/office/officeart/2005/8/layout/orgChart1"/>
    <dgm:cxn modelId="{0DC137D9-7B29-4EBC-AB53-03674C2D724E}" type="presOf" srcId="{1BD84AD3-10C4-4454-951C-E7B11B2F8DCF}" destId="{5120A79D-5581-49D3-B5B9-FAC65F0E0BFE}" srcOrd="0" destOrd="0" presId="urn:microsoft.com/office/officeart/2005/8/layout/orgChart1"/>
    <dgm:cxn modelId="{7716C6DB-AC1F-4DB5-A575-1BAF2927E16A}" type="presOf" srcId="{34CC0252-AEB7-455C-8FC9-06C3DBB04DC2}" destId="{50EFFE69-0F83-485E-B727-7B1F5E7FB531}" srcOrd="1" destOrd="0" presId="urn:microsoft.com/office/officeart/2005/8/layout/orgChart1"/>
    <dgm:cxn modelId="{069C44DD-BEAF-4159-A4A3-649246349076}" type="presOf" srcId="{A9BE431B-9861-46EA-8CFF-C1DD7D2B3E02}" destId="{63A97CD7-A770-45D2-A977-F58EA987EA7A}" srcOrd="1" destOrd="0" presId="urn:microsoft.com/office/officeart/2005/8/layout/orgChart1"/>
    <dgm:cxn modelId="{43E86BDF-860F-44C0-89EE-FB1849CD85D8}" type="presOf" srcId="{FEA23178-7565-4C3E-8FE5-0202A10ECFE6}" destId="{6CDB6C5D-7D20-4F29-8FDB-B1A158C59759}" srcOrd="0" destOrd="0" presId="urn:microsoft.com/office/officeart/2005/8/layout/orgChart1"/>
    <dgm:cxn modelId="{90D5E7E9-AC93-4B5D-8A80-4089A3D3D7E5}" type="presOf" srcId="{A95920C3-5E63-4562-9EC2-CA37FA03FC5B}" destId="{57FCCB1E-AD19-4EBD-B498-1B055DB3C51A}" srcOrd="0" destOrd="0" presId="urn:microsoft.com/office/officeart/2005/8/layout/orgChart1"/>
    <dgm:cxn modelId="{576DADEB-4B1A-47ED-8D9F-6E9A2424948A}" type="presOf" srcId="{10CAE154-BFD9-4EE0-B0E1-ADA82D32EE74}" destId="{C8485904-ACA9-419D-BE12-CC4C31A44387}" srcOrd="0" destOrd="0" presId="urn:microsoft.com/office/officeart/2005/8/layout/orgChart1"/>
    <dgm:cxn modelId="{ABCA74EE-8A62-4B4A-B1C4-9860D63E166B}" type="presOf" srcId="{6B895550-F1F6-443A-BEC7-7ECEB00C76EA}" destId="{C2F5FC0C-4706-400C-8158-CBD06B027FBB}" srcOrd="0" destOrd="0" presId="urn:microsoft.com/office/officeart/2005/8/layout/orgChart1"/>
    <dgm:cxn modelId="{C83B31EF-E996-4F60-B09A-2F96FD176855}" srcId="{FEA23178-7565-4C3E-8FE5-0202A10ECFE6}" destId="{A9BE431B-9861-46EA-8CFF-C1DD7D2B3E02}" srcOrd="0" destOrd="0" parTransId="{4204750D-7EF9-42D9-8D11-5591B9AC1541}" sibTransId="{F97DDA8A-5886-47C2-A238-FCE18E5A5980}"/>
    <dgm:cxn modelId="{EF7AFFF9-1397-4551-9128-F0A028DE57A6}" type="presOf" srcId="{34CC0252-AEB7-455C-8FC9-06C3DBB04DC2}" destId="{3C11F2AE-8562-44AC-B976-A6C1EF4B96CE}" srcOrd="0" destOrd="0" presId="urn:microsoft.com/office/officeart/2005/8/layout/orgChart1"/>
    <dgm:cxn modelId="{7B5BD6FA-AAC7-434F-A28F-B18500003126}" type="presOf" srcId="{DB1127A9-4417-4C54-ADF5-356068A5C5F7}" destId="{013A103F-B63A-4B4D-A07C-FA58894F1B52}" srcOrd="0" destOrd="0" presId="urn:microsoft.com/office/officeart/2005/8/layout/orgChart1"/>
    <dgm:cxn modelId="{BCB49EFE-7748-499E-97BE-3AE208B6B3A2}" srcId="{495D0B3F-5F48-42D5-8D1A-6650687D8ED2}" destId="{3DF2819C-A6E9-4107-956F-A20C0DB90534}" srcOrd="2" destOrd="0" parTransId="{DB1127A9-4417-4C54-ADF5-356068A5C5F7}" sibTransId="{CDE0053D-4A2C-43E4-99AC-9F57BF76EF33}"/>
    <dgm:cxn modelId="{2CC9840B-FC23-4B6A-BAE1-12ACCE8D6FBF}" type="presParOf" srcId="{57FCCB1E-AD19-4EBD-B498-1B055DB3C51A}" destId="{0508F8FC-ACF2-4ACF-83E8-46978C619276}" srcOrd="0" destOrd="0" presId="urn:microsoft.com/office/officeart/2005/8/layout/orgChart1"/>
    <dgm:cxn modelId="{52906D5E-B40F-4076-9921-B7DAD5D61560}" type="presParOf" srcId="{0508F8FC-ACF2-4ACF-83E8-46978C619276}" destId="{A68AE19F-7DE0-421F-87B8-D44D3EE6DEA2}" srcOrd="0" destOrd="0" presId="urn:microsoft.com/office/officeart/2005/8/layout/orgChart1"/>
    <dgm:cxn modelId="{87DD4538-ABC7-43D9-A9D4-7AFC7D23341A}" type="presParOf" srcId="{A68AE19F-7DE0-421F-87B8-D44D3EE6DEA2}" destId="{DF5F5C3D-56ED-4117-82C7-66776BE0CABB}" srcOrd="0" destOrd="0" presId="urn:microsoft.com/office/officeart/2005/8/layout/orgChart1"/>
    <dgm:cxn modelId="{5D0C4DAB-A97D-4845-A559-24614F416210}" type="presParOf" srcId="{A68AE19F-7DE0-421F-87B8-D44D3EE6DEA2}" destId="{763B7BE1-51CF-4DE4-B71A-183646A5D511}" srcOrd="1" destOrd="0" presId="urn:microsoft.com/office/officeart/2005/8/layout/orgChart1"/>
    <dgm:cxn modelId="{6B5E4202-7C47-4B8F-A783-9DA7D2EB6601}" type="presParOf" srcId="{0508F8FC-ACF2-4ACF-83E8-46978C619276}" destId="{A661CBC7-5459-4B5F-A69C-F582A5F83E6B}" srcOrd="1" destOrd="0" presId="urn:microsoft.com/office/officeart/2005/8/layout/orgChart1"/>
    <dgm:cxn modelId="{C3B4F83A-F4CE-44FA-B856-42C1739ACC2B}" type="presParOf" srcId="{A661CBC7-5459-4B5F-A69C-F582A5F83E6B}" destId="{C9426E02-DA7E-4F55-9D12-59974B71CE2C}" srcOrd="0" destOrd="0" presId="urn:microsoft.com/office/officeart/2005/8/layout/orgChart1"/>
    <dgm:cxn modelId="{938EB447-CC91-4C40-BF24-D05DAE0DA8D3}" type="presParOf" srcId="{A661CBC7-5459-4B5F-A69C-F582A5F83E6B}" destId="{04D6BD34-07A0-4F1C-8BA4-99B74583251F}" srcOrd="1" destOrd="0" presId="urn:microsoft.com/office/officeart/2005/8/layout/orgChart1"/>
    <dgm:cxn modelId="{7E44E720-E85A-4DD1-AAB0-EB211D718CF4}" type="presParOf" srcId="{04D6BD34-07A0-4F1C-8BA4-99B74583251F}" destId="{1D55BB16-9D3F-4389-A4A3-E73A6949A3C3}" srcOrd="0" destOrd="0" presId="urn:microsoft.com/office/officeart/2005/8/layout/orgChart1"/>
    <dgm:cxn modelId="{7C2ABC35-784C-4B9F-BB6F-4F45613D07B2}" type="presParOf" srcId="{1D55BB16-9D3F-4389-A4A3-E73A6949A3C3}" destId="{6CDB6C5D-7D20-4F29-8FDB-B1A158C59759}" srcOrd="0" destOrd="0" presId="urn:microsoft.com/office/officeart/2005/8/layout/orgChart1"/>
    <dgm:cxn modelId="{1274C913-730F-4372-8E12-7B03A9A389C5}" type="presParOf" srcId="{1D55BB16-9D3F-4389-A4A3-E73A6949A3C3}" destId="{8CA8FF88-62A2-487A-9851-CC9682160531}" srcOrd="1" destOrd="0" presId="urn:microsoft.com/office/officeart/2005/8/layout/orgChart1"/>
    <dgm:cxn modelId="{F0400BBD-D275-4751-9055-E2F0C8ACBEE6}" type="presParOf" srcId="{04D6BD34-07A0-4F1C-8BA4-99B74583251F}" destId="{2A1CB741-1308-4FAB-BC6E-F76D0C42081A}" srcOrd="1" destOrd="0" presId="urn:microsoft.com/office/officeart/2005/8/layout/orgChart1"/>
    <dgm:cxn modelId="{985C8206-259E-4A02-ACD5-3AAEBFA7B310}" type="presParOf" srcId="{2A1CB741-1308-4FAB-BC6E-F76D0C42081A}" destId="{EB9807C7-943F-4177-9F24-A4F7A450847D}" srcOrd="0" destOrd="0" presId="urn:microsoft.com/office/officeart/2005/8/layout/orgChart1"/>
    <dgm:cxn modelId="{7253FB47-C771-4305-840E-9382A0BD292F}" type="presParOf" srcId="{2A1CB741-1308-4FAB-BC6E-F76D0C42081A}" destId="{F31D21D4-1089-4AAC-B24E-A27CBBEA991D}" srcOrd="1" destOrd="0" presId="urn:microsoft.com/office/officeart/2005/8/layout/orgChart1"/>
    <dgm:cxn modelId="{F7D58E59-E109-4848-A1C0-2365B2C4B0FA}" type="presParOf" srcId="{F31D21D4-1089-4AAC-B24E-A27CBBEA991D}" destId="{E3F767E7-0109-433A-964D-EE1CB7518456}" srcOrd="0" destOrd="0" presId="urn:microsoft.com/office/officeart/2005/8/layout/orgChart1"/>
    <dgm:cxn modelId="{05EE9E05-DC59-4EFD-86B4-7AA31AD9CCBF}" type="presParOf" srcId="{E3F767E7-0109-433A-964D-EE1CB7518456}" destId="{7D4E121C-E1EF-470D-B02A-13F6DE98BB37}" srcOrd="0" destOrd="0" presId="urn:microsoft.com/office/officeart/2005/8/layout/orgChart1"/>
    <dgm:cxn modelId="{40335513-F3C6-4C56-AF21-A608DC04AD02}" type="presParOf" srcId="{E3F767E7-0109-433A-964D-EE1CB7518456}" destId="{63A97CD7-A770-45D2-A977-F58EA987EA7A}" srcOrd="1" destOrd="0" presId="urn:microsoft.com/office/officeart/2005/8/layout/orgChart1"/>
    <dgm:cxn modelId="{DBC2EAA8-35EF-4DC4-9A88-84F9CDE874AC}" type="presParOf" srcId="{F31D21D4-1089-4AAC-B24E-A27CBBEA991D}" destId="{11F3F4C9-E3D1-4E81-9D78-7976A9133239}" srcOrd="1" destOrd="0" presId="urn:microsoft.com/office/officeart/2005/8/layout/orgChart1"/>
    <dgm:cxn modelId="{46A210C4-7479-4C70-AE92-9BAB859E0BBD}" type="presParOf" srcId="{11F3F4C9-E3D1-4E81-9D78-7976A9133239}" destId="{DB5C6393-FEA8-4B0A-83CF-7B3CC0C84AE9}" srcOrd="0" destOrd="0" presId="urn:microsoft.com/office/officeart/2005/8/layout/orgChart1"/>
    <dgm:cxn modelId="{72057D7B-B099-491A-BB77-23E2CC03B5FF}" type="presParOf" srcId="{11F3F4C9-E3D1-4E81-9D78-7976A9133239}" destId="{42F8DCEB-60B0-43B9-ADCF-1B80665F4B1F}" srcOrd="1" destOrd="0" presId="urn:microsoft.com/office/officeart/2005/8/layout/orgChart1"/>
    <dgm:cxn modelId="{184E6051-0C79-41BB-8D1A-31F81CAB8E2C}" type="presParOf" srcId="{42F8DCEB-60B0-43B9-ADCF-1B80665F4B1F}" destId="{CF380540-CCE8-4570-AF2C-727D16D6E6D8}" srcOrd="0" destOrd="0" presId="urn:microsoft.com/office/officeart/2005/8/layout/orgChart1"/>
    <dgm:cxn modelId="{CB100210-E776-4A21-B73D-5B645C4D2949}" type="presParOf" srcId="{CF380540-CCE8-4570-AF2C-727D16D6E6D8}" destId="{F94C7752-177A-4FDB-AFBC-D6E8B113EF45}" srcOrd="0" destOrd="0" presId="urn:microsoft.com/office/officeart/2005/8/layout/orgChart1"/>
    <dgm:cxn modelId="{F5B5F3A5-241A-480F-A74B-76CE58C38178}" type="presParOf" srcId="{CF380540-CCE8-4570-AF2C-727D16D6E6D8}" destId="{A3B16BE2-CB88-4C80-80FE-E7CECCAEC02A}" srcOrd="1" destOrd="0" presId="urn:microsoft.com/office/officeart/2005/8/layout/orgChart1"/>
    <dgm:cxn modelId="{D9CC02BD-B623-4336-A7AA-7743D9D55784}" type="presParOf" srcId="{42F8DCEB-60B0-43B9-ADCF-1B80665F4B1F}" destId="{722730AA-7F86-4562-BA76-83A894B78335}" srcOrd="1" destOrd="0" presId="urn:microsoft.com/office/officeart/2005/8/layout/orgChart1"/>
    <dgm:cxn modelId="{6DA3306C-AEB3-4FEF-B34C-8310194D4106}" type="presParOf" srcId="{42F8DCEB-60B0-43B9-ADCF-1B80665F4B1F}" destId="{2DFD4F58-7C91-4FBA-A5D1-643DF7B5D604}" srcOrd="2" destOrd="0" presId="urn:microsoft.com/office/officeart/2005/8/layout/orgChart1"/>
    <dgm:cxn modelId="{2E722E58-348E-4930-9D05-70DD418301D1}" type="presParOf" srcId="{F31D21D4-1089-4AAC-B24E-A27CBBEA991D}" destId="{6C94D6DC-CFF6-44F9-9A84-AECD2AA2FCD9}" srcOrd="2" destOrd="0" presId="urn:microsoft.com/office/officeart/2005/8/layout/orgChart1"/>
    <dgm:cxn modelId="{571C8BFB-B022-43D4-B2D2-C3239F220D23}" type="presParOf" srcId="{2A1CB741-1308-4FAB-BC6E-F76D0C42081A}" destId="{3190AE82-B7C1-4351-A538-0D9C81F5D89E}" srcOrd="2" destOrd="0" presId="urn:microsoft.com/office/officeart/2005/8/layout/orgChart1"/>
    <dgm:cxn modelId="{8A0C0FC8-E456-46CA-BBC9-D0B553ADCE85}" type="presParOf" srcId="{2A1CB741-1308-4FAB-BC6E-F76D0C42081A}" destId="{550EF3C3-6C06-43AE-A951-6A9E0DCD84A7}" srcOrd="3" destOrd="0" presId="urn:microsoft.com/office/officeart/2005/8/layout/orgChart1"/>
    <dgm:cxn modelId="{1D3CE6A9-B424-4037-AD4F-F1DAFD7FFBB0}" type="presParOf" srcId="{550EF3C3-6C06-43AE-A951-6A9E0DCD84A7}" destId="{7615927C-F7A1-46B5-B258-8F3E83F5E32D}" srcOrd="0" destOrd="0" presId="urn:microsoft.com/office/officeart/2005/8/layout/orgChart1"/>
    <dgm:cxn modelId="{173A94F1-555C-4E6F-B8BE-D5462B5A7F4D}" type="presParOf" srcId="{7615927C-F7A1-46B5-B258-8F3E83F5E32D}" destId="{D0B183CB-8DA0-46D2-9559-107B2FC44D3C}" srcOrd="0" destOrd="0" presId="urn:microsoft.com/office/officeart/2005/8/layout/orgChart1"/>
    <dgm:cxn modelId="{BBC37DD6-F71F-43B5-89BB-11919DE60130}" type="presParOf" srcId="{7615927C-F7A1-46B5-B258-8F3E83F5E32D}" destId="{4F3F6BB7-39BE-451C-ACCD-21687B229013}" srcOrd="1" destOrd="0" presId="urn:microsoft.com/office/officeart/2005/8/layout/orgChart1"/>
    <dgm:cxn modelId="{2E7BE79C-F728-4800-92DA-2B2BC15A6F5D}" type="presParOf" srcId="{550EF3C3-6C06-43AE-A951-6A9E0DCD84A7}" destId="{DBBA11F0-C192-4FDE-958D-392F0737AC54}" srcOrd="1" destOrd="0" presId="urn:microsoft.com/office/officeart/2005/8/layout/orgChart1"/>
    <dgm:cxn modelId="{82546ED7-23C3-4169-82D0-B87B246E79A7}" type="presParOf" srcId="{DBBA11F0-C192-4FDE-958D-392F0737AC54}" destId="{5120A79D-5581-49D3-B5B9-FAC65F0E0BFE}" srcOrd="0" destOrd="0" presId="urn:microsoft.com/office/officeart/2005/8/layout/orgChart1"/>
    <dgm:cxn modelId="{E3097CE5-20E2-49C5-9B0E-EB0CCBF51FC0}" type="presParOf" srcId="{DBBA11F0-C192-4FDE-958D-392F0737AC54}" destId="{3CD58064-8246-4B54-B877-2F9628863D4D}" srcOrd="1" destOrd="0" presId="urn:microsoft.com/office/officeart/2005/8/layout/orgChart1"/>
    <dgm:cxn modelId="{BAF61713-0152-49FC-B342-678629145422}" type="presParOf" srcId="{3CD58064-8246-4B54-B877-2F9628863D4D}" destId="{07FBDD0E-E654-47C6-8C18-6F97202170BC}" srcOrd="0" destOrd="0" presId="urn:microsoft.com/office/officeart/2005/8/layout/orgChart1"/>
    <dgm:cxn modelId="{6414E86D-3FB7-4DA8-93DF-6B396C8EA986}" type="presParOf" srcId="{07FBDD0E-E654-47C6-8C18-6F97202170BC}" destId="{7E91CA9E-E9B7-40E9-8406-563145EAB6C8}" srcOrd="0" destOrd="0" presId="urn:microsoft.com/office/officeart/2005/8/layout/orgChart1"/>
    <dgm:cxn modelId="{5BA1F7D8-4A0B-4335-A20C-E33D6B9E4581}" type="presParOf" srcId="{07FBDD0E-E654-47C6-8C18-6F97202170BC}" destId="{105FA68A-B99C-4B2F-975E-DA66449472B9}" srcOrd="1" destOrd="0" presId="urn:microsoft.com/office/officeart/2005/8/layout/orgChart1"/>
    <dgm:cxn modelId="{37A8D870-78E6-46E0-88A1-3FF1DCE65ED7}" type="presParOf" srcId="{3CD58064-8246-4B54-B877-2F9628863D4D}" destId="{7EA05BD5-A993-4419-A884-90D040CF50D5}" srcOrd="1" destOrd="0" presId="urn:microsoft.com/office/officeart/2005/8/layout/orgChart1"/>
    <dgm:cxn modelId="{EA378E22-6D96-47D3-8296-C76A2009D72D}" type="presParOf" srcId="{3CD58064-8246-4B54-B877-2F9628863D4D}" destId="{55A2CA8B-C257-434B-9F77-EBDCC8CD9F80}" srcOrd="2" destOrd="0" presId="urn:microsoft.com/office/officeart/2005/8/layout/orgChart1"/>
    <dgm:cxn modelId="{D1177CDE-9853-4B30-9FC3-6D1BC35DF114}" type="presParOf" srcId="{550EF3C3-6C06-43AE-A951-6A9E0DCD84A7}" destId="{A65AE2BD-240C-4340-AC2C-A9F4F684C2C4}" srcOrd="2" destOrd="0" presId="urn:microsoft.com/office/officeart/2005/8/layout/orgChart1"/>
    <dgm:cxn modelId="{3EF7D41E-6F92-4C18-B548-8577BDD27A1B}" type="presParOf" srcId="{04D6BD34-07A0-4F1C-8BA4-99B74583251F}" destId="{EA745FA9-5A07-4DAD-8201-18B8B38A2C17}" srcOrd="2" destOrd="0" presId="urn:microsoft.com/office/officeart/2005/8/layout/orgChart1"/>
    <dgm:cxn modelId="{71134B68-D988-4337-8274-63E51BC687A4}" type="presParOf" srcId="{A661CBC7-5459-4B5F-A69C-F582A5F83E6B}" destId="{93061BFD-C987-4110-AA1D-B94AAD32D4B0}" srcOrd="2" destOrd="0" presId="urn:microsoft.com/office/officeart/2005/8/layout/orgChart1"/>
    <dgm:cxn modelId="{A005F63A-5811-4949-B72A-A28EFDF0001C}" type="presParOf" srcId="{A661CBC7-5459-4B5F-A69C-F582A5F83E6B}" destId="{CE34DFE5-16B8-490D-9776-A673BE49FBB8}" srcOrd="3" destOrd="0" presId="urn:microsoft.com/office/officeart/2005/8/layout/orgChart1"/>
    <dgm:cxn modelId="{3512A355-93A6-42D4-9317-93BCDDB5C06E}" type="presParOf" srcId="{CE34DFE5-16B8-490D-9776-A673BE49FBB8}" destId="{2C297ECA-7207-4C37-A4BC-69F9CDB150D1}" srcOrd="0" destOrd="0" presId="urn:microsoft.com/office/officeart/2005/8/layout/orgChart1"/>
    <dgm:cxn modelId="{E7F5A8F6-A33E-4A44-BB95-17515D76567D}" type="presParOf" srcId="{2C297ECA-7207-4C37-A4BC-69F9CDB150D1}" destId="{8FC5B41D-F99F-45EF-B491-66CCE3C00350}" srcOrd="0" destOrd="0" presId="urn:microsoft.com/office/officeart/2005/8/layout/orgChart1"/>
    <dgm:cxn modelId="{B808D1DC-CF54-47E4-8D86-E2260FF54087}" type="presParOf" srcId="{2C297ECA-7207-4C37-A4BC-69F9CDB150D1}" destId="{0FA35E84-7BA5-42A1-9788-C1222CD5DE59}" srcOrd="1" destOrd="0" presId="urn:microsoft.com/office/officeart/2005/8/layout/orgChart1"/>
    <dgm:cxn modelId="{F27B3FCC-E6B0-48FE-B884-D2AF30810BF9}" type="presParOf" srcId="{CE34DFE5-16B8-490D-9776-A673BE49FBB8}" destId="{995BF966-9DE1-487E-BA28-88F1386D6718}" srcOrd="1" destOrd="0" presId="urn:microsoft.com/office/officeart/2005/8/layout/orgChart1"/>
    <dgm:cxn modelId="{4488BEFE-86D6-4B9A-BDB6-51C9DE6F5327}" type="presParOf" srcId="{995BF966-9DE1-487E-BA28-88F1386D6718}" destId="{8D6F9573-C315-4AF2-8380-946DC7647C72}" srcOrd="0" destOrd="0" presId="urn:microsoft.com/office/officeart/2005/8/layout/orgChart1"/>
    <dgm:cxn modelId="{C1EA0E56-0E2D-4CD0-8D85-456279FBFB06}" type="presParOf" srcId="{995BF966-9DE1-487E-BA28-88F1386D6718}" destId="{71F27BA7-E4DD-48A7-BB61-ABACDB184AE0}" srcOrd="1" destOrd="0" presId="urn:microsoft.com/office/officeart/2005/8/layout/orgChart1"/>
    <dgm:cxn modelId="{430D4AE3-1A5F-4CD4-8E8B-944F8A0313F3}" type="presParOf" srcId="{71F27BA7-E4DD-48A7-BB61-ABACDB184AE0}" destId="{D4715F70-4CD8-4009-8A1C-5C0E891AF533}" srcOrd="0" destOrd="0" presId="urn:microsoft.com/office/officeart/2005/8/layout/orgChart1"/>
    <dgm:cxn modelId="{E4C12B5B-169B-4A67-B156-EC18D8C8A94B}" type="presParOf" srcId="{D4715F70-4CD8-4009-8A1C-5C0E891AF533}" destId="{3CEC1723-E575-4C4F-828A-B45782DAFEB0}" srcOrd="0" destOrd="0" presId="urn:microsoft.com/office/officeart/2005/8/layout/orgChart1"/>
    <dgm:cxn modelId="{E5A660C6-5D5D-4531-A1E9-613D11A583DE}" type="presParOf" srcId="{D4715F70-4CD8-4009-8A1C-5C0E891AF533}" destId="{B0375DF9-8A32-41EA-804C-A9A31C15B871}" srcOrd="1" destOrd="0" presId="urn:microsoft.com/office/officeart/2005/8/layout/orgChart1"/>
    <dgm:cxn modelId="{38CE564A-C663-440D-841D-E61C13BF2AB9}" type="presParOf" srcId="{71F27BA7-E4DD-48A7-BB61-ABACDB184AE0}" destId="{DD7AE523-0E58-4C91-813A-10DF19DEEB75}" srcOrd="1" destOrd="0" presId="urn:microsoft.com/office/officeart/2005/8/layout/orgChart1"/>
    <dgm:cxn modelId="{5CAD8B1B-61AF-4649-A71D-4EF1BEA6FAF1}" type="presParOf" srcId="{DD7AE523-0E58-4C91-813A-10DF19DEEB75}" destId="{2DE39256-5EC4-49F5-809F-A79507AAD637}" srcOrd="0" destOrd="0" presId="urn:microsoft.com/office/officeart/2005/8/layout/orgChart1"/>
    <dgm:cxn modelId="{BF3C0CE3-0670-4D58-B5CE-2FD76BF35241}" type="presParOf" srcId="{DD7AE523-0E58-4C91-813A-10DF19DEEB75}" destId="{80B884C3-144C-40C4-B6E1-10433E0878D3}" srcOrd="1" destOrd="0" presId="urn:microsoft.com/office/officeart/2005/8/layout/orgChart1"/>
    <dgm:cxn modelId="{66CF90EA-543B-4906-9435-6936C01FEA79}" type="presParOf" srcId="{80B884C3-144C-40C4-B6E1-10433E0878D3}" destId="{1511DDDB-88E2-4526-A016-711C5B00ED62}" srcOrd="0" destOrd="0" presId="urn:microsoft.com/office/officeart/2005/8/layout/orgChart1"/>
    <dgm:cxn modelId="{5B31AB64-1DCB-43B0-8F72-0428B1B1A5BA}" type="presParOf" srcId="{1511DDDB-88E2-4526-A016-711C5B00ED62}" destId="{63238C9B-BDDB-48C9-A120-BCE0F6BC8A77}" srcOrd="0" destOrd="0" presId="urn:microsoft.com/office/officeart/2005/8/layout/orgChart1"/>
    <dgm:cxn modelId="{7F5269E2-44A5-4AF6-B6F0-745171B4D3D3}" type="presParOf" srcId="{1511DDDB-88E2-4526-A016-711C5B00ED62}" destId="{F52A8D1C-CEE8-4DC4-9134-1F0B94F7B37A}" srcOrd="1" destOrd="0" presId="urn:microsoft.com/office/officeart/2005/8/layout/orgChart1"/>
    <dgm:cxn modelId="{DB0898C9-6134-4973-BC92-576FB7A3D485}" type="presParOf" srcId="{80B884C3-144C-40C4-B6E1-10433E0878D3}" destId="{3AF08D64-F97B-49DE-897B-FBA4B3E9447B}" srcOrd="1" destOrd="0" presId="urn:microsoft.com/office/officeart/2005/8/layout/orgChart1"/>
    <dgm:cxn modelId="{E97A2D27-8205-42BB-BB12-9817B689885F}" type="presParOf" srcId="{80B884C3-144C-40C4-B6E1-10433E0878D3}" destId="{EF1FD75B-71E6-4137-953E-8B8026B17441}" srcOrd="2" destOrd="0" presId="urn:microsoft.com/office/officeart/2005/8/layout/orgChart1"/>
    <dgm:cxn modelId="{049AB4DA-C13E-4CB0-833F-E6A843C5F063}" type="presParOf" srcId="{71F27BA7-E4DD-48A7-BB61-ABACDB184AE0}" destId="{1D6F9109-88E8-4A3E-9DE3-8B91063C279C}" srcOrd="2" destOrd="0" presId="urn:microsoft.com/office/officeart/2005/8/layout/orgChart1"/>
    <dgm:cxn modelId="{21D9C5D0-AB59-4AD6-8424-89208A07671A}" type="presParOf" srcId="{995BF966-9DE1-487E-BA28-88F1386D6718}" destId="{1B664F07-6965-49EB-936A-EA905B12DD53}" srcOrd="2" destOrd="0" presId="urn:microsoft.com/office/officeart/2005/8/layout/orgChart1"/>
    <dgm:cxn modelId="{52AE957A-CDD1-4EB1-890A-32095CECF265}" type="presParOf" srcId="{995BF966-9DE1-487E-BA28-88F1386D6718}" destId="{CE2FF023-DE9A-4615-B631-E65EA04E77DC}" srcOrd="3" destOrd="0" presId="urn:microsoft.com/office/officeart/2005/8/layout/orgChart1"/>
    <dgm:cxn modelId="{755E3C40-5C93-4E72-866D-3F4397740124}" type="presParOf" srcId="{CE2FF023-DE9A-4615-B631-E65EA04E77DC}" destId="{AE4B0135-9235-4C2D-801C-23816B1D697F}" srcOrd="0" destOrd="0" presId="urn:microsoft.com/office/officeart/2005/8/layout/orgChart1"/>
    <dgm:cxn modelId="{BE9FA477-2135-45DA-AF06-22E3E53FA3E1}" type="presParOf" srcId="{AE4B0135-9235-4C2D-801C-23816B1D697F}" destId="{FE5E0D8A-D846-4AF6-BE71-093B264EABEC}" srcOrd="0" destOrd="0" presId="urn:microsoft.com/office/officeart/2005/8/layout/orgChart1"/>
    <dgm:cxn modelId="{2CDB909C-4242-405D-87DC-599C98F24F9E}" type="presParOf" srcId="{AE4B0135-9235-4C2D-801C-23816B1D697F}" destId="{505AE2BE-44EB-4548-9D12-EE1E91DFE243}" srcOrd="1" destOrd="0" presId="urn:microsoft.com/office/officeart/2005/8/layout/orgChart1"/>
    <dgm:cxn modelId="{90C388B8-5DDF-45B6-A829-5B9D73E204D3}" type="presParOf" srcId="{CE2FF023-DE9A-4615-B631-E65EA04E77DC}" destId="{90FFB25D-7F4D-4827-B7C7-6A4B6BC44905}" srcOrd="1" destOrd="0" presId="urn:microsoft.com/office/officeart/2005/8/layout/orgChart1"/>
    <dgm:cxn modelId="{A8AB9AFE-CCCD-4CD6-8C26-2C145E9B0523}" type="presParOf" srcId="{90FFB25D-7F4D-4827-B7C7-6A4B6BC44905}" destId="{E289214A-40C5-4928-8D8D-1B3CF4CBEE17}" srcOrd="0" destOrd="0" presId="urn:microsoft.com/office/officeart/2005/8/layout/orgChart1"/>
    <dgm:cxn modelId="{DFBBFD7F-3D0F-42E7-B6A1-92ABD00C2F68}" type="presParOf" srcId="{90FFB25D-7F4D-4827-B7C7-6A4B6BC44905}" destId="{9ECB907E-C6F3-4570-AEF7-FF29F319A9FE}" srcOrd="1" destOrd="0" presId="urn:microsoft.com/office/officeart/2005/8/layout/orgChart1"/>
    <dgm:cxn modelId="{63E855AE-B336-43A4-A1F2-A822BEA17B51}" type="presParOf" srcId="{9ECB907E-C6F3-4570-AEF7-FF29F319A9FE}" destId="{4A609CC9-5526-49AE-9F56-0E49A6730749}" srcOrd="0" destOrd="0" presId="urn:microsoft.com/office/officeart/2005/8/layout/orgChart1"/>
    <dgm:cxn modelId="{09197A67-3169-4BC0-BEF4-A2E4C256D95D}" type="presParOf" srcId="{4A609CC9-5526-49AE-9F56-0E49A6730749}" destId="{982802B9-0CC6-44C0-B4D4-69473B44244F}" srcOrd="0" destOrd="0" presId="urn:microsoft.com/office/officeart/2005/8/layout/orgChart1"/>
    <dgm:cxn modelId="{2E841F40-A019-4EB5-8EE5-D84DFDC600C0}" type="presParOf" srcId="{4A609CC9-5526-49AE-9F56-0E49A6730749}" destId="{D067BFD5-FA96-4611-AAF3-8F2A7AA4803C}" srcOrd="1" destOrd="0" presId="urn:microsoft.com/office/officeart/2005/8/layout/orgChart1"/>
    <dgm:cxn modelId="{6C1E6B5B-7ECD-4596-B4B6-985E0C0325DB}" type="presParOf" srcId="{9ECB907E-C6F3-4570-AEF7-FF29F319A9FE}" destId="{8E429B25-9937-4B55-B9EA-DE0EB89B965E}" srcOrd="1" destOrd="0" presId="urn:microsoft.com/office/officeart/2005/8/layout/orgChart1"/>
    <dgm:cxn modelId="{5C62822E-4ABF-422D-B652-FD663D337AEF}" type="presParOf" srcId="{9ECB907E-C6F3-4570-AEF7-FF29F319A9FE}" destId="{0701257E-8807-479F-BBD4-BB53B03CA877}" srcOrd="2" destOrd="0" presId="urn:microsoft.com/office/officeart/2005/8/layout/orgChart1"/>
    <dgm:cxn modelId="{39AB6629-70B8-4325-A37C-52C966B048DF}" type="presParOf" srcId="{CE2FF023-DE9A-4615-B631-E65EA04E77DC}" destId="{3B616EAB-162F-4F35-AC7C-0BEBB845F6B6}" srcOrd="2" destOrd="0" presId="urn:microsoft.com/office/officeart/2005/8/layout/orgChart1"/>
    <dgm:cxn modelId="{40B7AC18-86F2-4BB9-A7A9-F543DCC7B679}" type="presParOf" srcId="{995BF966-9DE1-487E-BA28-88F1386D6718}" destId="{013A103F-B63A-4B4D-A07C-FA58894F1B52}" srcOrd="4" destOrd="0" presId="urn:microsoft.com/office/officeart/2005/8/layout/orgChart1"/>
    <dgm:cxn modelId="{A58A061B-39D0-44B0-9C4A-E89A755B8FBB}" type="presParOf" srcId="{995BF966-9DE1-487E-BA28-88F1386D6718}" destId="{F7BFAF25-EB44-49FF-B198-319733740CA6}" srcOrd="5" destOrd="0" presId="urn:microsoft.com/office/officeart/2005/8/layout/orgChart1"/>
    <dgm:cxn modelId="{A54945BC-170B-448A-B75B-64DB8E1EDD93}" type="presParOf" srcId="{F7BFAF25-EB44-49FF-B198-319733740CA6}" destId="{E13DC228-A8B8-4928-8CAF-89677AA17298}" srcOrd="0" destOrd="0" presId="urn:microsoft.com/office/officeart/2005/8/layout/orgChart1"/>
    <dgm:cxn modelId="{7EF2D3BC-9B17-4A32-B797-CA0536FDEF7F}" type="presParOf" srcId="{E13DC228-A8B8-4928-8CAF-89677AA17298}" destId="{6C5D1A68-975F-4170-BCD5-42B2DC9EF8F0}" srcOrd="0" destOrd="0" presId="urn:microsoft.com/office/officeart/2005/8/layout/orgChart1"/>
    <dgm:cxn modelId="{869D6B23-46DE-4EFE-ACDE-12B69BEC336A}" type="presParOf" srcId="{E13DC228-A8B8-4928-8CAF-89677AA17298}" destId="{BE30C441-0B47-4892-A6F6-3389D4F8CA52}" srcOrd="1" destOrd="0" presId="urn:microsoft.com/office/officeart/2005/8/layout/orgChart1"/>
    <dgm:cxn modelId="{55B4AC8F-1734-455F-8389-75C4EFD9447E}" type="presParOf" srcId="{F7BFAF25-EB44-49FF-B198-319733740CA6}" destId="{96602C83-BDA2-4C2A-B867-7CF862938765}" srcOrd="1" destOrd="0" presId="urn:microsoft.com/office/officeart/2005/8/layout/orgChart1"/>
    <dgm:cxn modelId="{9113250E-B02B-4146-98DF-DD077D962830}" type="presParOf" srcId="{96602C83-BDA2-4C2A-B867-7CF862938765}" destId="{EFC8C600-4DF8-41B2-AB3C-C9C9D9C420F3}" srcOrd="0" destOrd="0" presId="urn:microsoft.com/office/officeart/2005/8/layout/orgChart1"/>
    <dgm:cxn modelId="{A984232E-A165-4BA5-9305-3606550FF493}" type="presParOf" srcId="{96602C83-BDA2-4C2A-B867-7CF862938765}" destId="{6277B3C1-004F-42A0-8BBD-A057717952E2}" srcOrd="1" destOrd="0" presId="urn:microsoft.com/office/officeart/2005/8/layout/orgChart1"/>
    <dgm:cxn modelId="{F7F35217-2AC6-40A2-804F-8AEE720E65D2}" type="presParOf" srcId="{6277B3C1-004F-42A0-8BBD-A057717952E2}" destId="{764B89B8-56DB-4A2B-BA03-B316E59DF241}" srcOrd="0" destOrd="0" presId="urn:microsoft.com/office/officeart/2005/8/layout/orgChart1"/>
    <dgm:cxn modelId="{857AB007-9423-4275-BC71-5B09F7997F69}" type="presParOf" srcId="{764B89B8-56DB-4A2B-BA03-B316E59DF241}" destId="{3E8BF2A8-8C77-43FF-BBD0-E456F32EC00C}" srcOrd="0" destOrd="0" presId="urn:microsoft.com/office/officeart/2005/8/layout/orgChart1"/>
    <dgm:cxn modelId="{DE3AF547-0F8F-41C2-9AF6-C24560B492CC}" type="presParOf" srcId="{764B89B8-56DB-4A2B-BA03-B316E59DF241}" destId="{7153362C-8D42-402C-8855-274A921EBA14}" srcOrd="1" destOrd="0" presId="urn:microsoft.com/office/officeart/2005/8/layout/orgChart1"/>
    <dgm:cxn modelId="{42C0D497-7131-482C-B2D8-6B08013710BA}" type="presParOf" srcId="{6277B3C1-004F-42A0-8BBD-A057717952E2}" destId="{826CD073-428F-4947-AB6C-CBB4BA9C6231}" srcOrd="1" destOrd="0" presId="urn:microsoft.com/office/officeart/2005/8/layout/orgChart1"/>
    <dgm:cxn modelId="{0C0085C8-FCCF-463E-B991-EC451FE9988D}" type="presParOf" srcId="{6277B3C1-004F-42A0-8BBD-A057717952E2}" destId="{D9B55C9B-0BD1-4B39-AD11-887EADDF7A54}" srcOrd="2" destOrd="0" presId="urn:microsoft.com/office/officeart/2005/8/layout/orgChart1"/>
    <dgm:cxn modelId="{30856034-EB16-4AE1-B330-DE678BE73D1E}" type="presParOf" srcId="{F7BFAF25-EB44-49FF-B198-319733740CA6}" destId="{D3F1E4EC-5BCF-4884-BEDE-8F048A785050}" srcOrd="2" destOrd="0" presId="urn:microsoft.com/office/officeart/2005/8/layout/orgChart1"/>
    <dgm:cxn modelId="{A5A583E6-0C3B-44C9-BE3B-07BB68996C8F}" type="presParOf" srcId="{995BF966-9DE1-487E-BA28-88F1386D6718}" destId="{0819467C-D3D3-4E6D-A717-D42436FF11C8}" srcOrd="6" destOrd="0" presId="urn:microsoft.com/office/officeart/2005/8/layout/orgChart1"/>
    <dgm:cxn modelId="{06F7F781-0043-4AC1-A8D2-222B088226CA}" type="presParOf" srcId="{995BF966-9DE1-487E-BA28-88F1386D6718}" destId="{B37215CD-DDE9-4369-96F2-67F1841F5286}" srcOrd="7" destOrd="0" presId="urn:microsoft.com/office/officeart/2005/8/layout/orgChart1"/>
    <dgm:cxn modelId="{60E67969-FDE6-4F4A-BBC0-8D25E4346B4A}" type="presParOf" srcId="{B37215CD-DDE9-4369-96F2-67F1841F5286}" destId="{5624DA65-2D35-4A34-9BBE-FDC4B90D4EBA}" srcOrd="0" destOrd="0" presId="urn:microsoft.com/office/officeart/2005/8/layout/orgChart1"/>
    <dgm:cxn modelId="{85A8BFA8-E2F5-433C-8907-1191985A78B9}" type="presParOf" srcId="{5624DA65-2D35-4A34-9BBE-FDC4B90D4EBA}" destId="{3C11F2AE-8562-44AC-B976-A6C1EF4B96CE}" srcOrd="0" destOrd="0" presId="urn:microsoft.com/office/officeart/2005/8/layout/orgChart1"/>
    <dgm:cxn modelId="{ACFA18F8-551D-435A-958E-B4D6BF0FD027}" type="presParOf" srcId="{5624DA65-2D35-4A34-9BBE-FDC4B90D4EBA}" destId="{50EFFE69-0F83-485E-B727-7B1F5E7FB531}" srcOrd="1" destOrd="0" presId="urn:microsoft.com/office/officeart/2005/8/layout/orgChart1"/>
    <dgm:cxn modelId="{E99AF4D8-732C-42FF-A294-E57B92202858}" type="presParOf" srcId="{B37215CD-DDE9-4369-96F2-67F1841F5286}" destId="{68090F12-7973-43B9-9D40-54B5B742B970}" srcOrd="1" destOrd="0" presId="urn:microsoft.com/office/officeart/2005/8/layout/orgChart1"/>
    <dgm:cxn modelId="{15191B12-8E5C-41BD-82C3-0D5EE7BC18A3}" type="presParOf" srcId="{68090F12-7973-43B9-9D40-54B5B742B970}" destId="{1BB509EE-DEAD-413D-9BD7-1E7D0368903A}" srcOrd="0" destOrd="0" presId="urn:microsoft.com/office/officeart/2005/8/layout/orgChart1"/>
    <dgm:cxn modelId="{07105707-1AED-4C79-BAF0-51A7ACE96245}" type="presParOf" srcId="{68090F12-7973-43B9-9D40-54B5B742B970}" destId="{9059E71D-5612-4CE3-9E63-9D9CA161AEA5}" srcOrd="1" destOrd="0" presId="urn:microsoft.com/office/officeart/2005/8/layout/orgChart1"/>
    <dgm:cxn modelId="{E7074C1A-6EB0-47C2-942A-E618FEE233DC}" type="presParOf" srcId="{9059E71D-5612-4CE3-9E63-9D9CA161AEA5}" destId="{DF37F57C-868B-4D78-A7FD-DFE986D22931}" srcOrd="0" destOrd="0" presId="urn:microsoft.com/office/officeart/2005/8/layout/orgChart1"/>
    <dgm:cxn modelId="{CF7022DC-235E-4876-99A3-F679B953284C}" type="presParOf" srcId="{DF37F57C-868B-4D78-A7FD-DFE986D22931}" destId="{C8485904-ACA9-419D-BE12-CC4C31A44387}" srcOrd="0" destOrd="0" presId="urn:microsoft.com/office/officeart/2005/8/layout/orgChart1"/>
    <dgm:cxn modelId="{462107AB-94D3-4965-A1B2-4B238684EBFB}" type="presParOf" srcId="{DF37F57C-868B-4D78-A7FD-DFE986D22931}" destId="{11562BA2-17E6-4551-9203-CB873E6110E6}" srcOrd="1" destOrd="0" presId="urn:microsoft.com/office/officeart/2005/8/layout/orgChart1"/>
    <dgm:cxn modelId="{CB59AF49-6AEE-4070-B9B1-DD696A30E540}" type="presParOf" srcId="{9059E71D-5612-4CE3-9E63-9D9CA161AEA5}" destId="{27991A0B-AFA6-4089-9E46-CEBE34B74A52}" srcOrd="1" destOrd="0" presId="urn:microsoft.com/office/officeart/2005/8/layout/orgChart1"/>
    <dgm:cxn modelId="{598E4A85-0A8D-4C33-B5EE-A95B5DAA66DB}" type="presParOf" srcId="{9059E71D-5612-4CE3-9E63-9D9CA161AEA5}" destId="{DCA53F52-BA53-4849-A43D-6990572A1FD1}" srcOrd="2" destOrd="0" presId="urn:microsoft.com/office/officeart/2005/8/layout/orgChart1"/>
    <dgm:cxn modelId="{20CBACA3-AEE5-41B7-952A-0B85403FD546}" type="presParOf" srcId="{B37215CD-DDE9-4369-96F2-67F1841F5286}" destId="{AD4F8671-4566-4581-A381-EE56E3B5A012}" srcOrd="2" destOrd="0" presId="urn:microsoft.com/office/officeart/2005/8/layout/orgChart1"/>
    <dgm:cxn modelId="{654EB7DD-F850-482D-A0F6-238F543AB681}" type="presParOf" srcId="{CE34DFE5-16B8-490D-9776-A673BE49FBB8}" destId="{F217A051-F5A1-4CAE-B7BB-B70C262439BE}" srcOrd="2" destOrd="0" presId="urn:microsoft.com/office/officeart/2005/8/layout/orgChart1"/>
    <dgm:cxn modelId="{965AD138-AC38-4E56-9906-328E7AA0A027}" type="presParOf" srcId="{0508F8FC-ACF2-4ACF-83E8-46978C619276}" destId="{7524C2C5-027B-4773-A7CC-3AA06F59A59B}" srcOrd="2" destOrd="0" presId="urn:microsoft.com/office/officeart/2005/8/layout/orgChart1"/>
    <dgm:cxn modelId="{B5CD14AF-D21B-45D5-9D5C-15C7BB8223C6}" type="presParOf" srcId="{7524C2C5-027B-4773-A7CC-3AA06F59A59B}" destId="{A82A57BB-F83E-4E0C-9CE8-8E0936D22BA1}" srcOrd="0" destOrd="0" presId="urn:microsoft.com/office/officeart/2005/8/layout/orgChart1"/>
    <dgm:cxn modelId="{C9A1D9AD-5F42-49B9-A473-735BD059C40E}" type="presParOf" srcId="{7524C2C5-027B-4773-A7CC-3AA06F59A59B}" destId="{EC8E3A3A-3CE5-421F-ADE8-AE06DEF2508D}" srcOrd="1" destOrd="0" presId="urn:microsoft.com/office/officeart/2005/8/layout/orgChart1"/>
    <dgm:cxn modelId="{8DCC0EE9-FCCA-438A-B804-A558FDE1BBC1}" type="presParOf" srcId="{EC8E3A3A-3CE5-421F-ADE8-AE06DEF2508D}" destId="{53CD0843-532F-43D8-8274-6382F89113D3}" srcOrd="0" destOrd="0" presId="urn:microsoft.com/office/officeart/2005/8/layout/orgChart1"/>
    <dgm:cxn modelId="{A19E309F-FA29-4813-9A48-CE5B664DE81E}" type="presParOf" srcId="{53CD0843-532F-43D8-8274-6382F89113D3}" destId="{C2F5FC0C-4706-400C-8158-CBD06B027FBB}" srcOrd="0" destOrd="0" presId="urn:microsoft.com/office/officeart/2005/8/layout/orgChart1"/>
    <dgm:cxn modelId="{81B65D99-1276-4AB1-9DC6-DD44CB241AAE}" type="presParOf" srcId="{53CD0843-532F-43D8-8274-6382F89113D3}" destId="{DC2D896B-1C98-4A79-9E85-157B51B06C16}" srcOrd="1" destOrd="0" presId="urn:microsoft.com/office/officeart/2005/8/layout/orgChart1"/>
    <dgm:cxn modelId="{CD0BB870-637A-43FD-9F3E-A180D90BC0E6}" type="presParOf" srcId="{EC8E3A3A-3CE5-421F-ADE8-AE06DEF2508D}" destId="{2FBFBF3D-63B7-4524-A432-B67C503A5E0A}" srcOrd="1" destOrd="0" presId="urn:microsoft.com/office/officeart/2005/8/layout/orgChart1"/>
    <dgm:cxn modelId="{29C08D0A-E743-4708-A586-785133640528}" type="presParOf" srcId="{EC8E3A3A-3CE5-421F-ADE8-AE06DEF2508D}" destId="{56739F44-273D-4D40-A869-79357F7EEAE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0A070-1548-440A-A6DB-C13677F7A333}">
      <dsp:nvSpPr>
        <dsp:cNvPr id="0" name=""/>
        <dsp:cNvSpPr/>
      </dsp:nvSpPr>
      <dsp:spPr>
        <a:xfrm>
          <a:off x="-5500531" y="-842173"/>
          <a:ext cx="6549311" cy="6549311"/>
        </a:xfrm>
        <a:prstGeom prst="blockArc">
          <a:avLst>
            <a:gd name="adj1" fmla="val 18900000"/>
            <a:gd name="adj2" fmla="val 2700000"/>
            <a:gd name="adj3" fmla="val 330"/>
          </a:avLst>
        </a:pr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85F537-0674-45D7-A140-AB67848CEEA3}">
      <dsp:nvSpPr>
        <dsp:cNvPr id="0" name=""/>
        <dsp:cNvSpPr/>
      </dsp:nvSpPr>
      <dsp:spPr>
        <a:xfrm>
          <a:off x="526389" y="360901"/>
          <a:ext cx="8780068" cy="608315"/>
        </a:xfrm>
        <a:prstGeom prst="rect">
          <a:avLst/>
        </a:prstGeom>
        <a:solidFill>
          <a:schemeClr val="accent3">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2850" tIns="35560" rIns="35560" bIns="35560" numCol="1" spcCol="1270" anchor="ctr" anchorCtr="0">
          <a:noAutofit/>
        </a:bodyPr>
        <a:lstStyle/>
        <a:p>
          <a:pPr marL="0" lvl="0" indent="0" algn="l" defTabSz="622300">
            <a:lnSpc>
              <a:spcPct val="90000"/>
            </a:lnSpc>
            <a:spcBef>
              <a:spcPct val="0"/>
            </a:spcBef>
            <a:spcAft>
              <a:spcPct val="35000"/>
            </a:spcAft>
            <a:buClrTx/>
            <a:buSzTx/>
            <a:buFontTx/>
            <a:buNone/>
          </a:pPr>
          <a:r>
            <a:rPr kumimoji="0" lang="es-MX" sz="1400" b="0" i="0" u="none" strike="noStrike" kern="1200" cap="none" spc="0" normalizeH="0" baseline="0" noProof="0" dirty="0">
              <a:ln/>
              <a:effectLst/>
              <a:uLnTx/>
              <a:uFillTx/>
              <a:latin typeface="Montserrat Medium" panose="00000600000000000000" pitchFamily="2" charset="0"/>
              <a:ea typeface="+mn-ea"/>
              <a:cs typeface="+mn-cs"/>
            </a:rPr>
            <a:t>Decreto 943 de 2020 Garantizó 100% de las doce doceavas de la vigencia anterior.</a:t>
          </a:r>
          <a:endParaRPr kumimoji="0" lang="es-CO" sz="1400" b="0" i="0" u="none" strike="noStrike" kern="1200" cap="none" spc="0" normalizeH="0" baseline="0" noProof="0" dirty="0">
            <a:ln/>
            <a:effectLst/>
            <a:uLnTx/>
            <a:uFillTx/>
            <a:latin typeface="Montserrat Medium" panose="00000600000000000000" pitchFamily="2" charset="0"/>
            <a:ea typeface="+mn-ea"/>
            <a:cs typeface="+mn-cs"/>
          </a:endParaRPr>
        </a:p>
      </dsp:txBody>
      <dsp:txXfrm>
        <a:off x="526389" y="360901"/>
        <a:ext cx="8780068" cy="608315"/>
      </dsp:txXfrm>
    </dsp:sp>
    <dsp:sp modelId="{0FBCF967-4213-4DE4-9BAF-F02CB6B7B9D4}">
      <dsp:nvSpPr>
        <dsp:cNvPr id="0" name=""/>
        <dsp:cNvSpPr/>
      </dsp:nvSpPr>
      <dsp:spPr>
        <a:xfrm>
          <a:off x="78355" y="227923"/>
          <a:ext cx="760393" cy="760393"/>
        </a:xfrm>
        <a:prstGeom prst="ellipse">
          <a:avLst/>
        </a:prstGeom>
        <a:solidFill>
          <a:schemeClr val="lt1">
            <a:hueOff val="0"/>
            <a:satOff val="0"/>
            <a:lumOff val="0"/>
            <a:alphaOff val="0"/>
          </a:schemeClr>
        </a:solidFill>
        <a:ln w="12700" cap="flat" cmpd="sng" algn="ctr">
          <a:solidFill>
            <a:schemeClr val="accent3">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4BE2BC-6044-4C4E-941F-07BA59AAA8E6}">
      <dsp:nvSpPr>
        <dsp:cNvPr id="0" name=""/>
        <dsp:cNvSpPr/>
      </dsp:nvSpPr>
      <dsp:spPr>
        <a:xfrm>
          <a:off x="919151" y="1231801"/>
          <a:ext cx="8344168" cy="608315"/>
        </a:xfrm>
        <a:prstGeom prst="rect">
          <a:avLst/>
        </a:prstGeom>
        <a:solidFill>
          <a:schemeClr val="accent3">
            <a:shade val="50000"/>
            <a:hueOff val="0"/>
            <a:satOff val="0"/>
            <a:lumOff val="1438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2850" tIns="35560" rIns="35560" bIns="35560" numCol="1" spcCol="1270" anchor="ctr" anchorCtr="0">
          <a:noAutofit/>
        </a:bodyPr>
        <a:lstStyle/>
        <a:p>
          <a:pPr marL="0" lvl="0" indent="0" algn="l" defTabSz="622300">
            <a:lnSpc>
              <a:spcPct val="90000"/>
            </a:lnSpc>
            <a:spcBef>
              <a:spcPct val="0"/>
            </a:spcBef>
            <a:spcAft>
              <a:spcPct val="35000"/>
            </a:spcAft>
            <a:buNone/>
          </a:pPr>
          <a:r>
            <a:rPr lang="es-MX" sz="1400" b="0" kern="1200" spc="0" dirty="0">
              <a:latin typeface="Montserrat Medium" panose="00000600000000000000" pitchFamily="2" charset="0"/>
              <a:ea typeface="+mn-ea"/>
              <a:cs typeface="+mn-cs"/>
            </a:rPr>
            <a:t>Ley 2063 de 2020  (Ley PGN vigencia 2021)  Garantizó 90% de las once doceavas de la vigencia anterior.</a:t>
          </a:r>
        </a:p>
      </dsp:txBody>
      <dsp:txXfrm>
        <a:off x="919151" y="1231801"/>
        <a:ext cx="8344168" cy="608315"/>
      </dsp:txXfrm>
    </dsp:sp>
    <dsp:sp modelId="{C8645145-6184-48B5-945F-4D6DB21F10E9}">
      <dsp:nvSpPr>
        <dsp:cNvPr id="0" name=""/>
        <dsp:cNvSpPr/>
      </dsp:nvSpPr>
      <dsp:spPr>
        <a:xfrm>
          <a:off x="514255" y="1140104"/>
          <a:ext cx="760393" cy="760393"/>
        </a:xfrm>
        <a:prstGeom prst="ellipse">
          <a:avLst/>
        </a:prstGeom>
        <a:solidFill>
          <a:schemeClr val="lt1">
            <a:hueOff val="0"/>
            <a:satOff val="0"/>
            <a:lumOff val="0"/>
            <a:alphaOff val="0"/>
          </a:schemeClr>
        </a:solidFill>
        <a:ln w="12700" cap="flat" cmpd="sng" algn="ctr">
          <a:solidFill>
            <a:schemeClr val="accent3">
              <a:shade val="50000"/>
              <a:hueOff val="0"/>
              <a:satOff val="0"/>
              <a:lumOff val="14385"/>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F45149-94B9-4F99-BB53-B51AF6C37902}">
      <dsp:nvSpPr>
        <dsp:cNvPr id="0" name=""/>
        <dsp:cNvSpPr/>
      </dsp:nvSpPr>
      <dsp:spPr>
        <a:xfrm>
          <a:off x="1028239" y="2128324"/>
          <a:ext cx="8210381" cy="608315"/>
        </a:xfrm>
        <a:prstGeom prst="rect">
          <a:avLst/>
        </a:prstGeom>
        <a:solidFill>
          <a:schemeClr val="accent3">
            <a:shade val="50000"/>
            <a:hueOff val="0"/>
            <a:satOff val="0"/>
            <a:lumOff val="2877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2850" tIns="35560" rIns="35560" bIns="35560" numCol="1" spcCol="1270" anchor="ctr" anchorCtr="0">
          <a:noAutofit/>
        </a:bodyPr>
        <a:lstStyle/>
        <a:p>
          <a:pPr marL="0" lvl="0" indent="0" algn="l" defTabSz="622300">
            <a:lnSpc>
              <a:spcPct val="90000"/>
            </a:lnSpc>
            <a:spcBef>
              <a:spcPct val="0"/>
            </a:spcBef>
            <a:spcAft>
              <a:spcPct val="35000"/>
            </a:spcAft>
            <a:buNone/>
          </a:pPr>
          <a:r>
            <a:rPr lang="es-MX" sz="1400" b="0" kern="1200" spc="0">
              <a:latin typeface="Montserrat Medium" panose="00000600000000000000" pitchFamily="2" charset="0"/>
              <a:ea typeface="+mn-ea"/>
              <a:cs typeface="+mn-cs"/>
            </a:rPr>
            <a:t>Ley 2159 de 2021  (Ley PGN vigencia 2022) Garantizó el 80% de las once doceavas de la vigencia anterior.</a:t>
          </a:r>
          <a:endParaRPr lang="es-MX" sz="1400" b="0" kern="1200" spc="0" dirty="0">
            <a:latin typeface="Montserrat Medium" panose="00000600000000000000" pitchFamily="2" charset="0"/>
            <a:ea typeface="+mn-ea"/>
            <a:cs typeface="+mn-cs"/>
          </a:endParaRPr>
        </a:p>
      </dsp:txBody>
      <dsp:txXfrm>
        <a:off x="1028239" y="2128324"/>
        <a:ext cx="8210381" cy="608315"/>
      </dsp:txXfrm>
    </dsp:sp>
    <dsp:sp modelId="{79BF6A03-FF4C-47D8-87AD-1CCB0E566D7A}">
      <dsp:nvSpPr>
        <dsp:cNvPr id="0" name=""/>
        <dsp:cNvSpPr/>
      </dsp:nvSpPr>
      <dsp:spPr>
        <a:xfrm>
          <a:off x="648042" y="2052285"/>
          <a:ext cx="760393" cy="760393"/>
        </a:xfrm>
        <a:prstGeom prst="ellipse">
          <a:avLst/>
        </a:prstGeom>
        <a:solidFill>
          <a:schemeClr val="lt1">
            <a:hueOff val="0"/>
            <a:satOff val="0"/>
            <a:lumOff val="0"/>
            <a:alphaOff val="0"/>
          </a:schemeClr>
        </a:solidFill>
        <a:ln w="12700" cap="flat" cmpd="sng" algn="ctr">
          <a:solidFill>
            <a:schemeClr val="accent3">
              <a:shade val="50000"/>
              <a:hueOff val="0"/>
              <a:satOff val="0"/>
              <a:lumOff val="2877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98D7AE-0C1E-4BFB-9DE6-BE5A126DBB06}">
      <dsp:nvSpPr>
        <dsp:cNvPr id="0" name=""/>
        <dsp:cNvSpPr/>
      </dsp:nvSpPr>
      <dsp:spPr>
        <a:xfrm>
          <a:off x="894452" y="3040505"/>
          <a:ext cx="8344168" cy="608315"/>
        </a:xfrm>
        <a:prstGeom prst="rect">
          <a:avLst/>
        </a:prstGeom>
        <a:solidFill>
          <a:schemeClr val="accent3">
            <a:shade val="50000"/>
            <a:hueOff val="0"/>
            <a:satOff val="0"/>
            <a:lumOff val="2877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2850" tIns="35560" rIns="35560" bIns="35560" numCol="1" spcCol="1270" anchor="ctr" anchorCtr="0">
          <a:noAutofit/>
        </a:bodyPr>
        <a:lstStyle/>
        <a:p>
          <a:pPr marL="0" lvl="0" indent="0" algn="l" defTabSz="622300">
            <a:lnSpc>
              <a:spcPct val="90000"/>
            </a:lnSpc>
            <a:spcBef>
              <a:spcPct val="0"/>
            </a:spcBef>
            <a:spcAft>
              <a:spcPct val="35000"/>
            </a:spcAft>
            <a:buNone/>
          </a:pPr>
          <a:r>
            <a:rPr lang="es-CO" sz="1400" b="0" kern="1200" spc="0" dirty="0">
              <a:latin typeface="Montserrat Medium" panose="00000600000000000000" pitchFamily="2" charset="0"/>
            </a:rPr>
            <a:t>Ley 2276 de 2022 (Ley PGN vigencia 2023) </a:t>
          </a:r>
          <a:r>
            <a:rPr lang="es-MX" sz="1400" b="0" kern="1200" spc="0" dirty="0">
              <a:latin typeface="Montserrat Medium" panose="00000600000000000000" pitchFamily="2" charset="0"/>
              <a:ea typeface="+mn-ea"/>
              <a:cs typeface="+mn-cs"/>
            </a:rPr>
            <a:t>Garantizó el 80% de las once doceavas de la vigencia anterior.</a:t>
          </a:r>
        </a:p>
      </dsp:txBody>
      <dsp:txXfrm>
        <a:off x="894452" y="3040505"/>
        <a:ext cx="8344168" cy="608315"/>
      </dsp:txXfrm>
    </dsp:sp>
    <dsp:sp modelId="{AFBF743B-0467-464E-835D-3CCBCD36B960}">
      <dsp:nvSpPr>
        <dsp:cNvPr id="0" name=""/>
        <dsp:cNvSpPr/>
      </dsp:nvSpPr>
      <dsp:spPr>
        <a:xfrm>
          <a:off x="514255" y="2964465"/>
          <a:ext cx="760393" cy="760393"/>
        </a:xfrm>
        <a:prstGeom prst="ellipse">
          <a:avLst/>
        </a:prstGeom>
        <a:solidFill>
          <a:schemeClr val="lt1">
            <a:hueOff val="0"/>
            <a:satOff val="0"/>
            <a:lumOff val="0"/>
            <a:alphaOff val="0"/>
          </a:schemeClr>
        </a:solidFill>
        <a:ln w="12700" cap="flat" cmpd="sng" algn="ctr">
          <a:solidFill>
            <a:schemeClr val="accent3">
              <a:shade val="50000"/>
              <a:hueOff val="0"/>
              <a:satOff val="0"/>
              <a:lumOff val="2877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0613D7-8E10-4FA7-AC53-CDB200E0B9B2}">
      <dsp:nvSpPr>
        <dsp:cNvPr id="0" name=""/>
        <dsp:cNvSpPr/>
      </dsp:nvSpPr>
      <dsp:spPr>
        <a:xfrm>
          <a:off x="458552" y="3952685"/>
          <a:ext cx="8780068" cy="608315"/>
        </a:xfrm>
        <a:prstGeom prst="rect">
          <a:avLst/>
        </a:prstGeom>
        <a:solidFill>
          <a:schemeClr val="accent3">
            <a:shade val="50000"/>
            <a:hueOff val="0"/>
            <a:satOff val="0"/>
            <a:lumOff val="1438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82850" tIns="35560" rIns="35560" bIns="35560" numCol="1" spcCol="1270" anchor="ctr" anchorCtr="0">
          <a:noAutofit/>
        </a:bodyPr>
        <a:lstStyle/>
        <a:p>
          <a:pPr marL="0" lvl="0" indent="0" algn="l" defTabSz="622300">
            <a:lnSpc>
              <a:spcPct val="90000"/>
            </a:lnSpc>
            <a:spcBef>
              <a:spcPct val="0"/>
            </a:spcBef>
            <a:spcAft>
              <a:spcPct val="35000"/>
            </a:spcAft>
            <a:buNone/>
          </a:pPr>
          <a:r>
            <a:rPr lang="es-MX" sz="1400" b="0" kern="1200" spc="0" dirty="0">
              <a:latin typeface="Montserrat Medium" panose="00000600000000000000" pitchFamily="2" charset="0"/>
              <a:ea typeface="+mn-ea"/>
              <a:cs typeface="+mn-cs"/>
            </a:rPr>
            <a:t>Ley PGN vigencia 2024 Garantizó el 50% de las once doceavas de la vigencia anterior.</a:t>
          </a:r>
        </a:p>
      </dsp:txBody>
      <dsp:txXfrm>
        <a:off x="458552" y="3952685"/>
        <a:ext cx="8780068" cy="608315"/>
      </dsp:txXfrm>
    </dsp:sp>
    <dsp:sp modelId="{0987DAC8-C3DB-490A-8F28-DBB518283D13}">
      <dsp:nvSpPr>
        <dsp:cNvPr id="0" name=""/>
        <dsp:cNvSpPr/>
      </dsp:nvSpPr>
      <dsp:spPr>
        <a:xfrm>
          <a:off x="78355" y="3876646"/>
          <a:ext cx="760393" cy="760393"/>
        </a:xfrm>
        <a:prstGeom prst="ellipse">
          <a:avLst/>
        </a:prstGeom>
        <a:solidFill>
          <a:schemeClr val="lt1">
            <a:hueOff val="0"/>
            <a:satOff val="0"/>
            <a:lumOff val="0"/>
            <a:alphaOff val="0"/>
          </a:schemeClr>
        </a:solidFill>
        <a:ln w="12700" cap="flat" cmpd="sng" algn="ctr">
          <a:solidFill>
            <a:schemeClr val="accent3">
              <a:shade val="50000"/>
              <a:hueOff val="0"/>
              <a:satOff val="0"/>
              <a:lumOff val="1438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B0201-7D4D-4E36-B9CA-DFF7984863A0}">
      <dsp:nvSpPr>
        <dsp:cNvPr id="0" name=""/>
        <dsp:cNvSpPr/>
      </dsp:nvSpPr>
      <dsp:spPr>
        <a:xfrm>
          <a:off x="-5970597" y="-908887"/>
          <a:ext cx="7070606" cy="7070606"/>
        </a:xfrm>
        <a:prstGeom prst="blockArc">
          <a:avLst>
            <a:gd name="adj1" fmla="val 18900000"/>
            <a:gd name="adj2" fmla="val 2700000"/>
            <a:gd name="adj3" fmla="val 30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EB2F4D-3920-429D-8D35-F4F395563A08}">
      <dsp:nvSpPr>
        <dsp:cNvPr id="0" name=""/>
        <dsp:cNvSpPr/>
      </dsp:nvSpPr>
      <dsp:spPr>
        <a:xfrm>
          <a:off x="628200" y="30663"/>
          <a:ext cx="10638789" cy="90686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1426" tIns="27940" rIns="27940" bIns="27940" numCol="1" spcCol="1270" anchor="ctr" anchorCtr="0">
          <a:noAutofit/>
        </a:bodyPr>
        <a:lstStyle/>
        <a:p>
          <a:pPr marL="0" lvl="0" indent="0" algn="l" defTabSz="488950">
            <a:lnSpc>
              <a:spcPct val="90000"/>
            </a:lnSpc>
            <a:spcBef>
              <a:spcPct val="0"/>
            </a:spcBef>
            <a:spcAft>
              <a:spcPct val="35000"/>
            </a:spcAft>
            <a:buNone/>
          </a:pPr>
          <a:r>
            <a:rPr lang="es-CO" sz="1100" b="1" kern="1200" dirty="0">
              <a:solidFill>
                <a:schemeClr val="tx1"/>
              </a:solidFill>
              <a:latin typeface="Montserrat Medium" panose="00000600000000000000" pitchFamily="2" charset="0"/>
            </a:rPr>
            <a:t>Educación (Departamentos, municipios y distritos)</a:t>
          </a:r>
        </a:p>
        <a:p>
          <a:pPr marL="0" lvl="0" indent="0" algn="l" defTabSz="488950">
            <a:lnSpc>
              <a:spcPct val="90000"/>
            </a:lnSpc>
            <a:spcBef>
              <a:spcPct val="0"/>
            </a:spcBef>
            <a:spcAft>
              <a:spcPct val="35000"/>
            </a:spcAft>
            <a:buNone/>
          </a:pPr>
          <a:r>
            <a:rPr lang="es-CO" sz="1100" b="0" kern="1200" dirty="0">
              <a:solidFill>
                <a:schemeClr val="tx1"/>
              </a:solidFill>
              <a:latin typeface="Montserrat Medium" panose="00000600000000000000" pitchFamily="2" charset="0"/>
            </a:rPr>
            <a:t>- Prestación de servicios: </a:t>
          </a:r>
          <a:r>
            <a:rPr lang="es-MX" sz="1100" b="0" kern="1200" dirty="0">
              <a:solidFill>
                <a:schemeClr val="tx1"/>
              </a:solidFill>
              <a:latin typeface="Montserrat Medium" panose="00000600000000000000" pitchFamily="2" charset="0"/>
            </a:rPr>
            <a:t>Reconoce costos derivados de la prestación del servicio - </a:t>
          </a:r>
          <a:r>
            <a:rPr lang="es-CO" sz="1100" b="0" kern="1200" dirty="0">
              <a:solidFill>
                <a:schemeClr val="tx1"/>
              </a:solidFill>
              <a:latin typeface="Montserrat Medium" panose="00000600000000000000" pitchFamily="2" charset="0"/>
            </a:rPr>
            <a:t>Nómina docente.</a:t>
          </a:r>
        </a:p>
        <a:p>
          <a:pPr marL="0" lvl="0" indent="0" algn="l" defTabSz="488950">
            <a:lnSpc>
              <a:spcPct val="90000"/>
            </a:lnSpc>
            <a:spcBef>
              <a:spcPct val="0"/>
            </a:spcBef>
            <a:spcAft>
              <a:spcPct val="35000"/>
            </a:spcAft>
            <a:buNone/>
          </a:pPr>
          <a:r>
            <a:rPr lang="es-CO" sz="1100" b="0" kern="1200" dirty="0">
              <a:solidFill>
                <a:schemeClr val="tx1"/>
              </a:solidFill>
              <a:latin typeface="Montserrat Medium" panose="00000600000000000000" pitchFamily="2" charset="0"/>
            </a:rPr>
            <a:t>- Calidad Matricula y Calidad Gratuidad: </a:t>
          </a:r>
          <a:r>
            <a:rPr lang="es-MX" sz="1100" b="0" kern="1200" dirty="0">
              <a:solidFill>
                <a:schemeClr val="tx1"/>
              </a:solidFill>
              <a:latin typeface="Montserrat Medium" panose="00000600000000000000" pitchFamily="2" charset="0"/>
            </a:rPr>
            <a:t>Construcción y adecuación de infraestructura, servicios públicos, material y medios pedagógicos para el aprendizaje. (Complementa de ser necesario la alimentación escolar)</a:t>
          </a:r>
          <a:endParaRPr lang="es-CO" sz="1100" b="1" kern="1200" dirty="0">
            <a:solidFill>
              <a:schemeClr val="tx1"/>
            </a:solidFill>
            <a:latin typeface="Montserrat Medium" panose="00000600000000000000" pitchFamily="2" charset="0"/>
          </a:endParaRPr>
        </a:p>
      </dsp:txBody>
      <dsp:txXfrm>
        <a:off x="628200" y="30663"/>
        <a:ext cx="10638789" cy="906869"/>
      </dsp:txXfrm>
    </dsp:sp>
    <dsp:sp modelId="{35B2CD87-94A3-4877-80B5-10DCBCBC9AC7}">
      <dsp:nvSpPr>
        <dsp:cNvPr id="0" name=""/>
        <dsp:cNvSpPr/>
      </dsp:nvSpPr>
      <dsp:spPr>
        <a:xfrm>
          <a:off x="0" y="16860"/>
          <a:ext cx="1010119" cy="101011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72B770-A61C-4296-AE69-F6F3ADFF68BA}">
      <dsp:nvSpPr>
        <dsp:cNvPr id="0" name=""/>
        <dsp:cNvSpPr/>
      </dsp:nvSpPr>
      <dsp:spPr>
        <a:xfrm>
          <a:off x="976535" y="1124121"/>
          <a:ext cx="10300445" cy="1018370"/>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1426" tIns="27940" rIns="27940" bIns="27940" numCol="1" spcCol="1270" anchor="ctr" anchorCtr="0">
          <a:noAutofit/>
        </a:bodyPr>
        <a:lstStyle/>
        <a:p>
          <a:pPr marL="0" lvl="0" indent="0" algn="l" defTabSz="488950">
            <a:lnSpc>
              <a:spcPct val="90000"/>
            </a:lnSpc>
            <a:spcBef>
              <a:spcPct val="0"/>
            </a:spcBef>
            <a:spcAft>
              <a:spcPct val="35000"/>
            </a:spcAft>
            <a:buNone/>
          </a:pPr>
          <a:r>
            <a:rPr lang="es-CO" sz="1100" b="1" kern="1200" dirty="0">
              <a:solidFill>
                <a:schemeClr val="tx1"/>
              </a:solidFill>
              <a:latin typeface="Montserrat Medium" panose="00000600000000000000" pitchFamily="2" charset="0"/>
            </a:rPr>
            <a:t>Salud (Departamentos, municipios y distritos)</a:t>
          </a:r>
        </a:p>
        <a:p>
          <a:pPr marL="0" lvl="0" indent="0" algn="l" defTabSz="488950">
            <a:lnSpc>
              <a:spcPct val="90000"/>
            </a:lnSpc>
            <a:spcBef>
              <a:spcPct val="0"/>
            </a:spcBef>
            <a:spcAft>
              <a:spcPct val="35000"/>
            </a:spcAft>
            <a:buNone/>
          </a:pPr>
          <a:r>
            <a:rPr lang="es-CO" sz="1100" b="0" kern="1200" dirty="0">
              <a:solidFill>
                <a:schemeClr val="tx1"/>
              </a:solidFill>
              <a:latin typeface="Montserrat Medium" panose="00000600000000000000" pitchFamily="2" charset="0"/>
            </a:rPr>
            <a:t>- F</a:t>
          </a:r>
          <a:r>
            <a:rPr lang="es-ES" sz="1100" b="0" kern="1200" dirty="0">
              <a:solidFill>
                <a:schemeClr val="tx1"/>
              </a:solidFill>
              <a:latin typeface="Montserrat Medium" panose="00000600000000000000" pitchFamily="2" charset="0"/>
            </a:rPr>
            <a:t>inanciación del Régimen Subsidiado – Transferencia a EPS.</a:t>
          </a:r>
        </a:p>
        <a:p>
          <a:pPr marL="0" lvl="0" indent="0" algn="l" defTabSz="488950">
            <a:lnSpc>
              <a:spcPct val="90000"/>
            </a:lnSpc>
            <a:spcBef>
              <a:spcPct val="0"/>
            </a:spcBef>
            <a:spcAft>
              <a:spcPct val="35000"/>
            </a:spcAft>
            <a:buNone/>
          </a:pPr>
          <a:r>
            <a:rPr lang="es-ES" sz="1100" b="0" kern="1200" dirty="0">
              <a:solidFill>
                <a:schemeClr val="tx1"/>
              </a:solidFill>
              <a:latin typeface="Montserrat Medium" panose="00000600000000000000" pitchFamily="2" charset="0"/>
            </a:rPr>
            <a:t>- Acciones de Salud Pública como vacunación, campañas de cuidado y prevención, entre otras.</a:t>
          </a:r>
        </a:p>
        <a:p>
          <a:pPr marL="0" lvl="0" indent="0" algn="l" defTabSz="488950">
            <a:lnSpc>
              <a:spcPct val="90000"/>
            </a:lnSpc>
            <a:spcBef>
              <a:spcPct val="0"/>
            </a:spcBef>
            <a:spcAft>
              <a:spcPct val="35000"/>
            </a:spcAft>
            <a:buNone/>
          </a:pPr>
          <a:r>
            <a:rPr lang="es-CO" sz="1100" b="0" kern="1200" dirty="0">
              <a:solidFill>
                <a:schemeClr val="tx1"/>
              </a:solidFill>
              <a:latin typeface="Montserrat Medium" panose="00000600000000000000" pitchFamily="2" charset="0"/>
            </a:rPr>
            <a:t>- F</a:t>
          </a:r>
          <a:r>
            <a:rPr lang="es-MX" sz="1100" b="0" kern="1200" dirty="0">
              <a:solidFill>
                <a:schemeClr val="tx1"/>
              </a:solidFill>
              <a:latin typeface="Montserrat Medium" panose="00000600000000000000" pitchFamily="2" charset="0"/>
            </a:rPr>
            <a:t>inanciación de la operación en instituciones públicas ubicadas en zonas alejadas o de difícil acceso que sean monopolio en servicios trazadores no sostenibles por venta de servicios.</a:t>
          </a:r>
          <a:endParaRPr lang="es-CO" sz="1100" b="1" kern="1200" dirty="0">
            <a:solidFill>
              <a:schemeClr val="tx1"/>
            </a:solidFill>
            <a:latin typeface="Montserrat Medium" panose="00000600000000000000" pitchFamily="2" charset="0"/>
          </a:endParaRPr>
        </a:p>
      </dsp:txBody>
      <dsp:txXfrm>
        <a:off x="976535" y="1124121"/>
        <a:ext cx="10300445" cy="1018370"/>
      </dsp:txXfrm>
    </dsp:sp>
    <dsp:sp modelId="{2BBBE375-28FC-4ADA-A171-DC97AA6A5AB0}">
      <dsp:nvSpPr>
        <dsp:cNvPr id="0" name=""/>
        <dsp:cNvSpPr/>
      </dsp:nvSpPr>
      <dsp:spPr>
        <a:xfrm>
          <a:off x="340609" y="1122646"/>
          <a:ext cx="1010119" cy="101011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3E550C-37F9-44E9-8D2B-7157570F0E07}">
      <dsp:nvSpPr>
        <dsp:cNvPr id="0" name=""/>
        <dsp:cNvSpPr/>
      </dsp:nvSpPr>
      <dsp:spPr>
        <a:xfrm>
          <a:off x="1135120" y="2261455"/>
          <a:ext cx="10136517" cy="157198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1426" tIns="27940" rIns="27940" bIns="27940" numCol="1" spcCol="1270" anchor="ctr" anchorCtr="0">
          <a:noAutofit/>
        </a:bodyPr>
        <a:lstStyle/>
        <a:p>
          <a:pPr marL="0" lvl="0" indent="0" algn="l" defTabSz="488950">
            <a:lnSpc>
              <a:spcPct val="90000"/>
            </a:lnSpc>
            <a:spcBef>
              <a:spcPct val="0"/>
            </a:spcBef>
            <a:spcAft>
              <a:spcPct val="35000"/>
            </a:spcAft>
            <a:buNone/>
          </a:pPr>
          <a:r>
            <a:rPr lang="es-CO" sz="1100" b="1" kern="1200" dirty="0">
              <a:solidFill>
                <a:schemeClr val="tx1"/>
              </a:solidFill>
              <a:latin typeface="Montserrat Medium" panose="00000600000000000000" pitchFamily="2" charset="0"/>
            </a:rPr>
            <a:t>Agua Potable y Saneamiento Básico (Departamentos, municipios y distritos)</a:t>
          </a:r>
        </a:p>
        <a:p>
          <a:pPr marL="0" lvl="0" indent="0" algn="l" defTabSz="488950">
            <a:lnSpc>
              <a:spcPct val="90000"/>
            </a:lnSpc>
            <a:spcBef>
              <a:spcPct val="0"/>
            </a:spcBef>
            <a:spcAft>
              <a:spcPct val="35000"/>
            </a:spcAft>
            <a:buNone/>
          </a:pPr>
          <a:r>
            <a:rPr lang="es-MX" sz="1100" b="0" kern="1200" dirty="0">
              <a:solidFill>
                <a:schemeClr val="tx1"/>
              </a:solidFill>
              <a:latin typeface="Montserrat Medium" panose="00000600000000000000" pitchFamily="2" charset="0"/>
            </a:rPr>
            <a:t>- Proyectos regionales de abastecimiento de </a:t>
          </a:r>
          <a:r>
            <a:rPr lang="es-CO" sz="1100" b="0" kern="1200" dirty="0">
              <a:solidFill>
                <a:schemeClr val="tx1"/>
              </a:solidFill>
              <a:latin typeface="Montserrat Medium" panose="00000600000000000000" pitchFamily="2" charset="0"/>
            </a:rPr>
            <a:t>agua.</a:t>
          </a:r>
        </a:p>
        <a:p>
          <a:pPr marL="0" lvl="0" indent="0" algn="l" defTabSz="488950">
            <a:lnSpc>
              <a:spcPct val="90000"/>
            </a:lnSpc>
            <a:spcBef>
              <a:spcPct val="0"/>
            </a:spcBef>
            <a:spcAft>
              <a:spcPct val="35000"/>
            </a:spcAft>
            <a:buNone/>
          </a:pPr>
          <a:r>
            <a:rPr lang="es-MX" sz="1100" b="0" kern="1200" dirty="0">
              <a:solidFill>
                <a:schemeClr val="tx1"/>
              </a:solidFill>
              <a:latin typeface="Montserrat Medium" panose="00000600000000000000" pitchFamily="2" charset="0"/>
            </a:rPr>
            <a:t>- Proyectos de tratamiento y disposición final </a:t>
          </a:r>
          <a:r>
            <a:rPr lang="es-CO" sz="1100" b="0" kern="1200" dirty="0">
              <a:solidFill>
                <a:schemeClr val="tx1"/>
              </a:solidFill>
              <a:latin typeface="Montserrat Medium" panose="00000600000000000000" pitchFamily="2" charset="0"/>
            </a:rPr>
            <a:t>de residuos líquidos.</a:t>
          </a:r>
        </a:p>
        <a:p>
          <a:pPr marL="0" lvl="0" indent="0" algn="l" defTabSz="488950">
            <a:lnSpc>
              <a:spcPct val="90000"/>
            </a:lnSpc>
            <a:spcBef>
              <a:spcPct val="0"/>
            </a:spcBef>
            <a:spcAft>
              <a:spcPct val="35000"/>
            </a:spcAft>
            <a:buNone/>
          </a:pPr>
          <a:r>
            <a:rPr lang="es-MX" sz="1100" b="0" kern="1200" dirty="0">
              <a:solidFill>
                <a:schemeClr val="tx1"/>
              </a:solidFill>
              <a:latin typeface="Montserrat Medium" panose="00000600000000000000" pitchFamily="2" charset="0"/>
            </a:rPr>
            <a:t>- Los subsidios que se otorguen a los estratos de acuerdo con lo dispuesto en la </a:t>
          </a:r>
          <a:r>
            <a:rPr lang="es-CO" sz="1100" b="0" kern="1200" dirty="0">
              <a:solidFill>
                <a:schemeClr val="tx1"/>
              </a:solidFill>
              <a:latin typeface="Montserrat Medium" panose="00000600000000000000" pitchFamily="2" charset="0"/>
            </a:rPr>
            <a:t>normatividad vigente.</a:t>
          </a:r>
        </a:p>
        <a:p>
          <a:pPr marL="0" lvl="0" indent="0" algn="l" defTabSz="488950">
            <a:lnSpc>
              <a:spcPct val="90000"/>
            </a:lnSpc>
            <a:spcBef>
              <a:spcPct val="0"/>
            </a:spcBef>
            <a:spcAft>
              <a:spcPct val="35000"/>
            </a:spcAft>
            <a:buNone/>
          </a:pPr>
          <a:r>
            <a:rPr lang="es-MX" sz="1100" b="0" kern="1200" dirty="0">
              <a:solidFill>
                <a:schemeClr val="tx1"/>
              </a:solidFill>
              <a:latin typeface="Montserrat Medium" panose="00000600000000000000" pitchFamily="2" charset="0"/>
            </a:rPr>
            <a:t>- Programas de macro y micromedición.</a:t>
          </a:r>
        </a:p>
        <a:p>
          <a:pPr marL="0" lvl="0" indent="0" algn="l" defTabSz="488950">
            <a:lnSpc>
              <a:spcPct val="90000"/>
            </a:lnSpc>
            <a:spcBef>
              <a:spcPct val="0"/>
            </a:spcBef>
            <a:spcAft>
              <a:spcPct val="35000"/>
            </a:spcAft>
            <a:buNone/>
          </a:pPr>
          <a:r>
            <a:rPr lang="es-MX" sz="1100" b="0" kern="1200" dirty="0">
              <a:solidFill>
                <a:schemeClr val="tx1"/>
              </a:solidFill>
              <a:latin typeface="Montserrat Medium" panose="00000600000000000000" pitchFamily="2" charset="0"/>
            </a:rPr>
            <a:t>- Preinversión en diseños, estudios e interventorías para proyectos del sector de agua potable y saneamiento básico.</a:t>
          </a:r>
        </a:p>
        <a:p>
          <a:pPr marL="0" lvl="0" indent="0" algn="l" defTabSz="488950">
            <a:lnSpc>
              <a:spcPct val="90000"/>
            </a:lnSpc>
            <a:spcBef>
              <a:spcPct val="0"/>
            </a:spcBef>
            <a:spcAft>
              <a:spcPct val="35000"/>
            </a:spcAft>
            <a:buNone/>
          </a:pPr>
          <a:r>
            <a:rPr lang="es-MX" sz="1100" b="0" kern="1200" dirty="0">
              <a:solidFill>
                <a:schemeClr val="tx1"/>
              </a:solidFill>
              <a:latin typeface="Montserrat Medium" panose="00000600000000000000" pitchFamily="2" charset="0"/>
            </a:rPr>
            <a:t>- Programas de reducción de agua no contabilizada.</a:t>
          </a:r>
          <a:endParaRPr lang="es-CO" sz="1100" b="1" kern="1200" dirty="0">
            <a:solidFill>
              <a:schemeClr val="tx1"/>
            </a:solidFill>
            <a:latin typeface="Montserrat Medium" panose="00000600000000000000" pitchFamily="2" charset="0"/>
          </a:endParaRPr>
        </a:p>
      </dsp:txBody>
      <dsp:txXfrm>
        <a:off x="1135120" y="2261455"/>
        <a:ext cx="10136517" cy="1571988"/>
      </dsp:txXfrm>
    </dsp:sp>
    <dsp:sp modelId="{DC91D4B4-5B7F-47F7-985F-DF00653C5AA0}">
      <dsp:nvSpPr>
        <dsp:cNvPr id="0" name=""/>
        <dsp:cNvSpPr/>
      </dsp:nvSpPr>
      <dsp:spPr>
        <a:xfrm>
          <a:off x="384751" y="2403860"/>
          <a:ext cx="1010119" cy="101011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AE77FB-410F-466B-8327-21DF889E377E}">
      <dsp:nvSpPr>
        <dsp:cNvPr id="0" name=""/>
        <dsp:cNvSpPr/>
      </dsp:nvSpPr>
      <dsp:spPr>
        <a:xfrm>
          <a:off x="830747" y="4010025"/>
          <a:ext cx="10474101" cy="91593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1426" tIns="27940" rIns="27940" bIns="27940" numCol="1" spcCol="1270" anchor="t" anchorCtr="0">
          <a:noAutofit/>
        </a:bodyPr>
        <a:lstStyle/>
        <a:p>
          <a:pPr marL="0" lvl="0" indent="0" algn="l" defTabSz="488950">
            <a:lnSpc>
              <a:spcPct val="90000"/>
            </a:lnSpc>
            <a:spcBef>
              <a:spcPct val="0"/>
            </a:spcBef>
            <a:spcAft>
              <a:spcPct val="35000"/>
            </a:spcAft>
            <a:buNone/>
          </a:pPr>
          <a:r>
            <a:rPr lang="es-CO" sz="1100" b="1" i="0" kern="1200" dirty="0">
              <a:solidFill>
                <a:schemeClr val="tx1"/>
              </a:solidFill>
              <a:latin typeface="Montserrat Medium" panose="00000600000000000000" pitchFamily="2" charset="0"/>
            </a:rPr>
            <a:t>Propósito General (Municipios y distritos)</a:t>
          </a:r>
        </a:p>
        <a:p>
          <a:pPr marL="57150" lvl="1" indent="-57150" algn="l" defTabSz="488950">
            <a:lnSpc>
              <a:spcPct val="90000"/>
            </a:lnSpc>
            <a:spcBef>
              <a:spcPct val="0"/>
            </a:spcBef>
            <a:spcAft>
              <a:spcPct val="15000"/>
            </a:spcAft>
            <a:buFont typeface="Arial" panose="020B0604020202020204" pitchFamily="34" charset="0"/>
            <a:buNone/>
          </a:pPr>
          <a:r>
            <a:rPr lang="es-MX" sz="1100" b="0" kern="1200" dirty="0">
              <a:solidFill>
                <a:prstClr val="black"/>
              </a:solidFill>
              <a:latin typeface="Montserrat Medium" panose="00000600000000000000" pitchFamily="2" charset="0"/>
              <a:ea typeface="+mn-ea"/>
              <a:cs typeface="+mn-cs"/>
            </a:rPr>
            <a:t>- Financia la provisión de servicios públicos de conformidad con las competencias asignadas por Ley: Vivienda, Ambiente, Cultura, Justicia, Atención a grupos vulnerables, Agropecuario, Recreación y Deporte, Servicios Públicos, Prevención de Desastres, Empleo, Transporte, Fortalecimiento Institucional, Restaurantes Escolares etc.</a:t>
          </a:r>
          <a:endParaRPr lang="es-CO" sz="1100" b="0" kern="1200" dirty="0">
            <a:solidFill>
              <a:prstClr val="black"/>
            </a:solidFill>
            <a:latin typeface="Montserrat Medium" panose="00000600000000000000" pitchFamily="2" charset="0"/>
            <a:ea typeface="+mn-ea"/>
            <a:cs typeface="+mn-cs"/>
          </a:endParaRPr>
        </a:p>
      </dsp:txBody>
      <dsp:txXfrm>
        <a:off x="830747" y="4010025"/>
        <a:ext cx="10474101" cy="915936"/>
      </dsp:txXfrm>
    </dsp:sp>
    <dsp:sp modelId="{D75330EE-69AC-48CA-901E-49C07BE59E10}">
      <dsp:nvSpPr>
        <dsp:cNvPr id="0" name=""/>
        <dsp:cNvSpPr/>
      </dsp:nvSpPr>
      <dsp:spPr>
        <a:xfrm>
          <a:off x="27221" y="3895855"/>
          <a:ext cx="1010119" cy="101011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978BE1-8520-4550-B7E2-9A5C4CEF0083}">
      <dsp:nvSpPr>
        <dsp:cNvPr id="0" name=""/>
        <dsp:cNvSpPr/>
      </dsp:nvSpPr>
      <dsp:spPr>
        <a:xfrm>
          <a:off x="-5069469" y="-776640"/>
          <a:ext cx="6037240" cy="6037240"/>
        </a:xfrm>
        <a:prstGeom prst="blockArc">
          <a:avLst>
            <a:gd name="adj1" fmla="val 18900000"/>
            <a:gd name="adj2" fmla="val 2700000"/>
            <a:gd name="adj3" fmla="val 35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019A79-9B3E-4251-9AA2-511A87107FA7}">
      <dsp:nvSpPr>
        <dsp:cNvPr id="0" name=""/>
        <dsp:cNvSpPr/>
      </dsp:nvSpPr>
      <dsp:spPr>
        <a:xfrm>
          <a:off x="818467" y="334145"/>
          <a:ext cx="8836692" cy="689812"/>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7538" tIns="35560" rIns="35560" bIns="35560" numCol="1" spcCol="1270" anchor="ctr" anchorCtr="0">
          <a:noAutofit/>
        </a:bodyPr>
        <a:lstStyle/>
        <a:p>
          <a:pPr marL="0" lvl="0" indent="0" algn="l" defTabSz="622300">
            <a:lnSpc>
              <a:spcPct val="90000"/>
            </a:lnSpc>
            <a:spcBef>
              <a:spcPct val="0"/>
            </a:spcBef>
            <a:spcAft>
              <a:spcPct val="35000"/>
            </a:spcAft>
            <a:buNone/>
          </a:pPr>
          <a:r>
            <a:rPr lang="es-CO" sz="1400" b="1" kern="1200" dirty="0">
              <a:solidFill>
                <a:schemeClr val="tx1"/>
              </a:solidFill>
              <a:latin typeface="Montserrat Medium" panose="00000600000000000000" pitchFamily="2" charset="0"/>
            </a:rPr>
            <a:t>Alimentación Escolar (Distritos</a:t>
          </a:r>
          <a:r>
            <a:rPr lang="es-ES" sz="1400" b="1" kern="1200" dirty="0">
              <a:solidFill>
                <a:schemeClr val="tx1"/>
              </a:solidFill>
              <a:latin typeface="Montserrat Medium" panose="00000600000000000000" pitchFamily="2" charset="0"/>
            </a:rPr>
            <a:t> y municipios)</a:t>
          </a:r>
          <a:r>
            <a:rPr lang="es-ES" sz="1400" b="0" kern="1200" dirty="0">
              <a:solidFill>
                <a:schemeClr val="tx1"/>
              </a:solidFill>
              <a:latin typeface="Montserrat Medium" panose="00000600000000000000" pitchFamily="2" charset="0"/>
            </a:rPr>
            <a:t>		</a:t>
          </a:r>
          <a:endParaRPr lang="es-CO" sz="1400" b="0" kern="1200" dirty="0">
            <a:solidFill>
              <a:schemeClr val="tx1"/>
            </a:solidFill>
            <a:latin typeface="Montserrat Medium" panose="00000600000000000000" pitchFamily="2" charset="0"/>
          </a:endParaRPr>
        </a:p>
        <a:p>
          <a:pPr marL="114300" lvl="1" indent="-114300" algn="l" defTabSz="622300">
            <a:lnSpc>
              <a:spcPct val="90000"/>
            </a:lnSpc>
            <a:spcBef>
              <a:spcPct val="0"/>
            </a:spcBef>
            <a:spcAft>
              <a:spcPct val="15000"/>
            </a:spcAft>
            <a:buFont typeface="Arial" panose="020B0604020202020204" pitchFamily="34" charset="0"/>
            <a:buNone/>
          </a:pPr>
          <a:r>
            <a:rPr lang="es-CO" sz="1400" b="0" kern="1200" dirty="0">
              <a:solidFill>
                <a:schemeClr val="tx1"/>
              </a:solidFill>
              <a:latin typeface="Montserrat Medium" panose="00000600000000000000" pitchFamily="2" charset="0"/>
            </a:rPr>
            <a:t>		Restaurantes escolares, insumos , personal</a:t>
          </a:r>
          <a:r>
            <a:rPr lang="es-MX" sz="1400" b="0" kern="1200" dirty="0">
              <a:solidFill>
                <a:schemeClr val="tx1"/>
              </a:solidFill>
              <a:latin typeface="Montserrat Medium" panose="00000600000000000000" pitchFamily="2" charset="0"/>
            </a:rPr>
            <a:t> para la preparación de los alimentos</a:t>
          </a:r>
          <a:endParaRPr lang="es-CO" sz="1400" b="0" kern="1200" dirty="0">
            <a:solidFill>
              <a:schemeClr val="tx1"/>
            </a:solidFill>
            <a:latin typeface="Montserrat Medium" panose="00000600000000000000" pitchFamily="2" charset="0"/>
          </a:endParaRPr>
        </a:p>
      </dsp:txBody>
      <dsp:txXfrm>
        <a:off x="818467" y="334145"/>
        <a:ext cx="8836692" cy="689812"/>
      </dsp:txXfrm>
    </dsp:sp>
    <dsp:sp modelId="{8FF8F1F6-DF97-4824-BD9B-2C7AA9F09CF6}">
      <dsp:nvSpPr>
        <dsp:cNvPr id="0" name=""/>
        <dsp:cNvSpPr/>
      </dsp:nvSpPr>
      <dsp:spPr>
        <a:xfrm>
          <a:off x="75613" y="258500"/>
          <a:ext cx="862265" cy="86226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959D82-956B-4BE5-927D-50E2CEEE82CA}">
      <dsp:nvSpPr>
        <dsp:cNvPr id="0" name=""/>
        <dsp:cNvSpPr/>
      </dsp:nvSpPr>
      <dsp:spPr>
        <a:xfrm>
          <a:off x="902231" y="1379624"/>
          <a:ext cx="8760665" cy="689812"/>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7538" tIns="35560" rIns="35560" bIns="35560" numCol="1" spcCol="1270" anchor="ctr" anchorCtr="0">
          <a:noAutofit/>
        </a:bodyPr>
        <a:lstStyle/>
        <a:p>
          <a:pPr marL="0" lvl="0" indent="0" algn="l" defTabSz="622300">
            <a:lnSpc>
              <a:spcPct val="90000"/>
            </a:lnSpc>
            <a:spcBef>
              <a:spcPct val="0"/>
            </a:spcBef>
            <a:spcAft>
              <a:spcPct val="35000"/>
            </a:spcAft>
            <a:buNone/>
          </a:pPr>
          <a:r>
            <a:rPr lang="es-CO" sz="1400" b="1" kern="1200" dirty="0">
              <a:solidFill>
                <a:schemeClr val="tx1"/>
              </a:solidFill>
              <a:latin typeface="Montserrat Medium" panose="00000600000000000000" pitchFamily="2" charset="0"/>
            </a:rPr>
            <a:t>Resguardos Indígenas</a:t>
          </a:r>
        </a:p>
        <a:p>
          <a:pPr marL="0" lvl="0" indent="0" algn="ctr" defTabSz="622300">
            <a:lnSpc>
              <a:spcPct val="90000"/>
            </a:lnSpc>
            <a:spcBef>
              <a:spcPct val="0"/>
            </a:spcBef>
            <a:spcAft>
              <a:spcPct val="35000"/>
            </a:spcAft>
            <a:buNone/>
          </a:pPr>
          <a:r>
            <a:rPr lang="es-CO" sz="1400" b="0" kern="1200" dirty="0">
              <a:solidFill>
                <a:schemeClr val="tx1"/>
              </a:solidFill>
              <a:latin typeface="Montserrat Medium" panose="00000600000000000000" pitchFamily="2" charset="0"/>
            </a:rPr>
            <a:t>Proyectos basados en las costumbres y planes de vida de cada resguardo indígena</a:t>
          </a:r>
        </a:p>
      </dsp:txBody>
      <dsp:txXfrm>
        <a:off x="902231" y="1379624"/>
        <a:ext cx="8760665" cy="689812"/>
      </dsp:txXfrm>
    </dsp:sp>
    <dsp:sp modelId="{5077F3F5-33D0-4131-B0BD-B202C8994D38}">
      <dsp:nvSpPr>
        <dsp:cNvPr id="0" name=""/>
        <dsp:cNvSpPr/>
      </dsp:nvSpPr>
      <dsp:spPr>
        <a:xfrm>
          <a:off x="471099" y="1293397"/>
          <a:ext cx="862265" cy="86226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37F39A-7269-444C-B788-710D6AAE8C55}">
      <dsp:nvSpPr>
        <dsp:cNvPr id="0" name=""/>
        <dsp:cNvSpPr/>
      </dsp:nvSpPr>
      <dsp:spPr>
        <a:xfrm>
          <a:off x="902231" y="2414522"/>
          <a:ext cx="8760665" cy="689812"/>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7538" tIns="35560" rIns="35560" bIns="35560" numCol="1" spcCol="1270" anchor="ctr" anchorCtr="0">
          <a:noAutofit/>
        </a:bodyPr>
        <a:lstStyle/>
        <a:p>
          <a:pPr marL="0" lvl="0" indent="0" algn="l" defTabSz="622300">
            <a:lnSpc>
              <a:spcPct val="90000"/>
            </a:lnSpc>
            <a:spcBef>
              <a:spcPct val="0"/>
            </a:spcBef>
            <a:spcAft>
              <a:spcPct val="35000"/>
            </a:spcAft>
            <a:buNone/>
          </a:pPr>
          <a:r>
            <a:rPr lang="es-CO" sz="1400" b="1" kern="1200" dirty="0">
              <a:solidFill>
                <a:schemeClr val="tx1"/>
              </a:solidFill>
              <a:latin typeface="Montserrat Medium" panose="00000600000000000000" pitchFamily="2" charset="0"/>
            </a:rPr>
            <a:t>Ribereños del Río Grande de la Magdalena</a:t>
          </a:r>
        </a:p>
        <a:p>
          <a:pPr marL="0" lvl="0" indent="0" algn="ctr" defTabSz="622300">
            <a:lnSpc>
              <a:spcPct val="90000"/>
            </a:lnSpc>
            <a:spcBef>
              <a:spcPct val="0"/>
            </a:spcBef>
            <a:spcAft>
              <a:spcPct val="35000"/>
            </a:spcAft>
            <a:buNone/>
          </a:pPr>
          <a:r>
            <a:rPr lang="es-CO" sz="1400" b="0" kern="1200" dirty="0">
              <a:solidFill>
                <a:schemeClr val="tx1"/>
              </a:solidFill>
              <a:latin typeface="Montserrat Medium" panose="00000600000000000000" pitchFamily="2" charset="0"/>
            </a:rPr>
            <a:t>Proyectos en el cuidado y mantenimiento del Río Grande de la Magdalena</a:t>
          </a:r>
        </a:p>
      </dsp:txBody>
      <dsp:txXfrm>
        <a:off x="902231" y="2414522"/>
        <a:ext cx="8760665" cy="689812"/>
      </dsp:txXfrm>
    </dsp:sp>
    <dsp:sp modelId="{75C734FA-83A4-46D2-A6A7-E8CB0F9EB9BB}">
      <dsp:nvSpPr>
        <dsp:cNvPr id="0" name=""/>
        <dsp:cNvSpPr/>
      </dsp:nvSpPr>
      <dsp:spPr>
        <a:xfrm>
          <a:off x="479411" y="2355000"/>
          <a:ext cx="862265" cy="86226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6E307E-7576-415C-8A52-A95D0681160F}">
      <dsp:nvSpPr>
        <dsp:cNvPr id="0" name=""/>
        <dsp:cNvSpPr/>
      </dsp:nvSpPr>
      <dsp:spPr>
        <a:xfrm>
          <a:off x="856465" y="3300537"/>
          <a:ext cx="8821676" cy="930542"/>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7538" tIns="35560" rIns="35560" bIns="35560" numCol="1" spcCol="1270" anchor="ctr" anchorCtr="0">
          <a:noAutofit/>
        </a:bodyPr>
        <a:lstStyle/>
        <a:p>
          <a:pPr marL="0" lvl="0" indent="0" algn="l" defTabSz="600075">
            <a:lnSpc>
              <a:spcPct val="90000"/>
            </a:lnSpc>
            <a:spcBef>
              <a:spcPct val="0"/>
            </a:spcBef>
            <a:spcAft>
              <a:spcPct val="35000"/>
            </a:spcAft>
            <a:buNone/>
          </a:pPr>
          <a:r>
            <a:rPr lang="es-CO" sz="1350" b="1" kern="1200" dirty="0">
              <a:solidFill>
                <a:schemeClr val="tx1"/>
              </a:solidFill>
              <a:latin typeface="Montserrat Medium" panose="00000600000000000000" pitchFamily="2" charset="0"/>
            </a:rPr>
            <a:t>FONPET</a:t>
          </a:r>
        </a:p>
        <a:p>
          <a:pPr marL="0" lvl="0" indent="0" algn="l" defTabSz="600075">
            <a:lnSpc>
              <a:spcPct val="90000"/>
            </a:lnSpc>
            <a:spcBef>
              <a:spcPct val="0"/>
            </a:spcBef>
            <a:spcAft>
              <a:spcPct val="35000"/>
            </a:spcAft>
            <a:buNone/>
          </a:pPr>
          <a:r>
            <a:rPr lang="es-CO" sz="1350" b="0" kern="1200" dirty="0">
              <a:solidFill>
                <a:schemeClr val="tx1"/>
              </a:solidFill>
              <a:latin typeface="Montserrat Medium" panose="00000600000000000000" pitchFamily="2" charset="0"/>
            </a:rPr>
            <a:t>Cubrimiento del pasivo pensional de las entidades territoriales.</a:t>
          </a:r>
        </a:p>
        <a:p>
          <a:pPr marL="114300" lvl="1" indent="-114300" algn="l" defTabSz="600075">
            <a:lnSpc>
              <a:spcPct val="90000"/>
            </a:lnSpc>
            <a:spcBef>
              <a:spcPct val="0"/>
            </a:spcBef>
            <a:spcAft>
              <a:spcPct val="15000"/>
            </a:spcAft>
            <a:buChar char="•"/>
          </a:pPr>
          <a:r>
            <a:rPr lang="es-MX" sz="1350" b="0" kern="1200" dirty="0">
              <a:solidFill>
                <a:schemeClr val="tx1"/>
              </a:solidFill>
              <a:latin typeface="Montserrat Medium" panose="00000600000000000000" pitchFamily="2" charset="0"/>
            </a:rPr>
            <a:t>Si existen recursos no requeridos por ya tener cubierto el pasivo pensional de la ET, se destina a los  sectores designados por Ley (Educación – Salud – Propósito General)</a:t>
          </a:r>
          <a:endParaRPr lang="es-CO" sz="1350" b="0" kern="1200" dirty="0">
            <a:solidFill>
              <a:schemeClr val="tx1"/>
            </a:solidFill>
            <a:latin typeface="Montserrat Medium" panose="00000600000000000000" pitchFamily="2" charset="0"/>
          </a:endParaRPr>
        </a:p>
      </dsp:txBody>
      <dsp:txXfrm>
        <a:off x="856465" y="3300537"/>
        <a:ext cx="8821676" cy="930542"/>
      </dsp:txXfrm>
    </dsp:sp>
    <dsp:sp modelId="{694AE2E2-EC79-43CC-A3C7-CBDDC4B43CA6}">
      <dsp:nvSpPr>
        <dsp:cNvPr id="0" name=""/>
        <dsp:cNvSpPr/>
      </dsp:nvSpPr>
      <dsp:spPr>
        <a:xfrm>
          <a:off x="75613" y="3363193"/>
          <a:ext cx="862265" cy="86226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62003-76C2-4B16-A062-1D312D2743E4}">
      <dsp:nvSpPr>
        <dsp:cNvPr id="0" name=""/>
        <dsp:cNvSpPr/>
      </dsp:nvSpPr>
      <dsp:spPr>
        <a:xfrm>
          <a:off x="7034656" y="365809"/>
          <a:ext cx="3195017" cy="229797"/>
        </a:xfrm>
        <a:custGeom>
          <a:avLst/>
          <a:gdLst/>
          <a:ahLst/>
          <a:cxnLst/>
          <a:rect l="0" t="0" r="0" b="0"/>
          <a:pathLst>
            <a:path>
              <a:moveTo>
                <a:pt x="0" y="0"/>
              </a:moveTo>
              <a:lnTo>
                <a:pt x="0" y="114295"/>
              </a:lnTo>
              <a:lnTo>
                <a:pt x="3191818" y="114295"/>
              </a:lnTo>
              <a:lnTo>
                <a:pt x="3191818" y="2295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175A54-C938-4386-840E-2687981A226C}">
      <dsp:nvSpPr>
        <dsp:cNvPr id="0" name=""/>
        <dsp:cNvSpPr/>
      </dsp:nvSpPr>
      <dsp:spPr>
        <a:xfrm>
          <a:off x="8911926" y="2143394"/>
          <a:ext cx="278952" cy="481213"/>
        </a:xfrm>
        <a:custGeom>
          <a:avLst/>
          <a:gdLst/>
          <a:ahLst/>
          <a:cxnLst/>
          <a:rect l="0" t="0" r="0" b="0"/>
          <a:pathLst>
            <a:path>
              <a:moveTo>
                <a:pt x="278673" y="0"/>
              </a:moveTo>
              <a:lnTo>
                <a:pt x="278673" y="480731"/>
              </a:lnTo>
              <a:lnTo>
                <a:pt x="0" y="4807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E8F0B3-D966-4BC7-B837-A814AE14C59B}">
      <dsp:nvSpPr>
        <dsp:cNvPr id="0" name=""/>
        <dsp:cNvSpPr/>
      </dsp:nvSpPr>
      <dsp:spPr>
        <a:xfrm>
          <a:off x="10057176" y="4570403"/>
          <a:ext cx="189235" cy="742983"/>
        </a:xfrm>
        <a:custGeom>
          <a:avLst/>
          <a:gdLst/>
          <a:ahLst/>
          <a:cxnLst/>
          <a:rect l="0" t="0" r="0" b="0"/>
          <a:pathLst>
            <a:path>
              <a:moveTo>
                <a:pt x="0" y="0"/>
              </a:moveTo>
              <a:lnTo>
                <a:pt x="0" y="742983"/>
              </a:lnTo>
              <a:lnTo>
                <a:pt x="189235" y="7429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4E6345-CDDA-4541-8EE9-250BD1FEC9F2}">
      <dsp:nvSpPr>
        <dsp:cNvPr id="0" name=""/>
        <dsp:cNvSpPr/>
      </dsp:nvSpPr>
      <dsp:spPr>
        <a:xfrm>
          <a:off x="9190879" y="2143394"/>
          <a:ext cx="866297" cy="1083572"/>
        </a:xfrm>
        <a:custGeom>
          <a:avLst/>
          <a:gdLst/>
          <a:ahLst/>
          <a:cxnLst/>
          <a:rect l="0" t="0" r="0" b="0"/>
          <a:pathLst>
            <a:path>
              <a:moveTo>
                <a:pt x="0" y="0"/>
              </a:moveTo>
              <a:lnTo>
                <a:pt x="0" y="967215"/>
              </a:lnTo>
              <a:lnTo>
                <a:pt x="865429" y="967215"/>
              </a:lnTo>
              <a:lnTo>
                <a:pt x="865429" y="108248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D2AF6F-96F0-4BEF-ABC1-EB535E668C08}">
      <dsp:nvSpPr>
        <dsp:cNvPr id="0" name=""/>
        <dsp:cNvSpPr/>
      </dsp:nvSpPr>
      <dsp:spPr>
        <a:xfrm>
          <a:off x="7987809" y="4046389"/>
          <a:ext cx="281677" cy="1092654"/>
        </a:xfrm>
        <a:custGeom>
          <a:avLst/>
          <a:gdLst/>
          <a:ahLst/>
          <a:cxnLst/>
          <a:rect l="0" t="0" r="0" b="0"/>
          <a:pathLst>
            <a:path>
              <a:moveTo>
                <a:pt x="281677" y="0"/>
              </a:moveTo>
              <a:lnTo>
                <a:pt x="281677" y="1092654"/>
              </a:lnTo>
              <a:lnTo>
                <a:pt x="0" y="109265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04959E-3F4F-45FC-870E-9FFC3883D721}">
      <dsp:nvSpPr>
        <dsp:cNvPr id="0" name=""/>
        <dsp:cNvSpPr/>
      </dsp:nvSpPr>
      <dsp:spPr>
        <a:xfrm>
          <a:off x="8269486" y="2143394"/>
          <a:ext cx="921392" cy="1079253"/>
        </a:xfrm>
        <a:custGeom>
          <a:avLst/>
          <a:gdLst/>
          <a:ahLst/>
          <a:cxnLst/>
          <a:rect l="0" t="0" r="0" b="0"/>
          <a:pathLst>
            <a:path>
              <a:moveTo>
                <a:pt x="920469" y="0"/>
              </a:moveTo>
              <a:lnTo>
                <a:pt x="920469" y="962900"/>
              </a:lnTo>
              <a:lnTo>
                <a:pt x="0" y="962900"/>
              </a:lnTo>
              <a:lnTo>
                <a:pt x="0" y="107817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CD1DA7-9D2A-442C-A7BE-0EB19802E954}">
      <dsp:nvSpPr>
        <dsp:cNvPr id="0" name=""/>
        <dsp:cNvSpPr/>
      </dsp:nvSpPr>
      <dsp:spPr>
        <a:xfrm>
          <a:off x="3674596" y="1005721"/>
          <a:ext cx="5516282" cy="308161"/>
        </a:xfrm>
        <a:custGeom>
          <a:avLst/>
          <a:gdLst/>
          <a:ahLst/>
          <a:cxnLst/>
          <a:rect l="0" t="0" r="0" b="0"/>
          <a:pathLst>
            <a:path>
              <a:moveTo>
                <a:pt x="0" y="0"/>
              </a:moveTo>
              <a:lnTo>
                <a:pt x="0" y="192581"/>
              </a:lnTo>
              <a:lnTo>
                <a:pt x="5510758" y="192581"/>
              </a:lnTo>
              <a:lnTo>
                <a:pt x="5510758" y="30785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F819ED-A2C6-442F-B79F-070583C3F3D1}">
      <dsp:nvSpPr>
        <dsp:cNvPr id="0" name=""/>
        <dsp:cNvSpPr/>
      </dsp:nvSpPr>
      <dsp:spPr>
        <a:xfrm>
          <a:off x="5327781" y="2152290"/>
          <a:ext cx="225896" cy="410829"/>
        </a:xfrm>
        <a:custGeom>
          <a:avLst/>
          <a:gdLst/>
          <a:ahLst/>
          <a:cxnLst/>
          <a:rect l="0" t="0" r="0" b="0"/>
          <a:pathLst>
            <a:path>
              <a:moveTo>
                <a:pt x="234364" y="0"/>
              </a:moveTo>
              <a:lnTo>
                <a:pt x="234364" y="410418"/>
              </a:lnTo>
              <a:lnTo>
                <a:pt x="0" y="4104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4850B4-65E4-431E-BC66-06194998D6F9}">
      <dsp:nvSpPr>
        <dsp:cNvPr id="0" name=""/>
        <dsp:cNvSpPr/>
      </dsp:nvSpPr>
      <dsp:spPr>
        <a:xfrm>
          <a:off x="5310585" y="2152290"/>
          <a:ext cx="243092" cy="1430977"/>
        </a:xfrm>
        <a:custGeom>
          <a:avLst/>
          <a:gdLst/>
          <a:ahLst/>
          <a:cxnLst/>
          <a:rect l="0" t="0" r="0" b="0"/>
          <a:pathLst>
            <a:path>
              <a:moveTo>
                <a:pt x="251543" y="0"/>
              </a:moveTo>
              <a:lnTo>
                <a:pt x="251543" y="1429544"/>
              </a:lnTo>
              <a:lnTo>
                <a:pt x="0" y="142954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B2910F-9002-4D33-ACD6-6BABC347809B}">
      <dsp:nvSpPr>
        <dsp:cNvPr id="0" name=""/>
        <dsp:cNvSpPr/>
      </dsp:nvSpPr>
      <dsp:spPr>
        <a:xfrm>
          <a:off x="3674596" y="1005721"/>
          <a:ext cx="1879081" cy="317755"/>
        </a:xfrm>
        <a:custGeom>
          <a:avLst/>
          <a:gdLst/>
          <a:ahLst/>
          <a:cxnLst/>
          <a:rect l="0" t="0" r="0" b="0"/>
          <a:pathLst>
            <a:path>
              <a:moveTo>
                <a:pt x="0" y="0"/>
              </a:moveTo>
              <a:lnTo>
                <a:pt x="0" y="202165"/>
              </a:lnTo>
              <a:lnTo>
                <a:pt x="1885894" y="202165"/>
              </a:lnTo>
              <a:lnTo>
                <a:pt x="1885894" y="31743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2BEFA6-F6A8-4678-B5F7-F322869A15E2}">
      <dsp:nvSpPr>
        <dsp:cNvPr id="0" name=""/>
        <dsp:cNvSpPr/>
      </dsp:nvSpPr>
      <dsp:spPr>
        <a:xfrm>
          <a:off x="1628766" y="2070458"/>
          <a:ext cx="649500" cy="356251"/>
        </a:xfrm>
        <a:custGeom>
          <a:avLst/>
          <a:gdLst/>
          <a:ahLst/>
          <a:cxnLst/>
          <a:rect l="0" t="0" r="0" b="0"/>
          <a:pathLst>
            <a:path>
              <a:moveTo>
                <a:pt x="483560" y="0"/>
              </a:moveTo>
              <a:lnTo>
                <a:pt x="483560" y="451592"/>
              </a:lnTo>
              <a:lnTo>
                <a:pt x="0" y="45159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21FB5C-A087-4044-B0B1-3EC5F5C2DBF2}">
      <dsp:nvSpPr>
        <dsp:cNvPr id="0" name=""/>
        <dsp:cNvSpPr/>
      </dsp:nvSpPr>
      <dsp:spPr>
        <a:xfrm>
          <a:off x="1993485" y="4106693"/>
          <a:ext cx="527431" cy="1159008"/>
        </a:xfrm>
        <a:custGeom>
          <a:avLst/>
          <a:gdLst/>
          <a:ahLst/>
          <a:cxnLst/>
          <a:rect l="0" t="0" r="0" b="0"/>
          <a:pathLst>
            <a:path>
              <a:moveTo>
                <a:pt x="527431" y="0"/>
              </a:moveTo>
              <a:lnTo>
                <a:pt x="0" y="115900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4B7693-305C-4BF9-96A3-6B1DFCDD64C5}">
      <dsp:nvSpPr>
        <dsp:cNvPr id="0" name=""/>
        <dsp:cNvSpPr/>
      </dsp:nvSpPr>
      <dsp:spPr>
        <a:xfrm>
          <a:off x="2278267" y="2070458"/>
          <a:ext cx="242649" cy="1044324"/>
        </a:xfrm>
        <a:custGeom>
          <a:avLst/>
          <a:gdLst/>
          <a:ahLst/>
          <a:cxnLst/>
          <a:rect l="0" t="0" r="0" b="0"/>
          <a:pathLst>
            <a:path>
              <a:moveTo>
                <a:pt x="1341915" y="0"/>
              </a:moveTo>
              <a:lnTo>
                <a:pt x="1341915" y="1075279"/>
              </a:lnTo>
              <a:lnTo>
                <a:pt x="0" y="1075279"/>
              </a:lnTo>
              <a:lnTo>
                <a:pt x="0" y="119055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3F5D29-8FE9-420B-99AF-3E2CE1156578}">
      <dsp:nvSpPr>
        <dsp:cNvPr id="0" name=""/>
        <dsp:cNvSpPr/>
      </dsp:nvSpPr>
      <dsp:spPr>
        <a:xfrm>
          <a:off x="875862" y="4164007"/>
          <a:ext cx="771943" cy="1118751"/>
        </a:xfrm>
        <a:custGeom>
          <a:avLst/>
          <a:gdLst/>
          <a:ahLst/>
          <a:cxnLst/>
          <a:rect l="0" t="0" r="0" b="0"/>
          <a:pathLst>
            <a:path>
              <a:moveTo>
                <a:pt x="0" y="0"/>
              </a:moveTo>
              <a:lnTo>
                <a:pt x="0" y="1051077"/>
              </a:lnTo>
              <a:lnTo>
                <a:pt x="161073" y="105107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02B68C-A261-440A-B7B5-10B2281922E9}">
      <dsp:nvSpPr>
        <dsp:cNvPr id="0" name=""/>
        <dsp:cNvSpPr/>
      </dsp:nvSpPr>
      <dsp:spPr>
        <a:xfrm>
          <a:off x="875862" y="2070458"/>
          <a:ext cx="1402404" cy="1070006"/>
        </a:xfrm>
        <a:custGeom>
          <a:avLst/>
          <a:gdLst/>
          <a:ahLst/>
          <a:cxnLst/>
          <a:rect l="0" t="0" r="0" b="0"/>
          <a:pathLst>
            <a:path>
              <a:moveTo>
                <a:pt x="0" y="0"/>
              </a:moveTo>
              <a:lnTo>
                <a:pt x="0" y="1075461"/>
              </a:lnTo>
              <a:lnTo>
                <a:pt x="608664" y="1075461"/>
              </a:lnTo>
              <a:lnTo>
                <a:pt x="608664" y="119073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B58B0A-1D61-41BE-BE6E-03B5130EF042}">
      <dsp:nvSpPr>
        <dsp:cNvPr id="0" name=""/>
        <dsp:cNvSpPr/>
      </dsp:nvSpPr>
      <dsp:spPr>
        <a:xfrm>
          <a:off x="2278267" y="1005721"/>
          <a:ext cx="1396328" cy="318409"/>
        </a:xfrm>
        <a:custGeom>
          <a:avLst/>
          <a:gdLst/>
          <a:ahLst/>
          <a:cxnLst/>
          <a:rect l="0" t="0" r="0" b="0"/>
          <a:pathLst>
            <a:path>
              <a:moveTo>
                <a:pt x="1394930" y="0"/>
              </a:moveTo>
              <a:lnTo>
                <a:pt x="1394930" y="202818"/>
              </a:lnTo>
              <a:lnTo>
                <a:pt x="0" y="202818"/>
              </a:lnTo>
              <a:lnTo>
                <a:pt x="0" y="31809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E4C507-B983-48E7-8A89-72DAFCEF03A8}">
      <dsp:nvSpPr>
        <dsp:cNvPr id="0" name=""/>
        <dsp:cNvSpPr/>
      </dsp:nvSpPr>
      <dsp:spPr>
        <a:xfrm>
          <a:off x="3674596" y="365809"/>
          <a:ext cx="3360060" cy="230775"/>
        </a:xfrm>
        <a:custGeom>
          <a:avLst/>
          <a:gdLst/>
          <a:ahLst/>
          <a:cxnLst/>
          <a:rect l="0" t="0" r="0" b="0"/>
          <a:pathLst>
            <a:path>
              <a:moveTo>
                <a:pt x="3360060" y="0"/>
              </a:moveTo>
              <a:lnTo>
                <a:pt x="3360060" y="115387"/>
              </a:lnTo>
              <a:lnTo>
                <a:pt x="0" y="115387"/>
              </a:lnTo>
              <a:lnTo>
                <a:pt x="0" y="2307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466BA6-6FF0-4BFE-A706-BE80A3C63154}">
      <dsp:nvSpPr>
        <dsp:cNvPr id="0" name=""/>
        <dsp:cNvSpPr/>
      </dsp:nvSpPr>
      <dsp:spPr>
        <a:xfrm>
          <a:off x="5970343" y="838"/>
          <a:ext cx="2128627" cy="36497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O" sz="1100" b="1" kern="1200">
              <a:latin typeface="Montserrat Medium" panose="00000600000000000000" pitchFamily="2" charset="0"/>
              <a:ea typeface="+mn-ea"/>
              <a:cs typeface="+mn-cs"/>
            </a:rPr>
            <a:t>Educación - 58.5%</a:t>
          </a:r>
          <a:endParaRPr lang="es-CO" sz="1100" b="1" kern="1200" dirty="0">
            <a:latin typeface="Montserrat Medium" panose="00000600000000000000" pitchFamily="2" charset="0"/>
            <a:ea typeface="+mn-ea"/>
            <a:cs typeface="+mn-cs"/>
          </a:endParaRPr>
        </a:p>
      </dsp:txBody>
      <dsp:txXfrm>
        <a:off x="5970343" y="838"/>
        <a:ext cx="2128627" cy="364971"/>
      </dsp:txXfrm>
    </dsp:sp>
    <dsp:sp modelId="{04236C4C-E0FF-484F-AFBD-2B1586C51AB5}">
      <dsp:nvSpPr>
        <dsp:cNvPr id="0" name=""/>
        <dsp:cNvSpPr/>
      </dsp:nvSpPr>
      <dsp:spPr>
        <a:xfrm>
          <a:off x="3125131" y="596584"/>
          <a:ext cx="1098929" cy="40913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CO" sz="1000" b="0" kern="1200" dirty="0">
              <a:latin typeface="Montserrat Medium" panose="00000600000000000000" pitchFamily="2" charset="0"/>
              <a:ea typeface="+mn-ea"/>
              <a:cs typeface="+mn-cs"/>
            </a:rPr>
            <a:t>Criterios</a:t>
          </a:r>
          <a:endParaRPr lang="es-CO" sz="1000" b="0" kern="1200" dirty="0">
            <a:latin typeface="Montserrat Medium" panose="00000600000000000000" pitchFamily="2" charset="0"/>
          </a:endParaRPr>
        </a:p>
      </dsp:txBody>
      <dsp:txXfrm>
        <a:off x="3125131" y="596584"/>
        <a:ext cx="1098929" cy="409137"/>
      </dsp:txXfrm>
    </dsp:sp>
    <dsp:sp modelId="{E6ED0DF4-3FD8-44C7-8568-F9735A6F6744}">
      <dsp:nvSpPr>
        <dsp:cNvPr id="0" name=""/>
        <dsp:cNvSpPr/>
      </dsp:nvSpPr>
      <dsp:spPr>
        <a:xfrm>
          <a:off x="1367545" y="1324131"/>
          <a:ext cx="1821443" cy="74632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t" anchorCtr="0">
          <a:noAutofit/>
        </a:bodyPr>
        <a:lstStyle/>
        <a:p>
          <a:pPr marL="0" lvl="0" indent="0" algn="ctr" defTabSz="444500">
            <a:lnSpc>
              <a:spcPct val="90000"/>
            </a:lnSpc>
            <a:spcBef>
              <a:spcPct val="0"/>
            </a:spcBef>
            <a:spcAft>
              <a:spcPct val="35000"/>
            </a:spcAft>
            <a:buNone/>
          </a:pPr>
          <a:r>
            <a:rPr lang="es-CO" sz="1000" b="0" kern="1200" dirty="0">
              <a:latin typeface="Montserrat Medium" panose="00000600000000000000" pitchFamily="2" charset="0"/>
              <a:ea typeface="+mn-ea"/>
              <a:cs typeface="+mn-cs"/>
            </a:rPr>
            <a:t>1.1 Población Atendida</a:t>
          </a:r>
        </a:p>
        <a:p>
          <a:pPr marL="0" lvl="0" indent="0" algn="ctr" defTabSz="444500">
            <a:lnSpc>
              <a:spcPct val="90000"/>
            </a:lnSpc>
            <a:spcBef>
              <a:spcPct val="0"/>
            </a:spcBef>
            <a:spcAft>
              <a:spcPct val="35000"/>
            </a:spcAft>
            <a:buNone/>
          </a:pPr>
          <a:r>
            <a:rPr lang="es-CO" sz="1000" b="0" kern="1200" dirty="0">
              <a:latin typeface="Montserrat Medium" panose="00000600000000000000" pitchFamily="2" charset="0"/>
              <a:ea typeface="+mn-ea"/>
              <a:cs typeface="+mn-cs"/>
            </a:rPr>
            <a:t>Población efectivamente matriculada en el año anterior</a:t>
          </a:r>
          <a:endParaRPr lang="es-CO" sz="1000" b="0" kern="1200" dirty="0">
            <a:latin typeface="Montserrat Medium" panose="00000600000000000000" pitchFamily="2" charset="0"/>
          </a:endParaRPr>
        </a:p>
      </dsp:txBody>
      <dsp:txXfrm>
        <a:off x="1367545" y="1324131"/>
        <a:ext cx="1821443" cy="746327"/>
      </dsp:txXfrm>
    </dsp:sp>
    <dsp:sp modelId="{3AAC3D2C-4375-406A-A012-B5B5BB63A1F7}">
      <dsp:nvSpPr>
        <dsp:cNvPr id="0" name=""/>
        <dsp:cNvSpPr/>
      </dsp:nvSpPr>
      <dsp:spPr>
        <a:xfrm>
          <a:off x="194630" y="3140464"/>
          <a:ext cx="1362464" cy="102354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t" anchorCtr="0">
          <a:noAutofit/>
        </a:bodyPr>
        <a:lstStyle/>
        <a:p>
          <a:pPr marL="0" lvl="0" indent="0" algn="ctr" defTabSz="444500">
            <a:lnSpc>
              <a:spcPct val="100000"/>
            </a:lnSpc>
            <a:spcBef>
              <a:spcPct val="0"/>
            </a:spcBef>
            <a:spcAft>
              <a:spcPts val="0"/>
            </a:spcAft>
            <a:buNone/>
          </a:pPr>
          <a:r>
            <a:rPr lang="es-CO" sz="1000" b="0" kern="1200" dirty="0">
              <a:latin typeface="Montserrat Medium" panose="00000600000000000000" pitchFamily="2" charset="0"/>
              <a:ea typeface="+mn-ea"/>
              <a:cs typeface="+mn-cs"/>
            </a:rPr>
            <a:t>1.1.1 Prestación</a:t>
          </a:r>
        </a:p>
        <a:p>
          <a:pPr marL="0" lvl="0" indent="0" algn="ctr" defTabSz="444500">
            <a:lnSpc>
              <a:spcPct val="100000"/>
            </a:lnSpc>
            <a:spcBef>
              <a:spcPct val="0"/>
            </a:spcBef>
            <a:spcAft>
              <a:spcPts val="0"/>
            </a:spcAft>
            <a:buNone/>
          </a:pPr>
          <a:r>
            <a:rPr lang="es-CO" sz="1000" b="0" kern="1200" dirty="0">
              <a:latin typeface="Montserrat Medium" panose="00000600000000000000" pitchFamily="2" charset="0"/>
              <a:ea typeface="+mn-ea"/>
              <a:cs typeface="+mn-cs"/>
            </a:rPr>
            <a:t> del Servicio </a:t>
          </a:r>
        </a:p>
        <a:p>
          <a:pPr marL="0" lvl="0" indent="0" algn="ctr" defTabSz="444500">
            <a:lnSpc>
              <a:spcPct val="100000"/>
            </a:lnSpc>
            <a:spcBef>
              <a:spcPct val="0"/>
            </a:spcBef>
            <a:spcAft>
              <a:spcPts val="0"/>
            </a:spcAft>
            <a:buNone/>
          </a:pPr>
          <a:r>
            <a:rPr lang="es-CO" sz="1000" b="0" kern="1200" dirty="0">
              <a:latin typeface="Montserrat Medium" panose="00000600000000000000" pitchFamily="2" charset="0"/>
              <a:ea typeface="+mn-ea"/>
              <a:cs typeface="+mn-cs"/>
            </a:rPr>
            <a:t>Financia la prestación del servicio Educativo.</a:t>
          </a:r>
          <a:endParaRPr lang="es-CO" sz="1000" b="0" kern="1200" dirty="0">
            <a:latin typeface="Montserrat Medium" panose="00000600000000000000" pitchFamily="2" charset="0"/>
          </a:endParaRPr>
        </a:p>
      </dsp:txBody>
      <dsp:txXfrm>
        <a:off x="194630" y="3140464"/>
        <a:ext cx="1362464" cy="1023543"/>
      </dsp:txXfrm>
    </dsp:sp>
    <dsp:sp modelId="{AEF44B59-2512-4587-A8B8-520D090B8596}">
      <dsp:nvSpPr>
        <dsp:cNvPr id="0" name=""/>
        <dsp:cNvSpPr/>
      </dsp:nvSpPr>
      <dsp:spPr>
        <a:xfrm>
          <a:off x="9488" y="4535023"/>
          <a:ext cx="1638317" cy="149547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CO" sz="1000" b="0" kern="1200" dirty="0">
              <a:latin typeface="Montserrat Medium" panose="00000600000000000000" pitchFamily="2" charset="0"/>
            </a:rPr>
            <a:t>Variables</a:t>
          </a:r>
        </a:p>
        <a:p>
          <a:pPr marL="0" lvl="0" indent="0" algn="ctr" defTabSz="444500">
            <a:lnSpc>
              <a:spcPct val="90000"/>
            </a:lnSpc>
            <a:spcBef>
              <a:spcPct val="0"/>
            </a:spcBef>
            <a:spcAft>
              <a:spcPct val="35000"/>
            </a:spcAft>
            <a:buNone/>
          </a:pPr>
          <a:r>
            <a:rPr lang="es-CO" sz="1000" b="0" kern="1200" dirty="0">
              <a:latin typeface="Montserrat Medium" panose="00000600000000000000" pitchFamily="2" charset="0"/>
            </a:rPr>
            <a:t>1) Costos de personal de docentes; </a:t>
          </a:r>
        </a:p>
        <a:p>
          <a:pPr marL="0" lvl="0" indent="0" algn="ctr" defTabSz="444500">
            <a:lnSpc>
              <a:spcPct val="90000"/>
            </a:lnSpc>
            <a:spcBef>
              <a:spcPct val="0"/>
            </a:spcBef>
            <a:spcAft>
              <a:spcPct val="35000"/>
            </a:spcAft>
            <a:buNone/>
          </a:pPr>
          <a:r>
            <a:rPr lang="es-CO" sz="1000" b="0" kern="1200" dirty="0">
              <a:latin typeface="Montserrat Medium" panose="00000600000000000000" pitchFamily="2" charset="0"/>
            </a:rPr>
            <a:t>2) Gastos administrativos;</a:t>
          </a:r>
        </a:p>
        <a:p>
          <a:pPr marL="0" lvl="0" indent="0" algn="ctr" defTabSz="444500">
            <a:lnSpc>
              <a:spcPct val="90000"/>
            </a:lnSpc>
            <a:spcBef>
              <a:spcPct val="0"/>
            </a:spcBef>
            <a:spcAft>
              <a:spcPct val="35000"/>
            </a:spcAft>
            <a:buNone/>
          </a:pPr>
          <a:r>
            <a:rPr lang="es-CO" sz="1000" b="0" kern="1200" dirty="0">
              <a:latin typeface="Montserrat Medium" panose="00000600000000000000" pitchFamily="2" charset="0"/>
            </a:rPr>
            <a:t>3) Contratación;</a:t>
          </a:r>
        </a:p>
        <a:p>
          <a:pPr marL="0" lvl="0" indent="0" algn="ctr" defTabSz="444500">
            <a:lnSpc>
              <a:spcPct val="90000"/>
            </a:lnSpc>
            <a:spcBef>
              <a:spcPct val="0"/>
            </a:spcBef>
            <a:spcAft>
              <a:spcPct val="35000"/>
            </a:spcAft>
            <a:buNone/>
          </a:pPr>
          <a:r>
            <a:rPr lang="es-CO" sz="1000" b="0" kern="1200" dirty="0">
              <a:latin typeface="Montserrat Medium" panose="00000600000000000000" pitchFamily="2" charset="0"/>
            </a:rPr>
            <a:t>4) Costo de la prestación del servicio</a:t>
          </a:r>
        </a:p>
      </dsp:txBody>
      <dsp:txXfrm>
        <a:off x="9488" y="4535023"/>
        <a:ext cx="1638317" cy="1495473"/>
      </dsp:txXfrm>
    </dsp:sp>
    <dsp:sp modelId="{B25B5CC7-77D4-483E-BCBE-BE123757BE2D}">
      <dsp:nvSpPr>
        <dsp:cNvPr id="0" name=""/>
        <dsp:cNvSpPr/>
      </dsp:nvSpPr>
      <dsp:spPr>
        <a:xfrm>
          <a:off x="1788155" y="3114782"/>
          <a:ext cx="1465521" cy="99191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t" anchorCtr="0">
          <a:noAutofit/>
        </a:bodyPr>
        <a:lstStyle/>
        <a:p>
          <a:pPr marL="0" lvl="0" indent="0" algn="ctr" defTabSz="444500">
            <a:lnSpc>
              <a:spcPct val="90000"/>
            </a:lnSpc>
            <a:spcBef>
              <a:spcPct val="0"/>
            </a:spcBef>
            <a:spcAft>
              <a:spcPct val="35000"/>
            </a:spcAft>
            <a:buNone/>
          </a:pPr>
          <a:r>
            <a:rPr lang="es-CO" sz="1000" b="0" kern="1200" dirty="0">
              <a:latin typeface="Montserrat Medium" panose="00000600000000000000" pitchFamily="2" charset="0"/>
              <a:ea typeface="+mn-ea"/>
              <a:cs typeface="+mn-cs"/>
            </a:rPr>
            <a:t>1.1.2. Complemento</a:t>
          </a:r>
        </a:p>
        <a:p>
          <a:pPr marL="0" lvl="0" indent="0" algn="ctr" defTabSz="444500">
            <a:lnSpc>
              <a:spcPct val="90000"/>
            </a:lnSpc>
            <a:spcBef>
              <a:spcPct val="0"/>
            </a:spcBef>
            <a:spcAft>
              <a:spcPct val="35000"/>
            </a:spcAft>
            <a:buNone/>
          </a:pPr>
          <a:r>
            <a:rPr lang="es-CO" sz="1000" b="0" kern="1200" dirty="0">
              <a:latin typeface="Montserrat Medium" panose="00000600000000000000" pitchFamily="2" charset="0"/>
              <a:ea typeface="+mn-ea"/>
              <a:cs typeface="+mn-cs"/>
            </a:rPr>
            <a:t>Garantiza el costo mínimo de la prestación del servicio educativo</a:t>
          </a:r>
          <a:endParaRPr lang="es-CO" sz="1000" b="0" kern="1200" dirty="0">
            <a:latin typeface="Montserrat Medium" panose="00000600000000000000" pitchFamily="2" charset="0"/>
          </a:endParaRPr>
        </a:p>
      </dsp:txBody>
      <dsp:txXfrm>
        <a:off x="1788155" y="3114782"/>
        <a:ext cx="1465521" cy="991910"/>
      </dsp:txXfrm>
    </dsp:sp>
    <dsp:sp modelId="{40295353-9898-4B72-8B94-E198151EFEEC}">
      <dsp:nvSpPr>
        <dsp:cNvPr id="0" name=""/>
        <dsp:cNvSpPr/>
      </dsp:nvSpPr>
      <dsp:spPr>
        <a:xfrm>
          <a:off x="1993485" y="4613772"/>
          <a:ext cx="1555051" cy="130385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CO" sz="1000" b="0" kern="1200" dirty="0">
              <a:latin typeface="Montserrat Medium" panose="00000600000000000000" pitchFamily="2" charset="0"/>
            </a:rPr>
            <a:t>Variables</a:t>
          </a:r>
        </a:p>
        <a:p>
          <a:pPr marL="0" lvl="0" indent="0" algn="ctr" defTabSz="444500">
            <a:lnSpc>
              <a:spcPct val="90000"/>
            </a:lnSpc>
            <a:spcBef>
              <a:spcPct val="0"/>
            </a:spcBef>
            <a:spcAft>
              <a:spcPct val="35000"/>
            </a:spcAft>
            <a:buNone/>
          </a:pPr>
          <a:r>
            <a:rPr lang="es-CO" sz="1000" b="0" kern="1200" dirty="0">
              <a:latin typeface="Montserrat Medium" panose="00000600000000000000" pitchFamily="2" charset="0"/>
            </a:rPr>
            <a:t> 1) Tipologías educativas:</a:t>
          </a:r>
        </a:p>
        <a:p>
          <a:pPr marL="0" lvl="0" indent="0" algn="ctr" defTabSz="444500">
            <a:lnSpc>
              <a:spcPct val="90000"/>
            </a:lnSpc>
            <a:spcBef>
              <a:spcPct val="0"/>
            </a:spcBef>
            <a:spcAft>
              <a:spcPct val="35000"/>
            </a:spcAft>
            <a:buNone/>
          </a:pPr>
          <a:r>
            <a:rPr lang="es-CO" sz="1000" b="0" kern="1200" dirty="0">
              <a:latin typeface="Montserrat Medium" panose="00000600000000000000" pitchFamily="2" charset="0"/>
            </a:rPr>
            <a:t> 2) Matrícula; </a:t>
          </a:r>
        </a:p>
        <a:p>
          <a:pPr marL="0" lvl="0" indent="0" algn="ctr" defTabSz="444500">
            <a:lnSpc>
              <a:spcPct val="90000"/>
            </a:lnSpc>
            <a:spcBef>
              <a:spcPct val="0"/>
            </a:spcBef>
            <a:spcAft>
              <a:spcPct val="35000"/>
            </a:spcAft>
            <a:buNone/>
          </a:pPr>
          <a:r>
            <a:rPr lang="es-CO" sz="1000" b="0" kern="1200" dirty="0">
              <a:latin typeface="Montserrat Medium" panose="00000600000000000000" pitchFamily="2" charset="0"/>
            </a:rPr>
            <a:t>3) Reconocimientos</a:t>
          </a:r>
        </a:p>
      </dsp:txBody>
      <dsp:txXfrm>
        <a:off x="1993485" y="4613772"/>
        <a:ext cx="1555051" cy="1303858"/>
      </dsp:txXfrm>
    </dsp:sp>
    <dsp:sp modelId="{AF7415CD-6231-4BE3-829A-697D3FD28E16}">
      <dsp:nvSpPr>
        <dsp:cNvPr id="0" name=""/>
        <dsp:cNvSpPr/>
      </dsp:nvSpPr>
      <dsp:spPr>
        <a:xfrm>
          <a:off x="209784" y="2080634"/>
          <a:ext cx="1418982" cy="69214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Font typeface="+mj-lt"/>
            <a:buNone/>
          </a:pPr>
          <a:r>
            <a:rPr lang="es-CO" sz="1000" b="0" kern="1200" dirty="0">
              <a:latin typeface="Montserrat Medium" panose="00000600000000000000" pitchFamily="2" charset="0"/>
              <a:ea typeface="+mn-ea"/>
              <a:cs typeface="+mn-cs"/>
            </a:rPr>
            <a:t>Beneficiarios:</a:t>
          </a:r>
          <a:br>
            <a:rPr lang="es-CO" sz="1000" b="0" kern="1200" dirty="0">
              <a:latin typeface="Montserrat Medium" panose="00000600000000000000" pitchFamily="2" charset="0"/>
              <a:ea typeface="+mn-ea"/>
              <a:cs typeface="+mn-cs"/>
            </a:rPr>
          </a:br>
          <a:r>
            <a:rPr lang="es-CO" sz="1000" b="0" kern="1200" dirty="0">
              <a:latin typeface="Montserrat Medium" panose="00000600000000000000" pitchFamily="2" charset="0"/>
              <a:ea typeface="+mn-ea"/>
              <a:cs typeface="+mn-cs"/>
            </a:rPr>
            <a:t>- Entidades Territoriales Certificadas (ETC)</a:t>
          </a:r>
          <a:endParaRPr lang="es-CO" sz="1000" b="0" kern="1200" dirty="0">
            <a:latin typeface="Montserrat Medium" panose="00000600000000000000" pitchFamily="2" charset="0"/>
          </a:endParaRPr>
        </a:p>
      </dsp:txBody>
      <dsp:txXfrm>
        <a:off x="209784" y="2080634"/>
        <a:ext cx="1418982" cy="692149"/>
      </dsp:txXfrm>
    </dsp:sp>
    <dsp:sp modelId="{505D0E7B-771F-4C53-9F19-FE4B215A8E9E}">
      <dsp:nvSpPr>
        <dsp:cNvPr id="0" name=""/>
        <dsp:cNvSpPr/>
      </dsp:nvSpPr>
      <dsp:spPr>
        <a:xfrm>
          <a:off x="4565145" y="1323477"/>
          <a:ext cx="1977062" cy="82881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CO" sz="1000" b="0" kern="1200" dirty="0">
              <a:latin typeface="Montserrat Medium" panose="00000600000000000000" pitchFamily="2" charset="0"/>
              <a:ea typeface="+mn-ea"/>
              <a:cs typeface="+mn-cs"/>
            </a:rPr>
            <a:t>1.2 Población por atender  </a:t>
          </a:r>
        </a:p>
        <a:p>
          <a:pPr marL="0" lvl="0" indent="0" algn="ctr" defTabSz="444500">
            <a:lnSpc>
              <a:spcPct val="90000"/>
            </a:lnSpc>
            <a:spcBef>
              <a:spcPct val="0"/>
            </a:spcBef>
            <a:spcAft>
              <a:spcPct val="35000"/>
            </a:spcAft>
            <a:buNone/>
          </a:pPr>
          <a:r>
            <a:rPr lang="es-CO" sz="1000" b="0" kern="1200" dirty="0">
              <a:latin typeface="Montserrat Medium" panose="00000600000000000000" pitchFamily="2" charset="0"/>
              <a:ea typeface="+mn-ea"/>
              <a:cs typeface="+mn-cs"/>
            </a:rPr>
            <a:t>  Incremento de la matrícula oficial en cada entidad territorial en la vigencia en curso </a:t>
          </a:r>
          <a:endParaRPr lang="es-CO" sz="1000" b="0" kern="1200" dirty="0">
            <a:latin typeface="Montserrat Medium" panose="00000600000000000000" pitchFamily="2" charset="0"/>
          </a:endParaRPr>
        </a:p>
      </dsp:txBody>
      <dsp:txXfrm>
        <a:off x="4565145" y="1323477"/>
        <a:ext cx="1977062" cy="828812"/>
      </dsp:txXfrm>
    </dsp:sp>
    <dsp:sp modelId="{A271B5A7-DAB8-4A82-9841-572F36CEAD41}">
      <dsp:nvSpPr>
        <dsp:cNvPr id="0" name=""/>
        <dsp:cNvSpPr/>
      </dsp:nvSpPr>
      <dsp:spPr>
        <a:xfrm>
          <a:off x="4211655" y="3128145"/>
          <a:ext cx="1098929" cy="91024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CO" sz="1000" b="0" kern="1200">
              <a:latin typeface="Montserrat Medium" panose="00000600000000000000" pitchFamily="2" charset="0"/>
            </a:rPr>
            <a:t>Variables</a:t>
          </a:r>
        </a:p>
        <a:p>
          <a:pPr marL="0" lvl="0" indent="0" algn="ctr" defTabSz="444500">
            <a:lnSpc>
              <a:spcPct val="90000"/>
            </a:lnSpc>
            <a:spcBef>
              <a:spcPct val="0"/>
            </a:spcBef>
            <a:spcAft>
              <a:spcPct val="35000"/>
            </a:spcAft>
            <a:buNone/>
          </a:pPr>
          <a:r>
            <a:rPr lang="es-CO" sz="1000" b="0" kern="1200">
              <a:latin typeface="Montserrat Medium" panose="00000600000000000000" pitchFamily="2" charset="0"/>
            </a:rPr>
            <a:t> 1) Matrícula por atender</a:t>
          </a:r>
        </a:p>
      </dsp:txBody>
      <dsp:txXfrm>
        <a:off x="4211655" y="3128145"/>
        <a:ext cx="1098929" cy="910243"/>
      </dsp:txXfrm>
    </dsp:sp>
    <dsp:sp modelId="{6607037F-5671-4CE7-9527-D94FC85C1470}">
      <dsp:nvSpPr>
        <dsp:cNvPr id="0" name=""/>
        <dsp:cNvSpPr/>
      </dsp:nvSpPr>
      <dsp:spPr>
        <a:xfrm>
          <a:off x="3918271" y="2220467"/>
          <a:ext cx="1409509" cy="685303"/>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Font typeface="+mj-lt"/>
            <a:buNone/>
          </a:pPr>
          <a:r>
            <a:rPr lang="es-CO" sz="1000" b="0" kern="1200" dirty="0">
              <a:latin typeface="Montserrat Medium" panose="00000600000000000000" pitchFamily="2" charset="0"/>
              <a:ea typeface="+mn-ea"/>
              <a:cs typeface="+mn-cs"/>
            </a:rPr>
            <a:t>Beneficiarios:</a:t>
          </a:r>
          <a:br>
            <a:rPr lang="es-CO" sz="1000" b="0" kern="1200" dirty="0">
              <a:latin typeface="Montserrat Medium" panose="00000600000000000000" pitchFamily="2" charset="0"/>
              <a:ea typeface="+mn-ea"/>
              <a:cs typeface="+mn-cs"/>
            </a:rPr>
          </a:br>
          <a:r>
            <a:rPr lang="es-CO" sz="1000" b="0" kern="1200" dirty="0">
              <a:latin typeface="Montserrat Medium" panose="00000600000000000000" pitchFamily="2" charset="0"/>
              <a:ea typeface="+mn-ea"/>
              <a:cs typeface="+mn-cs"/>
            </a:rPr>
            <a:t>- Entidades Territoriales Certificadas (ETC)</a:t>
          </a:r>
          <a:endParaRPr lang="es-CO" sz="1000" b="0" kern="1200">
            <a:latin typeface="Montserrat Medium" panose="00000600000000000000" pitchFamily="2" charset="0"/>
          </a:endParaRPr>
        </a:p>
      </dsp:txBody>
      <dsp:txXfrm>
        <a:off x="3918271" y="2220467"/>
        <a:ext cx="1409509" cy="685303"/>
      </dsp:txXfrm>
    </dsp:sp>
    <dsp:sp modelId="{36676FDB-C67A-4784-99F3-719368E66A4A}">
      <dsp:nvSpPr>
        <dsp:cNvPr id="0" name=""/>
        <dsp:cNvSpPr/>
      </dsp:nvSpPr>
      <dsp:spPr>
        <a:xfrm>
          <a:off x="8273783" y="1313883"/>
          <a:ext cx="1834190" cy="82951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CO" sz="1000" b="0" kern="1200" dirty="0">
              <a:latin typeface="Montserrat Medium" panose="00000600000000000000" pitchFamily="2" charset="0"/>
              <a:ea typeface="+mn-ea"/>
              <a:cs typeface="+mn-cs"/>
            </a:rPr>
            <a:t>1.3. Equidad                               </a:t>
          </a:r>
        </a:p>
        <a:p>
          <a:pPr marL="0" lvl="0" indent="0" algn="ctr" defTabSz="444500">
            <a:lnSpc>
              <a:spcPct val="90000"/>
            </a:lnSpc>
            <a:spcBef>
              <a:spcPct val="0"/>
            </a:spcBef>
            <a:spcAft>
              <a:spcPct val="35000"/>
            </a:spcAft>
            <a:buNone/>
          </a:pPr>
          <a:r>
            <a:rPr lang="es-CO" sz="1000" b="0" kern="1200" dirty="0">
              <a:latin typeface="Montserrat Medium" panose="00000600000000000000" pitchFamily="2" charset="0"/>
              <a:ea typeface="+mn-ea"/>
              <a:cs typeface="+mn-cs"/>
            </a:rPr>
            <a:t>   </a:t>
          </a:r>
          <a:r>
            <a:rPr lang="es-CO" sz="1000" b="0" kern="1200">
              <a:latin typeface="Montserrat Medium" panose="00000600000000000000" pitchFamily="2" charset="0"/>
              <a:ea typeface="+mn-ea"/>
              <a:cs typeface="+mn-cs"/>
            </a:rPr>
            <a:t>Suma residual que se distribuye de acuerdo con el indicador de pobreza</a:t>
          </a:r>
          <a:endParaRPr lang="es-CO" sz="1000" b="0" kern="1200">
            <a:latin typeface="Montserrat Medium" panose="00000600000000000000" pitchFamily="2" charset="0"/>
          </a:endParaRPr>
        </a:p>
      </dsp:txBody>
      <dsp:txXfrm>
        <a:off x="8273783" y="1313883"/>
        <a:ext cx="1834190" cy="829510"/>
      </dsp:txXfrm>
    </dsp:sp>
    <dsp:sp modelId="{F8E18329-FCA8-4219-866B-2CC09FCB8285}">
      <dsp:nvSpPr>
        <dsp:cNvPr id="0" name=""/>
        <dsp:cNvSpPr/>
      </dsp:nvSpPr>
      <dsp:spPr>
        <a:xfrm>
          <a:off x="7504532" y="3222647"/>
          <a:ext cx="1529908" cy="82374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t" anchorCtr="0">
          <a:noAutofit/>
        </a:bodyPr>
        <a:lstStyle/>
        <a:p>
          <a:pPr marL="0" lvl="0" indent="0" algn="ctr" defTabSz="444500">
            <a:lnSpc>
              <a:spcPct val="90000"/>
            </a:lnSpc>
            <a:spcBef>
              <a:spcPct val="0"/>
            </a:spcBef>
            <a:spcAft>
              <a:spcPct val="35000"/>
            </a:spcAft>
            <a:buNone/>
          </a:pPr>
          <a:r>
            <a:rPr lang="es-CO" sz="1000" b="0" kern="1200" dirty="0">
              <a:latin typeface="Montserrat Medium" panose="00000600000000000000" pitchFamily="2" charset="0"/>
              <a:ea typeface="+mn-ea"/>
              <a:cs typeface="+mn-cs"/>
            </a:rPr>
            <a:t>1.3.1.Calidad Matricula Oficial</a:t>
          </a:r>
        </a:p>
        <a:p>
          <a:pPr marL="0" lvl="0" indent="0" algn="ctr" defTabSz="444500">
            <a:lnSpc>
              <a:spcPct val="90000"/>
            </a:lnSpc>
            <a:spcBef>
              <a:spcPct val="0"/>
            </a:spcBef>
            <a:spcAft>
              <a:spcPct val="35000"/>
            </a:spcAft>
            <a:buNone/>
          </a:pPr>
          <a:r>
            <a:rPr lang="es-CO" sz="1000" b="0" kern="1200" dirty="0">
              <a:latin typeface="Montserrat Medium" panose="00000600000000000000" pitchFamily="2" charset="0"/>
              <a:ea typeface="+mn-ea"/>
              <a:cs typeface="+mn-cs"/>
            </a:rPr>
            <a:t>  </a:t>
          </a:r>
          <a:r>
            <a:rPr lang="es-CO" sz="1000" b="0" kern="1200">
              <a:latin typeface="Montserrat Medium" panose="00000600000000000000" pitchFamily="2" charset="0"/>
              <a:ea typeface="+mn-ea"/>
              <a:cs typeface="+mn-cs"/>
            </a:rPr>
            <a:t>Mejora la calidad educativa en el país</a:t>
          </a:r>
          <a:endParaRPr lang="es-CO" sz="1000" b="0" kern="1200">
            <a:latin typeface="Montserrat Medium" panose="00000600000000000000" pitchFamily="2" charset="0"/>
          </a:endParaRPr>
        </a:p>
      </dsp:txBody>
      <dsp:txXfrm>
        <a:off x="7504532" y="3222647"/>
        <a:ext cx="1529908" cy="823741"/>
      </dsp:txXfrm>
    </dsp:sp>
    <dsp:sp modelId="{1632516C-CB13-4ABB-A591-E56FA8C61AD6}">
      <dsp:nvSpPr>
        <dsp:cNvPr id="0" name=""/>
        <dsp:cNvSpPr/>
      </dsp:nvSpPr>
      <dsp:spPr>
        <a:xfrm>
          <a:off x="6624839" y="4507665"/>
          <a:ext cx="1362969" cy="126275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CO" sz="1000" b="0" kern="1200" dirty="0">
              <a:latin typeface="Montserrat Medium" panose="00000600000000000000" pitchFamily="2" charset="0"/>
            </a:rPr>
            <a:t>Variables </a:t>
          </a:r>
        </a:p>
        <a:p>
          <a:pPr marL="0" lvl="0" indent="0" algn="ctr" defTabSz="444500">
            <a:lnSpc>
              <a:spcPct val="90000"/>
            </a:lnSpc>
            <a:spcBef>
              <a:spcPct val="0"/>
            </a:spcBef>
            <a:spcAft>
              <a:spcPct val="35000"/>
            </a:spcAft>
            <a:buNone/>
          </a:pPr>
          <a:r>
            <a:rPr lang="es-CO" sz="1000" b="0" kern="1200" dirty="0">
              <a:latin typeface="Montserrat Medium" panose="00000600000000000000" pitchFamily="2" charset="0"/>
            </a:rPr>
            <a:t>1) Índice de ruralidad; </a:t>
          </a:r>
        </a:p>
        <a:p>
          <a:pPr marL="0" lvl="0" indent="0" algn="ctr" defTabSz="444500">
            <a:lnSpc>
              <a:spcPct val="90000"/>
            </a:lnSpc>
            <a:spcBef>
              <a:spcPct val="0"/>
            </a:spcBef>
            <a:spcAft>
              <a:spcPct val="35000"/>
            </a:spcAft>
            <a:buNone/>
          </a:pPr>
          <a:r>
            <a:rPr lang="es-CO" sz="1000" b="0" kern="1200" dirty="0">
              <a:latin typeface="Montserrat Medium" panose="00000600000000000000" pitchFamily="2" charset="0"/>
            </a:rPr>
            <a:t>2) Desempeño; </a:t>
          </a:r>
        </a:p>
        <a:p>
          <a:pPr marL="0" lvl="0" indent="0" algn="ctr" defTabSz="444500">
            <a:lnSpc>
              <a:spcPct val="90000"/>
            </a:lnSpc>
            <a:spcBef>
              <a:spcPct val="0"/>
            </a:spcBef>
            <a:spcAft>
              <a:spcPct val="35000"/>
            </a:spcAft>
            <a:buNone/>
          </a:pPr>
          <a:r>
            <a:rPr lang="es-CO" sz="1000" b="0" kern="1200" dirty="0">
              <a:latin typeface="Montserrat Medium" panose="00000600000000000000" pitchFamily="2" charset="0"/>
            </a:rPr>
            <a:t>3) Mejoramiento</a:t>
          </a:r>
        </a:p>
      </dsp:txBody>
      <dsp:txXfrm>
        <a:off x="6624839" y="4507665"/>
        <a:ext cx="1362969" cy="1262758"/>
      </dsp:txXfrm>
    </dsp:sp>
    <dsp:sp modelId="{99540FFB-1679-4E92-BBEA-1FE7C4208C00}">
      <dsp:nvSpPr>
        <dsp:cNvPr id="0" name=""/>
        <dsp:cNvSpPr/>
      </dsp:nvSpPr>
      <dsp:spPr>
        <a:xfrm>
          <a:off x="9361790" y="3226966"/>
          <a:ext cx="1390772" cy="134343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t" anchorCtr="0">
          <a:noAutofit/>
        </a:bodyPr>
        <a:lstStyle/>
        <a:p>
          <a:pPr marL="0" lvl="0" indent="0" algn="ctr" defTabSz="444500">
            <a:lnSpc>
              <a:spcPct val="90000"/>
            </a:lnSpc>
            <a:spcBef>
              <a:spcPct val="0"/>
            </a:spcBef>
            <a:spcAft>
              <a:spcPct val="35000"/>
            </a:spcAft>
            <a:buNone/>
          </a:pPr>
          <a:r>
            <a:rPr lang="es-CO" sz="1000" b="0" kern="1200" dirty="0">
              <a:latin typeface="Montserrat Medium" panose="00000600000000000000" pitchFamily="2" charset="0"/>
              <a:ea typeface="+mn-ea"/>
              <a:cs typeface="+mn-cs"/>
            </a:rPr>
            <a:t>1.3.2. Calidad Gratuidad Educativa</a:t>
          </a:r>
        </a:p>
        <a:p>
          <a:pPr marL="0" lvl="0" indent="0" algn="ctr" defTabSz="444500">
            <a:lnSpc>
              <a:spcPct val="90000"/>
            </a:lnSpc>
            <a:spcBef>
              <a:spcPct val="0"/>
            </a:spcBef>
            <a:spcAft>
              <a:spcPct val="35000"/>
            </a:spcAft>
            <a:buNone/>
          </a:pPr>
          <a:r>
            <a:rPr lang="es-CO" sz="1000" b="0" kern="1200" dirty="0">
              <a:latin typeface="Montserrat Medium" panose="00000600000000000000" pitchFamily="2" charset="0"/>
              <a:ea typeface="+mn-ea"/>
              <a:cs typeface="+mn-cs"/>
            </a:rPr>
            <a:t>Exime del pago de derechos académicos y servicios complementarios.</a:t>
          </a:r>
        </a:p>
      </dsp:txBody>
      <dsp:txXfrm>
        <a:off x="9361790" y="3226966"/>
        <a:ext cx="1390772" cy="1343436"/>
      </dsp:txXfrm>
    </dsp:sp>
    <dsp:sp modelId="{09D912E1-B367-4840-BE90-655E3FE472E5}">
      <dsp:nvSpPr>
        <dsp:cNvPr id="0" name=""/>
        <dsp:cNvSpPr/>
      </dsp:nvSpPr>
      <dsp:spPr>
        <a:xfrm>
          <a:off x="10246412" y="4662432"/>
          <a:ext cx="1255252" cy="130190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CO" sz="1000" b="0" kern="1200" dirty="0">
              <a:latin typeface="Montserrat Medium" panose="00000600000000000000" pitchFamily="2" charset="0"/>
            </a:rPr>
            <a:t>Variables</a:t>
          </a:r>
        </a:p>
        <a:p>
          <a:pPr marL="0" lvl="0" indent="0" algn="ctr" defTabSz="444500">
            <a:lnSpc>
              <a:spcPct val="90000"/>
            </a:lnSpc>
            <a:spcBef>
              <a:spcPct val="0"/>
            </a:spcBef>
            <a:spcAft>
              <a:spcPct val="35000"/>
            </a:spcAft>
            <a:buNone/>
          </a:pPr>
          <a:r>
            <a:rPr lang="es-CO" sz="1000" b="0" kern="1200" dirty="0">
              <a:latin typeface="Montserrat Medium" panose="00000600000000000000" pitchFamily="2" charset="0"/>
            </a:rPr>
            <a:t> 1) Matrícula oficial atendida </a:t>
          </a:r>
        </a:p>
        <a:p>
          <a:pPr marL="0" lvl="0" indent="0" algn="ctr" defTabSz="444500">
            <a:lnSpc>
              <a:spcPct val="90000"/>
            </a:lnSpc>
            <a:spcBef>
              <a:spcPct val="0"/>
            </a:spcBef>
            <a:spcAft>
              <a:spcPct val="35000"/>
            </a:spcAft>
            <a:buNone/>
          </a:pPr>
          <a:r>
            <a:rPr lang="es-CO" sz="1000" b="0" kern="1200" dirty="0">
              <a:latin typeface="Montserrat Medium" panose="00000600000000000000" pitchFamily="2" charset="0"/>
            </a:rPr>
            <a:t>2) Sedes con matrícula atendida</a:t>
          </a:r>
        </a:p>
      </dsp:txBody>
      <dsp:txXfrm>
        <a:off x="10246412" y="4662432"/>
        <a:ext cx="1255252" cy="1301907"/>
      </dsp:txXfrm>
    </dsp:sp>
    <dsp:sp modelId="{832C2120-3554-402C-9409-C6451A531113}">
      <dsp:nvSpPr>
        <dsp:cNvPr id="0" name=""/>
        <dsp:cNvSpPr/>
      </dsp:nvSpPr>
      <dsp:spPr>
        <a:xfrm>
          <a:off x="7481581" y="2285491"/>
          <a:ext cx="1430345" cy="67823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CO" sz="1000" b="0" kern="1200" dirty="0">
              <a:latin typeface="Montserrat Medium" panose="00000600000000000000" pitchFamily="2" charset="0"/>
              <a:ea typeface="+mn-ea"/>
              <a:cs typeface="+mn-cs"/>
            </a:rPr>
            <a:t>Beneficiarios:</a:t>
          </a:r>
          <a:br>
            <a:rPr lang="es-CO" sz="1000" b="0" kern="1200" dirty="0">
              <a:latin typeface="Montserrat Medium" panose="00000600000000000000" pitchFamily="2" charset="0"/>
              <a:ea typeface="+mn-ea"/>
              <a:cs typeface="+mn-cs"/>
            </a:rPr>
          </a:br>
          <a:r>
            <a:rPr lang="es-CO" sz="1000" b="0" kern="1200" dirty="0">
              <a:latin typeface="Montserrat Medium" panose="00000600000000000000" pitchFamily="2" charset="0"/>
              <a:ea typeface="+mn-ea"/>
              <a:cs typeface="+mn-cs"/>
            </a:rPr>
            <a:t>- Municipios, Distritos y Áreas No Municipalizadas</a:t>
          </a:r>
          <a:endParaRPr lang="es-CO" sz="1000" b="0" kern="1200">
            <a:latin typeface="Montserrat Medium" panose="00000600000000000000" pitchFamily="2" charset="0"/>
          </a:endParaRPr>
        </a:p>
      </dsp:txBody>
      <dsp:txXfrm>
        <a:off x="7481581" y="2285491"/>
        <a:ext cx="1430345" cy="678232"/>
      </dsp:txXfrm>
    </dsp:sp>
    <dsp:sp modelId="{78244F51-933A-4043-BABB-054EC3C44F13}">
      <dsp:nvSpPr>
        <dsp:cNvPr id="0" name=""/>
        <dsp:cNvSpPr/>
      </dsp:nvSpPr>
      <dsp:spPr>
        <a:xfrm>
          <a:off x="9623477" y="595606"/>
          <a:ext cx="1212394" cy="399048"/>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CO" sz="1000" b="0" kern="1200">
              <a:latin typeface="Montserrat Medium" panose="00000600000000000000" pitchFamily="2" charset="0"/>
            </a:rPr>
            <a:t>1.4. Cancelaciones</a:t>
          </a:r>
        </a:p>
      </dsp:txBody>
      <dsp:txXfrm>
        <a:off x="9623477" y="595606"/>
        <a:ext cx="1212394" cy="3990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24AB22-8CD3-45A9-BC65-3D5C37E7F44A}">
      <dsp:nvSpPr>
        <dsp:cNvPr id="0" name=""/>
        <dsp:cNvSpPr/>
      </dsp:nvSpPr>
      <dsp:spPr>
        <a:xfrm rot="16200000">
          <a:off x="-135967" y="1335991"/>
          <a:ext cx="3100772" cy="2151603"/>
        </a:xfrm>
        <a:prstGeom prst="round2SameRect">
          <a:avLst>
            <a:gd name="adj1" fmla="val 16670"/>
            <a:gd name="adj2" fmla="val 0"/>
          </a:avLst>
        </a:prstGeom>
        <a:solidFill>
          <a:schemeClr val="accent1">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txBody>
        <a:bodyPr spcFirstLastPara="0" vert="horz" wrap="square" lIns="53340" tIns="88900" rIns="80010" bIns="88900" numCol="1" spcCol="1270" anchor="t" anchorCtr="0">
          <a:noAutofit/>
        </a:bodyPr>
        <a:lstStyle/>
        <a:p>
          <a:pPr marL="0" lvl="0" indent="0" algn="ctr" defTabSz="622300">
            <a:lnSpc>
              <a:spcPct val="90000"/>
            </a:lnSpc>
            <a:spcBef>
              <a:spcPct val="0"/>
            </a:spcBef>
            <a:spcAft>
              <a:spcPct val="35000"/>
            </a:spcAft>
            <a:buNone/>
          </a:pPr>
          <a:r>
            <a:rPr lang="es-CO" sz="1400" b="1" kern="1200" dirty="0">
              <a:ln w="0"/>
              <a:latin typeface="Montserrat Medium" panose="00000600000000000000" pitchFamily="2" charset="0"/>
            </a:rPr>
            <a:t>Matrícula</a:t>
          </a:r>
        </a:p>
        <a:p>
          <a:pPr marL="0" lvl="0" indent="0" algn="ctr" defTabSz="622300">
            <a:lnSpc>
              <a:spcPct val="90000"/>
            </a:lnSpc>
            <a:spcBef>
              <a:spcPct val="0"/>
            </a:spcBef>
            <a:spcAft>
              <a:spcPct val="35000"/>
            </a:spcAft>
            <a:buNone/>
          </a:pPr>
          <a:endParaRPr lang="es-CO" sz="1200" b="1" kern="1200" dirty="0">
            <a:ln w="0"/>
            <a:latin typeface="Montserrat Medium" panose="00000600000000000000" pitchFamily="2" charset="0"/>
          </a:endParaRPr>
        </a:p>
        <a:p>
          <a:pPr marL="0" lvl="0" indent="0" algn="ctr" defTabSz="622300">
            <a:lnSpc>
              <a:spcPct val="90000"/>
            </a:lnSpc>
            <a:spcBef>
              <a:spcPct val="0"/>
            </a:spcBef>
            <a:spcAft>
              <a:spcPct val="35000"/>
            </a:spcAft>
            <a:buNone/>
          </a:pPr>
          <a:r>
            <a:rPr lang="es-CO" sz="1200" kern="1200" dirty="0">
              <a:ln w="0"/>
              <a:latin typeface="Montserrat Medium" panose="00000600000000000000" pitchFamily="2" charset="0"/>
            </a:rPr>
            <a:t>La atendida en modalidades de contratación oficial y no oficial, y estudiantes que cuentan con necesidades educativas especiales  o que son atendidos en internados, en jornada única, y se incluye a los estudiantes vinculados al Sistema de Responsabilidad Penal Adolescente </a:t>
          </a:r>
          <a:endParaRPr lang="es-CO" sz="1200" kern="1200" dirty="0">
            <a:latin typeface="Montserrat Medium" panose="00000600000000000000" pitchFamily="2" charset="0"/>
          </a:endParaRPr>
        </a:p>
      </dsp:txBody>
      <dsp:txXfrm rot="5400000">
        <a:off x="443669" y="966459"/>
        <a:ext cx="2046551" cy="2890668"/>
      </dsp:txXfrm>
    </dsp:sp>
    <dsp:sp modelId="{6E7D8F4F-0BE5-4129-9A8A-78C38563CEF3}">
      <dsp:nvSpPr>
        <dsp:cNvPr id="0" name=""/>
        <dsp:cNvSpPr/>
      </dsp:nvSpPr>
      <dsp:spPr>
        <a:xfrm rot="5400000">
          <a:off x="1844977" y="1464342"/>
          <a:ext cx="3100772" cy="1894900"/>
        </a:xfrm>
        <a:prstGeom prst="round2SameRect">
          <a:avLst>
            <a:gd name="adj1" fmla="val 16670"/>
            <a:gd name="adj2" fmla="val 0"/>
          </a:avLst>
        </a:prstGeom>
        <a:solidFill>
          <a:schemeClr val="accent1">
            <a:tint val="50000"/>
            <a:hueOff val="52377"/>
            <a:satOff val="-2891"/>
            <a:lumOff val="11166"/>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txBody>
        <a:bodyPr spcFirstLastPara="0" vert="horz" wrap="square" lIns="80010" tIns="88900" rIns="53340" bIns="88900" numCol="1" spcCol="1270" anchor="t" anchorCtr="0">
          <a:noAutofit/>
        </a:bodyPr>
        <a:lstStyle/>
        <a:p>
          <a:pPr marL="0" lvl="0" indent="0" algn="ctr" defTabSz="622300">
            <a:lnSpc>
              <a:spcPct val="90000"/>
            </a:lnSpc>
            <a:spcBef>
              <a:spcPct val="0"/>
            </a:spcBef>
            <a:spcAft>
              <a:spcPct val="35000"/>
            </a:spcAft>
            <a:buNone/>
          </a:pPr>
          <a:r>
            <a:rPr lang="es-CO" sz="1400" b="1" kern="1200" dirty="0">
              <a:ln w="0"/>
              <a:latin typeface="Montserrat Medium" panose="00000600000000000000" pitchFamily="2" charset="0"/>
            </a:rPr>
            <a:t>Tipología</a:t>
          </a:r>
        </a:p>
        <a:p>
          <a:pPr marL="0" lvl="0" indent="0" algn="ctr" defTabSz="622300">
            <a:lnSpc>
              <a:spcPct val="90000"/>
            </a:lnSpc>
            <a:spcBef>
              <a:spcPct val="0"/>
            </a:spcBef>
            <a:spcAft>
              <a:spcPct val="35000"/>
            </a:spcAft>
            <a:buNone/>
          </a:pPr>
          <a:endParaRPr lang="es-CO" sz="1200" b="1" kern="1200" dirty="0">
            <a:ln w="0"/>
            <a:latin typeface="Montserrat Medium" panose="00000600000000000000" pitchFamily="2" charset="0"/>
          </a:endParaRPr>
        </a:p>
        <a:p>
          <a:pPr marL="0" lvl="0" indent="0" algn="ctr" defTabSz="622300">
            <a:lnSpc>
              <a:spcPct val="90000"/>
            </a:lnSpc>
            <a:spcBef>
              <a:spcPct val="0"/>
            </a:spcBef>
            <a:spcAft>
              <a:spcPct val="35000"/>
            </a:spcAft>
            <a:buNone/>
          </a:pPr>
          <a:r>
            <a:rPr lang="es-MX" sz="1200" kern="1200" dirty="0">
              <a:ln w="0"/>
              <a:latin typeface="Montserrat Medium" panose="00000600000000000000" pitchFamily="2" charset="0"/>
            </a:rPr>
            <a:t>Conjunto de variables que caracterizan la prestación del servicio educativo en los niveles de preescolar, básica y media, de acuerdo con metodologías diferenciadas por zona rural y urbana. </a:t>
          </a:r>
          <a:endParaRPr lang="es-CO" sz="1200" kern="1200" dirty="0">
            <a:latin typeface="Montserrat Medium" panose="00000600000000000000" pitchFamily="2" charset="0"/>
          </a:endParaRPr>
        </a:p>
      </dsp:txBody>
      <dsp:txXfrm rot="-5400000">
        <a:off x="2447913" y="953924"/>
        <a:ext cx="1802382" cy="2915736"/>
      </dsp:txXfrm>
    </dsp:sp>
    <dsp:sp modelId="{5CB17547-3CB0-4DF1-8563-49258ACCBEC2}">
      <dsp:nvSpPr>
        <dsp:cNvPr id="0" name=""/>
        <dsp:cNvSpPr/>
      </dsp:nvSpPr>
      <dsp:spPr>
        <a:xfrm>
          <a:off x="1414225" y="15648"/>
          <a:ext cx="1980944" cy="1980848"/>
        </a:xfrm>
        <a:prstGeom prst="circularArrow">
          <a:avLst>
            <a:gd name="adj1" fmla="val 12500"/>
            <a:gd name="adj2" fmla="val 1142322"/>
            <a:gd name="adj3" fmla="val 20457678"/>
            <a:gd name="adj4" fmla="val 10800000"/>
            <a:gd name="adj5" fmla="val 12500"/>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79E01AB-02D7-4AF4-B31E-D1418905BB62}">
      <dsp:nvSpPr>
        <dsp:cNvPr id="0" name=""/>
        <dsp:cNvSpPr/>
      </dsp:nvSpPr>
      <dsp:spPr>
        <a:xfrm rot="10800000">
          <a:off x="1414225" y="2951795"/>
          <a:ext cx="1980944" cy="1980848"/>
        </a:xfrm>
        <a:prstGeom prst="circularArrow">
          <a:avLst>
            <a:gd name="adj1" fmla="val 12500"/>
            <a:gd name="adj2" fmla="val 1142322"/>
            <a:gd name="adj3" fmla="val 20457678"/>
            <a:gd name="adj4" fmla="val 10800000"/>
            <a:gd name="adj5" fmla="val 12500"/>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94AE0F-DA08-4159-93E9-979FA2AD0EF4}">
      <dsp:nvSpPr>
        <dsp:cNvPr id="0" name=""/>
        <dsp:cNvSpPr/>
      </dsp:nvSpPr>
      <dsp:spPr>
        <a:xfrm rot="5400000">
          <a:off x="2791931" y="93867"/>
          <a:ext cx="1799066" cy="1666080"/>
        </a:xfrm>
        <a:prstGeom prst="hexagon">
          <a:avLst>
            <a:gd name="adj" fmla="val 25000"/>
            <a:gd name="vf" fmla="val 115470"/>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s-CO" sz="1050" kern="1200">
              <a:latin typeface="Montserrat Medium" panose="00000600000000000000" pitchFamily="2" charset="0"/>
              <a:cs typeface="Calibri" panose="020F0502020204030204" pitchFamily="34" charset="0"/>
            </a:rPr>
            <a:t>Se calcula el indicador de desempeño, mediante análisis factorial</a:t>
          </a:r>
          <a:endParaRPr lang="es-CO" sz="1050" kern="1200" dirty="0">
            <a:latin typeface="Montserrat Medium" panose="00000600000000000000" pitchFamily="2" charset="0"/>
          </a:endParaRPr>
        </a:p>
      </dsp:txBody>
      <dsp:txXfrm rot="-5400000">
        <a:off x="3125841" y="316136"/>
        <a:ext cx="1131246" cy="1221542"/>
      </dsp:txXfrm>
    </dsp:sp>
    <dsp:sp modelId="{620EA572-CF10-4415-BC91-0C67136574CB}">
      <dsp:nvSpPr>
        <dsp:cNvPr id="0" name=""/>
        <dsp:cNvSpPr/>
      </dsp:nvSpPr>
      <dsp:spPr>
        <a:xfrm>
          <a:off x="4472047" y="477878"/>
          <a:ext cx="2007758" cy="1079439"/>
        </a:xfrm>
        <a:prstGeom prst="rect">
          <a:avLst/>
        </a:prstGeom>
        <a:noFill/>
        <a:ln>
          <a:noFill/>
        </a:ln>
        <a:effectLst/>
      </dsp:spPr>
      <dsp:style>
        <a:lnRef idx="0">
          <a:scrgbClr r="0" g="0" b="0"/>
        </a:lnRef>
        <a:fillRef idx="0">
          <a:scrgbClr r="0" g="0" b="0"/>
        </a:fillRef>
        <a:effectRef idx="0">
          <a:scrgbClr r="0" g="0" b="0"/>
        </a:effectRef>
        <a:fontRef idx="minor"/>
      </dsp:style>
    </dsp:sp>
    <dsp:sp modelId="{7BDEDF2A-F0C1-49B1-BD82-9422FEE78DB3}">
      <dsp:nvSpPr>
        <dsp:cNvPr id="0" name=""/>
        <dsp:cNvSpPr/>
      </dsp:nvSpPr>
      <dsp:spPr>
        <a:xfrm rot="5400000">
          <a:off x="998961" y="100900"/>
          <a:ext cx="1799066" cy="1670759"/>
        </a:xfrm>
        <a:prstGeom prst="hexagon">
          <a:avLst>
            <a:gd name="adj" fmla="val 25000"/>
            <a:gd name="vf" fmla="val 115470"/>
          </a:avLst>
        </a:prstGeom>
        <a:gradFill rotWithShape="0">
          <a:gsLst>
            <a:gs pos="0">
              <a:schemeClr val="accent1">
                <a:alpha val="90000"/>
                <a:hueOff val="0"/>
                <a:satOff val="0"/>
                <a:lumOff val="0"/>
                <a:alphaOff val="-8000"/>
                <a:satMod val="103000"/>
                <a:lumMod val="102000"/>
                <a:tint val="94000"/>
              </a:schemeClr>
            </a:gs>
            <a:gs pos="50000">
              <a:schemeClr val="accent1">
                <a:alpha val="90000"/>
                <a:hueOff val="0"/>
                <a:satOff val="0"/>
                <a:lumOff val="0"/>
                <a:alphaOff val="-8000"/>
                <a:satMod val="110000"/>
                <a:lumMod val="100000"/>
                <a:shade val="100000"/>
              </a:schemeClr>
            </a:gs>
            <a:gs pos="100000">
              <a:schemeClr val="accent1">
                <a:alpha val="90000"/>
                <a:hueOff val="0"/>
                <a:satOff val="0"/>
                <a:lumOff val="0"/>
                <a:alphaOff val="-8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r>
            <a:rPr lang="es-CO" sz="1050" kern="1200" dirty="0">
              <a:latin typeface="Montserrat Medium" panose="00000600000000000000" pitchFamily="2" charset="0"/>
              <a:cs typeface="Calibri" panose="020F0502020204030204" pitchFamily="34" charset="0"/>
            </a:rPr>
            <a:t>Se utilizan  indicadores básicos para conocer el desempeño y el mejoramiento de las instituciones educativas</a:t>
          </a:r>
          <a:endParaRPr lang="es-CO" sz="1050" kern="1200" dirty="0">
            <a:latin typeface="Montserrat Medium" panose="00000600000000000000" pitchFamily="2" charset="0"/>
          </a:endParaRPr>
        </a:p>
      </dsp:txBody>
      <dsp:txXfrm rot="-5400000">
        <a:off x="1331644" y="325899"/>
        <a:ext cx="1133699" cy="1220762"/>
      </dsp:txXfrm>
    </dsp:sp>
    <dsp:sp modelId="{7422A342-2F8B-42B3-8330-FCA8F4B23E3A}">
      <dsp:nvSpPr>
        <dsp:cNvPr id="0" name=""/>
        <dsp:cNvSpPr/>
      </dsp:nvSpPr>
      <dsp:spPr>
        <a:xfrm rot="5400000">
          <a:off x="1875233" y="1610779"/>
          <a:ext cx="1799066" cy="1717762"/>
        </a:xfrm>
        <a:prstGeom prst="hexagon">
          <a:avLst>
            <a:gd name="adj" fmla="val 25000"/>
            <a:gd name="vf" fmla="val 115470"/>
          </a:avLst>
        </a:prstGeom>
        <a:gradFill rotWithShape="0">
          <a:gsLst>
            <a:gs pos="0">
              <a:schemeClr val="accent1">
                <a:alpha val="90000"/>
                <a:hueOff val="0"/>
                <a:satOff val="0"/>
                <a:lumOff val="0"/>
                <a:alphaOff val="-16000"/>
                <a:satMod val="103000"/>
                <a:lumMod val="102000"/>
                <a:tint val="94000"/>
              </a:schemeClr>
            </a:gs>
            <a:gs pos="50000">
              <a:schemeClr val="accent1">
                <a:alpha val="90000"/>
                <a:hueOff val="0"/>
                <a:satOff val="0"/>
                <a:lumOff val="0"/>
                <a:alphaOff val="-16000"/>
                <a:satMod val="110000"/>
                <a:lumMod val="100000"/>
                <a:shade val="100000"/>
              </a:schemeClr>
            </a:gs>
            <a:gs pos="100000">
              <a:schemeClr val="accent1">
                <a:alpha val="90000"/>
                <a:hueOff val="0"/>
                <a:satOff val="0"/>
                <a:lumOff val="0"/>
                <a:alphaOff val="-16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s-CO" sz="1050" kern="1200">
              <a:latin typeface="Montserrat Medium" panose="00000600000000000000" pitchFamily="2" charset="0"/>
              <a:cs typeface="Calibri" panose="020F0502020204030204" pitchFamily="34" charset="0"/>
            </a:rPr>
            <a:t>Se calcula el indicador de mejoramiento en desempeño, mediante análisis factorial</a:t>
          </a:r>
          <a:endParaRPr lang="es-CO" sz="1050" kern="1200" dirty="0">
            <a:latin typeface="Montserrat Medium" panose="00000600000000000000" pitchFamily="2" charset="0"/>
          </a:endParaRPr>
        </a:p>
      </dsp:txBody>
      <dsp:txXfrm rot="-5400000">
        <a:off x="2195710" y="1863196"/>
        <a:ext cx="1158112" cy="1212928"/>
      </dsp:txXfrm>
    </dsp:sp>
    <dsp:sp modelId="{9D0EB2B8-B8DA-41BE-B383-63C84742B665}">
      <dsp:nvSpPr>
        <dsp:cNvPr id="0" name=""/>
        <dsp:cNvSpPr/>
      </dsp:nvSpPr>
      <dsp:spPr>
        <a:xfrm>
          <a:off x="3165" y="2004926"/>
          <a:ext cx="1942991" cy="1079439"/>
        </a:xfrm>
        <a:prstGeom prst="rect">
          <a:avLst/>
        </a:prstGeom>
        <a:noFill/>
        <a:ln>
          <a:noFill/>
        </a:ln>
        <a:effectLst/>
      </dsp:spPr>
      <dsp:style>
        <a:lnRef idx="0">
          <a:scrgbClr r="0" g="0" b="0"/>
        </a:lnRef>
        <a:fillRef idx="0">
          <a:scrgbClr r="0" g="0" b="0"/>
        </a:fillRef>
        <a:effectRef idx="0">
          <a:scrgbClr r="0" g="0" b="0"/>
        </a:effectRef>
        <a:fontRef idx="minor"/>
      </dsp:style>
    </dsp:sp>
    <dsp:sp modelId="{F397E713-8599-44EC-B726-5E03B5CD0523}">
      <dsp:nvSpPr>
        <dsp:cNvPr id="0" name=""/>
        <dsp:cNvSpPr/>
      </dsp:nvSpPr>
      <dsp:spPr>
        <a:xfrm rot="5400000">
          <a:off x="3688456" y="1716751"/>
          <a:ext cx="1799066" cy="1565187"/>
        </a:xfrm>
        <a:prstGeom prst="hexagon">
          <a:avLst>
            <a:gd name="adj" fmla="val 25000"/>
            <a:gd name="vf" fmla="val 115470"/>
          </a:avLst>
        </a:prstGeom>
        <a:gradFill rotWithShape="0">
          <a:gsLst>
            <a:gs pos="0">
              <a:schemeClr val="accent1">
                <a:alpha val="90000"/>
                <a:hueOff val="0"/>
                <a:satOff val="0"/>
                <a:lumOff val="0"/>
                <a:alphaOff val="-24000"/>
                <a:satMod val="103000"/>
                <a:lumMod val="102000"/>
                <a:tint val="94000"/>
              </a:schemeClr>
            </a:gs>
            <a:gs pos="50000">
              <a:schemeClr val="accent1">
                <a:alpha val="90000"/>
                <a:hueOff val="0"/>
                <a:satOff val="0"/>
                <a:lumOff val="0"/>
                <a:alphaOff val="-24000"/>
                <a:satMod val="110000"/>
                <a:lumMod val="100000"/>
                <a:shade val="100000"/>
              </a:schemeClr>
            </a:gs>
            <a:gs pos="100000">
              <a:schemeClr val="accent1">
                <a:alpha val="90000"/>
                <a:hueOff val="0"/>
                <a:satOff val="0"/>
                <a:lumOff val="0"/>
                <a:alphaOff val="-24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r>
            <a:rPr lang="es-CO" sz="1050" kern="1200">
              <a:latin typeface="Montserrat Medium" panose="00000600000000000000" pitchFamily="2" charset="0"/>
              <a:cs typeface="Calibri" panose="020F0502020204030204" pitchFamily="34" charset="0"/>
            </a:rPr>
            <a:t>Se conforman grupos de municipios homogéneos</a:t>
          </a:r>
          <a:endParaRPr lang="es-CO" sz="1050" kern="1200" dirty="0">
            <a:latin typeface="Montserrat Medium" panose="00000600000000000000" pitchFamily="2" charset="0"/>
          </a:endParaRPr>
        </a:p>
      </dsp:txBody>
      <dsp:txXfrm rot="-5400000">
        <a:off x="4049303" y="1880166"/>
        <a:ext cx="1077371" cy="1238358"/>
      </dsp:txXfrm>
    </dsp:sp>
    <dsp:sp modelId="{77565DC3-9E23-47CC-9E36-D01FCF90B643}">
      <dsp:nvSpPr>
        <dsp:cNvPr id="0" name=""/>
        <dsp:cNvSpPr/>
      </dsp:nvSpPr>
      <dsp:spPr>
        <a:xfrm rot="5400000">
          <a:off x="2737353" y="3275678"/>
          <a:ext cx="1799066" cy="1565187"/>
        </a:xfrm>
        <a:prstGeom prst="hexagon">
          <a:avLst>
            <a:gd name="adj" fmla="val 25000"/>
            <a:gd name="vf" fmla="val 115470"/>
          </a:avLst>
        </a:prstGeom>
        <a:gradFill rotWithShape="0">
          <a:gsLst>
            <a:gs pos="0">
              <a:schemeClr val="accent1">
                <a:alpha val="90000"/>
                <a:hueOff val="0"/>
                <a:satOff val="0"/>
                <a:lumOff val="0"/>
                <a:alphaOff val="-32000"/>
                <a:satMod val="103000"/>
                <a:lumMod val="102000"/>
                <a:tint val="94000"/>
              </a:schemeClr>
            </a:gs>
            <a:gs pos="50000">
              <a:schemeClr val="accent1">
                <a:alpha val="90000"/>
                <a:hueOff val="0"/>
                <a:satOff val="0"/>
                <a:lumOff val="0"/>
                <a:alphaOff val="-32000"/>
                <a:satMod val="110000"/>
                <a:lumMod val="100000"/>
                <a:shade val="100000"/>
              </a:schemeClr>
            </a:gs>
            <a:gs pos="100000">
              <a:schemeClr val="accent1">
                <a:alpha val="90000"/>
                <a:hueOff val="0"/>
                <a:satOff val="0"/>
                <a:lumOff val="0"/>
                <a:alphaOff val="-32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s-CO" sz="1050" kern="1200" dirty="0">
              <a:latin typeface="Montserrat Medium" panose="00000600000000000000" pitchFamily="2" charset="0"/>
              <a:cs typeface="Calibri" panose="020F0502020204030204" pitchFamily="34" charset="0"/>
            </a:rPr>
            <a:t>Con los tres indicadores calculados, se arman quintiles de municipios</a:t>
          </a:r>
          <a:endParaRPr lang="es-CO" sz="1050" kern="1200" dirty="0">
            <a:latin typeface="Montserrat Medium" panose="00000600000000000000" pitchFamily="2" charset="0"/>
          </a:endParaRPr>
        </a:p>
      </dsp:txBody>
      <dsp:txXfrm rot="-5400000">
        <a:off x="3098200" y="3439093"/>
        <a:ext cx="1077371" cy="1238358"/>
      </dsp:txXfrm>
    </dsp:sp>
    <dsp:sp modelId="{EB7C0267-3D82-42C2-B04A-BF4EE7FB36AD}">
      <dsp:nvSpPr>
        <dsp:cNvPr id="0" name=""/>
        <dsp:cNvSpPr/>
      </dsp:nvSpPr>
      <dsp:spPr>
        <a:xfrm>
          <a:off x="4493771" y="3433852"/>
          <a:ext cx="1528948" cy="1260570"/>
        </a:xfrm>
        <a:prstGeom prst="hexagon">
          <a:avLst/>
        </a:prstGeom>
        <a:noFill/>
        <a:ln>
          <a:noFill/>
        </a:ln>
        <a:effectLst/>
      </dsp:spPr>
      <dsp:style>
        <a:lnRef idx="0">
          <a:scrgbClr r="0" g="0" b="0"/>
        </a:lnRef>
        <a:fillRef idx="0">
          <a:scrgbClr r="0" g="0" b="0"/>
        </a:fillRef>
        <a:effectRef idx="0">
          <a:scrgbClr r="0" g="0" b="0"/>
        </a:effectRef>
        <a:fontRef idx="minor"/>
      </dsp:style>
    </dsp:sp>
    <dsp:sp modelId="{5B38D2CE-F86D-45AD-AAEC-724E6531D536}">
      <dsp:nvSpPr>
        <dsp:cNvPr id="0" name=""/>
        <dsp:cNvSpPr/>
      </dsp:nvSpPr>
      <dsp:spPr>
        <a:xfrm rot="5400000">
          <a:off x="1014535" y="3262599"/>
          <a:ext cx="1799066" cy="1565187"/>
        </a:xfrm>
        <a:prstGeom prst="hexagon">
          <a:avLst>
            <a:gd name="adj" fmla="val 25000"/>
            <a:gd name="vf" fmla="val 115470"/>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r>
            <a:rPr lang="es-CO" sz="1050" kern="1200">
              <a:latin typeface="Montserrat Medium" panose="00000600000000000000" pitchFamily="2" charset="0"/>
              <a:cs typeface="Calibri" panose="020F0502020204030204" pitchFamily="34" charset="0"/>
            </a:rPr>
            <a:t>Se calcula el indicador de equidad, con base en el NBI</a:t>
          </a:r>
          <a:endParaRPr lang="es-CO" sz="1050" kern="1200" dirty="0">
            <a:latin typeface="Montserrat Medium" panose="00000600000000000000" pitchFamily="2" charset="0"/>
          </a:endParaRPr>
        </a:p>
      </dsp:txBody>
      <dsp:txXfrm rot="-5400000">
        <a:off x="1375382" y="3426014"/>
        <a:ext cx="1077371" cy="12383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9C93F-5529-461D-8B9C-0E7ABEA9B84A}">
      <dsp:nvSpPr>
        <dsp:cNvPr id="0" name=""/>
        <dsp:cNvSpPr/>
      </dsp:nvSpPr>
      <dsp:spPr>
        <a:xfrm>
          <a:off x="6168177" y="342711"/>
          <a:ext cx="122807" cy="538013"/>
        </a:xfrm>
        <a:custGeom>
          <a:avLst/>
          <a:gdLst/>
          <a:ahLst/>
          <a:cxnLst/>
          <a:rect l="0" t="0" r="0" b="0"/>
          <a:pathLst>
            <a:path>
              <a:moveTo>
                <a:pt x="122807" y="0"/>
              </a:moveTo>
              <a:lnTo>
                <a:pt x="122807" y="538013"/>
              </a:lnTo>
              <a:lnTo>
                <a:pt x="0" y="5380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7C8D0E-9106-4945-AAFF-6B354B331AFC}">
      <dsp:nvSpPr>
        <dsp:cNvPr id="0" name=""/>
        <dsp:cNvSpPr/>
      </dsp:nvSpPr>
      <dsp:spPr>
        <a:xfrm>
          <a:off x="9961128" y="1994747"/>
          <a:ext cx="156749" cy="3859664"/>
        </a:xfrm>
        <a:custGeom>
          <a:avLst/>
          <a:gdLst/>
          <a:ahLst/>
          <a:cxnLst/>
          <a:rect l="0" t="0" r="0" b="0"/>
          <a:pathLst>
            <a:path>
              <a:moveTo>
                <a:pt x="0" y="0"/>
              </a:moveTo>
              <a:lnTo>
                <a:pt x="0" y="3859664"/>
              </a:lnTo>
              <a:lnTo>
                <a:pt x="156749" y="38596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10A209-C1E3-436F-AF3B-C6345CB3F61A}">
      <dsp:nvSpPr>
        <dsp:cNvPr id="0" name=""/>
        <dsp:cNvSpPr/>
      </dsp:nvSpPr>
      <dsp:spPr>
        <a:xfrm>
          <a:off x="9961128" y="1994747"/>
          <a:ext cx="156749" cy="3029252"/>
        </a:xfrm>
        <a:custGeom>
          <a:avLst/>
          <a:gdLst/>
          <a:ahLst/>
          <a:cxnLst/>
          <a:rect l="0" t="0" r="0" b="0"/>
          <a:pathLst>
            <a:path>
              <a:moveTo>
                <a:pt x="0" y="0"/>
              </a:moveTo>
              <a:lnTo>
                <a:pt x="0" y="3029252"/>
              </a:lnTo>
              <a:lnTo>
                <a:pt x="156749" y="302925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7004FB-7B59-4073-9E80-7F954E72B8F4}">
      <dsp:nvSpPr>
        <dsp:cNvPr id="0" name=""/>
        <dsp:cNvSpPr/>
      </dsp:nvSpPr>
      <dsp:spPr>
        <a:xfrm>
          <a:off x="9961128" y="1994747"/>
          <a:ext cx="156749" cy="2198839"/>
        </a:xfrm>
        <a:custGeom>
          <a:avLst/>
          <a:gdLst/>
          <a:ahLst/>
          <a:cxnLst/>
          <a:rect l="0" t="0" r="0" b="0"/>
          <a:pathLst>
            <a:path>
              <a:moveTo>
                <a:pt x="0" y="0"/>
              </a:moveTo>
              <a:lnTo>
                <a:pt x="0" y="2198839"/>
              </a:lnTo>
              <a:lnTo>
                <a:pt x="156749" y="21988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AD7028-5370-4757-80F4-75FBA15F44F5}">
      <dsp:nvSpPr>
        <dsp:cNvPr id="0" name=""/>
        <dsp:cNvSpPr/>
      </dsp:nvSpPr>
      <dsp:spPr>
        <a:xfrm>
          <a:off x="9961128" y="1994747"/>
          <a:ext cx="156749" cy="1368426"/>
        </a:xfrm>
        <a:custGeom>
          <a:avLst/>
          <a:gdLst/>
          <a:ahLst/>
          <a:cxnLst/>
          <a:rect l="0" t="0" r="0" b="0"/>
          <a:pathLst>
            <a:path>
              <a:moveTo>
                <a:pt x="0" y="0"/>
              </a:moveTo>
              <a:lnTo>
                <a:pt x="0" y="1368426"/>
              </a:lnTo>
              <a:lnTo>
                <a:pt x="156749" y="136842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1405C9-5107-40D8-A6F5-0902AC9D76EE}">
      <dsp:nvSpPr>
        <dsp:cNvPr id="0" name=""/>
        <dsp:cNvSpPr/>
      </dsp:nvSpPr>
      <dsp:spPr>
        <a:xfrm>
          <a:off x="9961128" y="1994747"/>
          <a:ext cx="156749" cy="538013"/>
        </a:xfrm>
        <a:custGeom>
          <a:avLst/>
          <a:gdLst/>
          <a:ahLst/>
          <a:cxnLst/>
          <a:rect l="0" t="0" r="0" b="0"/>
          <a:pathLst>
            <a:path>
              <a:moveTo>
                <a:pt x="0" y="0"/>
              </a:moveTo>
              <a:lnTo>
                <a:pt x="0" y="538013"/>
              </a:lnTo>
              <a:lnTo>
                <a:pt x="156749" y="5380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221FD5-0C65-427B-98DC-83376B3130E5}">
      <dsp:nvSpPr>
        <dsp:cNvPr id="0" name=""/>
        <dsp:cNvSpPr/>
      </dsp:nvSpPr>
      <dsp:spPr>
        <a:xfrm>
          <a:off x="6290984" y="342711"/>
          <a:ext cx="4137981" cy="1067238"/>
        </a:xfrm>
        <a:custGeom>
          <a:avLst/>
          <a:gdLst/>
          <a:ahLst/>
          <a:cxnLst/>
          <a:rect l="0" t="0" r="0" b="0"/>
          <a:pathLst>
            <a:path>
              <a:moveTo>
                <a:pt x="0" y="0"/>
              </a:moveTo>
              <a:lnTo>
                <a:pt x="0" y="944430"/>
              </a:lnTo>
              <a:lnTo>
                <a:pt x="4137981" y="944430"/>
              </a:lnTo>
              <a:lnTo>
                <a:pt x="4137981" y="10672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12AFD8-9A3C-4DBE-81FF-2DAEC45796A3}">
      <dsp:nvSpPr>
        <dsp:cNvPr id="0" name=""/>
        <dsp:cNvSpPr/>
      </dsp:nvSpPr>
      <dsp:spPr>
        <a:xfrm>
          <a:off x="8299764" y="2833949"/>
          <a:ext cx="175439" cy="1648936"/>
        </a:xfrm>
        <a:custGeom>
          <a:avLst/>
          <a:gdLst/>
          <a:ahLst/>
          <a:cxnLst/>
          <a:rect l="0" t="0" r="0" b="0"/>
          <a:pathLst>
            <a:path>
              <a:moveTo>
                <a:pt x="0" y="0"/>
              </a:moveTo>
              <a:lnTo>
                <a:pt x="0" y="1648936"/>
              </a:lnTo>
              <a:lnTo>
                <a:pt x="175439" y="16489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FAE385-B285-4624-A7E1-B4332214B331}">
      <dsp:nvSpPr>
        <dsp:cNvPr id="0" name=""/>
        <dsp:cNvSpPr/>
      </dsp:nvSpPr>
      <dsp:spPr>
        <a:xfrm>
          <a:off x="8299764" y="2833949"/>
          <a:ext cx="175439" cy="637821"/>
        </a:xfrm>
        <a:custGeom>
          <a:avLst/>
          <a:gdLst/>
          <a:ahLst/>
          <a:cxnLst/>
          <a:rect l="0" t="0" r="0" b="0"/>
          <a:pathLst>
            <a:path>
              <a:moveTo>
                <a:pt x="0" y="0"/>
              </a:moveTo>
              <a:lnTo>
                <a:pt x="0" y="637821"/>
              </a:lnTo>
              <a:lnTo>
                <a:pt x="175439" y="6378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EBDEDB-D228-47F7-9FDD-2015DC3F1DFD}">
      <dsp:nvSpPr>
        <dsp:cNvPr id="0" name=""/>
        <dsp:cNvSpPr/>
      </dsp:nvSpPr>
      <dsp:spPr>
        <a:xfrm>
          <a:off x="5937182" y="2003537"/>
          <a:ext cx="2830420" cy="245615"/>
        </a:xfrm>
        <a:custGeom>
          <a:avLst/>
          <a:gdLst/>
          <a:ahLst/>
          <a:cxnLst/>
          <a:rect l="0" t="0" r="0" b="0"/>
          <a:pathLst>
            <a:path>
              <a:moveTo>
                <a:pt x="0" y="0"/>
              </a:moveTo>
              <a:lnTo>
                <a:pt x="0" y="122807"/>
              </a:lnTo>
              <a:lnTo>
                <a:pt x="2830420" y="122807"/>
              </a:lnTo>
              <a:lnTo>
                <a:pt x="2830420" y="2456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073118-0846-4841-BB2D-2A74CB930400}">
      <dsp:nvSpPr>
        <dsp:cNvPr id="0" name=""/>
        <dsp:cNvSpPr/>
      </dsp:nvSpPr>
      <dsp:spPr>
        <a:xfrm>
          <a:off x="5937182" y="2003537"/>
          <a:ext cx="1415210" cy="245615"/>
        </a:xfrm>
        <a:custGeom>
          <a:avLst/>
          <a:gdLst/>
          <a:ahLst/>
          <a:cxnLst/>
          <a:rect l="0" t="0" r="0" b="0"/>
          <a:pathLst>
            <a:path>
              <a:moveTo>
                <a:pt x="0" y="0"/>
              </a:moveTo>
              <a:lnTo>
                <a:pt x="0" y="122807"/>
              </a:lnTo>
              <a:lnTo>
                <a:pt x="1415210" y="122807"/>
              </a:lnTo>
              <a:lnTo>
                <a:pt x="1415210" y="2456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0EDFCF-3A2A-4F57-97CE-11C646AF357E}">
      <dsp:nvSpPr>
        <dsp:cNvPr id="0" name=""/>
        <dsp:cNvSpPr/>
      </dsp:nvSpPr>
      <dsp:spPr>
        <a:xfrm>
          <a:off x="5891462" y="2003537"/>
          <a:ext cx="91440" cy="245615"/>
        </a:xfrm>
        <a:custGeom>
          <a:avLst/>
          <a:gdLst/>
          <a:ahLst/>
          <a:cxnLst/>
          <a:rect l="0" t="0" r="0" b="0"/>
          <a:pathLst>
            <a:path>
              <a:moveTo>
                <a:pt x="45720" y="0"/>
              </a:moveTo>
              <a:lnTo>
                <a:pt x="45720" y="2456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94911C-89F1-4D94-8037-847D9BDCF025}">
      <dsp:nvSpPr>
        <dsp:cNvPr id="0" name=""/>
        <dsp:cNvSpPr/>
      </dsp:nvSpPr>
      <dsp:spPr>
        <a:xfrm>
          <a:off x="4521971" y="2003537"/>
          <a:ext cx="1415210" cy="245615"/>
        </a:xfrm>
        <a:custGeom>
          <a:avLst/>
          <a:gdLst/>
          <a:ahLst/>
          <a:cxnLst/>
          <a:rect l="0" t="0" r="0" b="0"/>
          <a:pathLst>
            <a:path>
              <a:moveTo>
                <a:pt x="1415210" y="0"/>
              </a:moveTo>
              <a:lnTo>
                <a:pt x="1415210" y="122807"/>
              </a:lnTo>
              <a:lnTo>
                <a:pt x="0" y="122807"/>
              </a:lnTo>
              <a:lnTo>
                <a:pt x="0" y="2456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1A6666-D660-4508-BCFD-7270C3C9749F}">
      <dsp:nvSpPr>
        <dsp:cNvPr id="0" name=""/>
        <dsp:cNvSpPr/>
      </dsp:nvSpPr>
      <dsp:spPr>
        <a:xfrm>
          <a:off x="2638922" y="2833949"/>
          <a:ext cx="175439" cy="1517053"/>
        </a:xfrm>
        <a:custGeom>
          <a:avLst/>
          <a:gdLst/>
          <a:ahLst/>
          <a:cxnLst/>
          <a:rect l="0" t="0" r="0" b="0"/>
          <a:pathLst>
            <a:path>
              <a:moveTo>
                <a:pt x="0" y="0"/>
              </a:moveTo>
              <a:lnTo>
                <a:pt x="0" y="1517053"/>
              </a:lnTo>
              <a:lnTo>
                <a:pt x="175439" y="151705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997E90-9051-498A-9FCC-F1A58C7F286C}">
      <dsp:nvSpPr>
        <dsp:cNvPr id="0" name=""/>
        <dsp:cNvSpPr/>
      </dsp:nvSpPr>
      <dsp:spPr>
        <a:xfrm>
          <a:off x="2638922" y="2833949"/>
          <a:ext cx="175439" cy="538013"/>
        </a:xfrm>
        <a:custGeom>
          <a:avLst/>
          <a:gdLst/>
          <a:ahLst/>
          <a:cxnLst/>
          <a:rect l="0" t="0" r="0" b="0"/>
          <a:pathLst>
            <a:path>
              <a:moveTo>
                <a:pt x="0" y="0"/>
              </a:moveTo>
              <a:lnTo>
                <a:pt x="0" y="538013"/>
              </a:lnTo>
              <a:lnTo>
                <a:pt x="175439" y="5380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66FC05-07AD-43F1-BD69-1662E4A22775}">
      <dsp:nvSpPr>
        <dsp:cNvPr id="0" name=""/>
        <dsp:cNvSpPr/>
      </dsp:nvSpPr>
      <dsp:spPr>
        <a:xfrm>
          <a:off x="3106761" y="2003537"/>
          <a:ext cx="2830420" cy="245615"/>
        </a:xfrm>
        <a:custGeom>
          <a:avLst/>
          <a:gdLst/>
          <a:ahLst/>
          <a:cxnLst/>
          <a:rect l="0" t="0" r="0" b="0"/>
          <a:pathLst>
            <a:path>
              <a:moveTo>
                <a:pt x="2830420" y="0"/>
              </a:moveTo>
              <a:lnTo>
                <a:pt x="2830420" y="122807"/>
              </a:lnTo>
              <a:lnTo>
                <a:pt x="0" y="122807"/>
              </a:lnTo>
              <a:lnTo>
                <a:pt x="0" y="2456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A66CA2-1FDC-44A1-A64F-7D5240B3009E}">
      <dsp:nvSpPr>
        <dsp:cNvPr id="0" name=""/>
        <dsp:cNvSpPr/>
      </dsp:nvSpPr>
      <dsp:spPr>
        <a:xfrm>
          <a:off x="5937182" y="342711"/>
          <a:ext cx="353802" cy="1076027"/>
        </a:xfrm>
        <a:custGeom>
          <a:avLst/>
          <a:gdLst/>
          <a:ahLst/>
          <a:cxnLst/>
          <a:rect l="0" t="0" r="0" b="0"/>
          <a:pathLst>
            <a:path>
              <a:moveTo>
                <a:pt x="353802" y="0"/>
              </a:moveTo>
              <a:lnTo>
                <a:pt x="353802" y="953220"/>
              </a:lnTo>
              <a:lnTo>
                <a:pt x="0" y="953220"/>
              </a:lnTo>
              <a:lnTo>
                <a:pt x="0" y="107602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4BCCB7-3F25-4A8E-9CAA-319EA5BC5598}">
      <dsp:nvSpPr>
        <dsp:cNvPr id="0" name=""/>
        <dsp:cNvSpPr/>
      </dsp:nvSpPr>
      <dsp:spPr>
        <a:xfrm>
          <a:off x="2038955" y="2003537"/>
          <a:ext cx="122807" cy="538013"/>
        </a:xfrm>
        <a:custGeom>
          <a:avLst/>
          <a:gdLst/>
          <a:ahLst/>
          <a:cxnLst/>
          <a:rect l="0" t="0" r="0" b="0"/>
          <a:pathLst>
            <a:path>
              <a:moveTo>
                <a:pt x="122807" y="0"/>
              </a:moveTo>
              <a:lnTo>
                <a:pt x="122807" y="538013"/>
              </a:lnTo>
              <a:lnTo>
                <a:pt x="0" y="5380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1D5597-5A7E-4C6C-95D4-F56F156E8541}">
      <dsp:nvSpPr>
        <dsp:cNvPr id="0" name=""/>
        <dsp:cNvSpPr/>
      </dsp:nvSpPr>
      <dsp:spPr>
        <a:xfrm>
          <a:off x="2161763" y="342711"/>
          <a:ext cx="4129221" cy="1076027"/>
        </a:xfrm>
        <a:custGeom>
          <a:avLst/>
          <a:gdLst/>
          <a:ahLst/>
          <a:cxnLst/>
          <a:rect l="0" t="0" r="0" b="0"/>
          <a:pathLst>
            <a:path>
              <a:moveTo>
                <a:pt x="4129221" y="0"/>
              </a:moveTo>
              <a:lnTo>
                <a:pt x="4129221" y="953220"/>
              </a:lnTo>
              <a:lnTo>
                <a:pt x="0" y="953220"/>
              </a:lnTo>
              <a:lnTo>
                <a:pt x="0" y="107602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B8ECCA-993C-488F-BE81-70AB48F6CDBA}">
      <dsp:nvSpPr>
        <dsp:cNvPr id="0" name=""/>
        <dsp:cNvSpPr/>
      </dsp:nvSpPr>
      <dsp:spPr>
        <a:xfrm>
          <a:off x="5103617" y="1137"/>
          <a:ext cx="2374734" cy="34157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CO" sz="1400" b="1" kern="1200" dirty="0">
              <a:latin typeface="Montserrat Medium" panose="00000600000000000000" pitchFamily="2" charset="0"/>
            </a:rPr>
            <a:t>Salud - 24,5%</a:t>
          </a:r>
        </a:p>
      </dsp:txBody>
      <dsp:txXfrm>
        <a:off x="5103617" y="1137"/>
        <a:ext cx="2374734" cy="341574"/>
      </dsp:txXfrm>
    </dsp:sp>
    <dsp:sp modelId="{93CAC38D-C9A1-457C-B98A-5154D0B96775}">
      <dsp:nvSpPr>
        <dsp:cNvPr id="0" name=""/>
        <dsp:cNvSpPr/>
      </dsp:nvSpPr>
      <dsp:spPr>
        <a:xfrm>
          <a:off x="1576965" y="1418739"/>
          <a:ext cx="1169595" cy="58479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O" sz="1100" kern="1200" dirty="0">
              <a:latin typeface="Montserrat Medium" panose="00000600000000000000" pitchFamily="2" charset="0"/>
            </a:rPr>
            <a:t>2.1 Régimen Subsidiado</a:t>
          </a:r>
        </a:p>
        <a:p>
          <a:pPr marL="0" lvl="0" indent="0" algn="ctr" defTabSz="488950">
            <a:lnSpc>
              <a:spcPct val="90000"/>
            </a:lnSpc>
            <a:spcBef>
              <a:spcPct val="0"/>
            </a:spcBef>
            <a:spcAft>
              <a:spcPct val="35000"/>
            </a:spcAft>
            <a:buNone/>
          </a:pPr>
          <a:r>
            <a:rPr lang="es-CO" sz="1100" b="1" kern="1200" dirty="0">
              <a:latin typeface="Montserrat Medium" panose="00000600000000000000" pitchFamily="2" charset="0"/>
            </a:rPr>
            <a:t>87%</a:t>
          </a:r>
        </a:p>
      </dsp:txBody>
      <dsp:txXfrm>
        <a:off x="1576965" y="1418739"/>
        <a:ext cx="1169595" cy="584797"/>
      </dsp:txXfrm>
    </dsp:sp>
    <dsp:sp modelId="{CA79740D-0684-4D2E-9E35-55FEB125F89A}">
      <dsp:nvSpPr>
        <dsp:cNvPr id="0" name=""/>
        <dsp:cNvSpPr/>
      </dsp:nvSpPr>
      <dsp:spPr>
        <a:xfrm>
          <a:off x="869360" y="2249152"/>
          <a:ext cx="1169595" cy="58479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O" sz="1100" kern="1200" dirty="0">
              <a:latin typeface="Montserrat Medium" panose="00000600000000000000" pitchFamily="2" charset="0"/>
            </a:rPr>
            <a:t>2.1.1 Población</a:t>
          </a:r>
          <a:r>
            <a:rPr lang="es-CO" sz="1100" kern="1200" baseline="0" dirty="0">
              <a:latin typeface="Montserrat Medium" panose="00000600000000000000" pitchFamily="2" charset="0"/>
            </a:rPr>
            <a:t> beneficiaria</a:t>
          </a:r>
        </a:p>
        <a:p>
          <a:pPr marL="0" lvl="0" indent="0" algn="ctr" defTabSz="488950">
            <a:lnSpc>
              <a:spcPct val="90000"/>
            </a:lnSpc>
            <a:spcBef>
              <a:spcPct val="0"/>
            </a:spcBef>
            <a:spcAft>
              <a:spcPct val="35000"/>
            </a:spcAft>
            <a:buNone/>
          </a:pPr>
          <a:r>
            <a:rPr lang="es-CO" sz="1100" kern="1200" baseline="0" dirty="0">
              <a:latin typeface="Montserrat Medium" panose="00000600000000000000" pitchFamily="2" charset="0"/>
            </a:rPr>
            <a:t>100%</a:t>
          </a:r>
          <a:endParaRPr lang="es-CO" sz="1100" kern="1200" dirty="0">
            <a:latin typeface="Montserrat Medium" panose="00000600000000000000" pitchFamily="2" charset="0"/>
          </a:endParaRPr>
        </a:p>
      </dsp:txBody>
      <dsp:txXfrm>
        <a:off x="869360" y="2249152"/>
        <a:ext cx="1169595" cy="584797"/>
      </dsp:txXfrm>
    </dsp:sp>
    <dsp:sp modelId="{F48D164F-BF10-47EC-B830-1CDADF5EA492}">
      <dsp:nvSpPr>
        <dsp:cNvPr id="0" name=""/>
        <dsp:cNvSpPr/>
      </dsp:nvSpPr>
      <dsp:spPr>
        <a:xfrm>
          <a:off x="5352384" y="1418739"/>
          <a:ext cx="1169595" cy="58479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O" sz="1100" kern="1200" dirty="0">
              <a:latin typeface="Montserrat Medium" panose="00000600000000000000" pitchFamily="2" charset="0"/>
            </a:rPr>
            <a:t>2.2 Salud Pública</a:t>
          </a:r>
        </a:p>
        <a:p>
          <a:pPr marL="0" lvl="0" indent="0" algn="ctr" defTabSz="488950">
            <a:lnSpc>
              <a:spcPct val="90000"/>
            </a:lnSpc>
            <a:spcBef>
              <a:spcPct val="0"/>
            </a:spcBef>
            <a:spcAft>
              <a:spcPct val="35000"/>
            </a:spcAft>
            <a:buNone/>
          </a:pPr>
          <a:r>
            <a:rPr lang="es-CO" sz="1100" b="1" kern="1200" dirty="0">
              <a:latin typeface="Montserrat Medium" panose="00000600000000000000" pitchFamily="2" charset="0"/>
            </a:rPr>
            <a:t>10%</a:t>
          </a:r>
        </a:p>
      </dsp:txBody>
      <dsp:txXfrm>
        <a:off x="5352384" y="1418739"/>
        <a:ext cx="1169595" cy="584797"/>
      </dsp:txXfrm>
    </dsp:sp>
    <dsp:sp modelId="{AACBD818-AD94-4DB4-9792-8C62AD6EC70C}">
      <dsp:nvSpPr>
        <dsp:cNvPr id="0" name=""/>
        <dsp:cNvSpPr/>
      </dsp:nvSpPr>
      <dsp:spPr>
        <a:xfrm>
          <a:off x="2521963" y="2249152"/>
          <a:ext cx="1169595" cy="58479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O" sz="1100" kern="1200">
              <a:latin typeface="Montserrat Medium" panose="00000600000000000000" pitchFamily="2" charset="0"/>
            </a:rPr>
            <a:t>2.2.1 Población</a:t>
          </a:r>
        </a:p>
        <a:p>
          <a:pPr marL="0" lvl="0" indent="0" algn="ctr" defTabSz="488950">
            <a:lnSpc>
              <a:spcPct val="90000"/>
            </a:lnSpc>
            <a:spcBef>
              <a:spcPct val="0"/>
            </a:spcBef>
            <a:spcAft>
              <a:spcPct val="35000"/>
            </a:spcAft>
            <a:buNone/>
          </a:pPr>
          <a:r>
            <a:rPr lang="es-CO" sz="1100" b="1" kern="1200">
              <a:latin typeface="Montserrat Medium" panose="00000600000000000000" pitchFamily="2" charset="0"/>
            </a:rPr>
            <a:t>68%</a:t>
          </a:r>
        </a:p>
      </dsp:txBody>
      <dsp:txXfrm>
        <a:off x="2521963" y="2249152"/>
        <a:ext cx="1169595" cy="584797"/>
      </dsp:txXfrm>
    </dsp:sp>
    <dsp:sp modelId="{6216F50F-1F6B-4A81-933C-EE08F6B6E483}">
      <dsp:nvSpPr>
        <dsp:cNvPr id="0" name=""/>
        <dsp:cNvSpPr/>
      </dsp:nvSpPr>
      <dsp:spPr>
        <a:xfrm>
          <a:off x="2814362" y="3079564"/>
          <a:ext cx="1169595" cy="58479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O" sz="1100" kern="1200">
              <a:latin typeface="Montserrat Medium" panose="00000600000000000000" pitchFamily="2" charset="0"/>
            </a:rPr>
            <a:t>2.2.1.1 Población Total</a:t>
          </a:r>
        </a:p>
        <a:p>
          <a:pPr marL="0" lvl="0" indent="0" algn="ctr" defTabSz="488950">
            <a:lnSpc>
              <a:spcPct val="90000"/>
            </a:lnSpc>
            <a:spcBef>
              <a:spcPct val="0"/>
            </a:spcBef>
            <a:spcAft>
              <a:spcPct val="35000"/>
            </a:spcAft>
            <a:buNone/>
          </a:pPr>
          <a:r>
            <a:rPr lang="es-CO" sz="1100" b="1" kern="1200">
              <a:latin typeface="Montserrat Medium" panose="00000600000000000000" pitchFamily="2" charset="0"/>
            </a:rPr>
            <a:t>60%</a:t>
          </a:r>
        </a:p>
      </dsp:txBody>
      <dsp:txXfrm>
        <a:off x="2814362" y="3079564"/>
        <a:ext cx="1169595" cy="584797"/>
      </dsp:txXfrm>
    </dsp:sp>
    <dsp:sp modelId="{E8DE7428-7399-47BE-BB7E-3D20BA691067}">
      <dsp:nvSpPr>
        <dsp:cNvPr id="0" name=""/>
        <dsp:cNvSpPr/>
      </dsp:nvSpPr>
      <dsp:spPr>
        <a:xfrm>
          <a:off x="2814362" y="3909977"/>
          <a:ext cx="1169595" cy="88205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O" sz="1100" kern="1200" dirty="0">
              <a:latin typeface="Montserrat Medium" panose="00000600000000000000" pitchFamily="2" charset="0"/>
            </a:rPr>
            <a:t>2.2.1.2 Población en riesgo de malaria</a:t>
          </a:r>
        </a:p>
        <a:p>
          <a:pPr marL="0" lvl="0" indent="0" algn="ctr" defTabSz="488950">
            <a:lnSpc>
              <a:spcPct val="90000"/>
            </a:lnSpc>
            <a:spcBef>
              <a:spcPct val="0"/>
            </a:spcBef>
            <a:spcAft>
              <a:spcPct val="35000"/>
            </a:spcAft>
            <a:buNone/>
          </a:pPr>
          <a:r>
            <a:rPr lang="es-CO" sz="1100" b="1" kern="1200" dirty="0">
              <a:latin typeface="Montserrat Medium" panose="00000600000000000000" pitchFamily="2" charset="0"/>
            </a:rPr>
            <a:t>8%</a:t>
          </a:r>
        </a:p>
      </dsp:txBody>
      <dsp:txXfrm>
        <a:off x="2814362" y="3909977"/>
        <a:ext cx="1169595" cy="882050"/>
      </dsp:txXfrm>
    </dsp:sp>
    <dsp:sp modelId="{6E9CFF79-9DDF-46B4-8097-8A767BE220DA}">
      <dsp:nvSpPr>
        <dsp:cNvPr id="0" name=""/>
        <dsp:cNvSpPr/>
      </dsp:nvSpPr>
      <dsp:spPr>
        <a:xfrm>
          <a:off x="3937173" y="2249152"/>
          <a:ext cx="1169595" cy="58479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O" sz="1100" kern="1200">
              <a:latin typeface="Montserrat Medium" panose="00000600000000000000" pitchFamily="2" charset="0"/>
            </a:rPr>
            <a:t>2.2.2 Ruralidad</a:t>
          </a:r>
        </a:p>
        <a:p>
          <a:pPr marL="0" lvl="0" indent="0" algn="ctr" defTabSz="488950">
            <a:lnSpc>
              <a:spcPct val="90000"/>
            </a:lnSpc>
            <a:spcBef>
              <a:spcPct val="0"/>
            </a:spcBef>
            <a:spcAft>
              <a:spcPct val="35000"/>
            </a:spcAft>
            <a:buNone/>
          </a:pPr>
          <a:r>
            <a:rPr lang="es-CO" sz="1100" b="1" kern="1200">
              <a:latin typeface="Montserrat Medium" panose="00000600000000000000" pitchFamily="2" charset="0"/>
            </a:rPr>
            <a:t>5%</a:t>
          </a:r>
        </a:p>
      </dsp:txBody>
      <dsp:txXfrm>
        <a:off x="3937173" y="2249152"/>
        <a:ext cx="1169595" cy="584797"/>
      </dsp:txXfrm>
    </dsp:sp>
    <dsp:sp modelId="{9848C808-2842-4C8F-ABDD-285F539834BD}">
      <dsp:nvSpPr>
        <dsp:cNvPr id="0" name=""/>
        <dsp:cNvSpPr/>
      </dsp:nvSpPr>
      <dsp:spPr>
        <a:xfrm>
          <a:off x="5352384" y="2249152"/>
          <a:ext cx="1169595" cy="58479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O" sz="1100" kern="1200">
              <a:latin typeface="Montserrat Medium" panose="00000600000000000000" pitchFamily="2" charset="0"/>
            </a:rPr>
            <a:t>2.2.3 Porcentaje de Pobreza</a:t>
          </a:r>
        </a:p>
        <a:p>
          <a:pPr marL="0" lvl="0" indent="0" algn="ctr" defTabSz="488950">
            <a:lnSpc>
              <a:spcPct val="90000"/>
            </a:lnSpc>
            <a:spcBef>
              <a:spcPct val="0"/>
            </a:spcBef>
            <a:spcAft>
              <a:spcPct val="35000"/>
            </a:spcAft>
            <a:buNone/>
          </a:pPr>
          <a:r>
            <a:rPr lang="es-CO" sz="1100" b="1" kern="1200">
              <a:latin typeface="Montserrat Medium" panose="00000600000000000000" pitchFamily="2" charset="0"/>
            </a:rPr>
            <a:t>15%</a:t>
          </a:r>
        </a:p>
      </dsp:txBody>
      <dsp:txXfrm>
        <a:off x="5352384" y="2249152"/>
        <a:ext cx="1169595" cy="584797"/>
      </dsp:txXfrm>
    </dsp:sp>
    <dsp:sp modelId="{0770CB23-C715-452E-BBED-1ECEF625214D}">
      <dsp:nvSpPr>
        <dsp:cNvPr id="0" name=""/>
        <dsp:cNvSpPr/>
      </dsp:nvSpPr>
      <dsp:spPr>
        <a:xfrm>
          <a:off x="6767594" y="2249152"/>
          <a:ext cx="1169595" cy="58479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O" sz="1100" kern="1200">
              <a:latin typeface="Montserrat Medium" panose="00000600000000000000" pitchFamily="2" charset="0"/>
            </a:rPr>
            <a:t>2.2.4 Densidad Poblacional</a:t>
          </a:r>
        </a:p>
        <a:p>
          <a:pPr marL="0" lvl="0" indent="0" algn="ctr" defTabSz="488950">
            <a:lnSpc>
              <a:spcPct val="90000"/>
            </a:lnSpc>
            <a:spcBef>
              <a:spcPct val="0"/>
            </a:spcBef>
            <a:spcAft>
              <a:spcPct val="35000"/>
            </a:spcAft>
            <a:buNone/>
          </a:pPr>
          <a:r>
            <a:rPr lang="es-CO" sz="1100" b="1" kern="1200">
              <a:latin typeface="Montserrat Medium" panose="00000600000000000000" pitchFamily="2" charset="0"/>
            </a:rPr>
            <a:t>5%</a:t>
          </a:r>
          <a:endParaRPr lang="es-CO" sz="1100" kern="1200">
            <a:latin typeface="Montserrat Medium" panose="00000600000000000000" pitchFamily="2" charset="0"/>
          </a:endParaRPr>
        </a:p>
      </dsp:txBody>
      <dsp:txXfrm>
        <a:off x="6767594" y="2249152"/>
        <a:ext cx="1169595" cy="584797"/>
      </dsp:txXfrm>
    </dsp:sp>
    <dsp:sp modelId="{02295B78-5008-447B-BA75-F95B03595C99}">
      <dsp:nvSpPr>
        <dsp:cNvPr id="0" name=""/>
        <dsp:cNvSpPr/>
      </dsp:nvSpPr>
      <dsp:spPr>
        <a:xfrm>
          <a:off x="8182805" y="2249152"/>
          <a:ext cx="1169595" cy="58479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O" sz="1100" kern="1200">
              <a:latin typeface="Montserrat Medium" panose="00000600000000000000" pitchFamily="2" charset="0"/>
            </a:rPr>
            <a:t>2.2.5 Eficiencia administrativa</a:t>
          </a:r>
        </a:p>
        <a:p>
          <a:pPr marL="0" lvl="0" indent="0" algn="ctr" defTabSz="488950">
            <a:lnSpc>
              <a:spcPct val="90000"/>
            </a:lnSpc>
            <a:spcBef>
              <a:spcPct val="0"/>
            </a:spcBef>
            <a:spcAft>
              <a:spcPct val="35000"/>
            </a:spcAft>
            <a:buNone/>
          </a:pPr>
          <a:r>
            <a:rPr lang="es-CO" sz="1100" b="1" kern="1200">
              <a:latin typeface="Montserrat Medium" panose="00000600000000000000" pitchFamily="2" charset="0"/>
            </a:rPr>
            <a:t>7%</a:t>
          </a:r>
        </a:p>
      </dsp:txBody>
      <dsp:txXfrm>
        <a:off x="8182805" y="2249152"/>
        <a:ext cx="1169595" cy="584797"/>
      </dsp:txXfrm>
    </dsp:sp>
    <dsp:sp modelId="{09EA61B5-6382-4852-8A04-C58D610401C2}">
      <dsp:nvSpPr>
        <dsp:cNvPr id="0" name=""/>
        <dsp:cNvSpPr/>
      </dsp:nvSpPr>
      <dsp:spPr>
        <a:xfrm>
          <a:off x="8475204" y="3079564"/>
          <a:ext cx="1169595" cy="78441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O" sz="1100" kern="1200" dirty="0">
              <a:latin typeface="Montserrat Medium" panose="00000600000000000000" pitchFamily="2" charset="0"/>
            </a:rPr>
            <a:t>2.2.5.1 Cumplimiento de Vacunación</a:t>
          </a:r>
        </a:p>
        <a:p>
          <a:pPr marL="0" lvl="0" indent="0" algn="ctr" defTabSz="488950">
            <a:lnSpc>
              <a:spcPct val="90000"/>
            </a:lnSpc>
            <a:spcBef>
              <a:spcPct val="0"/>
            </a:spcBef>
            <a:spcAft>
              <a:spcPct val="35000"/>
            </a:spcAft>
            <a:buNone/>
          </a:pPr>
          <a:r>
            <a:rPr lang="es-CO" sz="1100" b="1" kern="1200" dirty="0">
              <a:latin typeface="Montserrat Medium" panose="00000600000000000000" pitchFamily="2" charset="0"/>
            </a:rPr>
            <a:t>3%</a:t>
          </a:r>
        </a:p>
      </dsp:txBody>
      <dsp:txXfrm>
        <a:off x="8475204" y="3079564"/>
        <a:ext cx="1169595" cy="784412"/>
      </dsp:txXfrm>
    </dsp:sp>
    <dsp:sp modelId="{23D2103D-4157-44A5-9F55-73277DAFF775}">
      <dsp:nvSpPr>
        <dsp:cNvPr id="0" name=""/>
        <dsp:cNvSpPr/>
      </dsp:nvSpPr>
      <dsp:spPr>
        <a:xfrm>
          <a:off x="8475204" y="4109592"/>
          <a:ext cx="1169595" cy="74658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O" sz="1100" kern="1200">
              <a:latin typeface="Montserrat Medium" panose="00000600000000000000" pitchFamily="2" charset="0"/>
            </a:rPr>
            <a:t>2.2.5.2 Recursos Comprometidos</a:t>
          </a:r>
        </a:p>
        <a:p>
          <a:pPr marL="0" lvl="0" indent="0" algn="ctr" defTabSz="488950">
            <a:lnSpc>
              <a:spcPct val="90000"/>
            </a:lnSpc>
            <a:spcBef>
              <a:spcPct val="0"/>
            </a:spcBef>
            <a:spcAft>
              <a:spcPct val="35000"/>
            </a:spcAft>
            <a:buNone/>
          </a:pPr>
          <a:r>
            <a:rPr lang="es-CO" sz="1100" b="1" kern="1200">
              <a:latin typeface="Montserrat Medium" panose="00000600000000000000" pitchFamily="2" charset="0"/>
            </a:rPr>
            <a:t>4%</a:t>
          </a:r>
        </a:p>
      </dsp:txBody>
      <dsp:txXfrm>
        <a:off x="8475204" y="4109592"/>
        <a:ext cx="1169595" cy="746587"/>
      </dsp:txXfrm>
    </dsp:sp>
    <dsp:sp modelId="{904DC646-2A8B-4FB7-AFE4-A44472057ED7}">
      <dsp:nvSpPr>
        <dsp:cNvPr id="0" name=""/>
        <dsp:cNvSpPr/>
      </dsp:nvSpPr>
      <dsp:spPr>
        <a:xfrm>
          <a:off x="9844168" y="1409949"/>
          <a:ext cx="1169595" cy="58479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O" sz="1100" kern="1200" dirty="0">
              <a:latin typeface="Montserrat Medium" panose="00000600000000000000" pitchFamily="2" charset="0"/>
            </a:rPr>
            <a:t>2.3 Subsidio a la Oferta</a:t>
          </a:r>
        </a:p>
        <a:p>
          <a:pPr marL="0" lvl="0" indent="0" algn="ctr" defTabSz="488950">
            <a:lnSpc>
              <a:spcPct val="90000"/>
            </a:lnSpc>
            <a:spcBef>
              <a:spcPct val="0"/>
            </a:spcBef>
            <a:spcAft>
              <a:spcPct val="35000"/>
            </a:spcAft>
            <a:buNone/>
          </a:pPr>
          <a:r>
            <a:rPr lang="es-CO" sz="1100" b="1" kern="1200" dirty="0">
              <a:latin typeface="Montserrat Medium" panose="00000600000000000000" pitchFamily="2" charset="0"/>
            </a:rPr>
            <a:t>3%</a:t>
          </a:r>
        </a:p>
      </dsp:txBody>
      <dsp:txXfrm>
        <a:off x="9844168" y="1409949"/>
        <a:ext cx="1169595" cy="584797"/>
      </dsp:txXfrm>
    </dsp:sp>
    <dsp:sp modelId="{1F2DA549-4AB3-4D86-9EDA-FF7A489F093C}">
      <dsp:nvSpPr>
        <dsp:cNvPr id="0" name=""/>
        <dsp:cNvSpPr/>
      </dsp:nvSpPr>
      <dsp:spPr>
        <a:xfrm>
          <a:off x="10117877" y="2240362"/>
          <a:ext cx="1169595" cy="58479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O" sz="1100" kern="1200">
              <a:latin typeface="Montserrat Medium" panose="00000600000000000000" pitchFamily="2" charset="0"/>
            </a:rPr>
            <a:t>2.3.1 Población</a:t>
          </a:r>
        </a:p>
        <a:p>
          <a:pPr marL="0" lvl="0" indent="0" algn="ctr" defTabSz="488950">
            <a:lnSpc>
              <a:spcPct val="90000"/>
            </a:lnSpc>
            <a:spcBef>
              <a:spcPct val="0"/>
            </a:spcBef>
            <a:spcAft>
              <a:spcPct val="35000"/>
            </a:spcAft>
            <a:buNone/>
          </a:pPr>
          <a:r>
            <a:rPr lang="es-CO" sz="1100" b="1" kern="1200">
              <a:latin typeface="Montserrat Medium" panose="00000600000000000000" pitchFamily="2" charset="0"/>
            </a:rPr>
            <a:t>30%</a:t>
          </a:r>
        </a:p>
      </dsp:txBody>
      <dsp:txXfrm>
        <a:off x="10117877" y="2240362"/>
        <a:ext cx="1169595" cy="584797"/>
      </dsp:txXfrm>
    </dsp:sp>
    <dsp:sp modelId="{D9F94E5E-EF82-413B-97CE-5AF6133164F6}">
      <dsp:nvSpPr>
        <dsp:cNvPr id="0" name=""/>
        <dsp:cNvSpPr/>
      </dsp:nvSpPr>
      <dsp:spPr>
        <a:xfrm>
          <a:off x="10117877" y="3070775"/>
          <a:ext cx="1169595" cy="58479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O" sz="1100" kern="1200">
              <a:latin typeface="Montserrat Medium" panose="00000600000000000000" pitchFamily="2" charset="0"/>
            </a:rPr>
            <a:t>2.3.3 Porcentaje de Pobreza</a:t>
          </a:r>
        </a:p>
        <a:p>
          <a:pPr marL="0" lvl="0" indent="0" algn="ctr" defTabSz="488950">
            <a:lnSpc>
              <a:spcPct val="90000"/>
            </a:lnSpc>
            <a:spcBef>
              <a:spcPct val="0"/>
            </a:spcBef>
            <a:spcAft>
              <a:spcPct val="35000"/>
            </a:spcAft>
            <a:buNone/>
          </a:pPr>
          <a:r>
            <a:rPr lang="es-CO" sz="1100" b="1" kern="1200">
              <a:latin typeface="Montserrat Medium" panose="00000600000000000000" pitchFamily="2" charset="0"/>
            </a:rPr>
            <a:t>38%</a:t>
          </a:r>
        </a:p>
      </dsp:txBody>
      <dsp:txXfrm>
        <a:off x="10117877" y="3070775"/>
        <a:ext cx="1169595" cy="584797"/>
      </dsp:txXfrm>
    </dsp:sp>
    <dsp:sp modelId="{6446DF73-10A1-49E9-B76A-414799436DC1}">
      <dsp:nvSpPr>
        <dsp:cNvPr id="0" name=""/>
        <dsp:cNvSpPr/>
      </dsp:nvSpPr>
      <dsp:spPr>
        <a:xfrm>
          <a:off x="10117877" y="3901188"/>
          <a:ext cx="1169595" cy="58479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O" sz="1100" kern="1200">
              <a:latin typeface="Montserrat Medium" panose="00000600000000000000" pitchFamily="2" charset="0"/>
            </a:rPr>
            <a:t>2.3.2 Ruralidad</a:t>
          </a:r>
        </a:p>
        <a:p>
          <a:pPr marL="0" lvl="0" indent="0" algn="ctr" defTabSz="488950">
            <a:lnSpc>
              <a:spcPct val="90000"/>
            </a:lnSpc>
            <a:spcBef>
              <a:spcPct val="0"/>
            </a:spcBef>
            <a:spcAft>
              <a:spcPct val="35000"/>
            </a:spcAft>
            <a:buNone/>
          </a:pPr>
          <a:r>
            <a:rPr lang="es-CO" sz="1100" b="1" kern="1200">
              <a:latin typeface="Montserrat Medium" panose="00000600000000000000" pitchFamily="2" charset="0"/>
            </a:rPr>
            <a:t>22%</a:t>
          </a:r>
        </a:p>
      </dsp:txBody>
      <dsp:txXfrm>
        <a:off x="10117877" y="3901188"/>
        <a:ext cx="1169595" cy="584797"/>
      </dsp:txXfrm>
    </dsp:sp>
    <dsp:sp modelId="{C627B20F-EDE4-4C59-BDD5-CA1EFA2C23E0}">
      <dsp:nvSpPr>
        <dsp:cNvPr id="0" name=""/>
        <dsp:cNvSpPr/>
      </dsp:nvSpPr>
      <dsp:spPr>
        <a:xfrm>
          <a:off x="10117877" y="4731600"/>
          <a:ext cx="1169595" cy="58479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O" sz="1100" kern="1200">
              <a:latin typeface="Montserrat Medium" panose="00000600000000000000" pitchFamily="2" charset="0"/>
            </a:rPr>
            <a:t>2.3.4 Densidad Poblacional</a:t>
          </a:r>
        </a:p>
        <a:p>
          <a:pPr marL="0" lvl="0" indent="0" algn="ctr" defTabSz="488950">
            <a:lnSpc>
              <a:spcPct val="90000"/>
            </a:lnSpc>
            <a:spcBef>
              <a:spcPct val="0"/>
            </a:spcBef>
            <a:spcAft>
              <a:spcPct val="35000"/>
            </a:spcAft>
            <a:buNone/>
          </a:pPr>
          <a:r>
            <a:rPr lang="es-CO" sz="1100" b="1" kern="1200">
              <a:latin typeface="Montserrat Medium" panose="00000600000000000000" pitchFamily="2" charset="0"/>
            </a:rPr>
            <a:t>10%</a:t>
          </a:r>
        </a:p>
      </dsp:txBody>
      <dsp:txXfrm>
        <a:off x="10117877" y="4731600"/>
        <a:ext cx="1169595" cy="584797"/>
      </dsp:txXfrm>
    </dsp:sp>
    <dsp:sp modelId="{DFC53E7E-EAEB-46FC-A927-702EF6C502CA}">
      <dsp:nvSpPr>
        <dsp:cNvPr id="0" name=""/>
        <dsp:cNvSpPr/>
      </dsp:nvSpPr>
      <dsp:spPr>
        <a:xfrm>
          <a:off x="10117877" y="5562013"/>
          <a:ext cx="1169595" cy="58479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O" sz="1100" kern="1200">
              <a:latin typeface="Montserrat Medium" panose="00000600000000000000" pitchFamily="2" charset="0"/>
            </a:rPr>
            <a:t>2.3.5 Asignación Departamentos Especiales</a:t>
          </a:r>
        </a:p>
      </dsp:txBody>
      <dsp:txXfrm>
        <a:off x="10117877" y="5562013"/>
        <a:ext cx="1169595" cy="584797"/>
      </dsp:txXfrm>
    </dsp:sp>
    <dsp:sp modelId="{AF72E904-5354-4841-BFE6-32DDEA15D23D}">
      <dsp:nvSpPr>
        <dsp:cNvPr id="0" name=""/>
        <dsp:cNvSpPr/>
      </dsp:nvSpPr>
      <dsp:spPr>
        <a:xfrm>
          <a:off x="3655465" y="588326"/>
          <a:ext cx="2512712" cy="58479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O" sz="1100" b="1" kern="1200" dirty="0">
              <a:latin typeface="Montserrat Medium" panose="00000600000000000000" pitchFamily="2" charset="0"/>
            </a:rPr>
            <a:t>Beneficiarios:</a:t>
          </a:r>
        </a:p>
        <a:p>
          <a:pPr marL="0" lvl="0" indent="0" algn="ctr" defTabSz="488950">
            <a:lnSpc>
              <a:spcPct val="90000"/>
            </a:lnSpc>
            <a:spcBef>
              <a:spcPct val="0"/>
            </a:spcBef>
            <a:spcAft>
              <a:spcPct val="35000"/>
            </a:spcAft>
            <a:buNone/>
          </a:pPr>
          <a:r>
            <a:rPr lang="es-CO" sz="1100" kern="1200" dirty="0">
              <a:latin typeface="Montserrat Medium" panose="00000600000000000000" pitchFamily="2" charset="0"/>
            </a:rPr>
            <a:t>Municipios, distritos y áreas no municipalizadas</a:t>
          </a:r>
        </a:p>
      </dsp:txBody>
      <dsp:txXfrm>
        <a:off x="3655465" y="588326"/>
        <a:ext cx="2512712" cy="5847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84903D-D1AC-4E5A-8266-C303FF5AB157}">
      <dsp:nvSpPr>
        <dsp:cNvPr id="0" name=""/>
        <dsp:cNvSpPr/>
      </dsp:nvSpPr>
      <dsp:spPr>
        <a:xfrm>
          <a:off x="3535604" y="407235"/>
          <a:ext cx="157211" cy="688736"/>
        </a:xfrm>
        <a:custGeom>
          <a:avLst/>
          <a:gdLst/>
          <a:ahLst/>
          <a:cxnLst/>
          <a:rect l="0" t="0" r="0" b="0"/>
          <a:pathLst>
            <a:path>
              <a:moveTo>
                <a:pt x="157211" y="0"/>
              </a:moveTo>
              <a:lnTo>
                <a:pt x="157211" y="688736"/>
              </a:lnTo>
              <a:lnTo>
                <a:pt x="0" y="6887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8BEE42-3BB4-4309-BC4A-4FE497DD6719}">
      <dsp:nvSpPr>
        <dsp:cNvPr id="0" name=""/>
        <dsp:cNvSpPr/>
      </dsp:nvSpPr>
      <dsp:spPr>
        <a:xfrm>
          <a:off x="9621942" y="3596387"/>
          <a:ext cx="224588" cy="688736"/>
        </a:xfrm>
        <a:custGeom>
          <a:avLst/>
          <a:gdLst/>
          <a:ahLst/>
          <a:cxnLst/>
          <a:rect l="0" t="0" r="0" b="0"/>
          <a:pathLst>
            <a:path>
              <a:moveTo>
                <a:pt x="0" y="0"/>
              </a:moveTo>
              <a:lnTo>
                <a:pt x="0" y="688736"/>
              </a:lnTo>
              <a:lnTo>
                <a:pt x="224588" y="6887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02C40D-91F6-4A9D-BCBD-D610F5C04DBB}">
      <dsp:nvSpPr>
        <dsp:cNvPr id="0" name=""/>
        <dsp:cNvSpPr/>
      </dsp:nvSpPr>
      <dsp:spPr>
        <a:xfrm>
          <a:off x="6597488" y="2533336"/>
          <a:ext cx="3623354" cy="314423"/>
        </a:xfrm>
        <a:custGeom>
          <a:avLst/>
          <a:gdLst/>
          <a:ahLst/>
          <a:cxnLst/>
          <a:rect l="0" t="0" r="0" b="0"/>
          <a:pathLst>
            <a:path>
              <a:moveTo>
                <a:pt x="0" y="0"/>
              </a:moveTo>
              <a:lnTo>
                <a:pt x="0" y="157211"/>
              </a:lnTo>
              <a:lnTo>
                <a:pt x="3623354" y="157211"/>
              </a:lnTo>
              <a:lnTo>
                <a:pt x="3623354" y="31442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4D41C9-9DBD-4C8E-9548-1FDD03C99F81}">
      <dsp:nvSpPr>
        <dsp:cNvPr id="0" name=""/>
        <dsp:cNvSpPr/>
      </dsp:nvSpPr>
      <dsp:spPr>
        <a:xfrm>
          <a:off x="7810264" y="3596387"/>
          <a:ext cx="224588" cy="688736"/>
        </a:xfrm>
        <a:custGeom>
          <a:avLst/>
          <a:gdLst/>
          <a:ahLst/>
          <a:cxnLst/>
          <a:rect l="0" t="0" r="0" b="0"/>
          <a:pathLst>
            <a:path>
              <a:moveTo>
                <a:pt x="0" y="0"/>
              </a:moveTo>
              <a:lnTo>
                <a:pt x="0" y="688736"/>
              </a:lnTo>
              <a:lnTo>
                <a:pt x="224588" y="6887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103353-0D62-4453-B7F3-7E189D864186}">
      <dsp:nvSpPr>
        <dsp:cNvPr id="0" name=""/>
        <dsp:cNvSpPr/>
      </dsp:nvSpPr>
      <dsp:spPr>
        <a:xfrm>
          <a:off x="6597488" y="2533336"/>
          <a:ext cx="1811677" cy="314423"/>
        </a:xfrm>
        <a:custGeom>
          <a:avLst/>
          <a:gdLst/>
          <a:ahLst/>
          <a:cxnLst/>
          <a:rect l="0" t="0" r="0" b="0"/>
          <a:pathLst>
            <a:path>
              <a:moveTo>
                <a:pt x="0" y="0"/>
              </a:moveTo>
              <a:lnTo>
                <a:pt x="0" y="157211"/>
              </a:lnTo>
              <a:lnTo>
                <a:pt x="1811677" y="157211"/>
              </a:lnTo>
              <a:lnTo>
                <a:pt x="1811677" y="31442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70D7DF-7FD6-408D-8012-AE4EF4E283A4}">
      <dsp:nvSpPr>
        <dsp:cNvPr id="0" name=""/>
        <dsp:cNvSpPr/>
      </dsp:nvSpPr>
      <dsp:spPr>
        <a:xfrm>
          <a:off x="5998587" y="3596387"/>
          <a:ext cx="224588" cy="688736"/>
        </a:xfrm>
        <a:custGeom>
          <a:avLst/>
          <a:gdLst/>
          <a:ahLst/>
          <a:cxnLst/>
          <a:rect l="0" t="0" r="0" b="0"/>
          <a:pathLst>
            <a:path>
              <a:moveTo>
                <a:pt x="0" y="0"/>
              </a:moveTo>
              <a:lnTo>
                <a:pt x="0" y="688736"/>
              </a:lnTo>
              <a:lnTo>
                <a:pt x="224588" y="6887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D1018C-9272-4C32-B01F-8C90CD6EBBDD}">
      <dsp:nvSpPr>
        <dsp:cNvPr id="0" name=""/>
        <dsp:cNvSpPr/>
      </dsp:nvSpPr>
      <dsp:spPr>
        <a:xfrm>
          <a:off x="6551768" y="2533336"/>
          <a:ext cx="91440" cy="314423"/>
        </a:xfrm>
        <a:custGeom>
          <a:avLst/>
          <a:gdLst/>
          <a:ahLst/>
          <a:cxnLst/>
          <a:rect l="0" t="0" r="0" b="0"/>
          <a:pathLst>
            <a:path>
              <a:moveTo>
                <a:pt x="45720" y="0"/>
              </a:moveTo>
              <a:lnTo>
                <a:pt x="45720" y="31442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DA1FCC-1DF6-44A9-8ACF-E9B1329D87D9}">
      <dsp:nvSpPr>
        <dsp:cNvPr id="0" name=""/>
        <dsp:cNvSpPr/>
      </dsp:nvSpPr>
      <dsp:spPr>
        <a:xfrm>
          <a:off x="4186909" y="3596387"/>
          <a:ext cx="224588" cy="688736"/>
        </a:xfrm>
        <a:custGeom>
          <a:avLst/>
          <a:gdLst/>
          <a:ahLst/>
          <a:cxnLst/>
          <a:rect l="0" t="0" r="0" b="0"/>
          <a:pathLst>
            <a:path>
              <a:moveTo>
                <a:pt x="0" y="0"/>
              </a:moveTo>
              <a:lnTo>
                <a:pt x="0" y="688736"/>
              </a:lnTo>
              <a:lnTo>
                <a:pt x="224588" y="6887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BD4FEC-B5E5-408B-B9D3-9C6034A075CD}">
      <dsp:nvSpPr>
        <dsp:cNvPr id="0" name=""/>
        <dsp:cNvSpPr/>
      </dsp:nvSpPr>
      <dsp:spPr>
        <a:xfrm>
          <a:off x="4785811" y="2533336"/>
          <a:ext cx="1811677" cy="314423"/>
        </a:xfrm>
        <a:custGeom>
          <a:avLst/>
          <a:gdLst/>
          <a:ahLst/>
          <a:cxnLst/>
          <a:rect l="0" t="0" r="0" b="0"/>
          <a:pathLst>
            <a:path>
              <a:moveTo>
                <a:pt x="1811677" y="0"/>
              </a:moveTo>
              <a:lnTo>
                <a:pt x="1811677" y="157211"/>
              </a:lnTo>
              <a:lnTo>
                <a:pt x="0" y="157211"/>
              </a:lnTo>
              <a:lnTo>
                <a:pt x="0" y="31442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25D436-D458-4F63-ACFD-DB11D697F14B}">
      <dsp:nvSpPr>
        <dsp:cNvPr id="0" name=""/>
        <dsp:cNvSpPr/>
      </dsp:nvSpPr>
      <dsp:spPr>
        <a:xfrm>
          <a:off x="2375232" y="3596387"/>
          <a:ext cx="224588" cy="688736"/>
        </a:xfrm>
        <a:custGeom>
          <a:avLst/>
          <a:gdLst/>
          <a:ahLst/>
          <a:cxnLst/>
          <a:rect l="0" t="0" r="0" b="0"/>
          <a:pathLst>
            <a:path>
              <a:moveTo>
                <a:pt x="0" y="0"/>
              </a:moveTo>
              <a:lnTo>
                <a:pt x="0" y="688736"/>
              </a:lnTo>
              <a:lnTo>
                <a:pt x="224588" y="6887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CD641C-1CA4-4D68-B1A0-9ED60A6B0F3A}">
      <dsp:nvSpPr>
        <dsp:cNvPr id="0" name=""/>
        <dsp:cNvSpPr/>
      </dsp:nvSpPr>
      <dsp:spPr>
        <a:xfrm>
          <a:off x="2974133" y="2533336"/>
          <a:ext cx="3623354" cy="314423"/>
        </a:xfrm>
        <a:custGeom>
          <a:avLst/>
          <a:gdLst/>
          <a:ahLst/>
          <a:cxnLst/>
          <a:rect l="0" t="0" r="0" b="0"/>
          <a:pathLst>
            <a:path>
              <a:moveTo>
                <a:pt x="3623354" y="0"/>
              </a:moveTo>
              <a:lnTo>
                <a:pt x="3623354" y="157211"/>
              </a:lnTo>
              <a:lnTo>
                <a:pt x="0" y="157211"/>
              </a:lnTo>
              <a:lnTo>
                <a:pt x="0" y="31442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0EFB44-F454-4764-9D7C-E0334F8AB28E}">
      <dsp:nvSpPr>
        <dsp:cNvPr id="0" name=""/>
        <dsp:cNvSpPr/>
      </dsp:nvSpPr>
      <dsp:spPr>
        <a:xfrm>
          <a:off x="3692815" y="407235"/>
          <a:ext cx="2904672" cy="1377473"/>
        </a:xfrm>
        <a:custGeom>
          <a:avLst/>
          <a:gdLst/>
          <a:ahLst/>
          <a:cxnLst/>
          <a:rect l="0" t="0" r="0" b="0"/>
          <a:pathLst>
            <a:path>
              <a:moveTo>
                <a:pt x="0" y="0"/>
              </a:moveTo>
              <a:lnTo>
                <a:pt x="0" y="1220262"/>
              </a:lnTo>
              <a:lnTo>
                <a:pt x="2904672" y="1220262"/>
              </a:lnTo>
              <a:lnTo>
                <a:pt x="2904672" y="13774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252223-0AB7-4483-854B-52052BF3E28A}">
      <dsp:nvSpPr>
        <dsp:cNvPr id="0" name=""/>
        <dsp:cNvSpPr/>
      </dsp:nvSpPr>
      <dsp:spPr>
        <a:xfrm>
          <a:off x="189241" y="2533336"/>
          <a:ext cx="224588" cy="2912226"/>
        </a:xfrm>
        <a:custGeom>
          <a:avLst/>
          <a:gdLst/>
          <a:ahLst/>
          <a:cxnLst/>
          <a:rect l="0" t="0" r="0" b="0"/>
          <a:pathLst>
            <a:path>
              <a:moveTo>
                <a:pt x="0" y="0"/>
              </a:moveTo>
              <a:lnTo>
                <a:pt x="0" y="2912226"/>
              </a:lnTo>
              <a:lnTo>
                <a:pt x="224588" y="291222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FDB04F-9BBD-46EB-83EE-98E78A289242}">
      <dsp:nvSpPr>
        <dsp:cNvPr id="0" name=""/>
        <dsp:cNvSpPr/>
      </dsp:nvSpPr>
      <dsp:spPr>
        <a:xfrm>
          <a:off x="189241" y="2533336"/>
          <a:ext cx="224588" cy="1751787"/>
        </a:xfrm>
        <a:custGeom>
          <a:avLst/>
          <a:gdLst/>
          <a:ahLst/>
          <a:cxnLst/>
          <a:rect l="0" t="0" r="0" b="0"/>
          <a:pathLst>
            <a:path>
              <a:moveTo>
                <a:pt x="0" y="0"/>
              </a:moveTo>
              <a:lnTo>
                <a:pt x="0" y="1751787"/>
              </a:lnTo>
              <a:lnTo>
                <a:pt x="224588" y="175178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668C43-173E-4D58-ACB1-A417875E53B8}">
      <dsp:nvSpPr>
        <dsp:cNvPr id="0" name=""/>
        <dsp:cNvSpPr/>
      </dsp:nvSpPr>
      <dsp:spPr>
        <a:xfrm>
          <a:off x="189241" y="2533336"/>
          <a:ext cx="224588" cy="688736"/>
        </a:xfrm>
        <a:custGeom>
          <a:avLst/>
          <a:gdLst/>
          <a:ahLst/>
          <a:cxnLst/>
          <a:rect l="0" t="0" r="0" b="0"/>
          <a:pathLst>
            <a:path>
              <a:moveTo>
                <a:pt x="0" y="0"/>
              </a:moveTo>
              <a:lnTo>
                <a:pt x="0" y="688736"/>
              </a:lnTo>
              <a:lnTo>
                <a:pt x="224588" y="6887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9ACBD9-39E9-4129-9078-7DD7C3AB20DE}">
      <dsp:nvSpPr>
        <dsp:cNvPr id="0" name=""/>
        <dsp:cNvSpPr/>
      </dsp:nvSpPr>
      <dsp:spPr>
        <a:xfrm>
          <a:off x="788142" y="407235"/>
          <a:ext cx="2904672" cy="1377473"/>
        </a:xfrm>
        <a:custGeom>
          <a:avLst/>
          <a:gdLst/>
          <a:ahLst/>
          <a:cxnLst/>
          <a:rect l="0" t="0" r="0" b="0"/>
          <a:pathLst>
            <a:path>
              <a:moveTo>
                <a:pt x="2904672" y="0"/>
              </a:moveTo>
              <a:lnTo>
                <a:pt x="2904672" y="1220262"/>
              </a:lnTo>
              <a:lnTo>
                <a:pt x="0" y="1220262"/>
              </a:lnTo>
              <a:lnTo>
                <a:pt x="0" y="13774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062C5F-50FF-4722-B518-ACF751EEF422}">
      <dsp:nvSpPr>
        <dsp:cNvPr id="0" name=""/>
        <dsp:cNvSpPr/>
      </dsp:nvSpPr>
      <dsp:spPr>
        <a:xfrm>
          <a:off x="2359555" y="933"/>
          <a:ext cx="2666519" cy="40630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O" sz="1100" b="1" kern="1200" dirty="0">
              <a:latin typeface="Montserrat Medium" panose="00000600000000000000" pitchFamily="2" charset="0"/>
            </a:rPr>
            <a:t>Agua Potable y Saneamiento Básico - 5,4%</a:t>
          </a:r>
        </a:p>
      </dsp:txBody>
      <dsp:txXfrm>
        <a:off x="2359555" y="933"/>
        <a:ext cx="2666519" cy="406302"/>
      </dsp:txXfrm>
    </dsp:sp>
    <dsp:sp modelId="{56D4B32C-B256-41D7-BD7F-1D59E158136C}">
      <dsp:nvSpPr>
        <dsp:cNvPr id="0" name=""/>
        <dsp:cNvSpPr/>
      </dsp:nvSpPr>
      <dsp:spPr>
        <a:xfrm>
          <a:off x="39515" y="1784709"/>
          <a:ext cx="1497254" cy="74862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CO" sz="1050" kern="1200" dirty="0">
              <a:latin typeface="Montserrat Medium" panose="00000600000000000000" pitchFamily="2" charset="0"/>
            </a:rPr>
            <a:t>3.1 Departamentos y Distrito Capital</a:t>
          </a:r>
        </a:p>
        <a:p>
          <a:pPr marL="0" lvl="0" indent="0" algn="ctr" defTabSz="466725">
            <a:lnSpc>
              <a:spcPct val="90000"/>
            </a:lnSpc>
            <a:spcBef>
              <a:spcPct val="0"/>
            </a:spcBef>
            <a:spcAft>
              <a:spcPct val="35000"/>
            </a:spcAft>
            <a:buNone/>
          </a:pPr>
          <a:r>
            <a:rPr lang="es-CO" sz="1050" b="1" kern="1200" dirty="0">
              <a:latin typeface="Montserrat Medium" panose="00000600000000000000" pitchFamily="2" charset="0"/>
            </a:rPr>
            <a:t>15%</a:t>
          </a:r>
        </a:p>
      </dsp:txBody>
      <dsp:txXfrm>
        <a:off x="39515" y="1784709"/>
        <a:ext cx="1497254" cy="748627"/>
      </dsp:txXfrm>
    </dsp:sp>
    <dsp:sp modelId="{462488A6-7CC1-490E-8084-074CDA899009}">
      <dsp:nvSpPr>
        <dsp:cNvPr id="0" name=""/>
        <dsp:cNvSpPr/>
      </dsp:nvSpPr>
      <dsp:spPr>
        <a:xfrm>
          <a:off x="413829" y="2847759"/>
          <a:ext cx="1497254" cy="74862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CO" sz="1050" kern="1200">
              <a:latin typeface="Montserrat Medium" panose="00000600000000000000" pitchFamily="2" charset="0"/>
            </a:rPr>
            <a:t>Proporción Suma Asignación Municipios de su jurisdiccción - Déficit de Coberturas</a:t>
          </a:r>
          <a:endParaRPr lang="es-CO" sz="1050" b="1" kern="1200">
            <a:latin typeface="Montserrat Medium" panose="00000600000000000000" pitchFamily="2" charset="0"/>
          </a:endParaRPr>
        </a:p>
      </dsp:txBody>
      <dsp:txXfrm>
        <a:off x="413829" y="2847759"/>
        <a:ext cx="1497254" cy="748627"/>
      </dsp:txXfrm>
    </dsp:sp>
    <dsp:sp modelId="{220D4312-BA10-4D41-AFD4-9265150132D9}">
      <dsp:nvSpPr>
        <dsp:cNvPr id="0" name=""/>
        <dsp:cNvSpPr/>
      </dsp:nvSpPr>
      <dsp:spPr>
        <a:xfrm>
          <a:off x="413829" y="3910810"/>
          <a:ext cx="1497254" cy="74862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CO" sz="1050" kern="1200">
              <a:latin typeface="Montserrat Medium" panose="00000600000000000000" pitchFamily="2" charset="0"/>
            </a:rPr>
            <a:t>Proporción Suma Asignación Municipios de su jurisdiccción - Población atendida</a:t>
          </a:r>
          <a:endParaRPr lang="es-CO" sz="1050" b="1" kern="1200">
            <a:latin typeface="Montserrat Medium" panose="00000600000000000000" pitchFamily="2" charset="0"/>
          </a:endParaRPr>
        </a:p>
      </dsp:txBody>
      <dsp:txXfrm>
        <a:off x="413829" y="3910810"/>
        <a:ext cx="1497254" cy="748627"/>
      </dsp:txXfrm>
    </dsp:sp>
    <dsp:sp modelId="{D12C7202-7409-4445-894D-BB119CFD0983}">
      <dsp:nvSpPr>
        <dsp:cNvPr id="0" name=""/>
        <dsp:cNvSpPr/>
      </dsp:nvSpPr>
      <dsp:spPr>
        <a:xfrm>
          <a:off x="413829" y="4973860"/>
          <a:ext cx="1497254" cy="94340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CO" sz="1050" kern="1200">
              <a:latin typeface="Montserrat Medium" panose="00000600000000000000" pitchFamily="2" charset="0"/>
            </a:rPr>
            <a:t>Proporción Suma Asignación Municipios de su jurisdiccción - Ampliación de coberturas</a:t>
          </a:r>
          <a:endParaRPr lang="es-CO" sz="1050" b="1" kern="1200">
            <a:latin typeface="Montserrat Medium" panose="00000600000000000000" pitchFamily="2" charset="0"/>
          </a:endParaRPr>
        </a:p>
      </dsp:txBody>
      <dsp:txXfrm>
        <a:off x="413829" y="4973860"/>
        <a:ext cx="1497254" cy="943404"/>
      </dsp:txXfrm>
    </dsp:sp>
    <dsp:sp modelId="{C5DFB6E2-FC43-428A-9756-1D401542F41B}">
      <dsp:nvSpPr>
        <dsp:cNvPr id="0" name=""/>
        <dsp:cNvSpPr/>
      </dsp:nvSpPr>
      <dsp:spPr>
        <a:xfrm>
          <a:off x="5848861" y="1784709"/>
          <a:ext cx="1497254" cy="74862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CO" sz="1050" kern="1200" dirty="0">
              <a:latin typeface="Montserrat Medium" panose="00000600000000000000" pitchFamily="2" charset="0"/>
            </a:rPr>
            <a:t>3.2 Municipios, distritos  y áreas no municipalizadas</a:t>
          </a:r>
        </a:p>
        <a:p>
          <a:pPr marL="0" lvl="0" indent="0" algn="ctr" defTabSz="466725">
            <a:lnSpc>
              <a:spcPct val="90000"/>
            </a:lnSpc>
            <a:spcBef>
              <a:spcPct val="0"/>
            </a:spcBef>
            <a:spcAft>
              <a:spcPct val="35000"/>
            </a:spcAft>
            <a:buNone/>
          </a:pPr>
          <a:r>
            <a:rPr lang="es-CO" sz="1050" b="1" kern="1200" dirty="0">
              <a:latin typeface="Montserrat Medium" panose="00000600000000000000" pitchFamily="2" charset="0"/>
            </a:rPr>
            <a:t>85%</a:t>
          </a:r>
        </a:p>
      </dsp:txBody>
      <dsp:txXfrm>
        <a:off x="5848861" y="1784709"/>
        <a:ext cx="1497254" cy="748627"/>
      </dsp:txXfrm>
    </dsp:sp>
    <dsp:sp modelId="{AFCA4EB8-1CB8-4884-9FCD-25E4AF4C0503}">
      <dsp:nvSpPr>
        <dsp:cNvPr id="0" name=""/>
        <dsp:cNvSpPr/>
      </dsp:nvSpPr>
      <dsp:spPr>
        <a:xfrm>
          <a:off x="2225506" y="2847759"/>
          <a:ext cx="1497254" cy="74862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CO" sz="1050" kern="1200" dirty="0">
              <a:latin typeface="Montserrat Medium" panose="00000600000000000000" pitchFamily="2" charset="0"/>
            </a:rPr>
            <a:t>3.2.1 Déficit de Coberturas</a:t>
          </a:r>
        </a:p>
        <a:p>
          <a:pPr marL="0" lvl="0" indent="0" algn="ctr" defTabSz="466725">
            <a:lnSpc>
              <a:spcPct val="90000"/>
            </a:lnSpc>
            <a:spcBef>
              <a:spcPct val="0"/>
            </a:spcBef>
            <a:spcAft>
              <a:spcPct val="35000"/>
            </a:spcAft>
            <a:buNone/>
          </a:pPr>
          <a:r>
            <a:rPr lang="es-CO" sz="1050" b="1" kern="1200" dirty="0">
              <a:latin typeface="Montserrat Medium" panose="00000600000000000000" pitchFamily="2" charset="0"/>
            </a:rPr>
            <a:t>35%</a:t>
          </a:r>
        </a:p>
      </dsp:txBody>
      <dsp:txXfrm>
        <a:off x="2225506" y="2847759"/>
        <a:ext cx="1497254" cy="748627"/>
      </dsp:txXfrm>
    </dsp:sp>
    <dsp:sp modelId="{CCF5C8F9-D72A-431D-9687-F1997CAF9153}">
      <dsp:nvSpPr>
        <dsp:cNvPr id="0" name=""/>
        <dsp:cNvSpPr/>
      </dsp:nvSpPr>
      <dsp:spPr>
        <a:xfrm>
          <a:off x="2599820" y="3910810"/>
          <a:ext cx="1497254" cy="74862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CO" sz="1050" kern="1200">
              <a:latin typeface="Montserrat Medium" panose="00000600000000000000" pitchFamily="2" charset="0"/>
            </a:rPr>
            <a:t>Personas carentes servicio acueducto y alcantarillado</a:t>
          </a:r>
        </a:p>
      </dsp:txBody>
      <dsp:txXfrm>
        <a:off x="2599820" y="3910810"/>
        <a:ext cx="1497254" cy="748627"/>
      </dsp:txXfrm>
    </dsp:sp>
    <dsp:sp modelId="{E8CE1B78-5791-48E2-8D37-85FC372DBAC4}">
      <dsp:nvSpPr>
        <dsp:cNvPr id="0" name=""/>
        <dsp:cNvSpPr/>
      </dsp:nvSpPr>
      <dsp:spPr>
        <a:xfrm>
          <a:off x="4037184" y="2847759"/>
          <a:ext cx="1497254" cy="74862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CO" sz="1050" kern="1200" dirty="0">
              <a:latin typeface="Montserrat Medium" panose="00000600000000000000" pitchFamily="2" charset="0"/>
            </a:rPr>
            <a:t>3.2.3 Esfuerzo en ampliación de coberturas</a:t>
          </a:r>
        </a:p>
        <a:p>
          <a:pPr marL="0" lvl="0" indent="0" algn="ctr" defTabSz="466725">
            <a:lnSpc>
              <a:spcPct val="90000"/>
            </a:lnSpc>
            <a:spcBef>
              <a:spcPct val="0"/>
            </a:spcBef>
            <a:spcAft>
              <a:spcPct val="35000"/>
            </a:spcAft>
            <a:buNone/>
          </a:pPr>
          <a:r>
            <a:rPr lang="es-CO" sz="1050" b="1" kern="1200" dirty="0">
              <a:latin typeface="Montserrat Medium" panose="00000600000000000000" pitchFamily="2" charset="0"/>
            </a:rPr>
            <a:t>5%</a:t>
          </a:r>
        </a:p>
      </dsp:txBody>
      <dsp:txXfrm>
        <a:off x="4037184" y="2847759"/>
        <a:ext cx="1497254" cy="748627"/>
      </dsp:txXfrm>
    </dsp:sp>
    <dsp:sp modelId="{F04126CA-A963-4E88-A61A-6C3B98D73020}">
      <dsp:nvSpPr>
        <dsp:cNvPr id="0" name=""/>
        <dsp:cNvSpPr/>
      </dsp:nvSpPr>
      <dsp:spPr>
        <a:xfrm>
          <a:off x="4411497" y="3910810"/>
          <a:ext cx="1497254" cy="74862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CO" sz="1050" kern="1200">
              <a:latin typeface="Montserrat Medium" panose="00000600000000000000" pitchFamily="2" charset="0"/>
            </a:rPr>
            <a:t>Incrementos de población atendida en acueducto y alcantarillado</a:t>
          </a:r>
        </a:p>
      </dsp:txBody>
      <dsp:txXfrm>
        <a:off x="4411497" y="3910810"/>
        <a:ext cx="1497254" cy="748627"/>
      </dsp:txXfrm>
    </dsp:sp>
    <dsp:sp modelId="{B47F2929-11C2-4D7A-9E01-D82104FA402F}">
      <dsp:nvSpPr>
        <dsp:cNvPr id="0" name=""/>
        <dsp:cNvSpPr/>
      </dsp:nvSpPr>
      <dsp:spPr>
        <a:xfrm>
          <a:off x="5848861" y="2847759"/>
          <a:ext cx="1497254" cy="74862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CO" sz="1050" kern="1200">
              <a:latin typeface="Montserrat Medium" panose="00000600000000000000" pitchFamily="2" charset="0"/>
            </a:rPr>
            <a:t>3.2.2 Población atendida balance del esquema solidario</a:t>
          </a:r>
        </a:p>
        <a:p>
          <a:pPr marL="0" lvl="0" indent="0" algn="ctr" defTabSz="466725">
            <a:lnSpc>
              <a:spcPct val="90000"/>
            </a:lnSpc>
            <a:spcBef>
              <a:spcPct val="0"/>
            </a:spcBef>
            <a:spcAft>
              <a:spcPct val="35000"/>
            </a:spcAft>
            <a:buNone/>
          </a:pPr>
          <a:r>
            <a:rPr lang="es-CO" sz="1050" b="1" kern="1200">
              <a:latin typeface="Montserrat Medium" panose="00000600000000000000" pitchFamily="2" charset="0"/>
            </a:rPr>
            <a:t>30%</a:t>
          </a:r>
        </a:p>
      </dsp:txBody>
      <dsp:txXfrm>
        <a:off x="5848861" y="2847759"/>
        <a:ext cx="1497254" cy="748627"/>
      </dsp:txXfrm>
    </dsp:sp>
    <dsp:sp modelId="{21769179-3C63-40A8-8310-5930AFCBB19D}">
      <dsp:nvSpPr>
        <dsp:cNvPr id="0" name=""/>
        <dsp:cNvSpPr/>
      </dsp:nvSpPr>
      <dsp:spPr>
        <a:xfrm>
          <a:off x="6223175" y="3910810"/>
          <a:ext cx="1497254" cy="74862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CO" sz="1050" kern="1200">
              <a:latin typeface="Montserrat Medium" panose="00000600000000000000" pitchFamily="2" charset="0"/>
            </a:rPr>
            <a:t>Usuarios por estrato, balance entre subsidios y aportes</a:t>
          </a:r>
        </a:p>
      </dsp:txBody>
      <dsp:txXfrm>
        <a:off x="6223175" y="3910810"/>
        <a:ext cx="1497254" cy="748627"/>
      </dsp:txXfrm>
    </dsp:sp>
    <dsp:sp modelId="{9EF38DF2-0BE4-4437-8FA0-48D10D41DB4D}">
      <dsp:nvSpPr>
        <dsp:cNvPr id="0" name=""/>
        <dsp:cNvSpPr/>
      </dsp:nvSpPr>
      <dsp:spPr>
        <a:xfrm>
          <a:off x="7660539" y="2847759"/>
          <a:ext cx="1497254" cy="74862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CO" sz="1050" kern="1200">
              <a:latin typeface="Montserrat Medium" panose="00000600000000000000" pitchFamily="2" charset="0"/>
            </a:rPr>
            <a:t>3.2.4 Pobreza</a:t>
          </a:r>
        </a:p>
        <a:p>
          <a:pPr marL="0" lvl="0" indent="0" algn="ctr" defTabSz="466725">
            <a:lnSpc>
              <a:spcPct val="90000"/>
            </a:lnSpc>
            <a:spcBef>
              <a:spcPct val="0"/>
            </a:spcBef>
            <a:spcAft>
              <a:spcPct val="35000"/>
            </a:spcAft>
            <a:buNone/>
          </a:pPr>
          <a:r>
            <a:rPr lang="es-CO" sz="1050" b="1" kern="1200">
              <a:latin typeface="Montserrat Medium" panose="00000600000000000000" pitchFamily="2" charset="0"/>
            </a:rPr>
            <a:t>20%</a:t>
          </a:r>
        </a:p>
      </dsp:txBody>
      <dsp:txXfrm>
        <a:off x="7660539" y="2847759"/>
        <a:ext cx="1497254" cy="748627"/>
      </dsp:txXfrm>
    </dsp:sp>
    <dsp:sp modelId="{067F11B6-AF32-450E-A3C7-876C3F75FC97}">
      <dsp:nvSpPr>
        <dsp:cNvPr id="0" name=""/>
        <dsp:cNvSpPr/>
      </dsp:nvSpPr>
      <dsp:spPr>
        <a:xfrm>
          <a:off x="8034852" y="3910810"/>
          <a:ext cx="1497254" cy="74862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CO" sz="1050" kern="1200">
              <a:latin typeface="Montserrat Medium" panose="00000600000000000000" pitchFamily="2" charset="0"/>
            </a:rPr>
            <a:t>Nivel de Pobreza medido con el NBI</a:t>
          </a:r>
        </a:p>
      </dsp:txBody>
      <dsp:txXfrm>
        <a:off x="8034852" y="3910810"/>
        <a:ext cx="1497254" cy="748627"/>
      </dsp:txXfrm>
    </dsp:sp>
    <dsp:sp modelId="{10525D92-ADDA-4C78-80A4-97E3A22C10C4}">
      <dsp:nvSpPr>
        <dsp:cNvPr id="0" name=""/>
        <dsp:cNvSpPr/>
      </dsp:nvSpPr>
      <dsp:spPr>
        <a:xfrm>
          <a:off x="9472216" y="2847759"/>
          <a:ext cx="1497254" cy="74862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CO" sz="1050" kern="1200">
              <a:latin typeface="Montserrat Medium" panose="00000600000000000000" pitchFamily="2" charset="0"/>
            </a:rPr>
            <a:t>3.2.5 Eficiencia Fiscal y Adminitrativa</a:t>
          </a:r>
        </a:p>
        <a:p>
          <a:pPr marL="0" lvl="0" indent="0" algn="ctr" defTabSz="466725">
            <a:lnSpc>
              <a:spcPct val="90000"/>
            </a:lnSpc>
            <a:spcBef>
              <a:spcPct val="0"/>
            </a:spcBef>
            <a:spcAft>
              <a:spcPct val="35000"/>
            </a:spcAft>
            <a:buNone/>
          </a:pPr>
          <a:r>
            <a:rPr lang="es-CO" sz="1050" b="1" kern="1200">
              <a:latin typeface="Montserrat Medium" panose="00000600000000000000" pitchFamily="2" charset="0"/>
            </a:rPr>
            <a:t>10%</a:t>
          </a:r>
        </a:p>
      </dsp:txBody>
      <dsp:txXfrm>
        <a:off x="9472216" y="2847759"/>
        <a:ext cx="1497254" cy="748627"/>
      </dsp:txXfrm>
    </dsp:sp>
    <dsp:sp modelId="{9D80B31A-168B-42E4-8CF4-9359125829A0}">
      <dsp:nvSpPr>
        <dsp:cNvPr id="0" name=""/>
        <dsp:cNvSpPr/>
      </dsp:nvSpPr>
      <dsp:spPr>
        <a:xfrm>
          <a:off x="9846530" y="3910810"/>
          <a:ext cx="1497254" cy="74862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CO" sz="1050" kern="1200">
              <a:latin typeface="Montserrat Medium" panose="00000600000000000000" pitchFamily="2" charset="0"/>
            </a:rPr>
            <a:t>Metodología Resolución MVCT</a:t>
          </a:r>
        </a:p>
      </dsp:txBody>
      <dsp:txXfrm>
        <a:off x="9846530" y="3910810"/>
        <a:ext cx="1497254" cy="748627"/>
      </dsp:txXfrm>
    </dsp:sp>
    <dsp:sp modelId="{B0E058D4-081F-4CBE-9D23-C4D0994C096D}">
      <dsp:nvSpPr>
        <dsp:cNvPr id="0" name=""/>
        <dsp:cNvSpPr/>
      </dsp:nvSpPr>
      <dsp:spPr>
        <a:xfrm>
          <a:off x="2038349" y="721659"/>
          <a:ext cx="1497254" cy="74862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CO" sz="1050" b="1" kern="1200">
              <a:latin typeface="Montserrat Medium" panose="00000600000000000000" pitchFamily="2" charset="0"/>
            </a:rPr>
            <a:t>Beneficiarios:</a:t>
          </a:r>
        </a:p>
        <a:p>
          <a:pPr marL="0" lvl="0" indent="0" algn="ctr" defTabSz="466725">
            <a:lnSpc>
              <a:spcPct val="90000"/>
            </a:lnSpc>
            <a:spcBef>
              <a:spcPct val="0"/>
            </a:spcBef>
            <a:spcAft>
              <a:spcPct val="35000"/>
            </a:spcAft>
            <a:buNone/>
          </a:pPr>
          <a:r>
            <a:rPr lang="es-CO" sz="1050" kern="1200">
              <a:latin typeface="Montserrat Medium" panose="00000600000000000000" pitchFamily="2" charset="0"/>
            </a:rPr>
            <a:t>Municipios, distritos y áreas no municipalizadas</a:t>
          </a:r>
        </a:p>
      </dsp:txBody>
      <dsp:txXfrm>
        <a:off x="2038349" y="721659"/>
        <a:ext cx="1497254" cy="74862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2A57BB-F83E-4E0C-9CE8-8E0936D22BA1}">
      <dsp:nvSpPr>
        <dsp:cNvPr id="0" name=""/>
        <dsp:cNvSpPr/>
      </dsp:nvSpPr>
      <dsp:spPr>
        <a:xfrm>
          <a:off x="4411126" y="695194"/>
          <a:ext cx="164356" cy="720039"/>
        </a:xfrm>
        <a:custGeom>
          <a:avLst/>
          <a:gdLst/>
          <a:ahLst/>
          <a:cxnLst/>
          <a:rect l="0" t="0" r="0" b="0"/>
          <a:pathLst>
            <a:path>
              <a:moveTo>
                <a:pt x="164356" y="0"/>
              </a:moveTo>
              <a:lnTo>
                <a:pt x="164356" y="720039"/>
              </a:lnTo>
              <a:lnTo>
                <a:pt x="0" y="7200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B509EE-DEAD-413D-9BD7-1E7D0368903A}">
      <dsp:nvSpPr>
        <dsp:cNvPr id="0" name=""/>
        <dsp:cNvSpPr/>
      </dsp:nvSpPr>
      <dsp:spPr>
        <a:xfrm>
          <a:off x="9631411" y="4029289"/>
          <a:ext cx="234795" cy="1065188"/>
        </a:xfrm>
        <a:custGeom>
          <a:avLst/>
          <a:gdLst/>
          <a:ahLst/>
          <a:cxnLst/>
          <a:rect l="0" t="0" r="0" b="0"/>
          <a:pathLst>
            <a:path>
              <a:moveTo>
                <a:pt x="0" y="0"/>
              </a:moveTo>
              <a:lnTo>
                <a:pt x="0" y="1065188"/>
              </a:lnTo>
              <a:lnTo>
                <a:pt x="234795" y="106518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19467C-D3D3-4E6D-A717-D42436FF11C8}">
      <dsp:nvSpPr>
        <dsp:cNvPr id="0" name=""/>
        <dsp:cNvSpPr/>
      </dsp:nvSpPr>
      <dsp:spPr>
        <a:xfrm>
          <a:off x="7416508" y="2917924"/>
          <a:ext cx="2841024" cy="328713"/>
        </a:xfrm>
        <a:custGeom>
          <a:avLst/>
          <a:gdLst/>
          <a:ahLst/>
          <a:cxnLst/>
          <a:rect l="0" t="0" r="0" b="0"/>
          <a:pathLst>
            <a:path>
              <a:moveTo>
                <a:pt x="0" y="0"/>
              </a:moveTo>
              <a:lnTo>
                <a:pt x="0" y="164356"/>
              </a:lnTo>
              <a:lnTo>
                <a:pt x="2841024" y="164356"/>
              </a:lnTo>
              <a:lnTo>
                <a:pt x="2841024" y="3287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C8C600-4DF8-41B2-AB3C-C9C9D9C420F3}">
      <dsp:nvSpPr>
        <dsp:cNvPr id="0" name=""/>
        <dsp:cNvSpPr/>
      </dsp:nvSpPr>
      <dsp:spPr>
        <a:xfrm>
          <a:off x="5839042" y="4029281"/>
          <a:ext cx="203661" cy="698915"/>
        </a:xfrm>
        <a:custGeom>
          <a:avLst/>
          <a:gdLst/>
          <a:ahLst/>
          <a:cxnLst/>
          <a:rect l="0" t="0" r="0" b="0"/>
          <a:pathLst>
            <a:path>
              <a:moveTo>
                <a:pt x="0" y="0"/>
              </a:moveTo>
              <a:lnTo>
                <a:pt x="0" y="698915"/>
              </a:lnTo>
              <a:lnTo>
                <a:pt x="203661" y="6989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3A103F-B63A-4B4D-A07C-FA58894F1B52}">
      <dsp:nvSpPr>
        <dsp:cNvPr id="0" name=""/>
        <dsp:cNvSpPr/>
      </dsp:nvSpPr>
      <dsp:spPr>
        <a:xfrm>
          <a:off x="6465164" y="2917924"/>
          <a:ext cx="951344" cy="328705"/>
        </a:xfrm>
        <a:custGeom>
          <a:avLst/>
          <a:gdLst/>
          <a:ahLst/>
          <a:cxnLst/>
          <a:rect l="0" t="0" r="0" b="0"/>
          <a:pathLst>
            <a:path>
              <a:moveTo>
                <a:pt x="951344" y="0"/>
              </a:moveTo>
              <a:lnTo>
                <a:pt x="951344" y="164348"/>
              </a:lnTo>
              <a:lnTo>
                <a:pt x="0" y="164348"/>
              </a:lnTo>
              <a:lnTo>
                <a:pt x="0" y="32870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89214A-40C5-4928-8D8D-1B3CF4CBEE17}">
      <dsp:nvSpPr>
        <dsp:cNvPr id="0" name=""/>
        <dsp:cNvSpPr/>
      </dsp:nvSpPr>
      <dsp:spPr>
        <a:xfrm>
          <a:off x="7722493" y="4028420"/>
          <a:ext cx="158095" cy="824942"/>
        </a:xfrm>
        <a:custGeom>
          <a:avLst/>
          <a:gdLst/>
          <a:ahLst/>
          <a:cxnLst/>
          <a:rect l="0" t="0" r="0" b="0"/>
          <a:pathLst>
            <a:path>
              <a:moveTo>
                <a:pt x="0" y="0"/>
              </a:moveTo>
              <a:lnTo>
                <a:pt x="0" y="824942"/>
              </a:lnTo>
              <a:lnTo>
                <a:pt x="158095" y="82494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664F07-6965-49EB-936A-EA905B12DD53}">
      <dsp:nvSpPr>
        <dsp:cNvPr id="0" name=""/>
        <dsp:cNvSpPr/>
      </dsp:nvSpPr>
      <dsp:spPr>
        <a:xfrm>
          <a:off x="7416508" y="2917924"/>
          <a:ext cx="932106" cy="327844"/>
        </a:xfrm>
        <a:custGeom>
          <a:avLst/>
          <a:gdLst/>
          <a:ahLst/>
          <a:cxnLst/>
          <a:rect l="0" t="0" r="0" b="0"/>
          <a:pathLst>
            <a:path>
              <a:moveTo>
                <a:pt x="0" y="0"/>
              </a:moveTo>
              <a:lnTo>
                <a:pt x="0" y="163488"/>
              </a:lnTo>
              <a:lnTo>
                <a:pt x="932106" y="163488"/>
              </a:lnTo>
              <a:lnTo>
                <a:pt x="932106" y="32784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E39256-5EC4-49F5-809F-A79507AAD637}">
      <dsp:nvSpPr>
        <dsp:cNvPr id="0" name=""/>
        <dsp:cNvSpPr/>
      </dsp:nvSpPr>
      <dsp:spPr>
        <a:xfrm>
          <a:off x="3949362" y="4029289"/>
          <a:ext cx="234795" cy="720039"/>
        </a:xfrm>
        <a:custGeom>
          <a:avLst/>
          <a:gdLst/>
          <a:ahLst/>
          <a:cxnLst/>
          <a:rect l="0" t="0" r="0" b="0"/>
          <a:pathLst>
            <a:path>
              <a:moveTo>
                <a:pt x="0" y="0"/>
              </a:moveTo>
              <a:lnTo>
                <a:pt x="0" y="720039"/>
              </a:lnTo>
              <a:lnTo>
                <a:pt x="234795" y="7200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6F9573-C315-4AF2-8380-946DC7647C72}">
      <dsp:nvSpPr>
        <dsp:cNvPr id="0" name=""/>
        <dsp:cNvSpPr/>
      </dsp:nvSpPr>
      <dsp:spPr>
        <a:xfrm>
          <a:off x="4575483" y="2917924"/>
          <a:ext cx="2841024" cy="328713"/>
        </a:xfrm>
        <a:custGeom>
          <a:avLst/>
          <a:gdLst/>
          <a:ahLst/>
          <a:cxnLst/>
          <a:rect l="0" t="0" r="0" b="0"/>
          <a:pathLst>
            <a:path>
              <a:moveTo>
                <a:pt x="2841024" y="0"/>
              </a:moveTo>
              <a:lnTo>
                <a:pt x="2841024" y="164356"/>
              </a:lnTo>
              <a:lnTo>
                <a:pt x="0" y="164356"/>
              </a:lnTo>
              <a:lnTo>
                <a:pt x="0" y="3287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061BFD-C987-4110-AA1D-B94AAD32D4B0}">
      <dsp:nvSpPr>
        <dsp:cNvPr id="0" name=""/>
        <dsp:cNvSpPr/>
      </dsp:nvSpPr>
      <dsp:spPr>
        <a:xfrm>
          <a:off x="4575483" y="695194"/>
          <a:ext cx="2841024" cy="1440078"/>
        </a:xfrm>
        <a:custGeom>
          <a:avLst/>
          <a:gdLst/>
          <a:ahLst/>
          <a:cxnLst/>
          <a:rect l="0" t="0" r="0" b="0"/>
          <a:pathLst>
            <a:path>
              <a:moveTo>
                <a:pt x="0" y="0"/>
              </a:moveTo>
              <a:lnTo>
                <a:pt x="0" y="1275721"/>
              </a:lnTo>
              <a:lnTo>
                <a:pt x="2841024" y="1275721"/>
              </a:lnTo>
              <a:lnTo>
                <a:pt x="2841024" y="14400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20A79D-5581-49D3-B5B9-FAC65F0E0BFE}">
      <dsp:nvSpPr>
        <dsp:cNvPr id="0" name=""/>
        <dsp:cNvSpPr/>
      </dsp:nvSpPr>
      <dsp:spPr>
        <a:xfrm>
          <a:off x="2055345" y="4029289"/>
          <a:ext cx="234795" cy="720039"/>
        </a:xfrm>
        <a:custGeom>
          <a:avLst/>
          <a:gdLst/>
          <a:ahLst/>
          <a:cxnLst/>
          <a:rect l="0" t="0" r="0" b="0"/>
          <a:pathLst>
            <a:path>
              <a:moveTo>
                <a:pt x="0" y="0"/>
              </a:moveTo>
              <a:lnTo>
                <a:pt x="0" y="720039"/>
              </a:lnTo>
              <a:lnTo>
                <a:pt x="234795" y="7200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90AE82-B7C1-4351-A538-0D9C81F5D89E}">
      <dsp:nvSpPr>
        <dsp:cNvPr id="0" name=""/>
        <dsp:cNvSpPr/>
      </dsp:nvSpPr>
      <dsp:spPr>
        <a:xfrm>
          <a:off x="1734458" y="2917924"/>
          <a:ext cx="947008" cy="328713"/>
        </a:xfrm>
        <a:custGeom>
          <a:avLst/>
          <a:gdLst/>
          <a:ahLst/>
          <a:cxnLst/>
          <a:rect l="0" t="0" r="0" b="0"/>
          <a:pathLst>
            <a:path>
              <a:moveTo>
                <a:pt x="0" y="0"/>
              </a:moveTo>
              <a:lnTo>
                <a:pt x="0" y="164356"/>
              </a:lnTo>
              <a:lnTo>
                <a:pt x="947008" y="164356"/>
              </a:lnTo>
              <a:lnTo>
                <a:pt x="947008" y="3287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5C6393-FEA8-4B0A-83CF-7B3CC0C84AE9}">
      <dsp:nvSpPr>
        <dsp:cNvPr id="0" name=""/>
        <dsp:cNvSpPr/>
      </dsp:nvSpPr>
      <dsp:spPr>
        <a:xfrm>
          <a:off x="161329" y="4029289"/>
          <a:ext cx="234795" cy="720039"/>
        </a:xfrm>
        <a:custGeom>
          <a:avLst/>
          <a:gdLst/>
          <a:ahLst/>
          <a:cxnLst/>
          <a:rect l="0" t="0" r="0" b="0"/>
          <a:pathLst>
            <a:path>
              <a:moveTo>
                <a:pt x="0" y="0"/>
              </a:moveTo>
              <a:lnTo>
                <a:pt x="0" y="720039"/>
              </a:lnTo>
              <a:lnTo>
                <a:pt x="234795" y="7200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9807C7-943F-4177-9F24-A4F7A450847D}">
      <dsp:nvSpPr>
        <dsp:cNvPr id="0" name=""/>
        <dsp:cNvSpPr/>
      </dsp:nvSpPr>
      <dsp:spPr>
        <a:xfrm>
          <a:off x="787450" y="2917924"/>
          <a:ext cx="947008" cy="328713"/>
        </a:xfrm>
        <a:custGeom>
          <a:avLst/>
          <a:gdLst/>
          <a:ahLst/>
          <a:cxnLst/>
          <a:rect l="0" t="0" r="0" b="0"/>
          <a:pathLst>
            <a:path>
              <a:moveTo>
                <a:pt x="947008" y="0"/>
              </a:moveTo>
              <a:lnTo>
                <a:pt x="947008" y="164356"/>
              </a:lnTo>
              <a:lnTo>
                <a:pt x="0" y="164356"/>
              </a:lnTo>
              <a:lnTo>
                <a:pt x="0" y="3287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426E02-DA7E-4F55-9D12-59974B71CE2C}">
      <dsp:nvSpPr>
        <dsp:cNvPr id="0" name=""/>
        <dsp:cNvSpPr/>
      </dsp:nvSpPr>
      <dsp:spPr>
        <a:xfrm>
          <a:off x="1734458" y="695194"/>
          <a:ext cx="2841024" cy="1440078"/>
        </a:xfrm>
        <a:custGeom>
          <a:avLst/>
          <a:gdLst/>
          <a:ahLst/>
          <a:cxnLst/>
          <a:rect l="0" t="0" r="0" b="0"/>
          <a:pathLst>
            <a:path>
              <a:moveTo>
                <a:pt x="2841024" y="0"/>
              </a:moveTo>
              <a:lnTo>
                <a:pt x="2841024" y="1275721"/>
              </a:lnTo>
              <a:lnTo>
                <a:pt x="0" y="1275721"/>
              </a:lnTo>
              <a:lnTo>
                <a:pt x="0" y="14400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5F5C3D-56ED-4117-82C7-66776BE0CABB}">
      <dsp:nvSpPr>
        <dsp:cNvPr id="0" name=""/>
        <dsp:cNvSpPr/>
      </dsp:nvSpPr>
      <dsp:spPr>
        <a:xfrm>
          <a:off x="3792831" y="125079"/>
          <a:ext cx="1565302" cy="57011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CO" sz="1400" b="1" kern="1200" dirty="0">
              <a:latin typeface="Montserrat Medium" panose="00000600000000000000" pitchFamily="2" charset="0"/>
            </a:rPr>
            <a:t>Propósito General - 11,6%</a:t>
          </a:r>
        </a:p>
      </dsp:txBody>
      <dsp:txXfrm>
        <a:off x="3792831" y="125079"/>
        <a:ext cx="1565302" cy="570114"/>
      </dsp:txXfrm>
    </dsp:sp>
    <dsp:sp modelId="{6CDB6C5D-7D20-4F29-8FDB-B1A158C59759}">
      <dsp:nvSpPr>
        <dsp:cNvPr id="0" name=""/>
        <dsp:cNvSpPr/>
      </dsp:nvSpPr>
      <dsp:spPr>
        <a:xfrm>
          <a:off x="951807" y="2135273"/>
          <a:ext cx="1565302" cy="78265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O" sz="1200" kern="1200" dirty="0">
              <a:latin typeface="Montserrat Medium" panose="00000600000000000000" pitchFamily="2" charset="0"/>
            </a:rPr>
            <a:t>4.1. Menores de 25.000 habitantes</a:t>
          </a:r>
        </a:p>
        <a:p>
          <a:pPr marL="0" lvl="0" indent="0" algn="ctr" defTabSz="533400">
            <a:lnSpc>
              <a:spcPct val="90000"/>
            </a:lnSpc>
            <a:spcBef>
              <a:spcPct val="0"/>
            </a:spcBef>
            <a:spcAft>
              <a:spcPct val="35000"/>
            </a:spcAft>
            <a:buNone/>
          </a:pPr>
          <a:r>
            <a:rPr lang="es-CO" sz="1200" b="1" kern="1200" dirty="0">
              <a:latin typeface="Montserrat Medium" panose="00000600000000000000" pitchFamily="2" charset="0"/>
            </a:rPr>
            <a:t>17%</a:t>
          </a:r>
        </a:p>
      </dsp:txBody>
      <dsp:txXfrm>
        <a:off x="951807" y="2135273"/>
        <a:ext cx="1565302" cy="782651"/>
      </dsp:txXfrm>
    </dsp:sp>
    <dsp:sp modelId="{7D4E121C-E1EF-470D-B02A-13F6DE98BB37}">
      <dsp:nvSpPr>
        <dsp:cNvPr id="0" name=""/>
        <dsp:cNvSpPr/>
      </dsp:nvSpPr>
      <dsp:spPr>
        <a:xfrm>
          <a:off x="4798" y="3246638"/>
          <a:ext cx="1565302" cy="78265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O" sz="1200" kern="1200">
              <a:latin typeface="Montserrat Medium" panose="00000600000000000000" pitchFamily="2" charset="0"/>
            </a:rPr>
            <a:t>4.1.1 Población</a:t>
          </a:r>
        </a:p>
        <a:p>
          <a:pPr marL="0" lvl="0" indent="0" algn="ctr" defTabSz="533400">
            <a:lnSpc>
              <a:spcPct val="90000"/>
            </a:lnSpc>
            <a:spcBef>
              <a:spcPct val="0"/>
            </a:spcBef>
            <a:spcAft>
              <a:spcPct val="35000"/>
            </a:spcAft>
            <a:buNone/>
          </a:pPr>
          <a:r>
            <a:rPr lang="es-CO" sz="1200" b="1" kern="1200">
              <a:latin typeface="Montserrat Medium" panose="00000600000000000000" pitchFamily="2" charset="0"/>
            </a:rPr>
            <a:t>40%</a:t>
          </a:r>
        </a:p>
      </dsp:txBody>
      <dsp:txXfrm>
        <a:off x="4798" y="3246638"/>
        <a:ext cx="1565302" cy="782651"/>
      </dsp:txXfrm>
    </dsp:sp>
    <dsp:sp modelId="{F94C7752-177A-4FDB-AFBC-D6E8B113EF45}">
      <dsp:nvSpPr>
        <dsp:cNvPr id="0" name=""/>
        <dsp:cNvSpPr/>
      </dsp:nvSpPr>
      <dsp:spPr>
        <a:xfrm>
          <a:off x="396124" y="4358003"/>
          <a:ext cx="1565302" cy="78265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O" sz="1200" kern="1200">
              <a:latin typeface="Montserrat Medium" panose="00000600000000000000" pitchFamily="2" charset="0"/>
            </a:rPr>
            <a:t>Proyección de Población DANE</a:t>
          </a:r>
        </a:p>
      </dsp:txBody>
      <dsp:txXfrm>
        <a:off x="396124" y="4358003"/>
        <a:ext cx="1565302" cy="782651"/>
      </dsp:txXfrm>
    </dsp:sp>
    <dsp:sp modelId="{D0B183CB-8DA0-46D2-9559-107B2FC44D3C}">
      <dsp:nvSpPr>
        <dsp:cNvPr id="0" name=""/>
        <dsp:cNvSpPr/>
      </dsp:nvSpPr>
      <dsp:spPr>
        <a:xfrm>
          <a:off x="1898815" y="3246638"/>
          <a:ext cx="1565302" cy="78265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O" sz="1200" kern="1200">
              <a:latin typeface="Montserrat Medium" panose="00000600000000000000" pitchFamily="2" charset="0"/>
            </a:rPr>
            <a:t>4.1.2. Pobreza</a:t>
          </a:r>
        </a:p>
        <a:p>
          <a:pPr marL="0" lvl="0" indent="0" algn="ctr" defTabSz="533400">
            <a:lnSpc>
              <a:spcPct val="90000"/>
            </a:lnSpc>
            <a:spcBef>
              <a:spcPct val="0"/>
            </a:spcBef>
            <a:spcAft>
              <a:spcPct val="35000"/>
            </a:spcAft>
            <a:buNone/>
          </a:pPr>
          <a:r>
            <a:rPr lang="es-CO" sz="1200" b="1" kern="1200">
              <a:latin typeface="Montserrat Medium" panose="00000600000000000000" pitchFamily="2" charset="0"/>
            </a:rPr>
            <a:t>60%</a:t>
          </a:r>
        </a:p>
      </dsp:txBody>
      <dsp:txXfrm>
        <a:off x="1898815" y="3246638"/>
        <a:ext cx="1565302" cy="782651"/>
      </dsp:txXfrm>
    </dsp:sp>
    <dsp:sp modelId="{7E91CA9E-E9B7-40E9-8406-563145EAB6C8}">
      <dsp:nvSpPr>
        <dsp:cNvPr id="0" name=""/>
        <dsp:cNvSpPr/>
      </dsp:nvSpPr>
      <dsp:spPr>
        <a:xfrm>
          <a:off x="2290141" y="4358003"/>
          <a:ext cx="1565302" cy="78265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O" sz="1200" kern="1200">
              <a:latin typeface="Montserrat Medium" panose="00000600000000000000" pitchFamily="2" charset="0"/>
            </a:rPr>
            <a:t>Nivel de Pobreza NBI</a:t>
          </a:r>
        </a:p>
      </dsp:txBody>
      <dsp:txXfrm>
        <a:off x="2290141" y="4358003"/>
        <a:ext cx="1565302" cy="782651"/>
      </dsp:txXfrm>
    </dsp:sp>
    <dsp:sp modelId="{8FC5B41D-F99F-45EF-B491-66CCE3C00350}">
      <dsp:nvSpPr>
        <dsp:cNvPr id="0" name=""/>
        <dsp:cNvSpPr/>
      </dsp:nvSpPr>
      <dsp:spPr>
        <a:xfrm>
          <a:off x="6633856" y="2135273"/>
          <a:ext cx="1565302" cy="78265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O" sz="1200" kern="1200">
              <a:latin typeface="Montserrat Medium" panose="00000600000000000000" pitchFamily="2" charset="0"/>
            </a:rPr>
            <a:t>4.2. Todos los municipios y distritos del País</a:t>
          </a:r>
        </a:p>
        <a:p>
          <a:pPr marL="0" lvl="0" indent="0" algn="ctr" defTabSz="533400">
            <a:lnSpc>
              <a:spcPct val="90000"/>
            </a:lnSpc>
            <a:spcBef>
              <a:spcPct val="0"/>
            </a:spcBef>
            <a:spcAft>
              <a:spcPct val="35000"/>
            </a:spcAft>
            <a:buNone/>
          </a:pPr>
          <a:r>
            <a:rPr lang="es-CO" sz="1200" b="1" kern="1200">
              <a:latin typeface="Montserrat Medium" panose="00000600000000000000" pitchFamily="2" charset="0"/>
            </a:rPr>
            <a:t>83%</a:t>
          </a:r>
        </a:p>
      </dsp:txBody>
      <dsp:txXfrm>
        <a:off x="6633856" y="2135273"/>
        <a:ext cx="1565302" cy="782651"/>
      </dsp:txXfrm>
    </dsp:sp>
    <dsp:sp modelId="{3CEC1723-E575-4C4F-828A-B45782DAFEB0}">
      <dsp:nvSpPr>
        <dsp:cNvPr id="0" name=""/>
        <dsp:cNvSpPr/>
      </dsp:nvSpPr>
      <dsp:spPr>
        <a:xfrm>
          <a:off x="3792831" y="3246638"/>
          <a:ext cx="1565302" cy="78265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O" sz="1200" kern="1200">
              <a:latin typeface="Montserrat Medium" panose="00000600000000000000" pitchFamily="2" charset="0"/>
            </a:rPr>
            <a:t>4.2.1 Población</a:t>
          </a:r>
        </a:p>
        <a:p>
          <a:pPr marL="0" lvl="0" indent="0" algn="ctr" defTabSz="533400">
            <a:lnSpc>
              <a:spcPct val="90000"/>
            </a:lnSpc>
            <a:spcBef>
              <a:spcPct val="0"/>
            </a:spcBef>
            <a:spcAft>
              <a:spcPct val="35000"/>
            </a:spcAft>
            <a:buNone/>
          </a:pPr>
          <a:r>
            <a:rPr lang="es-CO" sz="1200" b="1" kern="1200">
              <a:latin typeface="Montserrat Medium" panose="00000600000000000000" pitchFamily="2" charset="0"/>
            </a:rPr>
            <a:t>40%</a:t>
          </a:r>
        </a:p>
      </dsp:txBody>
      <dsp:txXfrm>
        <a:off x="3792831" y="3246638"/>
        <a:ext cx="1565302" cy="782651"/>
      </dsp:txXfrm>
    </dsp:sp>
    <dsp:sp modelId="{63238C9B-BDDB-48C9-A120-BCE0F6BC8A77}">
      <dsp:nvSpPr>
        <dsp:cNvPr id="0" name=""/>
        <dsp:cNvSpPr/>
      </dsp:nvSpPr>
      <dsp:spPr>
        <a:xfrm>
          <a:off x="4184157" y="4358003"/>
          <a:ext cx="1565302" cy="78265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O" sz="1200" kern="1200">
              <a:latin typeface="Montserrat Medium" panose="00000600000000000000" pitchFamily="2" charset="0"/>
            </a:rPr>
            <a:t>Proyección de Población DANE</a:t>
          </a:r>
        </a:p>
      </dsp:txBody>
      <dsp:txXfrm>
        <a:off x="4184157" y="4358003"/>
        <a:ext cx="1565302" cy="782651"/>
      </dsp:txXfrm>
    </dsp:sp>
    <dsp:sp modelId="{FE5E0D8A-D846-4AF6-BE71-093B264EABEC}">
      <dsp:nvSpPr>
        <dsp:cNvPr id="0" name=""/>
        <dsp:cNvSpPr/>
      </dsp:nvSpPr>
      <dsp:spPr>
        <a:xfrm>
          <a:off x="7565963" y="3245769"/>
          <a:ext cx="1565302" cy="78265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O" sz="1200" kern="1200">
              <a:latin typeface="Montserrat Medium" panose="00000600000000000000" pitchFamily="2" charset="0"/>
            </a:rPr>
            <a:t>4.2.3 Eficiencia Fiscal </a:t>
          </a:r>
        </a:p>
        <a:p>
          <a:pPr marL="0" lvl="0" indent="0" algn="ctr" defTabSz="533400">
            <a:lnSpc>
              <a:spcPct val="90000"/>
            </a:lnSpc>
            <a:spcBef>
              <a:spcPct val="0"/>
            </a:spcBef>
            <a:spcAft>
              <a:spcPct val="35000"/>
            </a:spcAft>
            <a:buNone/>
          </a:pPr>
          <a:r>
            <a:rPr lang="es-CO" sz="1200" b="1" kern="1200">
              <a:latin typeface="Montserrat Medium" panose="00000600000000000000" pitchFamily="2" charset="0"/>
            </a:rPr>
            <a:t>10%</a:t>
          </a:r>
        </a:p>
      </dsp:txBody>
      <dsp:txXfrm>
        <a:off x="7565963" y="3245769"/>
        <a:ext cx="1565302" cy="782651"/>
      </dsp:txXfrm>
    </dsp:sp>
    <dsp:sp modelId="{982802B9-0CC6-44C0-B4D4-69473B44244F}">
      <dsp:nvSpPr>
        <dsp:cNvPr id="0" name=""/>
        <dsp:cNvSpPr/>
      </dsp:nvSpPr>
      <dsp:spPr>
        <a:xfrm>
          <a:off x="7880589" y="4345660"/>
          <a:ext cx="1565302" cy="101540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O" sz="1200" kern="1200" dirty="0">
              <a:latin typeface="Montserrat Medium" panose="00000600000000000000" pitchFamily="2" charset="0"/>
            </a:rPr>
            <a:t>*Ingresos Tributarios últimos tres años </a:t>
          </a:r>
        </a:p>
        <a:p>
          <a:pPr marL="0" lvl="0" indent="0" algn="ctr" defTabSz="533400">
            <a:lnSpc>
              <a:spcPct val="90000"/>
            </a:lnSpc>
            <a:spcBef>
              <a:spcPct val="0"/>
            </a:spcBef>
            <a:spcAft>
              <a:spcPct val="35000"/>
            </a:spcAft>
            <a:buNone/>
          </a:pPr>
          <a:r>
            <a:rPr lang="es-CO" sz="1200" kern="1200" dirty="0">
              <a:latin typeface="Montserrat Medium" panose="00000600000000000000" pitchFamily="2" charset="0"/>
            </a:rPr>
            <a:t>* Población, últimos tres años</a:t>
          </a:r>
        </a:p>
      </dsp:txBody>
      <dsp:txXfrm>
        <a:off x="7880589" y="4345660"/>
        <a:ext cx="1565302" cy="1015404"/>
      </dsp:txXfrm>
    </dsp:sp>
    <dsp:sp modelId="{6C5D1A68-975F-4170-BCD5-42B2DC9EF8F0}">
      <dsp:nvSpPr>
        <dsp:cNvPr id="0" name=""/>
        <dsp:cNvSpPr/>
      </dsp:nvSpPr>
      <dsp:spPr>
        <a:xfrm>
          <a:off x="5682512" y="3246630"/>
          <a:ext cx="1565302" cy="78265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O" sz="1200" kern="1200">
              <a:latin typeface="Montserrat Medium" panose="00000600000000000000" pitchFamily="2" charset="0"/>
            </a:rPr>
            <a:t>4.2.2 Pobreza</a:t>
          </a:r>
        </a:p>
        <a:p>
          <a:pPr marL="0" lvl="0" indent="0" algn="ctr" defTabSz="533400">
            <a:lnSpc>
              <a:spcPct val="90000"/>
            </a:lnSpc>
            <a:spcBef>
              <a:spcPct val="0"/>
            </a:spcBef>
            <a:spcAft>
              <a:spcPct val="35000"/>
            </a:spcAft>
            <a:buNone/>
          </a:pPr>
          <a:r>
            <a:rPr lang="es-CO" sz="1200" b="1" kern="1200">
              <a:latin typeface="Montserrat Medium" panose="00000600000000000000" pitchFamily="2" charset="0"/>
            </a:rPr>
            <a:t>40%</a:t>
          </a:r>
        </a:p>
      </dsp:txBody>
      <dsp:txXfrm>
        <a:off x="5682512" y="3246630"/>
        <a:ext cx="1565302" cy="782651"/>
      </dsp:txXfrm>
    </dsp:sp>
    <dsp:sp modelId="{3E8BF2A8-8C77-43FF-BBD0-E456F32EC00C}">
      <dsp:nvSpPr>
        <dsp:cNvPr id="0" name=""/>
        <dsp:cNvSpPr/>
      </dsp:nvSpPr>
      <dsp:spPr>
        <a:xfrm>
          <a:off x="6042704" y="4336871"/>
          <a:ext cx="1565302" cy="78265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O" sz="1200" kern="1200">
              <a:latin typeface="Montserrat Medium" panose="00000600000000000000" pitchFamily="2" charset="0"/>
            </a:rPr>
            <a:t>Nivel de Pobreza NBI</a:t>
          </a:r>
        </a:p>
      </dsp:txBody>
      <dsp:txXfrm>
        <a:off x="6042704" y="4336871"/>
        <a:ext cx="1565302" cy="782651"/>
      </dsp:txXfrm>
    </dsp:sp>
    <dsp:sp modelId="{3C11F2AE-8562-44AC-B976-A6C1EF4B96CE}">
      <dsp:nvSpPr>
        <dsp:cNvPr id="0" name=""/>
        <dsp:cNvSpPr/>
      </dsp:nvSpPr>
      <dsp:spPr>
        <a:xfrm>
          <a:off x="9474881" y="3246638"/>
          <a:ext cx="1565302" cy="78265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O" sz="1200" kern="1200">
              <a:latin typeface="Montserrat Medium" panose="00000600000000000000" pitchFamily="2" charset="0"/>
            </a:rPr>
            <a:t>4.2.4 Eficiencia administrativa </a:t>
          </a:r>
        </a:p>
        <a:p>
          <a:pPr marL="0" lvl="0" indent="0" algn="ctr" defTabSz="533400">
            <a:lnSpc>
              <a:spcPct val="90000"/>
            </a:lnSpc>
            <a:spcBef>
              <a:spcPct val="0"/>
            </a:spcBef>
            <a:spcAft>
              <a:spcPct val="35000"/>
            </a:spcAft>
            <a:buNone/>
          </a:pPr>
          <a:r>
            <a:rPr lang="es-CO" sz="1200" b="1" kern="1200">
              <a:latin typeface="Montserrat Medium" panose="00000600000000000000" pitchFamily="2" charset="0"/>
            </a:rPr>
            <a:t>10%</a:t>
          </a:r>
        </a:p>
      </dsp:txBody>
      <dsp:txXfrm>
        <a:off x="9474881" y="3246638"/>
        <a:ext cx="1565302" cy="782651"/>
      </dsp:txXfrm>
    </dsp:sp>
    <dsp:sp modelId="{C8485904-ACA9-419D-BE12-CC4C31A44387}">
      <dsp:nvSpPr>
        <dsp:cNvPr id="0" name=""/>
        <dsp:cNvSpPr/>
      </dsp:nvSpPr>
      <dsp:spPr>
        <a:xfrm>
          <a:off x="9866207" y="4358003"/>
          <a:ext cx="1565302" cy="147295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O" sz="1200" kern="1200" dirty="0">
              <a:latin typeface="Montserrat Medium" panose="00000600000000000000" pitchFamily="2" charset="0"/>
            </a:rPr>
            <a:t>*Límite gasto Ley 617 de 2000</a:t>
          </a:r>
        </a:p>
        <a:p>
          <a:pPr marL="0" lvl="0" indent="0" algn="ctr" defTabSz="533400">
            <a:lnSpc>
              <a:spcPct val="90000"/>
            </a:lnSpc>
            <a:spcBef>
              <a:spcPct val="0"/>
            </a:spcBef>
            <a:spcAft>
              <a:spcPct val="35000"/>
            </a:spcAft>
            <a:buNone/>
          </a:pPr>
          <a:r>
            <a:rPr lang="es-CO" sz="1200" kern="1200" dirty="0">
              <a:latin typeface="Montserrat Medium" panose="00000600000000000000" pitchFamily="2" charset="0"/>
            </a:rPr>
            <a:t>* Indicador Gasto  Funcionamiento / Ingresos Corrientes de Libre Destinación</a:t>
          </a:r>
        </a:p>
      </dsp:txBody>
      <dsp:txXfrm>
        <a:off x="9866207" y="4358003"/>
        <a:ext cx="1565302" cy="1472950"/>
      </dsp:txXfrm>
    </dsp:sp>
    <dsp:sp modelId="{C2F5FC0C-4706-400C-8158-CBD06B027FBB}">
      <dsp:nvSpPr>
        <dsp:cNvPr id="0" name=""/>
        <dsp:cNvSpPr/>
      </dsp:nvSpPr>
      <dsp:spPr>
        <a:xfrm>
          <a:off x="2845823" y="1023907"/>
          <a:ext cx="1565302" cy="78265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O" sz="1200" b="1" kern="1200">
              <a:latin typeface="Montserrat Medium" panose="00000600000000000000" pitchFamily="2" charset="0"/>
            </a:rPr>
            <a:t>Beneficiarios:</a:t>
          </a:r>
        </a:p>
        <a:p>
          <a:pPr marL="0" lvl="0" indent="0" algn="ctr" defTabSz="533400">
            <a:lnSpc>
              <a:spcPct val="90000"/>
            </a:lnSpc>
            <a:spcBef>
              <a:spcPct val="0"/>
            </a:spcBef>
            <a:spcAft>
              <a:spcPct val="35000"/>
            </a:spcAft>
            <a:buNone/>
          </a:pPr>
          <a:r>
            <a:rPr lang="es-CO" sz="1200" kern="1200">
              <a:latin typeface="Montserrat Medium" panose="00000600000000000000" pitchFamily="2" charset="0"/>
            </a:rPr>
            <a:t>Municipios. distritos y el departamento de San Andrés</a:t>
          </a:r>
        </a:p>
      </dsp:txBody>
      <dsp:txXfrm>
        <a:off x="2845823" y="1023907"/>
        <a:ext cx="1565302" cy="78265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BBA454-60BD-4F69-B8FF-B64D8C39FDBF}" type="datetimeFigureOut">
              <a:rPr lang="es-CO" smtClean="0"/>
              <a:t>21/12/2023</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9BD632-9680-4762-8F2F-28EBB12585DF}" type="slidenum">
              <a:rPr lang="es-CO" smtClean="0"/>
              <a:t>‹Nº›</a:t>
            </a:fld>
            <a:endParaRPr lang="es-CO"/>
          </a:p>
        </p:txBody>
      </p:sp>
    </p:spTree>
    <p:extLst>
      <p:ext uri="{BB962C8B-B14F-4D97-AF65-F5344CB8AC3E}">
        <p14:creationId xmlns:p14="http://schemas.microsoft.com/office/powerpoint/2010/main" val="2498318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6AD64394-963E-D625-32AA-BDFC76B6E81B}"/>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21/12/2023</a:t>
            </a:fld>
            <a:endParaRPr lang="es-CO"/>
          </a:p>
        </p:txBody>
      </p:sp>
      <p:sp>
        <p:nvSpPr>
          <p:cNvPr id="4" name="Marcador de pie de página 3">
            <a:extLst>
              <a:ext uri="{FF2B5EF4-FFF2-40B4-BE49-F238E27FC236}">
                <a16:creationId xmlns:a16="http://schemas.microsoft.com/office/drawing/2014/main" id="{C0F68054-34D7-9279-DFD5-715512BF4F92}"/>
              </a:ext>
            </a:extLst>
          </p:cNvPr>
          <p:cNvSpPr>
            <a:spLocks noGrp="1"/>
          </p:cNvSpPr>
          <p:nvPr>
            <p:ph type="ftr" sz="quarter" idx="11"/>
          </p:nvPr>
        </p:nvSpPr>
        <p:spPr/>
        <p:txBody>
          <a:bodyPr/>
          <a:lstStyle>
            <a:lvl1pPr>
              <a:defRPr>
                <a:latin typeface="Verdana" panose="020B0604030504040204" pitchFamily="34" charset="0"/>
              </a:defRPr>
            </a:lvl1pPr>
          </a:lstStyle>
          <a:p>
            <a:endParaRPr lang="es-CO"/>
          </a:p>
        </p:txBody>
      </p:sp>
      <p:sp>
        <p:nvSpPr>
          <p:cNvPr id="5" name="Marcador de número de diapositiva 4">
            <a:extLst>
              <a:ext uri="{FF2B5EF4-FFF2-40B4-BE49-F238E27FC236}">
                <a16:creationId xmlns:a16="http://schemas.microsoft.com/office/drawing/2014/main" id="{4916C35A-4761-CBE9-49AD-2C3A4928C1E2}"/>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a:p>
        </p:txBody>
      </p:sp>
      <p:pic>
        <p:nvPicPr>
          <p:cNvPr id="7" name="Imagen 6">
            <a:extLst>
              <a:ext uri="{FF2B5EF4-FFF2-40B4-BE49-F238E27FC236}">
                <a16:creationId xmlns:a16="http://schemas.microsoft.com/office/drawing/2014/main" id="{3F03094B-3B2A-4C1A-84F1-903486D2D07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448"/>
          <a:stretch/>
        </p:blipFill>
        <p:spPr>
          <a:xfrm>
            <a:off x="0" y="-298"/>
            <a:ext cx="8479766" cy="6858298"/>
          </a:xfrm>
          <a:prstGeom prst="rect">
            <a:avLst/>
          </a:prstGeom>
        </p:spPr>
      </p:pic>
      <p:pic>
        <p:nvPicPr>
          <p:cNvPr id="6" name="Imagen 5" descr="Interfaz de usuario gráfica, Texto&#10;&#10;Descripción generada automáticamente">
            <a:extLst>
              <a:ext uri="{FF2B5EF4-FFF2-40B4-BE49-F238E27FC236}">
                <a16:creationId xmlns:a16="http://schemas.microsoft.com/office/drawing/2014/main" id="{E5BAAC6C-E37C-6046-3391-5DEC398853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29194" y="2510287"/>
            <a:ext cx="4061288" cy="1837426"/>
          </a:xfrm>
          <a:prstGeom prst="rect">
            <a:avLst/>
          </a:prstGeom>
        </p:spPr>
      </p:pic>
    </p:spTree>
    <p:extLst>
      <p:ext uri="{BB962C8B-B14F-4D97-AF65-F5344CB8AC3E}">
        <p14:creationId xmlns:p14="http://schemas.microsoft.com/office/powerpoint/2010/main" val="4074791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5FE461-F01D-222B-4C7C-57D2AA8652C0}"/>
              </a:ext>
            </a:extLst>
          </p:cNvPr>
          <p:cNvSpPr>
            <a:spLocks noGrp="1"/>
          </p:cNvSpPr>
          <p:nvPr>
            <p:ph type="title"/>
          </p:nvPr>
        </p:nvSpPr>
        <p:spPr>
          <a:xfrm>
            <a:off x="838200" y="1070995"/>
            <a:ext cx="10515600" cy="1325563"/>
          </a:xfrm>
        </p:spPr>
        <p:txBody>
          <a:bodyPr>
            <a:normAutofit/>
          </a:bodyPr>
          <a:lstStyle>
            <a:lvl1pPr>
              <a:defRPr sz="3200" b="1">
                <a:latin typeface="Verdana" panose="020B0604030504040204" pitchFamily="34" charset="0"/>
              </a:defRPr>
            </a:lvl1p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5CFB908D-19D2-F83C-4039-D58C06ECA823}"/>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21/12/2023</a:t>
            </a:fld>
            <a:endParaRPr lang="es-CO"/>
          </a:p>
        </p:txBody>
      </p:sp>
      <p:sp>
        <p:nvSpPr>
          <p:cNvPr id="4" name="Marcador de pie de página 3">
            <a:extLst>
              <a:ext uri="{FF2B5EF4-FFF2-40B4-BE49-F238E27FC236}">
                <a16:creationId xmlns:a16="http://schemas.microsoft.com/office/drawing/2014/main" id="{877D68EF-BFF2-A72E-07EE-5E72D7A4740D}"/>
              </a:ext>
            </a:extLst>
          </p:cNvPr>
          <p:cNvSpPr>
            <a:spLocks noGrp="1"/>
          </p:cNvSpPr>
          <p:nvPr>
            <p:ph type="ftr" sz="quarter" idx="11"/>
          </p:nvPr>
        </p:nvSpPr>
        <p:spPr/>
        <p:txBody>
          <a:bodyPr/>
          <a:lstStyle>
            <a:lvl1pPr>
              <a:defRPr>
                <a:latin typeface="Verdana" panose="020B0604030504040204" pitchFamily="34" charset="0"/>
              </a:defRPr>
            </a:lvl1pPr>
          </a:lstStyle>
          <a:p>
            <a:endParaRPr lang="es-CO"/>
          </a:p>
        </p:txBody>
      </p:sp>
      <p:sp>
        <p:nvSpPr>
          <p:cNvPr id="5" name="Marcador de número de diapositiva 4">
            <a:extLst>
              <a:ext uri="{FF2B5EF4-FFF2-40B4-BE49-F238E27FC236}">
                <a16:creationId xmlns:a16="http://schemas.microsoft.com/office/drawing/2014/main" id="{538FE25A-BF2A-CF99-7E87-C956434B72ED}"/>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a:p>
        </p:txBody>
      </p:sp>
      <p:sp>
        <p:nvSpPr>
          <p:cNvPr id="8" name="Rectángulo 7">
            <a:extLst>
              <a:ext uri="{FF2B5EF4-FFF2-40B4-BE49-F238E27FC236}">
                <a16:creationId xmlns:a16="http://schemas.microsoft.com/office/drawing/2014/main" id="{68954E6B-505A-26BC-DAC2-5930FC19238F}"/>
              </a:ext>
            </a:extLst>
          </p:cNvPr>
          <p:cNvSpPr/>
          <p:nvPr userDrawn="1"/>
        </p:nvSpPr>
        <p:spPr>
          <a:xfrm>
            <a:off x="-46007" y="6686550"/>
            <a:ext cx="12284015" cy="263525"/>
          </a:xfrm>
          <a:prstGeom prst="rect">
            <a:avLst/>
          </a:prstGeom>
          <a:solidFill>
            <a:srgbClr val="FFCC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a16="http://schemas.microsoft.com/office/drawing/2014/main" id="{AD914510-BB95-EB18-C22B-43282E5B9DF3}"/>
              </a:ext>
            </a:extLst>
          </p:cNvPr>
          <p:cNvSpPr txBox="1"/>
          <p:nvPr userDrawn="1"/>
        </p:nvSpPr>
        <p:spPr>
          <a:xfrm>
            <a:off x="5336818" y="6639446"/>
            <a:ext cx="1518365" cy="261610"/>
          </a:xfrm>
          <a:prstGeom prst="rect">
            <a:avLst/>
          </a:prstGeom>
          <a:noFill/>
        </p:spPr>
        <p:txBody>
          <a:bodyPr wrap="none" rtlCol="0">
            <a:spAutoFit/>
          </a:bodyPr>
          <a:lstStyle/>
          <a:p>
            <a:pPr algn="ctr"/>
            <a:r>
              <a:rPr lang="es-CO" sz="1100" b="1">
                <a:solidFill>
                  <a:schemeClr val="bg1"/>
                </a:solidFill>
                <a:latin typeface="Verdana" panose="020B0604030504040204" pitchFamily="34" charset="0"/>
              </a:rPr>
              <a:t>www.dnp.gov.co</a:t>
            </a:r>
          </a:p>
        </p:txBody>
      </p:sp>
      <p:pic>
        <p:nvPicPr>
          <p:cNvPr id="10" name="Imagen 9" descr="Interfaz de usuario gráfica, Texto&#10;&#10;Descripción generada automáticamente">
            <a:extLst>
              <a:ext uri="{FF2B5EF4-FFF2-40B4-BE49-F238E27FC236}">
                <a16:creationId xmlns:a16="http://schemas.microsoft.com/office/drawing/2014/main" id="{98F421A4-D15E-737D-1330-C5854ACEC7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5982" y="0"/>
            <a:ext cx="2627438" cy="1188718"/>
          </a:xfrm>
          <a:prstGeom prst="rect">
            <a:avLst/>
          </a:prstGeom>
        </p:spPr>
      </p:pic>
      <p:pic>
        <p:nvPicPr>
          <p:cNvPr id="11" name="Imagen 10" descr="Logotipo&#10;&#10;Descripción generada automáticamente con confianza media">
            <a:extLst>
              <a:ext uri="{FF2B5EF4-FFF2-40B4-BE49-F238E27FC236}">
                <a16:creationId xmlns:a16="http://schemas.microsoft.com/office/drawing/2014/main" id="{7CB22C21-FA97-8CEC-363A-C42F5CF905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 y="60050"/>
            <a:ext cx="2011680" cy="1010945"/>
          </a:xfrm>
          <a:prstGeom prst="rect">
            <a:avLst/>
          </a:prstGeom>
        </p:spPr>
      </p:pic>
    </p:spTree>
    <p:extLst>
      <p:ext uri="{BB962C8B-B14F-4D97-AF65-F5344CB8AC3E}">
        <p14:creationId xmlns:p14="http://schemas.microsoft.com/office/powerpoint/2010/main" val="1849152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911F9C-4982-DC10-47A7-6087D7976D8D}"/>
              </a:ext>
            </a:extLst>
          </p:cNvPr>
          <p:cNvSpPr>
            <a:spLocks noGrp="1"/>
          </p:cNvSpPr>
          <p:nvPr>
            <p:ph type="title"/>
          </p:nvPr>
        </p:nvSpPr>
        <p:spPr>
          <a:xfrm>
            <a:off x="839788" y="987425"/>
            <a:ext cx="3932237" cy="1069974"/>
          </a:xfrm>
        </p:spPr>
        <p:txBody>
          <a:bodyPr anchor="b">
            <a:noAutofit/>
          </a:bodyPr>
          <a:lstStyle>
            <a:lvl1pPr>
              <a:defRPr sz="2400" b="1">
                <a:latin typeface="Verdana" panose="020B0604030504040204" pitchFamily="34" charset="0"/>
              </a:defRPr>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A2D4D84-B18F-DC4C-91BD-C2D2452F670D}"/>
              </a:ext>
            </a:extLst>
          </p:cNvPr>
          <p:cNvSpPr>
            <a:spLocks noGrp="1"/>
          </p:cNvSpPr>
          <p:nvPr>
            <p:ph idx="1"/>
          </p:nvPr>
        </p:nvSpPr>
        <p:spPr>
          <a:xfrm>
            <a:off x="5183188" y="987425"/>
            <a:ext cx="6172200" cy="4873625"/>
          </a:xfrm>
        </p:spPr>
        <p:txBody>
          <a:bodyPr/>
          <a:lstStyle>
            <a:lvl1pPr>
              <a:defRPr sz="3200">
                <a:solidFill>
                  <a:schemeClr val="tx1">
                    <a:lumMod val="65000"/>
                    <a:lumOff val="35000"/>
                  </a:schemeClr>
                </a:solidFill>
                <a:latin typeface="Verdana" panose="020B0604030504040204" pitchFamily="34" charset="0"/>
              </a:defRPr>
            </a:lvl1pPr>
            <a:lvl2pPr>
              <a:defRPr sz="2800">
                <a:solidFill>
                  <a:schemeClr val="tx1">
                    <a:lumMod val="65000"/>
                    <a:lumOff val="35000"/>
                  </a:schemeClr>
                </a:solidFill>
                <a:latin typeface="Verdana" panose="020B0604030504040204" pitchFamily="34" charset="0"/>
              </a:defRPr>
            </a:lvl2pPr>
            <a:lvl3pPr>
              <a:defRPr sz="2400">
                <a:solidFill>
                  <a:schemeClr val="tx1">
                    <a:lumMod val="65000"/>
                    <a:lumOff val="35000"/>
                  </a:schemeClr>
                </a:solidFill>
                <a:latin typeface="Verdana" panose="020B0604030504040204" pitchFamily="34" charset="0"/>
              </a:defRPr>
            </a:lvl3pPr>
            <a:lvl4pPr>
              <a:defRPr sz="2000">
                <a:solidFill>
                  <a:schemeClr val="tx1">
                    <a:lumMod val="65000"/>
                    <a:lumOff val="35000"/>
                  </a:schemeClr>
                </a:solidFill>
                <a:latin typeface="Verdana" panose="020B0604030504040204" pitchFamily="34" charset="0"/>
              </a:defRPr>
            </a:lvl4pPr>
            <a:lvl5pPr>
              <a:defRPr sz="2000">
                <a:solidFill>
                  <a:schemeClr val="tx1">
                    <a:lumMod val="65000"/>
                    <a:lumOff val="35000"/>
                  </a:schemeClr>
                </a:solidFill>
                <a:latin typeface="Verdana" panose="020B0604030504040204" pitchFamily="34" charset="0"/>
              </a:defRPr>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F14A5BCA-21FB-4F80-5D90-71B92FADA722}"/>
              </a:ext>
            </a:extLst>
          </p:cNvPr>
          <p:cNvSpPr>
            <a:spLocks noGrp="1"/>
          </p:cNvSpPr>
          <p:nvPr>
            <p:ph type="body" sz="half" idx="2"/>
          </p:nvPr>
        </p:nvSpPr>
        <p:spPr>
          <a:xfrm>
            <a:off x="839788" y="2057400"/>
            <a:ext cx="3932237" cy="3811588"/>
          </a:xfrm>
        </p:spPr>
        <p:txBody>
          <a:bodyPr/>
          <a:lstStyle>
            <a:lvl1pPr marL="0" indent="0">
              <a:buNone/>
              <a:defRPr sz="1600">
                <a:solidFill>
                  <a:schemeClr val="tx1">
                    <a:lumMod val="65000"/>
                    <a:lumOff val="35000"/>
                  </a:schemeClr>
                </a:solidFill>
                <a:latin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DC4DC66-6DB7-E14E-1352-1E2E2ED4EDE4}"/>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21/12/2023</a:t>
            </a:fld>
            <a:endParaRPr lang="es-CO"/>
          </a:p>
        </p:txBody>
      </p:sp>
      <p:sp>
        <p:nvSpPr>
          <p:cNvPr id="6" name="Marcador de pie de página 5">
            <a:extLst>
              <a:ext uri="{FF2B5EF4-FFF2-40B4-BE49-F238E27FC236}">
                <a16:creationId xmlns:a16="http://schemas.microsoft.com/office/drawing/2014/main" id="{15AEA652-EF40-005F-FF90-AD253E40DB70}"/>
              </a:ext>
            </a:extLst>
          </p:cNvPr>
          <p:cNvSpPr>
            <a:spLocks noGrp="1"/>
          </p:cNvSpPr>
          <p:nvPr>
            <p:ph type="ftr" sz="quarter" idx="11"/>
          </p:nvPr>
        </p:nvSpPr>
        <p:spPr/>
        <p:txBody>
          <a:bodyPr/>
          <a:lstStyle>
            <a:lvl1pPr>
              <a:defRPr>
                <a:latin typeface="Verdana" panose="020B0604030504040204" pitchFamily="34" charset="0"/>
              </a:defRPr>
            </a:lvl1pPr>
          </a:lstStyle>
          <a:p>
            <a:endParaRPr lang="es-CO"/>
          </a:p>
        </p:txBody>
      </p:sp>
      <p:sp>
        <p:nvSpPr>
          <p:cNvPr id="7" name="Marcador de número de diapositiva 6">
            <a:extLst>
              <a:ext uri="{FF2B5EF4-FFF2-40B4-BE49-F238E27FC236}">
                <a16:creationId xmlns:a16="http://schemas.microsoft.com/office/drawing/2014/main" id="{9E9AB725-99AA-BB55-8E39-F039EB14A8E6}"/>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a:p>
        </p:txBody>
      </p:sp>
      <p:sp>
        <p:nvSpPr>
          <p:cNvPr id="8" name="Rectángulo 7">
            <a:extLst>
              <a:ext uri="{FF2B5EF4-FFF2-40B4-BE49-F238E27FC236}">
                <a16:creationId xmlns:a16="http://schemas.microsoft.com/office/drawing/2014/main" id="{13651095-1E1B-3253-F327-324457BCB7AB}"/>
              </a:ext>
            </a:extLst>
          </p:cNvPr>
          <p:cNvSpPr/>
          <p:nvPr userDrawn="1"/>
        </p:nvSpPr>
        <p:spPr>
          <a:xfrm>
            <a:off x="-46007" y="6686550"/>
            <a:ext cx="12284015" cy="263525"/>
          </a:xfrm>
          <a:prstGeom prst="rect">
            <a:avLst/>
          </a:prstGeom>
          <a:solidFill>
            <a:srgbClr val="FFCC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a16="http://schemas.microsoft.com/office/drawing/2014/main" id="{AB8AA56C-D193-3715-C8FA-AA6F41D7BD7C}"/>
              </a:ext>
            </a:extLst>
          </p:cNvPr>
          <p:cNvSpPr txBox="1"/>
          <p:nvPr userDrawn="1"/>
        </p:nvSpPr>
        <p:spPr>
          <a:xfrm>
            <a:off x="5336818" y="6639446"/>
            <a:ext cx="1518365" cy="261610"/>
          </a:xfrm>
          <a:prstGeom prst="rect">
            <a:avLst/>
          </a:prstGeom>
          <a:noFill/>
        </p:spPr>
        <p:txBody>
          <a:bodyPr wrap="none" rtlCol="0">
            <a:spAutoFit/>
          </a:bodyPr>
          <a:lstStyle/>
          <a:p>
            <a:pPr algn="ctr"/>
            <a:r>
              <a:rPr lang="es-CO" sz="1100" b="1">
                <a:solidFill>
                  <a:schemeClr val="bg1"/>
                </a:solidFill>
                <a:latin typeface="Verdana" panose="020B0604030504040204" pitchFamily="34" charset="0"/>
              </a:rPr>
              <a:t>www.dnp.gov.co</a:t>
            </a:r>
          </a:p>
        </p:txBody>
      </p:sp>
      <p:pic>
        <p:nvPicPr>
          <p:cNvPr id="10" name="Imagen 9" descr="Interfaz de usuario gráfica, Texto&#10;&#10;Descripción generada automáticamente">
            <a:extLst>
              <a:ext uri="{FF2B5EF4-FFF2-40B4-BE49-F238E27FC236}">
                <a16:creationId xmlns:a16="http://schemas.microsoft.com/office/drawing/2014/main" id="{A92F265A-42DE-6352-13C8-D5F90FE9B3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5982" y="0"/>
            <a:ext cx="2627438" cy="1188718"/>
          </a:xfrm>
          <a:prstGeom prst="rect">
            <a:avLst/>
          </a:prstGeom>
        </p:spPr>
      </p:pic>
      <p:pic>
        <p:nvPicPr>
          <p:cNvPr id="11" name="Imagen 10" descr="Logotipo&#10;&#10;Descripción generada automáticamente con confianza media">
            <a:extLst>
              <a:ext uri="{FF2B5EF4-FFF2-40B4-BE49-F238E27FC236}">
                <a16:creationId xmlns:a16="http://schemas.microsoft.com/office/drawing/2014/main" id="{15663B7B-95D9-1A72-B95B-6BA25536ED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 y="60050"/>
            <a:ext cx="2011680" cy="1010945"/>
          </a:xfrm>
          <a:prstGeom prst="rect">
            <a:avLst/>
          </a:prstGeom>
        </p:spPr>
      </p:pic>
    </p:spTree>
    <p:extLst>
      <p:ext uri="{BB962C8B-B14F-4D97-AF65-F5344CB8AC3E}">
        <p14:creationId xmlns:p14="http://schemas.microsoft.com/office/powerpoint/2010/main" val="3214487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E65C95-5503-7D88-003E-0E2E5F911302}"/>
              </a:ext>
            </a:extLst>
          </p:cNvPr>
          <p:cNvSpPr>
            <a:spLocks noGrp="1"/>
          </p:cNvSpPr>
          <p:nvPr>
            <p:ph type="title"/>
          </p:nvPr>
        </p:nvSpPr>
        <p:spPr>
          <a:xfrm>
            <a:off x="839788" y="1046454"/>
            <a:ext cx="3932237" cy="1010946"/>
          </a:xfrm>
        </p:spPr>
        <p:txBody>
          <a:bodyPr anchor="b">
            <a:noAutofit/>
          </a:bodyPr>
          <a:lstStyle>
            <a:lvl1pPr>
              <a:defRPr sz="2400" b="1">
                <a:latin typeface="Verdana" panose="020B0604030504040204" pitchFamily="34" charset="0"/>
              </a:defRPr>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93AC4D1E-48F0-A1F3-F9C4-7B875CE887C0}"/>
              </a:ext>
            </a:extLst>
          </p:cNvPr>
          <p:cNvSpPr>
            <a:spLocks noGrp="1"/>
          </p:cNvSpPr>
          <p:nvPr>
            <p:ph type="pic" idx="1"/>
          </p:nvPr>
        </p:nvSpPr>
        <p:spPr>
          <a:xfrm>
            <a:off x="5183188" y="987425"/>
            <a:ext cx="6172200" cy="4873625"/>
          </a:xfrm>
        </p:spPr>
        <p:txBody>
          <a:bodyPr/>
          <a:lstStyle>
            <a:lvl1pPr marL="0" indent="0">
              <a:buNone/>
              <a:defRPr sz="3200">
                <a:latin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31F0E517-DE99-33E7-2751-3A45597C88D9}"/>
              </a:ext>
            </a:extLst>
          </p:cNvPr>
          <p:cNvSpPr>
            <a:spLocks noGrp="1"/>
          </p:cNvSpPr>
          <p:nvPr>
            <p:ph type="body" sz="half" idx="2"/>
          </p:nvPr>
        </p:nvSpPr>
        <p:spPr>
          <a:xfrm>
            <a:off x="839788" y="2057400"/>
            <a:ext cx="3932237" cy="3811588"/>
          </a:xfrm>
        </p:spPr>
        <p:txBody>
          <a:bodyPr/>
          <a:lstStyle>
            <a:lvl1pPr marL="0" indent="0">
              <a:buNone/>
              <a:defRPr sz="1600">
                <a:solidFill>
                  <a:schemeClr val="tx1">
                    <a:lumMod val="65000"/>
                    <a:lumOff val="35000"/>
                  </a:schemeClr>
                </a:solidFill>
                <a:latin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9892408-C707-58E8-CE35-B1C506B77F0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21/12/2023</a:t>
            </a:fld>
            <a:endParaRPr lang="es-CO"/>
          </a:p>
        </p:txBody>
      </p:sp>
      <p:sp>
        <p:nvSpPr>
          <p:cNvPr id="6" name="Marcador de pie de página 5">
            <a:extLst>
              <a:ext uri="{FF2B5EF4-FFF2-40B4-BE49-F238E27FC236}">
                <a16:creationId xmlns:a16="http://schemas.microsoft.com/office/drawing/2014/main" id="{A65293AC-92C2-E7E4-0ECB-1F609042D46A}"/>
              </a:ext>
            </a:extLst>
          </p:cNvPr>
          <p:cNvSpPr>
            <a:spLocks noGrp="1"/>
          </p:cNvSpPr>
          <p:nvPr>
            <p:ph type="ftr" sz="quarter" idx="11"/>
          </p:nvPr>
        </p:nvSpPr>
        <p:spPr/>
        <p:txBody>
          <a:bodyPr/>
          <a:lstStyle>
            <a:lvl1pPr>
              <a:defRPr>
                <a:latin typeface="Verdana" panose="020B0604030504040204" pitchFamily="34" charset="0"/>
              </a:defRPr>
            </a:lvl1pPr>
          </a:lstStyle>
          <a:p>
            <a:endParaRPr lang="es-CO"/>
          </a:p>
        </p:txBody>
      </p:sp>
      <p:sp>
        <p:nvSpPr>
          <p:cNvPr id="7" name="Marcador de número de diapositiva 6">
            <a:extLst>
              <a:ext uri="{FF2B5EF4-FFF2-40B4-BE49-F238E27FC236}">
                <a16:creationId xmlns:a16="http://schemas.microsoft.com/office/drawing/2014/main" id="{5AB57530-0A48-7CB0-27F9-91E065538C46}"/>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a:p>
        </p:txBody>
      </p:sp>
      <p:sp>
        <p:nvSpPr>
          <p:cNvPr id="8" name="Rectángulo 7">
            <a:extLst>
              <a:ext uri="{FF2B5EF4-FFF2-40B4-BE49-F238E27FC236}">
                <a16:creationId xmlns:a16="http://schemas.microsoft.com/office/drawing/2014/main" id="{E1103A7C-517C-1C85-6E8E-AA506B132DC9}"/>
              </a:ext>
            </a:extLst>
          </p:cNvPr>
          <p:cNvSpPr/>
          <p:nvPr userDrawn="1"/>
        </p:nvSpPr>
        <p:spPr>
          <a:xfrm>
            <a:off x="-46007" y="6686550"/>
            <a:ext cx="12284015" cy="263525"/>
          </a:xfrm>
          <a:prstGeom prst="rect">
            <a:avLst/>
          </a:prstGeom>
          <a:solidFill>
            <a:srgbClr val="FFCC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a16="http://schemas.microsoft.com/office/drawing/2014/main" id="{5AF203E3-6972-433D-AA82-E872A704AE9A}"/>
              </a:ext>
            </a:extLst>
          </p:cNvPr>
          <p:cNvSpPr txBox="1"/>
          <p:nvPr userDrawn="1"/>
        </p:nvSpPr>
        <p:spPr>
          <a:xfrm>
            <a:off x="5336818" y="6639446"/>
            <a:ext cx="1518365" cy="261610"/>
          </a:xfrm>
          <a:prstGeom prst="rect">
            <a:avLst/>
          </a:prstGeom>
          <a:noFill/>
        </p:spPr>
        <p:txBody>
          <a:bodyPr wrap="none" rtlCol="0">
            <a:spAutoFit/>
          </a:bodyPr>
          <a:lstStyle/>
          <a:p>
            <a:pPr algn="ctr"/>
            <a:r>
              <a:rPr lang="es-CO" sz="1100" b="1">
                <a:solidFill>
                  <a:schemeClr val="bg1"/>
                </a:solidFill>
                <a:latin typeface="Verdana" panose="020B0604030504040204" pitchFamily="34" charset="0"/>
              </a:rPr>
              <a:t>www.dnp.gov.co</a:t>
            </a:r>
          </a:p>
        </p:txBody>
      </p:sp>
      <p:pic>
        <p:nvPicPr>
          <p:cNvPr id="10" name="Imagen 9" descr="Interfaz de usuario gráfica, Texto&#10;&#10;Descripción generada automáticamente">
            <a:extLst>
              <a:ext uri="{FF2B5EF4-FFF2-40B4-BE49-F238E27FC236}">
                <a16:creationId xmlns:a16="http://schemas.microsoft.com/office/drawing/2014/main" id="{1923EEC2-4530-40ED-3E76-724758CDE0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5982" y="0"/>
            <a:ext cx="2627438" cy="1188718"/>
          </a:xfrm>
          <a:prstGeom prst="rect">
            <a:avLst/>
          </a:prstGeom>
        </p:spPr>
      </p:pic>
      <p:pic>
        <p:nvPicPr>
          <p:cNvPr id="11" name="Imagen 10" descr="Logotipo&#10;&#10;Descripción generada automáticamente con confianza media">
            <a:extLst>
              <a:ext uri="{FF2B5EF4-FFF2-40B4-BE49-F238E27FC236}">
                <a16:creationId xmlns:a16="http://schemas.microsoft.com/office/drawing/2014/main" id="{0877FB43-53E7-F19F-4560-48595CEBCC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 y="60050"/>
            <a:ext cx="2011680" cy="1010945"/>
          </a:xfrm>
          <a:prstGeom prst="rect">
            <a:avLst/>
          </a:prstGeom>
        </p:spPr>
      </p:pic>
    </p:spTree>
    <p:extLst>
      <p:ext uri="{BB962C8B-B14F-4D97-AF65-F5344CB8AC3E}">
        <p14:creationId xmlns:p14="http://schemas.microsoft.com/office/powerpoint/2010/main" val="4271114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05C3E2-E170-9268-25A1-AE60BCD4A181}"/>
              </a:ext>
            </a:extLst>
          </p:cNvPr>
          <p:cNvSpPr>
            <a:spLocks noGrp="1"/>
          </p:cNvSpPr>
          <p:nvPr>
            <p:ph type="title"/>
          </p:nvPr>
        </p:nvSpPr>
        <p:spPr>
          <a:xfrm>
            <a:off x="838200" y="1188718"/>
            <a:ext cx="10515600" cy="501970"/>
          </a:xfrm>
        </p:spPr>
        <p:txBody>
          <a:bodyPr>
            <a:normAutofit/>
          </a:bodyPr>
          <a:lstStyle>
            <a:lvl1pPr>
              <a:defRPr sz="2800" b="1">
                <a:latin typeface="Verdana" panose="020B0604030504040204" pitchFamily="34" charset="0"/>
              </a:defRPr>
            </a:lvl1p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6FDC4665-0C8C-E09A-7C93-4DB3CB0A64FB}"/>
              </a:ext>
            </a:extLst>
          </p:cNvPr>
          <p:cNvSpPr>
            <a:spLocks noGrp="1"/>
          </p:cNvSpPr>
          <p:nvPr>
            <p:ph type="body" orient="vert" idx="1"/>
          </p:nvPr>
        </p:nvSpPr>
        <p:spPr/>
        <p:txBody>
          <a:bodyPr vert="eaVert"/>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863F176-85B0-9D54-437B-996F56A1D5B9}"/>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21/12/2023</a:t>
            </a:fld>
            <a:endParaRPr lang="es-CO"/>
          </a:p>
        </p:txBody>
      </p:sp>
      <p:sp>
        <p:nvSpPr>
          <p:cNvPr id="5" name="Marcador de pie de página 4">
            <a:extLst>
              <a:ext uri="{FF2B5EF4-FFF2-40B4-BE49-F238E27FC236}">
                <a16:creationId xmlns:a16="http://schemas.microsoft.com/office/drawing/2014/main" id="{AD9FF4C6-8C08-CBB4-3CE2-59E6FA53D104}"/>
              </a:ext>
            </a:extLst>
          </p:cNvPr>
          <p:cNvSpPr>
            <a:spLocks noGrp="1"/>
          </p:cNvSpPr>
          <p:nvPr>
            <p:ph type="ftr" sz="quarter" idx="11"/>
          </p:nvPr>
        </p:nvSpPr>
        <p:spPr/>
        <p:txBody>
          <a:bodyPr/>
          <a:lstStyle>
            <a:lvl1pPr>
              <a:defRPr>
                <a:latin typeface="Verdana" panose="020B0604030504040204" pitchFamily="34" charset="0"/>
              </a:defRPr>
            </a:lvl1pPr>
          </a:lstStyle>
          <a:p>
            <a:endParaRPr lang="es-CO"/>
          </a:p>
        </p:txBody>
      </p:sp>
      <p:sp>
        <p:nvSpPr>
          <p:cNvPr id="6" name="Marcador de número de diapositiva 5">
            <a:extLst>
              <a:ext uri="{FF2B5EF4-FFF2-40B4-BE49-F238E27FC236}">
                <a16:creationId xmlns:a16="http://schemas.microsoft.com/office/drawing/2014/main" id="{0DD7E2D5-E6C7-D872-FB2D-BAF970486C9F}"/>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a:p>
        </p:txBody>
      </p:sp>
      <p:sp>
        <p:nvSpPr>
          <p:cNvPr id="7" name="Rectángulo 6">
            <a:extLst>
              <a:ext uri="{FF2B5EF4-FFF2-40B4-BE49-F238E27FC236}">
                <a16:creationId xmlns:a16="http://schemas.microsoft.com/office/drawing/2014/main" id="{8D1A8B1D-9541-0CDF-70E6-5623EA8BC419}"/>
              </a:ext>
            </a:extLst>
          </p:cNvPr>
          <p:cNvSpPr/>
          <p:nvPr userDrawn="1"/>
        </p:nvSpPr>
        <p:spPr>
          <a:xfrm>
            <a:off x="-46007" y="6686550"/>
            <a:ext cx="12284015" cy="263525"/>
          </a:xfrm>
          <a:prstGeom prst="rect">
            <a:avLst/>
          </a:prstGeom>
          <a:solidFill>
            <a:srgbClr val="FFCC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CuadroTexto 7">
            <a:extLst>
              <a:ext uri="{FF2B5EF4-FFF2-40B4-BE49-F238E27FC236}">
                <a16:creationId xmlns:a16="http://schemas.microsoft.com/office/drawing/2014/main" id="{60490356-8FE1-4D5D-3481-90817ED3587D}"/>
              </a:ext>
            </a:extLst>
          </p:cNvPr>
          <p:cNvSpPr txBox="1"/>
          <p:nvPr userDrawn="1"/>
        </p:nvSpPr>
        <p:spPr>
          <a:xfrm>
            <a:off x="5336818" y="6639446"/>
            <a:ext cx="1518365" cy="261610"/>
          </a:xfrm>
          <a:prstGeom prst="rect">
            <a:avLst/>
          </a:prstGeom>
          <a:noFill/>
        </p:spPr>
        <p:txBody>
          <a:bodyPr wrap="none" rtlCol="0">
            <a:spAutoFit/>
          </a:bodyPr>
          <a:lstStyle/>
          <a:p>
            <a:pPr algn="ctr"/>
            <a:r>
              <a:rPr lang="es-CO" sz="1100" b="1">
                <a:solidFill>
                  <a:schemeClr val="bg1"/>
                </a:solidFill>
                <a:latin typeface="Verdana" panose="020B0604030504040204" pitchFamily="34" charset="0"/>
              </a:rPr>
              <a:t>www.dnp.gov.co</a:t>
            </a:r>
          </a:p>
        </p:txBody>
      </p:sp>
      <p:pic>
        <p:nvPicPr>
          <p:cNvPr id="9" name="Imagen 8" descr="Interfaz de usuario gráfica, Texto&#10;&#10;Descripción generada automáticamente">
            <a:extLst>
              <a:ext uri="{FF2B5EF4-FFF2-40B4-BE49-F238E27FC236}">
                <a16:creationId xmlns:a16="http://schemas.microsoft.com/office/drawing/2014/main" id="{BDA2C815-1E98-88FF-E918-660EFB9710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5982" y="0"/>
            <a:ext cx="2627438" cy="1188718"/>
          </a:xfrm>
          <a:prstGeom prst="rect">
            <a:avLst/>
          </a:prstGeom>
        </p:spPr>
      </p:pic>
      <p:pic>
        <p:nvPicPr>
          <p:cNvPr id="10" name="Imagen 9" descr="Logotipo&#10;&#10;Descripción generada automáticamente con confianza media">
            <a:extLst>
              <a:ext uri="{FF2B5EF4-FFF2-40B4-BE49-F238E27FC236}">
                <a16:creationId xmlns:a16="http://schemas.microsoft.com/office/drawing/2014/main" id="{672DD764-64BD-6F14-100C-D9382266A79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 y="60050"/>
            <a:ext cx="2011680" cy="1010945"/>
          </a:xfrm>
          <a:prstGeom prst="rect">
            <a:avLst/>
          </a:prstGeom>
        </p:spPr>
      </p:pic>
    </p:spTree>
    <p:extLst>
      <p:ext uri="{BB962C8B-B14F-4D97-AF65-F5344CB8AC3E}">
        <p14:creationId xmlns:p14="http://schemas.microsoft.com/office/powerpoint/2010/main" val="1816791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BAB6635-A1FA-05FB-BAB0-2B865D5253CF}"/>
              </a:ext>
            </a:extLst>
          </p:cNvPr>
          <p:cNvSpPr>
            <a:spLocks noGrp="1"/>
          </p:cNvSpPr>
          <p:nvPr>
            <p:ph type="title" orient="vert"/>
          </p:nvPr>
        </p:nvSpPr>
        <p:spPr>
          <a:xfrm>
            <a:off x="8724900" y="1070995"/>
            <a:ext cx="2628900" cy="5105968"/>
          </a:xfrm>
        </p:spPr>
        <p:txBody>
          <a:bodyPr vert="eaVert"/>
          <a:lstStyle>
            <a:lvl1pPr>
              <a:defRPr b="1">
                <a:latin typeface="Verdana" panose="020B0604030504040204" pitchFamily="34" charset="0"/>
              </a:defRPr>
            </a:lvl1p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86005000-C67B-39FC-C963-1BE222E2F73B}"/>
              </a:ext>
            </a:extLst>
          </p:cNvPr>
          <p:cNvSpPr>
            <a:spLocks noGrp="1"/>
          </p:cNvSpPr>
          <p:nvPr>
            <p:ph type="body" orient="vert" idx="1"/>
          </p:nvPr>
        </p:nvSpPr>
        <p:spPr>
          <a:xfrm>
            <a:off x="838200" y="1070995"/>
            <a:ext cx="7734300" cy="5105968"/>
          </a:xfrm>
        </p:spPr>
        <p:txBody>
          <a:bodyPr vert="eaVert"/>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277B06B-FF69-1B1F-5058-EED75F49A9FE}"/>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21/12/2023</a:t>
            </a:fld>
            <a:endParaRPr lang="es-CO"/>
          </a:p>
        </p:txBody>
      </p:sp>
      <p:sp>
        <p:nvSpPr>
          <p:cNvPr id="5" name="Marcador de pie de página 4">
            <a:extLst>
              <a:ext uri="{FF2B5EF4-FFF2-40B4-BE49-F238E27FC236}">
                <a16:creationId xmlns:a16="http://schemas.microsoft.com/office/drawing/2014/main" id="{9A1E3432-7CD9-B690-69AF-9AB3EC20FD42}"/>
              </a:ext>
            </a:extLst>
          </p:cNvPr>
          <p:cNvSpPr>
            <a:spLocks noGrp="1"/>
          </p:cNvSpPr>
          <p:nvPr>
            <p:ph type="ftr" sz="quarter" idx="11"/>
          </p:nvPr>
        </p:nvSpPr>
        <p:spPr/>
        <p:txBody>
          <a:bodyPr/>
          <a:lstStyle>
            <a:lvl1pPr>
              <a:defRPr>
                <a:latin typeface="Verdana" panose="020B0604030504040204" pitchFamily="34" charset="0"/>
              </a:defRPr>
            </a:lvl1pPr>
          </a:lstStyle>
          <a:p>
            <a:endParaRPr lang="es-CO"/>
          </a:p>
        </p:txBody>
      </p:sp>
      <p:sp>
        <p:nvSpPr>
          <p:cNvPr id="6" name="Marcador de número de diapositiva 5">
            <a:extLst>
              <a:ext uri="{FF2B5EF4-FFF2-40B4-BE49-F238E27FC236}">
                <a16:creationId xmlns:a16="http://schemas.microsoft.com/office/drawing/2014/main" id="{40FBBF71-D1BB-B37A-0A5C-4B7A1432A52A}"/>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a:p>
        </p:txBody>
      </p:sp>
      <p:sp>
        <p:nvSpPr>
          <p:cNvPr id="7" name="Rectángulo 6">
            <a:extLst>
              <a:ext uri="{FF2B5EF4-FFF2-40B4-BE49-F238E27FC236}">
                <a16:creationId xmlns:a16="http://schemas.microsoft.com/office/drawing/2014/main" id="{876C6167-E405-5FA9-7E12-6270CF91C42B}"/>
              </a:ext>
            </a:extLst>
          </p:cNvPr>
          <p:cNvSpPr/>
          <p:nvPr userDrawn="1"/>
        </p:nvSpPr>
        <p:spPr>
          <a:xfrm>
            <a:off x="-46007" y="6686550"/>
            <a:ext cx="12284015" cy="263525"/>
          </a:xfrm>
          <a:prstGeom prst="rect">
            <a:avLst/>
          </a:prstGeom>
          <a:solidFill>
            <a:srgbClr val="FFCC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CuadroTexto 7">
            <a:extLst>
              <a:ext uri="{FF2B5EF4-FFF2-40B4-BE49-F238E27FC236}">
                <a16:creationId xmlns:a16="http://schemas.microsoft.com/office/drawing/2014/main" id="{2BF580B2-DF61-D45A-80B7-3EBF1B971E11}"/>
              </a:ext>
            </a:extLst>
          </p:cNvPr>
          <p:cNvSpPr txBox="1"/>
          <p:nvPr userDrawn="1"/>
        </p:nvSpPr>
        <p:spPr>
          <a:xfrm>
            <a:off x="5336818" y="6639446"/>
            <a:ext cx="1518365" cy="261610"/>
          </a:xfrm>
          <a:prstGeom prst="rect">
            <a:avLst/>
          </a:prstGeom>
          <a:noFill/>
        </p:spPr>
        <p:txBody>
          <a:bodyPr wrap="none" rtlCol="0">
            <a:spAutoFit/>
          </a:bodyPr>
          <a:lstStyle/>
          <a:p>
            <a:pPr algn="ctr"/>
            <a:r>
              <a:rPr lang="es-CO" sz="1100" b="1">
                <a:solidFill>
                  <a:schemeClr val="bg1"/>
                </a:solidFill>
                <a:latin typeface="Verdana" panose="020B0604030504040204" pitchFamily="34" charset="0"/>
              </a:rPr>
              <a:t>www.dnp.gov.co</a:t>
            </a:r>
          </a:p>
        </p:txBody>
      </p:sp>
      <p:pic>
        <p:nvPicPr>
          <p:cNvPr id="9" name="Imagen 8" descr="Interfaz de usuario gráfica, Texto&#10;&#10;Descripción generada automáticamente">
            <a:extLst>
              <a:ext uri="{FF2B5EF4-FFF2-40B4-BE49-F238E27FC236}">
                <a16:creationId xmlns:a16="http://schemas.microsoft.com/office/drawing/2014/main" id="{DAAC6936-0041-5C3B-4EB8-2EE13CBB39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5982" y="0"/>
            <a:ext cx="2627438" cy="1188718"/>
          </a:xfrm>
          <a:prstGeom prst="rect">
            <a:avLst/>
          </a:prstGeom>
        </p:spPr>
      </p:pic>
      <p:pic>
        <p:nvPicPr>
          <p:cNvPr id="10" name="Imagen 9" descr="Logotipo&#10;&#10;Descripción generada automáticamente con confianza media">
            <a:extLst>
              <a:ext uri="{FF2B5EF4-FFF2-40B4-BE49-F238E27FC236}">
                <a16:creationId xmlns:a16="http://schemas.microsoft.com/office/drawing/2014/main" id="{9C5C828B-8BDD-7FFA-3ACE-D23DA982A5B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 y="60050"/>
            <a:ext cx="2011680" cy="1010945"/>
          </a:xfrm>
          <a:prstGeom prst="rect">
            <a:avLst/>
          </a:prstGeom>
        </p:spPr>
      </p:pic>
    </p:spTree>
    <p:extLst>
      <p:ext uri="{BB962C8B-B14F-4D97-AF65-F5344CB8AC3E}">
        <p14:creationId xmlns:p14="http://schemas.microsoft.com/office/powerpoint/2010/main" val="3903484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5A2085-D427-00F7-C862-629029AE5EA6}"/>
              </a:ext>
            </a:extLst>
          </p:cNvPr>
          <p:cNvSpPr>
            <a:spLocks noGrp="1"/>
          </p:cNvSpPr>
          <p:nvPr>
            <p:ph type="title" hasCustomPrompt="1"/>
          </p:nvPr>
        </p:nvSpPr>
        <p:spPr>
          <a:xfrm>
            <a:off x="1803400" y="1412875"/>
            <a:ext cx="8585200" cy="1325563"/>
          </a:xfrm>
        </p:spPr>
        <p:txBody>
          <a:bodyPr anchor="b"/>
          <a:lstStyle>
            <a:lvl1pPr>
              <a:defRPr b="1">
                <a:latin typeface="Verdana" panose="020B0604030504040204" pitchFamily="34" charset="0"/>
                <a:ea typeface="Verdana" panose="020B0604030504040204" pitchFamily="34" charset="0"/>
              </a:defRPr>
            </a:lvl1pPr>
          </a:lstStyle>
          <a:p>
            <a:r>
              <a:rPr lang="es-ES" dirty="0"/>
              <a:t>Espacio Título</a:t>
            </a:r>
            <a:endParaRPr lang="es-MX" dirty="0"/>
          </a:p>
        </p:txBody>
      </p:sp>
      <p:sp>
        <p:nvSpPr>
          <p:cNvPr id="14" name="Rectángulo 13">
            <a:extLst>
              <a:ext uri="{FF2B5EF4-FFF2-40B4-BE49-F238E27FC236}">
                <a16:creationId xmlns:a16="http://schemas.microsoft.com/office/drawing/2014/main" id="{434D6E54-48DE-3FB5-EAD0-5E93B9D8EA2A}"/>
              </a:ext>
            </a:extLst>
          </p:cNvPr>
          <p:cNvSpPr/>
          <p:nvPr userDrawn="1"/>
        </p:nvSpPr>
        <p:spPr>
          <a:xfrm>
            <a:off x="-46007" y="6686550"/>
            <a:ext cx="12284015" cy="263525"/>
          </a:xfrm>
          <a:prstGeom prst="rect">
            <a:avLst/>
          </a:prstGeom>
          <a:solidFill>
            <a:srgbClr val="FFCC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CuadroTexto 14">
            <a:extLst>
              <a:ext uri="{FF2B5EF4-FFF2-40B4-BE49-F238E27FC236}">
                <a16:creationId xmlns:a16="http://schemas.microsoft.com/office/drawing/2014/main" id="{5381B2AF-6E0C-31CB-D784-A1C72BBF10BB}"/>
              </a:ext>
            </a:extLst>
          </p:cNvPr>
          <p:cNvSpPr txBox="1"/>
          <p:nvPr userDrawn="1"/>
        </p:nvSpPr>
        <p:spPr>
          <a:xfrm>
            <a:off x="5336818" y="6639446"/>
            <a:ext cx="1518365" cy="261610"/>
          </a:xfrm>
          <a:prstGeom prst="rect">
            <a:avLst/>
          </a:prstGeom>
          <a:noFill/>
        </p:spPr>
        <p:txBody>
          <a:bodyPr wrap="none" rtlCol="0">
            <a:spAutoFit/>
          </a:bodyPr>
          <a:lstStyle/>
          <a:p>
            <a:pPr algn="ctr"/>
            <a:r>
              <a:rPr lang="es-CO" sz="1100" b="1">
                <a:solidFill>
                  <a:schemeClr val="bg1"/>
                </a:solidFill>
                <a:latin typeface="Verdana" panose="020B0604030504040204" pitchFamily="34" charset="0"/>
              </a:rPr>
              <a:t>www.dnp.gov.co</a:t>
            </a:r>
          </a:p>
        </p:txBody>
      </p:sp>
      <p:pic>
        <p:nvPicPr>
          <p:cNvPr id="16" name="Imagen 15" descr="Interfaz de usuario gráfica, Texto&#10;&#10;Descripción generada automáticamente">
            <a:extLst>
              <a:ext uri="{FF2B5EF4-FFF2-40B4-BE49-F238E27FC236}">
                <a16:creationId xmlns:a16="http://schemas.microsoft.com/office/drawing/2014/main" id="{DEA91905-5541-6CD4-87AD-072D088AD1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5982" y="0"/>
            <a:ext cx="2627438" cy="1188718"/>
          </a:xfrm>
          <a:prstGeom prst="rect">
            <a:avLst/>
          </a:prstGeom>
        </p:spPr>
      </p:pic>
      <p:pic>
        <p:nvPicPr>
          <p:cNvPr id="17" name="Imagen 16" descr="Logotipo&#10;&#10;Descripción generada automáticamente con confianza media">
            <a:extLst>
              <a:ext uri="{FF2B5EF4-FFF2-40B4-BE49-F238E27FC236}">
                <a16:creationId xmlns:a16="http://schemas.microsoft.com/office/drawing/2014/main" id="{BECA59A9-D350-84FD-9B44-B57E1883B7A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 y="60050"/>
            <a:ext cx="2011680" cy="1010945"/>
          </a:xfrm>
          <a:prstGeom prst="rect">
            <a:avLst/>
          </a:prstGeom>
        </p:spPr>
      </p:pic>
      <p:sp>
        <p:nvSpPr>
          <p:cNvPr id="4" name="Marcador de texto 3">
            <a:extLst>
              <a:ext uri="{FF2B5EF4-FFF2-40B4-BE49-F238E27FC236}">
                <a16:creationId xmlns:a16="http://schemas.microsoft.com/office/drawing/2014/main" id="{E6E369C4-B3A8-6549-72B5-83C16F6E9E91}"/>
              </a:ext>
            </a:extLst>
          </p:cNvPr>
          <p:cNvSpPr>
            <a:spLocks noGrp="1"/>
          </p:cNvSpPr>
          <p:nvPr>
            <p:ph type="body" sz="quarter" idx="14"/>
          </p:nvPr>
        </p:nvSpPr>
        <p:spPr>
          <a:xfrm>
            <a:off x="1803400" y="2962275"/>
            <a:ext cx="8585200" cy="34385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973271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74EA78-FB00-8293-10A2-963B5D8852AE}"/>
              </a:ext>
            </a:extLst>
          </p:cNvPr>
          <p:cNvSpPr>
            <a:spLocks noGrp="1"/>
          </p:cNvSpPr>
          <p:nvPr>
            <p:ph type="title" hasCustomPrompt="1"/>
          </p:nvPr>
        </p:nvSpPr>
        <p:spPr>
          <a:xfrm>
            <a:off x="7861300" y="2193925"/>
            <a:ext cx="3810000" cy="1325563"/>
          </a:xfrm>
        </p:spPr>
        <p:txBody>
          <a:bodyPr anchor="b"/>
          <a:lstStyle>
            <a:lvl1pPr>
              <a:defRPr b="1"/>
            </a:lvl1pPr>
          </a:lstStyle>
          <a:p>
            <a:r>
              <a:rPr lang="es-ES" dirty="0"/>
              <a:t>Título</a:t>
            </a:r>
            <a:endParaRPr lang="es-MX" dirty="0"/>
          </a:p>
        </p:txBody>
      </p:sp>
      <p:sp>
        <p:nvSpPr>
          <p:cNvPr id="11" name="Marcador de texto 10">
            <a:extLst>
              <a:ext uri="{FF2B5EF4-FFF2-40B4-BE49-F238E27FC236}">
                <a16:creationId xmlns:a16="http://schemas.microsoft.com/office/drawing/2014/main" id="{A9269E36-58FD-74BD-D005-BAE8482D5CA4}"/>
              </a:ext>
            </a:extLst>
          </p:cNvPr>
          <p:cNvSpPr>
            <a:spLocks noGrp="1"/>
          </p:cNvSpPr>
          <p:nvPr>
            <p:ph type="body" sz="quarter" idx="13" hasCustomPrompt="1"/>
          </p:nvPr>
        </p:nvSpPr>
        <p:spPr>
          <a:xfrm>
            <a:off x="7861300" y="3562350"/>
            <a:ext cx="3810000" cy="2452687"/>
          </a:xfrm>
        </p:spPr>
        <p:txBody>
          <a:bodyPr>
            <a:noAutofit/>
          </a:bodyPr>
          <a:lstStyle>
            <a:lvl1pPr marL="0" indent="0">
              <a:buNone/>
              <a:defRPr sz="1450" b="1">
                <a:solidFill>
                  <a:schemeClr val="tx1">
                    <a:lumMod val="50000"/>
                    <a:lumOff val="50000"/>
                  </a:schemeClr>
                </a:solidFill>
                <a:latin typeface="Verdana" panose="020B0604030504040204" pitchFamily="34" charset="0"/>
                <a:ea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consectetur</a:t>
            </a:r>
            <a:r>
              <a:rPr lang="es-ES" dirty="0"/>
              <a:t> </a:t>
            </a:r>
            <a:r>
              <a:rPr lang="es-ES" dirty="0" err="1"/>
              <a:t>adipiscing</a:t>
            </a:r>
            <a:r>
              <a:rPr lang="es-ES" dirty="0"/>
              <a:t> </a:t>
            </a:r>
            <a:r>
              <a:rPr lang="es-ES" dirty="0" err="1"/>
              <a:t>elit</a:t>
            </a:r>
            <a:r>
              <a:rPr lang="es-ES" dirty="0"/>
              <a:t>, sed do </a:t>
            </a:r>
            <a:r>
              <a:rPr lang="es-ES" dirty="0" err="1"/>
              <a:t>eiusmod</a:t>
            </a:r>
            <a:r>
              <a:rPr lang="es-ES" dirty="0"/>
              <a:t> </a:t>
            </a:r>
            <a:r>
              <a:rPr lang="es-ES" dirty="0" err="1"/>
              <a:t>tempor</a:t>
            </a:r>
            <a:r>
              <a:rPr lang="es-ES" dirty="0"/>
              <a:t> </a:t>
            </a:r>
            <a:r>
              <a:rPr lang="es-ES" dirty="0" err="1"/>
              <a:t>incididunt</a:t>
            </a:r>
            <a:r>
              <a:rPr lang="es-ES" dirty="0"/>
              <a:t> ut labore et </a:t>
            </a:r>
            <a:r>
              <a:rPr lang="es-ES" dirty="0" err="1"/>
              <a:t>dolore</a:t>
            </a:r>
            <a:r>
              <a:rPr lang="es-ES" dirty="0"/>
              <a:t> magna </a:t>
            </a:r>
            <a:r>
              <a:rPr lang="es-ES" dirty="0" err="1"/>
              <a:t>aliqua</a:t>
            </a:r>
            <a:r>
              <a:rPr lang="es-ES" dirty="0"/>
              <a:t>.</a:t>
            </a:r>
          </a:p>
          <a:p>
            <a:pPr lvl="0"/>
            <a:r>
              <a:rPr lang="es-ES" dirty="0"/>
              <a:t>Ut </a:t>
            </a:r>
            <a:r>
              <a:rPr lang="es-ES" dirty="0" err="1"/>
              <a:t>enim</a:t>
            </a:r>
            <a:r>
              <a:rPr lang="es-ES" dirty="0"/>
              <a:t> ad </a:t>
            </a:r>
            <a:r>
              <a:rPr lang="es-ES" dirty="0" err="1"/>
              <a:t>minim</a:t>
            </a:r>
            <a:r>
              <a:rPr lang="es-ES" dirty="0"/>
              <a:t> </a:t>
            </a:r>
            <a:r>
              <a:rPr lang="es-ES" dirty="0" err="1"/>
              <a:t>veniam</a:t>
            </a:r>
            <a:r>
              <a:rPr lang="es-ES" dirty="0"/>
              <a:t>, quis </a:t>
            </a:r>
            <a:r>
              <a:rPr lang="es-ES" dirty="0" err="1"/>
              <a:t>nostrud</a:t>
            </a:r>
            <a:r>
              <a:rPr lang="es-ES" dirty="0"/>
              <a:t> </a:t>
            </a:r>
            <a:r>
              <a:rPr lang="es-ES" dirty="0" err="1"/>
              <a:t>exercitation</a:t>
            </a:r>
            <a:r>
              <a:rPr lang="es-ES" dirty="0"/>
              <a:t> </a:t>
            </a:r>
            <a:r>
              <a:rPr lang="es-ES" dirty="0" err="1"/>
              <a:t>ullamco</a:t>
            </a:r>
            <a:r>
              <a:rPr lang="es-ES" dirty="0"/>
              <a:t> </a:t>
            </a:r>
            <a:r>
              <a:rPr lang="es-ES" dirty="0" err="1"/>
              <a:t>laboris</a:t>
            </a:r>
            <a:r>
              <a:rPr lang="es-ES" dirty="0"/>
              <a:t> </a:t>
            </a:r>
            <a:r>
              <a:rPr lang="es-ES" dirty="0" err="1"/>
              <a:t>nisi</a:t>
            </a:r>
            <a:r>
              <a:rPr lang="es-ES" dirty="0"/>
              <a:t> ut </a:t>
            </a:r>
            <a:r>
              <a:rPr lang="es-ES" dirty="0" err="1"/>
              <a:t>aliquip</a:t>
            </a:r>
            <a:r>
              <a:rPr lang="es-ES" dirty="0"/>
              <a:t> ex </a:t>
            </a:r>
            <a:r>
              <a:rPr lang="es-ES" dirty="0" err="1"/>
              <a:t>ea</a:t>
            </a:r>
            <a:r>
              <a:rPr lang="es-ES" dirty="0"/>
              <a:t> commodo </a:t>
            </a:r>
            <a:r>
              <a:rPr lang="es-ES" dirty="0" err="1"/>
              <a:t>consequat</a:t>
            </a:r>
            <a:r>
              <a:rPr lang="es-ES" dirty="0"/>
              <a:t>. </a:t>
            </a:r>
            <a:r>
              <a:rPr lang="es-ES" dirty="0" err="1"/>
              <a:t>Duis</a:t>
            </a:r>
            <a:r>
              <a:rPr lang="es-ES" dirty="0"/>
              <a:t> </a:t>
            </a:r>
            <a:r>
              <a:rPr lang="es-ES" dirty="0" err="1"/>
              <a:t>aute</a:t>
            </a:r>
            <a:r>
              <a:rPr lang="es-ES" dirty="0"/>
              <a:t> </a:t>
            </a:r>
            <a:r>
              <a:rPr lang="es-ES" dirty="0" err="1"/>
              <a:t>irure</a:t>
            </a:r>
            <a:r>
              <a:rPr lang="es-ES" dirty="0"/>
              <a:t> dolor in </a:t>
            </a:r>
            <a:r>
              <a:rPr lang="es-ES" dirty="0" err="1"/>
              <a:t>reprehenderit</a:t>
            </a:r>
            <a:r>
              <a:rPr lang="es-ES" dirty="0"/>
              <a:t> in </a:t>
            </a:r>
            <a:r>
              <a:rPr lang="es-ES" dirty="0" err="1"/>
              <a:t>voluptate</a:t>
            </a:r>
            <a:r>
              <a:rPr lang="es-ES" dirty="0"/>
              <a:t> </a:t>
            </a:r>
            <a:r>
              <a:rPr lang="es-ES" dirty="0" err="1"/>
              <a:t>velir</a:t>
            </a:r>
            <a:r>
              <a:rPr lang="es-ES" dirty="0"/>
              <a:t> ese </a:t>
            </a:r>
            <a:r>
              <a:rPr lang="es-ES" dirty="0" err="1"/>
              <a:t>cillum</a:t>
            </a:r>
            <a:r>
              <a:rPr lang="es-ES" dirty="0"/>
              <a:t> </a:t>
            </a:r>
            <a:r>
              <a:rPr lang="es-ES" dirty="0" err="1"/>
              <a:t>dolore</a:t>
            </a:r>
            <a:r>
              <a:rPr lang="es-ES" dirty="0"/>
              <a:t> </a:t>
            </a:r>
            <a:r>
              <a:rPr lang="es-ES" dirty="0" err="1"/>
              <a:t>eu</a:t>
            </a:r>
            <a:r>
              <a:rPr lang="es-ES" dirty="0"/>
              <a:t> </a:t>
            </a:r>
            <a:r>
              <a:rPr lang="es-ES" dirty="0" err="1"/>
              <a:t>fugiat</a:t>
            </a:r>
            <a:r>
              <a:rPr lang="es-ES" dirty="0"/>
              <a:t> </a:t>
            </a:r>
            <a:r>
              <a:rPr lang="es-ES" dirty="0" err="1"/>
              <a:t>nulla</a:t>
            </a:r>
            <a:r>
              <a:rPr lang="es-ES" dirty="0"/>
              <a:t> </a:t>
            </a:r>
            <a:r>
              <a:rPr lang="es-ES" dirty="0" err="1"/>
              <a:t>pariatur</a:t>
            </a:r>
            <a:r>
              <a:rPr lang="es-ES" dirty="0"/>
              <a:t>.</a:t>
            </a:r>
          </a:p>
        </p:txBody>
      </p:sp>
      <p:sp>
        <p:nvSpPr>
          <p:cNvPr id="13" name="Marcador de posición de imagen 12">
            <a:extLst>
              <a:ext uri="{FF2B5EF4-FFF2-40B4-BE49-F238E27FC236}">
                <a16:creationId xmlns:a16="http://schemas.microsoft.com/office/drawing/2014/main" id="{164CFF63-5192-3BB3-30EC-6244C6F1ED6D}"/>
              </a:ext>
            </a:extLst>
          </p:cNvPr>
          <p:cNvSpPr>
            <a:spLocks noGrp="1"/>
          </p:cNvSpPr>
          <p:nvPr>
            <p:ph type="pic" sz="quarter" idx="14"/>
          </p:nvPr>
        </p:nvSpPr>
        <p:spPr>
          <a:xfrm>
            <a:off x="520700" y="1364759"/>
            <a:ext cx="6987381" cy="4650278"/>
          </a:xfrm>
        </p:spPr>
        <p:txBody>
          <a:bodyPr/>
          <a:lstStyle/>
          <a:p>
            <a:endParaRPr lang="es-MX" dirty="0"/>
          </a:p>
        </p:txBody>
      </p:sp>
      <p:sp>
        <p:nvSpPr>
          <p:cNvPr id="15" name="Rectángulo 14">
            <a:extLst>
              <a:ext uri="{FF2B5EF4-FFF2-40B4-BE49-F238E27FC236}">
                <a16:creationId xmlns:a16="http://schemas.microsoft.com/office/drawing/2014/main" id="{C24D3DF5-0CE6-CE87-D3F4-2F16267F4E7F}"/>
              </a:ext>
            </a:extLst>
          </p:cNvPr>
          <p:cNvSpPr/>
          <p:nvPr userDrawn="1"/>
        </p:nvSpPr>
        <p:spPr>
          <a:xfrm>
            <a:off x="-46007" y="6686550"/>
            <a:ext cx="12284015" cy="263525"/>
          </a:xfrm>
          <a:prstGeom prst="rect">
            <a:avLst/>
          </a:prstGeom>
          <a:solidFill>
            <a:srgbClr val="FFCC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CuadroTexto 15">
            <a:extLst>
              <a:ext uri="{FF2B5EF4-FFF2-40B4-BE49-F238E27FC236}">
                <a16:creationId xmlns:a16="http://schemas.microsoft.com/office/drawing/2014/main" id="{67857793-955B-F1EA-D547-511B3EA036C8}"/>
              </a:ext>
            </a:extLst>
          </p:cNvPr>
          <p:cNvSpPr txBox="1"/>
          <p:nvPr userDrawn="1"/>
        </p:nvSpPr>
        <p:spPr>
          <a:xfrm>
            <a:off x="5336818" y="6639446"/>
            <a:ext cx="1518365" cy="261610"/>
          </a:xfrm>
          <a:prstGeom prst="rect">
            <a:avLst/>
          </a:prstGeom>
          <a:noFill/>
        </p:spPr>
        <p:txBody>
          <a:bodyPr wrap="none" rtlCol="0">
            <a:spAutoFit/>
          </a:bodyPr>
          <a:lstStyle/>
          <a:p>
            <a:pPr algn="ctr"/>
            <a:r>
              <a:rPr lang="es-CO" sz="1100" b="1">
                <a:solidFill>
                  <a:schemeClr val="bg1"/>
                </a:solidFill>
                <a:latin typeface="Verdana" panose="020B0604030504040204" pitchFamily="34" charset="0"/>
              </a:rPr>
              <a:t>www.dnp.gov.co</a:t>
            </a:r>
          </a:p>
        </p:txBody>
      </p:sp>
      <p:pic>
        <p:nvPicPr>
          <p:cNvPr id="17" name="Imagen 16" descr="Interfaz de usuario gráfica, Texto&#10;&#10;Descripción generada automáticamente">
            <a:extLst>
              <a:ext uri="{FF2B5EF4-FFF2-40B4-BE49-F238E27FC236}">
                <a16:creationId xmlns:a16="http://schemas.microsoft.com/office/drawing/2014/main" id="{3D27A9A2-DA26-1E51-117F-08308D2205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5982" y="0"/>
            <a:ext cx="2627438" cy="1188718"/>
          </a:xfrm>
          <a:prstGeom prst="rect">
            <a:avLst/>
          </a:prstGeom>
        </p:spPr>
      </p:pic>
      <p:pic>
        <p:nvPicPr>
          <p:cNvPr id="18" name="Imagen 17" descr="Logotipo&#10;&#10;Descripción generada automáticamente con confianza media">
            <a:extLst>
              <a:ext uri="{FF2B5EF4-FFF2-40B4-BE49-F238E27FC236}">
                <a16:creationId xmlns:a16="http://schemas.microsoft.com/office/drawing/2014/main" id="{8D66A19D-0F25-C0AE-977C-2F3E628137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 y="60050"/>
            <a:ext cx="2011680" cy="1010945"/>
          </a:xfrm>
          <a:prstGeom prst="rect">
            <a:avLst/>
          </a:prstGeom>
        </p:spPr>
      </p:pic>
    </p:spTree>
    <p:extLst>
      <p:ext uri="{BB962C8B-B14F-4D97-AF65-F5344CB8AC3E}">
        <p14:creationId xmlns:p14="http://schemas.microsoft.com/office/powerpoint/2010/main" val="3001345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6A786B-BA08-5607-1590-2FE6338C19FF}"/>
              </a:ext>
            </a:extLst>
          </p:cNvPr>
          <p:cNvSpPr>
            <a:spLocks noGrp="1"/>
          </p:cNvSpPr>
          <p:nvPr>
            <p:ph type="title" hasCustomPrompt="1"/>
          </p:nvPr>
        </p:nvSpPr>
        <p:spPr>
          <a:xfrm>
            <a:off x="5676900" y="2766218"/>
            <a:ext cx="5867400" cy="1325563"/>
          </a:xfrm>
        </p:spPr>
        <p:txBody>
          <a:bodyPr/>
          <a:lstStyle>
            <a:lvl1pPr>
              <a:defRPr/>
            </a:lvl1pPr>
          </a:lstStyle>
          <a:p>
            <a:r>
              <a:rPr lang="es-ES"/>
              <a:t>Espacio Título</a:t>
            </a:r>
            <a:endParaRPr lang="es-MX"/>
          </a:p>
        </p:txBody>
      </p:sp>
      <p:sp>
        <p:nvSpPr>
          <p:cNvPr id="13" name="Rectángulo 12">
            <a:extLst>
              <a:ext uri="{FF2B5EF4-FFF2-40B4-BE49-F238E27FC236}">
                <a16:creationId xmlns:a16="http://schemas.microsoft.com/office/drawing/2014/main" id="{E8081FE9-0BBB-3FF5-E310-71969BE6ADD1}"/>
              </a:ext>
            </a:extLst>
          </p:cNvPr>
          <p:cNvSpPr/>
          <p:nvPr userDrawn="1"/>
        </p:nvSpPr>
        <p:spPr>
          <a:xfrm>
            <a:off x="-46007" y="6686550"/>
            <a:ext cx="12284015" cy="263525"/>
          </a:xfrm>
          <a:prstGeom prst="rect">
            <a:avLst/>
          </a:prstGeom>
          <a:solidFill>
            <a:srgbClr val="FFCC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CuadroTexto 13">
            <a:extLst>
              <a:ext uri="{FF2B5EF4-FFF2-40B4-BE49-F238E27FC236}">
                <a16:creationId xmlns:a16="http://schemas.microsoft.com/office/drawing/2014/main" id="{6E2844E6-0906-92C3-5AF3-58105DACF8A5}"/>
              </a:ext>
            </a:extLst>
          </p:cNvPr>
          <p:cNvSpPr txBox="1"/>
          <p:nvPr userDrawn="1"/>
        </p:nvSpPr>
        <p:spPr>
          <a:xfrm>
            <a:off x="5336818" y="6639446"/>
            <a:ext cx="1518365" cy="261610"/>
          </a:xfrm>
          <a:prstGeom prst="rect">
            <a:avLst/>
          </a:prstGeom>
          <a:noFill/>
        </p:spPr>
        <p:txBody>
          <a:bodyPr wrap="none" rtlCol="0">
            <a:spAutoFit/>
          </a:bodyPr>
          <a:lstStyle/>
          <a:p>
            <a:pPr algn="ctr"/>
            <a:r>
              <a:rPr lang="es-CO" sz="1100" b="1">
                <a:solidFill>
                  <a:schemeClr val="bg1"/>
                </a:solidFill>
                <a:latin typeface="Verdana" panose="020B0604030504040204" pitchFamily="34" charset="0"/>
              </a:rPr>
              <a:t>www.dnp.gov.co</a:t>
            </a:r>
          </a:p>
        </p:txBody>
      </p:sp>
      <p:pic>
        <p:nvPicPr>
          <p:cNvPr id="15" name="Imagen 14" descr="Interfaz de usuario gráfica, Texto&#10;&#10;Descripción generada automáticamente">
            <a:extLst>
              <a:ext uri="{FF2B5EF4-FFF2-40B4-BE49-F238E27FC236}">
                <a16:creationId xmlns:a16="http://schemas.microsoft.com/office/drawing/2014/main" id="{6F9A4861-43D9-A80C-B854-9ABE9DE157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5982" y="0"/>
            <a:ext cx="2627438" cy="1188718"/>
          </a:xfrm>
          <a:prstGeom prst="rect">
            <a:avLst/>
          </a:prstGeom>
        </p:spPr>
      </p:pic>
      <p:pic>
        <p:nvPicPr>
          <p:cNvPr id="16" name="Imagen 15" descr="Logotipo&#10;&#10;Descripción generada automáticamente con confianza media">
            <a:extLst>
              <a:ext uri="{FF2B5EF4-FFF2-40B4-BE49-F238E27FC236}">
                <a16:creationId xmlns:a16="http://schemas.microsoft.com/office/drawing/2014/main" id="{60846CBE-9D88-2223-6AF7-30798386FE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 y="60050"/>
            <a:ext cx="2011680" cy="1010945"/>
          </a:xfrm>
          <a:prstGeom prst="rect">
            <a:avLst/>
          </a:prstGeom>
        </p:spPr>
      </p:pic>
    </p:spTree>
    <p:extLst>
      <p:ext uri="{BB962C8B-B14F-4D97-AF65-F5344CB8AC3E}">
        <p14:creationId xmlns:p14="http://schemas.microsoft.com/office/powerpoint/2010/main" val="697606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95C8AA-666E-FCD4-E811-A78EA4299E33}"/>
              </a:ext>
            </a:extLst>
          </p:cNvPr>
          <p:cNvSpPr>
            <a:spLocks noGrp="1"/>
          </p:cNvSpPr>
          <p:nvPr>
            <p:ph type="title" hasCustomPrompt="1"/>
          </p:nvPr>
        </p:nvSpPr>
        <p:spPr>
          <a:xfrm>
            <a:off x="4956969" y="1223169"/>
            <a:ext cx="2882900" cy="1325563"/>
          </a:xfrm>
        </p:spPr>
        <p:txBody>
          <a:bodyPr anchor="b"/>
          <a:lstStyle>
            <a:lvl1pPr>
              <a:defRPr b="1"/>
            </a:lvl1pPr>
          </a:lstStyle>
          <a:p>
            <a:r>
              <a:rPr lang="es-ES" dirty="0"/>
              <a:t>Título</a:t>
            </a:r>
            <a:endParaRPr lang="es-MX" dirty="0"/>
          </a:p>
        </p:txBody>
      </p:sp>
      <p:sp>
        <p:nvSpPr>
          <p:cNvPr id="9" name="Marcador de texto 8">
            <a:extLst>
              <a:ext uri="{FF2B5EF4-FFF2-40B4-BE49-F238E27FC236}">
                <a16:creationId xmlns:a16="http://schemas.microsoft.com/office/drawing/2014/main" id="{56870CD5-4F7A-D5BF-454B-BCFAAC4D692C}"/>
              </a:ext>
            </a:extLst>
          </p:cNvPr>
          <p:cNvSpPr>
            <a:spLocks noGrp="1"/>
          </p:cNvSpPr>
          <p:nvPr>
            <p:ph type="body" sz="quarter" idx="10"/>
          </p:nvPr>
        </p:nvSpPr>
        <p:spPr>
          <a:xfrm>
            <a:off x="4957763" y="2632074"/>
            <a:ext cx="3106737" cy="2625725"/>
          </a:xfrm>
        </p:spPr>
        <p:txBody>
          <a:bodyPr>
            <a:normAutofit/>
          </a:bodyPr>
          <a:lstStyle>
            <a:lvl1pPr marL="0" indent="0">
              <a:buNone/>
              <a:defRPr sz="1450">
                <a:solidFill>
                  <a:schemeClr val="tx1">
                    <a:lumMod val="50000"/>
                    <a:lumOff val="50000"/>
                  </a:schemeClr>
                </a:solidFill>
                <a:latin typeface="Verdana" panose="020B0604030504040204" pitchFamily="34" charset="0"/>
                <a:ea typeface="Verdana" panose="020B0604030504040204" pitchFamily="34" charset="0"/>
              </a:defRPr>
            </a:lvl1pPr>
            <a:lvl2pPr marL="457200" indent="0">
              <a:buNone/>
              <a:defRPr/>
            </a:lvl2pPr>
            <a:lvl3pPr marL="914400" indent="0">
              <a:buNone/>
              <a:defRPr/>
            </a:lvl3pPr>
            <a:lvl4pPr marL="1371600" indent="0">
              <a:buNone/>
              <a:defRPr/>
            </a:lvl4pPr>
          </a:lstStyle>
          <a:p>
            <a:pPr lvl="0"/>
            <a:r>
              <a:rPr lang="es-ES" dirty="0"/>
              <a:t>Haga clic para modificar los estilos de texto del patrón</a:t>
            </a:r>
          </a:p>
        </p:txBody>
      </p:sp>
      <p:sp>
        <p:nvSpPr>
          <p:cNvPr id="10" name="Marcador de texto 8">
            <a:extLst>
              <a:ext uri="{FF2B5EF4-FFF2-40B4-BE49-F238E27FC236}">
                <a16:creationId xmlns:a16="http://schemas.microsoft.com/office/drawing/2014/main" id="{CFAD0237-AC22-E7B8-DEF6-B455B4A28171}"/>
              </a:ext>
            </a:extLst>
          </p:cNvPr>
          <p:cNvSpPr>
            <a:spLocks noGrp="1"/>
          </p:cNvSpPr>
          <p:nvPr>
            <p:ph type="body" sz="quarter" idx="11"/>
          </p:nvPr>
        </p:nvSpPr>
        <p:spPr>
          <a:xfrm>
            <a:off x="8174789" y="2632074"/>
            <a:ext cx="3106737" cy="2625725"/>
          </a:xfrm>
        </p:spPr>
        <p:txBody>
          <a:bodyPr>
            <a:normAutofit/>
          </a:bodyPr>
          <a:lstStyle>
            <a:lvl1pPr marL="0" indent="0">
              <a:buNone/>
              <a:defRPr sz="1450">
                <a:solidFill>
                  <a:schemeClr val="tx1">
                    <a:lumMod val="50000"/>
                    <a:lumOff val="50000"/>
                  </a:schemeClr>
                </a:solidFill>
                <a:latin typeface="Verdana" panose="020B0604030504040204" pitchFamily="34" charset="0"/>
                <a:ea typeface="Verdana" panose="020B0604030504040204" pitchFamily="34" charset="0"/>
              </a:defRPr>
            </a:lvl1pPr>
            <a:lvl2pPr marL="457200" indent="0">
              <a:buNone/>
              <a:defRPr/>
            </a:lvl2pPr>
            <a:lvl3pPr marL="914400" indent="0">
              <a:buNone/>
              <a:defRPr/>
            </a:lvl3pPr>
            <a:lvl4pPr marL="1371600" indent="0">
              <a:buNone/>
              <a:defRPr/>
            </a:lvl4pPr>
          </a:lstStyle>
          <a:p>
            <a:pPr lvl="0"/>
            <a:r>
              <a:rPr lang="es-ES"/>
              <a:t>Haga clic para modificar los estilos de texto del patrón</a:t>
            </a:r>
          </a:p>
        </p:txBody>
      </p:sp>
      <p:sp>
        <p:nvSpPr>
          <p:cNvPr id="15" name="Rectángulo 14">
            <a:extLst>
              <a:ext uri="{FF2B5EF4-FFF2-40B4-BE49-F238E27FC236}">
                <a16:creationId xmlns:a16="http://schemas.microsoft.com/office/drawing/2014/main" id="{3F16458B-A487-88CB-CD46-4313BFE16373}"/>
              </a:ext>
            </a:extLst>
          </p:cNvPr>
          <p:cNvSpPr/>
          <p:nvPr userDrawn="1"/>
        </p:nvSpPr>
        <p:spPr>
          <a:xfrm>
            <a:off x="-46007" y="6686550"/>
            <a:ext cx="12284015" cy="263525"/>
          </a:xfrm>
          <a:prstGeom prst="rect">
            <a:avLst/>
          </a:prstGeom>
          <a:solidFill>
            <a:srgbClr val="FFCC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CuadroTexto 15">
            <a:extLst>
              <a:ext uri="{FF2B5EF4-FFF2-40B4-BE49-F238E27FC236}">
                <a16:creationId xmlns:a16="http://schemas.microsoft.com/office/drawing/2014/main" id="{23CECA98-9128-F9FA-E403-65BE1ACB633F}"/>
              </a:ext>
            </a:extLst>
          </p:cNvPr>
          <p:cNvSpPr txBox="1"/>
          <p:nvPr userDrawn="1"/>
        </p:nvSpPr>
        <p:spPr>
          <a:xfrm>
            <a:off x="5336818" y="6639446"/>
            <a:ext cx="1518365" cy="261610"/>
          </a:xfrm>
          <a:prstGeom prst="rect">
            <a:avLst/>
          </a:prstGeom>
          <a:noFill/>
        </p:spPr>
        <p:txBody>
          <a:bodyPr wrap="none" rtlCol="0">
            <a:spAutoFit/>
          </a:bodyPr>
          <a:lstStyle/>
          <a:p>
            <a:pPr algn="ctr"/>
            <a:r>
              <a:rPr lang="es-CO" sz="1100" b="1">
                <a:solidFill>
                  <a:schemeClr val="bg1"/>
                </a:solidFill>
                <a:latin typeface="Verdana" panose="020B0604030504040204" pitchFamily="34" charset="0"/>
              </a:rPr>
              <a:t>www.dnp.gov.co</a:t>
            </a:r>
          </a:p>
        </p:txBody>
      </p:sp>
      <p:pic>
        <p:nvPicPr>
          <p:cNvPr id="17" name="Imagen 16" descr="Interfaz de usuario gráfica, Texto&#10;&#10;Descripción generada automáticamente">
            <a:extLst>
              <a:ext uri="{FF2B5EF4-FFF2-40B4-BE49-F238E27FC236}">
                <a16:creationId xmlns:a16="http://schemas.microsoft.com/office/drawing/2014/main" id="{79B4D46E-3AFD-942D-FEE4-50EBCBB5A3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5982" y="0"/>
            <a:ext cx="2627438" cy="1188718"/>
          </a:xfrm>
          <a:prstGeom prst="rect">
            <a:avLst/>
          </a:prstGeom>
        </p:spPr>
      </p:pic>
      <p:pic>
        <p:nvPicPr>
          <p:cNvPr id="18" name="Imagen 17" descr="Logotipo&#10;&#10;Descripción generada automáticamente con confianza media">
            <a:extLst>
              <a:ext uri="{FF2B5EF4-FFF2-40B4-BE49-F238E27FC236}">
                <a16:creationId xmlns:a16="http://schemas.microsoft.com/office/drawing/2014/main" id="{8F0EA236-6266-2E27-4121-E236A53689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 y="60050"/>
            <a:ext cx="2011680" cy="1010945"/>
          </a:xfrm>
          <a:prstGeom prst="rect">
            <a:avLst/>
          </a:prstGeom>
        </p:spPr>
      </p:pic>
    </p:spTree>
    <p:extLst>
      <p:ext uri="{BB962C8B-B14F-4D97-AF65-F5344CB8AC3E}">
        <p14:creationId xmlns:p14="http://schemas.microsoft.com/office/powerpoint/2010/main" val="1164950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Diseño personalizado">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27E4BA96-0633-F5B3-E5B0-5A2AEAC6B3C7}"/>
              </a:ext>
            </a:extLst>
          </p:cNvPr>
          <p:cNvSpPr>
            <a:spLocks noGrp="1"/>
          </p:cNvSpPr>
          <p:nvPr>
            <p:ph type="pic" sz="quarter" idx="13"/>
          </p:nvPr>
        </p:nvSpPr>
        <p:spPr>
          <a:xfrm>
            <a:off x="0" y="0"/>
            <a:ext cx="4572000" cy="6858000"/>
          </a:xfrm>
        </p:spPr>
        <p:txBody>
          <a:bodyPr/>
          <a:lstStyle/>
          <a:p>
            <a:endParaRPr lang="es-MX"/>
          </a:p>
        </p:txBody>
      </p:sp>
      <p:sp>
        <p:nvSpPr>
          <p:cNvPr id="10" name="Título 1">
            <a:extLst>
              <a:ext uri="{FF2B5EF4-FFF2-40B4-BE49-F238E27FC236}">
                <a16:creationId xmlns:a16="http://schemas.microsoft.com/office/drawing/2014/main" id="{B23D6FE8-C857-4A41-2B46-10F1ADC14575}"/>
              </a:ext>
            </a:extLst>
          </p:cNvPr>
          <p:cNvSpPr>
            <a:spLocks noGrp="1"/>
          </p:cNvSpPr>
          <p:nvPr>
            <p:ph type="title" hasCustomPrompt="1"/>
          </p:nvPr>
        </p:nvSpPr>
        <p:spPr>
          <a:xfrm>
            <a:off x="5267720" y="2619707"/>
            <a:ext cx="3106737" cy="1325563"/>
          </a:xfrm>
        </p:spPr>
        <p:txBody>
          <a:bodyPr anchor="b"/>
          <a:lstStyle>
            <a:lvl1pPr>
              <a:defRPr b="1"/>
            </a:lvl1pPr>
          </a:lstStyle>
          <a:p>
            <a:r>
              <a:rPr lang="es-ES" dirty="0"/>
              <a:t>Título</a:t>
            </a:r>
            <a:endParaRPr lang="es-MX" dirty="0"/>
          </a:p>
        </p:txBody>
      </p:sp>
      <p:sp>
        <p:nvSpPr>
          <p:cNvPr id="11" name="Marcador de texto 8">
            <a:extLst>
              <a:ext uri="{FF2B5EF4-FFF2-40B4-BE49-F238E27FC236}">
                <a16:creationId xmlns:a16="http://schemas.microsoft.com/office/drawing/2014/main" id="{7F0DE140-D8B7-90AF-C4D8-E88FAE665DDD}"/>
              </a:ext>
            </a:extLst>
          </p:cNvPr>
          <p:cNvSpPr>
            <a:spLocks noGrp="1"/>
          </p:cNvSpPr>
          <p:nvPr>
            <p:ph type="body" sz="quarter" idx="14"/>
          </p:nvPr>
        </p:nvSpPr>
        <p:spPr>
          <a:xfrm>
            <a:off x="5268515" y="4028613"/>
            <a:ext cx="3106737" cy="2164370"/>
          </a:xfrm>
        </p:spPr>
        <p:txBody>
          <a:bodyPr>
            <a:normAutofit/>
          </a:bodyPr>
          <a:lstStyle>
            <a:lvl1pPr marL="0" indent="0">
              <a:buNone/>
              <a:defRPr sz="1450">
                <a:solidFill>
                  <a:schemeClr val="tx1">
                    <a:lumMod val="50000"/>
                    <a:lumOff val="50000"/>
                  </a:schemeClr>
                </a:solidFill>
                <a:latin typeface="Verdana" panose="020B0604030504040204" pitchFamily="34" charset="0"/>
                <a:ea typeface="Verdana" panose="020B0604030504040204" pitchFamily="34" charset="0"/>
              </a:defRPr>
            </a:lvl1pPr>
            <a:lvl2pPr marL="457200" indent="0">
              <a:buNone/>
              <a:defRPr/>
            </a:lvl2pPr>
            <a:lvl3pPr marL="914400" indent="0">
              <a:buNone/>
              <a:defRPr/>
            </a:lvl3pPr>
            <a:lvl4pPr marL="1371600" indent="0">
              <a:buNone/>
              <a:defRPr/>
            </a:lvl4pPr>
          </a:lstStyle>
          <a:p>
            <a:pPr lvl="0"/>
            <a:r>
              <a:rPr lang="es-ES" dirty="0"/>
              <a:t>Haga clic para modificar los estilos de texto del patrón</a:t>
            </a:r>
          </a:p>
        </p:txBody>
      </p:sp>
      <p:sp>
        <p:nvSpPr>
          <p:cNvPr id="7" name="Rectángulo 6">
            <a:extLst>
              <a:ext uri="{FF2B5EF4-FFF2-40B4-BE49-F238E27FC236}">
                <a16:creationId xmlns:a16="http://schemas.microsoft.com/office/drawing/2014/main" id="{CE4B24D2-B336-94D1-F10D-990AAB2C38BE}"/>
              </a:ext>
            </a:extLst>
          </p:cNvPr>
          <p:cNvSpPr/>
          <p:nvPr userDrawn="1"/>
        </p:nvSpPr>
        <p:spPr>
          <a:xfrm>
            <a:off x="-46007" y="6686550"/>
            <a:ext cx="12284015" cy="263525"/>
          </a:xfrm>
          <a:prstGeom prst="rect">
            <a:avLst/>
          </a:prstGeom>
          <a:solidFill>
            <a:srgbClr val="FFCC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CuadroTexto 7">
            <a:extLst>
              <a:ext uri="{FF2B5EF4-FFF2-40B4-BE49-F238E27FC236}">
                <a16:creationId xmlns:a16="http://schemas.microsoft.com/office/drawing/2014/main" id="{C5B2CAFA-EBB5-757F-5EA2-28B22B39A085}"/>
              </a:ext>
            </a:extLst>
          </p:cNvPr>
          <p:cNvSpPr txBox="1"/>
          <p:nvPr userDrawn="1"/>
        </p:nvSpPr>
        <p:spPr>
          <a:xfrm>
            <a:off x="5336818" y="6639446"/>
            <a:ext cx="1518365" cy="261610"/>
          </a:xfrm>
          <a:prstGeom prst="rect">
            <a:avLst/>
          </a:prstGeom>
          <a:noFill/>
        </p:spPr>
        <p:txBody>
          <a:bodyPr wrap="none" rtlCol="0">
            <a:spAutoFit/>
          </a:bodyPr>
          <a:lstStyle/>
          <a:p>
            <a:pPr algn="ctr"/>
            <a:r>
              <a:rPr lang="es-CO" sz="1100" b="1">
                <a:solidFill>
                  <a:schemeClr val="bg1"/>
                </a:solidFill>
                <a:latin typeface="Verdana" panose="020B0604030504040204" pitchFamily="34" charset="0"/>
              </a:rPr>
              <a:t>www.dnp.gov.co</a:t>
            </a:r>
          </a:p>
        </p:txBody>
      </p:sp>
      <p:pic>
        <p:nvPicPr>
          <p:cNvPr id="12" name="Imagen 11" descr="Interfaz de usuario gráfica, Texto&#10;&#10;Descripción generada automáticamente">
            <a:extLst>
              <a:ext uri="{FF2B5EF4-FFF2-40B4-BE49-F238E27FC236}">
                <a16:creationId xmlns:a16="http://schemas.microsoft.com/office/drawing/2014/main" id="{817661E8-6495-725D-9721-D02835A749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5982" y="0"/>
            <a:ext cx="2627438" cy="1188718"/>
          </a:xfrm>
          <a:prstGeom prst="rect">
            <a:avLst/>
          </a:prstGeom>
        </p:spPr>
      </p:pic>
    </p:spTree>
    <p:extLst>
      <p:ext uri="{BB962C8B-B14F-4D97-AF65-F5344CB8AC3E}">
        <p14:creationId xmlns:p14="http://schemas.microsoft.com/office/powerpoint/2010/main" val="2367396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6805B226-F693-E23A-0AC6-0487A3BCF4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8100"/>
            <a:ext cx="12191733" cy="6858149"/>
          </a:xfrm>
          <a:prstGeom prst="rect">
            <a:avLst/>
          </a:prstGeom>
        </p:spPr>
      </p:pic>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1130300" y="1401763"/>
            <a:ext cx="7023100" cy="2387600"/>
          </a:xfrm>
        </p:spPr>
        <p:txBody>
          <a:bodyPr anchor="b"/>
          <a:lstStyle>
            <a:lvl1pPr algn="l">
              <a:defRPr sz="6000" b="1">
                <a:solidFill>
                  <a:schemeClr val="tx1">
                    <a:lumMod val="85000"/>
                    <a:lumOff val="15000"/>
                  </a:schemeClr>
                </a:solidFill>
                <a:latin typeface="Verdana" panose="020B0604030504040204" pitchFamily="34" charset="0"/>
              </a:defRPr>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1130300" y="3881438"/>
            <a:ext cx="7023100" cy="1655762"/>
          </a:xfrm>
        </p:spPr>
        <p:txBody>
          <a:bodyPr/>
          <a:lstStyle>
            <a:lvl1pPr marL="0" indent="0" algn="l">
              <a:buNone/>
              <a:defRPr sz="2400">
                <a:solidFill>
                  <a:schemeClr val="tx1">
                    <a:lumMod val="65000"/>
                    <a:lumOff val="35000"/>
                  </a:schemeClr>
                </a:solidFill>
                <a:latin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21/12/2023</a:t>
            </a:fld>
            <a:endParaRPr lang="es-CO"/>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lvl1pPr>
              <a:defRPr>
                <a:latin typeface="Verdana" panose="020B0604030504040204" pitchFamily="34" charset="0"/>
              </a:defRPr>
            </a:lvl1pPr>
          </a:lstStyle>
          <a:p>
            <a:endParaRPr lang="es-CO"/>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a:p>
        </p:txBody>
      </p:sp>
    </p:spTree>
    <p:extLst>
      <p:ext uri="{BB962C8B-B14F-4D97-AF65-F5344CB8AC3E}">
        <p14:creationId xmlns:p14="http://schemas.microsoft.com/office/powerpoint/2010/main" val="22461327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65FF03-0CE5-7B1C-23B1-FB9DD6884807}"/>
              </a:ext>
            </a:extLst>
          </p:cNvPr>
          <p:cNvSpPr>
            <a:spLocks noGrp="1"/>
          </p:cNvSpPr>
          <p:nvPr>
            <p:ph type="title" hasCustomPrompt="1"/>
          </p:nvPr>
        </p:nvSpPr>
        <p:spPr>
          <a:xfrm>
            <a:off x="886691" y="2717628"/>
            <a:ext cx="3401291" cy="1325563"/>
          </a:xfrm>
        </p:spPr>
        <p:txBody>
          <a:bodyPr>
            <a:noAutofit/>
          </a:bodyPr>
          <a:lstStyle>
            <a:lvl1pPr algn="ctr">
              <a:defRPr sz="9600" b="1" spc="-1000" baseline="0">
                <a:latin typeface="Verdana" panose="020B0604030504040204" pitchFamily="34" charset="0"/>
                <a:ea typeface="Verdana" panose="020B0604030504040204" pitchFamily="34" charset="0"/>
              </a:defRPr>
            </a:lvl1pPr>
          </a:lstStyle>
          <a:p>
            <a:r>
              <a:rPr lang="es-ES" dirty="0"/>
              <a:t>40%</a:t>
            </a:r>
            <a:endParaRPr lang="es-MX" dirty="0"/>
          </a:p>
        </p:txBody>
      </p:sp>
      <p:sp>
        <p:nvSpPr>
          <p:cNvPr id="10" name="Google Shape;51;p8">
            <a:extLst>
              <a:ext uri="{FF2B5EF4-FFF2-40B4-BE49-F238E27FC236}">
                <a16:creationId xmlns:a16="http://schemas.microsoft.com/office/drawing/2014/main" id="{055E9A38-894F-353F-A1DB-65DCF6AC01FB}"/>
              </a:ext>
            </a:extLst>
          </p:cNvPr>
          <p:cNvSpPr txBox="1">
            <a:spLocks noGrp="1"/>
          </p:cNvSpPr>
          <p:nvPr>
            <p:ph type="body" idx="2"/>
          </p:nvPr>
        </p:nvSpPr>
        <p:spPr>
          <a:xfrm>
            <a:off x="886690" y="4132114"/>
            <a:ext cx="3401291" cy="640080"/>
          </a:xfrm>
          <a:prstGeom prst="rect">
            <a:avLst/>
          </a:prstGeom>
          <a:noFill/>
          <a:ln>
            <a:noFill/>
          </a:ln>
        </p:spPr>
        <p:txBody>
          <a:bodyPr spcFirstLastPara="1" wrap="square" lIns="0" tIns="0" rIns="0" bIns="0" anchor="ctr" anchorCtr="0"/>
          <a:lstStyle>
            <a:lvl1pPr marL="0" lvl="0" indent="-228600" algn="l">
              <a:lnSpc>
                <a:spcPct val="90000"/>
              </a:lnSpc>
              <a:spcBef>
                <a:spcPts val="0"/>
              </a:spcBef>
              <a:spcAft>
                <a:spcPts val="0"/>
              </a:spcAft>
              <a:buClr>
                <a:srgbClr val="0054BC"/>
              </a:buClr>
              <a:buSzPts val="1000"/>
              <a:buNone/>
              <a:defRPr sz="1000">
                <a:solidFill>
                  <a:schemeClr val="tx1">
                    <a:lumMod val="50000"/>
                    <a:lumOff val="50000"/>
                  </a:schemeClr>
                </a:solidFill>
                <a:latin typeface="Verdana" panose="020B0604030504040204" pitchFamily="34" charset="0"/>
                <a:ea typeface="Verdana" panose="020B0604030504040204" pitchFamily="34" charset="0"/>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12" name="Google Shape;51;p8">
            <a:extLst>
              <a:ext uri="{FF2B5EF4-FFF2-40B4-BE49-F238E27FC236}">
                <a16:creationId xmlns:a16="http://schemas.microsoft.com/office/drawing/2014/main" id="{3D8FC794-84AA-4A3D-333D-1A692AE6F0AB}"/>
              </a:ext>
            </a:extLst>
          </p:cNvPr>
          <p:cNvSpPr txBox="1">
            <a:spLocks noGrp="1"/>
          </p:cNvSpPr>
          <p:nvPr>
            <p:ph type="body" idx="13"/>
          </p:nvPr>
        </p:nvSpPr>
        <p:spPr>
          <a:xfrm>
            <a:off x="4419599" y="4132114"/>
            <a:ext cx="3401291" cy="640080"/>
          </a:xfrm>
          <a:prstGeom prst="rect">
            <a:avLst/>
          </a:prstGeom>
          <a:noFill/>
          <a:ln>
            <a:noFill/>
          </a:ln>
        </p:spPr>
        <p:txBody>
          <a:bodyPr spcFirstLastPara="1" wrap="square" lIns="0" tIns="0" rIns="0" bIns="0" anchor="ctr" anchorCtr="0"/>
          <a:lstStyle>
            <a:lvl1pPr marL="0" lvl="0" indent="-228600" algn="l">
              <a:lnSpc>
                <a:spcPct val="90000"/>
              </a:lnSpc>
              <a:spcBef>
                <a:spcPts val="0"/>
              </a:spcBef>
              <a:spcAft>
                <a:spcPts val="0"/>
              </a:spcAft>
              <a:buClr>
                <a:srgbClr val="0054BC"/>
              </a:buClr>
              <a:buSzPts val="1000"/>
              <a:buNone/>
              <a:defRPr sz="1000">
                <a:solidFill>
                  <a:schemeClr val="tx1">
                    <a:lumMod val="50000"/>
                    <a:lumOff val="50000"/>
                  </a:schemeClr>
                </a:solidFill>
                <a:latin typeface="Verdana" panose="020B0604030504040204" pitchFamily="34" charset="0"/>
                <a:ea typeface="Verdana" panose="020B0604030504040204" pitchFamily="34" charset="0"/>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14" name="Google Shape;51;p8">
            <a:extLst>
              <a:ext uri="{FF2B5EF4-FFF2-40B4-BE49-F238E27FC236}">
                <a16:creationId xmlns:a16="http://schemas.microsoft.com/office/drawing/2014/main" id="{F6E2DBE6-0AC5-6D41-9A9B-A6E67F67F7AD}"/>
              </a:ext>
            </a:extLst>
          </p:cNvPr>
          <p:cNvSpPr txBox="1">
            <a:spLocks noGrp="1"/>
          </p:cNvSpPr>
          <p:nvPr>
            <p:ph type="body" idx="14"/>
          </p:nvPr>
        </p:nvSpPr>
        <p:spPr>
          <a:xfrm>
            <a:off x="7952508" y="4132114"/>
            <a:ext cx="3401291" cy="640080"/>
          </a:xfrm>
          <a:prstGeom prst="rect">
            <a:avLst/>
          </a:prstGeom>
          <a:noFill/>
          <a:ln>
            <a:noFill/>
          </a:ln>
        </p:spPr>
        <p:txBody>
          <a:bodyPr spcFirstLastPara="1" wrap="square" lIns="0" tIns="0" rIns="0" bIns="0" anchor="ctr" anchorCtr="0"/>
          <a:lstStyle>
            <a:lvl1pPr marL="0" lvl="0" indent="-228600" algn="l">
              <a:lnSpc>
                <a:spcPct val="90000"/>
              </a:lnSpc>
              <a:spcBef>
                <a:spcPts val="0"/>
              </a:spcBef>
              <a:spcAft>
                <a:spcPts val="0"/>
              </a:spcAft>
              <a:buClr>
                <a:srgbClr val="0054BC"/>
              </a:buClr>
              <a:buSzPts val="1000"/>
              <a:buNone/>
              <a:defRPr sz="1000">
                <a:solidFill>
                  <a:schemeClr val="tx1">
                    <a:lumMod val="50000"/>
                    <a:lumOff val="50000"/>
                  </a:schemeClr>
                </a:solidFill>
                <a:latin typeface="Verdana" panose="020B0604030504040204" pitchFamily="34" charset="0"/>
                <a:ea typeface="Verdana" panose="020B0604030504040204" pitchFamily="34" charset="0"/>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18" name="Rectángulo 17">
            <a:extLst>
              <a:ext uri="{FF2B5EF4-FFF2-40B4-BE49-F238E27FC236}">
                <a16:creationId xmlns:a16="http://schemas.microsoft.com/office/drawing/2014/main" id="{F836EF6E-13D4-B267-89FC-59BA5AEF3BF5}"/>
              </a:ext>
            </a:extLst>
          </p:cNvPr>
          <p:cNvSpPr/>
          <p:nvPr userDrawn="1"/>
        </p:nvSpPr>
        <p:spPr>
          <a:xfrm>
            <a:off x="-46007" y="6686550"/>
            <a:ext cx="12284015" cy="263525"/>
          </a:xfrm>
          <a:prstGeom prst="rect">
            <a:avLst/>
          </a:prstGeom>
          <a:solidFill>
            <a:srgbClr val="FFCC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CuadroTexto 18">
            <a:extLst>
              <a:ext uri="{FF2B5EF4-FFF2-40B4-BE49-F238E27FC236}">
                <a16:creationId xmlns:a16="http://schemas.microsoft.com/office/drawing/2014/main" id="{13968BA9-7F9E-09D3-ABD7-648C150AB5B5}"/>
              </a:ext>
            </a:extLst>
          </p:cNvPr>
          <p:cNvSpPr txBox="1"/>
          <p:nvPr userDrawn="1"/>
        </p:nvSpPr>
        <p:spPr>
          <a:xfrm>
            <a:off x="5336818" y="6639446"/>
            <a:ext cx="1518365" cy="261610"/>
          </a:xfrm>
          <a:prstGeom prst="rect">
            <a:avLst/>
          </a:prstGeom>
          <a:noFill/>
        </p:spPr>
        <p:txBody>
          <a:bodyPr wrap="none" rtlCol="0">
            <a:spAutoFit/>
          </a:bodyPr>
          <a:lstStyle/>
          <a:p>
            <a:pPr algn="ctr"/>
            <a:r>
              <a:rPr lang="es-CO" sz="1100" b="1">
                <a:solidFill>
                  <a:schemeClr val="bg1"/>
                </a:solidFill>
                <a:latin typeface="Verdana" panose="020B0604030504040204" pitchFamily="34" charset="0"/>
              </a:rPr>
              <a:t>www.dnp.gov.co</a:t>
            </a:r>
          </a:p>
        </p:txBody>
      </p:sp>
      <p:pic>
        <p:nvPicPr>
          <p:cNvPr id="20" name="Imagen 19" descr="Interfaz de usuario gráfica, Texto&#10;&#10;Descripción generada automáticamente">
            <a:extLst>
              <a:ext uri="{FF2B5EF4-FFF2-40B4-BE49-F238E27FC236}">
                <a16:creationId xmlns:a16="http://schemas.microsoft.com/office/drawing/2014/main" id="{7599E1B2-6787-9F72-FD05-64B3EF79D0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5982" y="0"/>
            <a:ext cx="2627438" cy="1188718"/>
          </a:xfrm>
          <a:prstGeom prst="rect">
            <a:avLst/>
          </a:prstGeom>
        </p:spPr>
      </p:pic>
      <p:pic>
        <p:nvPicPr>
          <p:cNvPr id="21" name="Imagen 20" descr="Logotipo&#10;&#10;Descripción generada automáticamente con confianza media">
            <a:extLst>
              <a:ext uri="{FF2B5EF4-FFF2-40B4-BE49-F238E27FC236}">
                <a16:creationId xmlns:a16="http://schemas.microsoft.com/office/drawing/2014/main" id="{78654991-5B6C-860B-3B51-095707AADC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 y="60050"/>
            <a:ext cx="2011680" cy="1010945"/>
          </a:xfrm>
          <a:prstGeom prst="rect">
            <a:avLst/>
          </a:prstGeom>
        </p:spPr>
      </p:pic>
      <p:sp>
        <p:nvSpPr>
          <p:cNvPr id="5" name="Marcador de texto 3">
            <a:extLst>
              <a:ext uri="{FF2B5EF4-FFF2-40B4-BE49-F238E27FC236}">
                <a16:creationId xmlns:a16="http://schemas.microsoft.com/office/drawing/2014/main" id="{06A1E72A-F652-CE71-B059-F806A81044AE}"/>
              </a:ext>
            </a:extLst>
          </p:cNvPr>
          <p:cNvSpPr>
            <a:spLocks noGrp="1"/>
          </p:cNvSpPr>
          <p:nvPr>
            <p:ph type="body" sz="quarter" idx="15" hasCustomPrompt="1"/>
          </p:nvPr>
        </p:nvSpPr>
        <p:spPr>
          <a:xfrm>
            <a:off x="4419600" y="2717800"/>
            <a:ext cx="3402013" cy="1325391"/>
          </a:xfrm>
        </p:spPr>
        <p:txBody>
          <a:bodyPr>
            <a:noAutofit/>
          </a:bodyPr>
          <a:lstStyle>
            <a:lvl1pPr marL="0" indent="0">
              <a:buNone/>
              <a:defRPr lang="es-CO" sz="9600" b="1" kern="1200" spc="-1000" baseline="0" dirty="0">
                <a:solidFill>
                  <a:schemeClr val="tx1"/>
                </a:solidFill>
                <a:latin typeface="Verdana" panose="020B0604030504040204" pitchFamily="34" charset="0"/>
                <a:ea typeface="Verdana" panose="020B0604030504040204" pitchFamily="34" charset="0"/>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s-ES" dirty="0"/>
              <a:t>40%</a:t>
            </a:r>
            <a:endParaRPr lang="es-CO" dirty="0"/>
          </a:p>
        </p:txBody>
      </p:sp>
      <p:sp>
        <p:nvSpPr>
          <p:cNvPr id="6" name="Marcador de texto 3">
            <a:extLst>
              <a:ext uri="{FF2B5EF4-FFF2-40B4-BE49-F238E27FC236}">
                <a16:creationId xmlns:a16="http://schemas.microsoft.com/office/drawing/2014/main" id="{3FBAAE1C-2018-A8BC-BDD3-1FD976949762}"/>
              </a:ext>
            </a:extLst>
          </p:cNvPr>
          <p:cNvSpPr>
            <a:spLocks noGrp="1"/>
          </p:cNvSpPr>
          <p:nvPr>
            <p:ph type="body" sz="quarter" idx="16" hasCustomPrompt="1"/>
          </p:nvPr>
        </p:nvSpPr>
        <p:spPr>
          <a:xfrm>
            <a:off x="7952508" y="2717800"/>
            <a:ext cx="3402013" cy="1325391"/>
          </a:xfrm>
        </p:spPr>
        <p:txBody>
          <a:bodyPr>
            <a:noAutofit/>
          </a:bodyPr>
          <a:lstStyle>
            <a:lvl1pPr marL="0" indent="0">
              <a:buNone/>
              <a:defRPr lang="es-CO" sz="9600" b="1" kern="1200" spc="-1000" baseline="0" dirty="0">
                <a:solidFill>
                  <a:schemeClr val="tx1"/>
                </a:solidFill>
                <a:latin typeface="Verdana" panose="020B0604030504040204" pitchFamily="34" charset="0"/>
                <a:ea typeface="Verdana" panose="020B0604030504040204" pitchFamily="34" charset="0"/>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es-ES" dirty="0"/>
              <a:t>40%</a:t>
            </a:r>
            <a:endParaRPr lang="es-CO" dirty="0"/>
          </a:p>
        </p:txBody>
      </p:sp>
    </p:spTree>
    <p:extLst>
      <p:ext uri="{BB962C8B-B14F-4D97-AF65-F5344CB8AC3E}">
        <p14:creationId xmlns:p14="http://schemas.microsoft.com/office/powerpoint/2010/main" val="3178746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DBE2D8C-F1B7-9003-04E7-40F714442EAE}"/>
              </a:ext>
            </a:extLst>
          </p:cNvPr>
          <p:cNvSpPr/>
          <p:nvPr userDrawn="1"/>
        </p:nvSpPr>
        <p:spPr>
          <a:xfrm>
            <a:off x="-46007" y="6686550"/>
            <a:ext cx="12284015" cy="263525"/>
          </a:xfrm>
          <a:prstGeom prst="rect">
            <a:avLst/>
          </a:prstGeom>
          <a:solidFill>
            <a:srgbClr val="FFCC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CuadroTexto 5">
            <a:extLst>
              <a:ext uri="{FF2B5EF4-FFF2-40B4-BE49-F238E27FC236}">
                <a16:creationId xmlns:a16="http://schemas.microsoft.com/office/drawing/2014/main" id="{E88E9338-8573-1BC0-02F8-EAF9CFAD6F9A}"/>
              </a:ext>
            </a:extLst>
          </p:cNvPr>
          <p:cNvSpPr txBox="1"/>
          <p:nvPr userDrawn="1"/>
        </p:nvSpPr>
        <p:spPr>
          <a:xfrm>
            <a:off x="5336818" y="6639446"/>
            <a:ext cx="1518365" cy="261610"/>
          </a:xfrm>
          <a:prstGeom prst="rect">
            <a:avLst/>
          </a:prstGeom>
          <a:noFill/>
        </p:spPr>
        <p:txBody>
          <a:bodyPr wrap="none" rtlCol="0">
            <a:spAutoFit/>
          </a:bodyPr>
          <a:lstStyle/>
          <a:p>
            <a:pPr algn="ctr"/>
            <a:r>
              <a:rPr lang="es-CO" sz="1100" b="1">
                <a:solidFill>
                  <a:schemeClr val="bg1"/>
                </a:solidFill>
                <a:latin typeface="Verdana" panose="020B0604030504040204" pitchFamily="34" charset="0"/>
              </a:rPr>
              <a:t>www.dnp.gov.co</a:t>
            </a:r>
          </a:p>
        </p:txBody>
      </p:sp>
      <p:pic>
        <p:nvPicPr>
          <p:cNvPr id="7" name="Imagen 6" descr="Interfaz de usuario gráfica, Texto&#10;&#10;Descripción generada automáticamente">
            <a:extLst>
              <a:ext uri="{FF2B5EF4-FFF2-40B4-BE49-F238E27FC236}">
                <a16:creationId xmlns:a16="http://schemas.microsoft.com/office/drawing/2014/main" id="{B55B99D1-BCE1-E621-5F09-DA6658CBF4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5982" y="0"/>
            <a:ext cx="2627438" cy="1188718"/>
          </a:xfrm>
          <a:prstGeom prst="rect">
            <a:avLst/>
          </a:prstGeom>
        </p:spPr>
      </p:pic>
      <p:pic>
        <p:nvPicPr>
          <p:cNvPr id="8" name="Imagen 7" descr="Logotipo&#10;&#10;Descripción generada automáticamente con confianza media">
            <a:extLst>
              <a:ext uri="{FF2B5EF4-FFF2-40B4-BE49-F238E27FC236}">
                <a16:creationId xmlns:a16="http://schemas.microsoft.com/office/drawing/2014/main" id="{37CCA9B3-2AB3-E278-926E-B4D5C8EA12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 y="60050"/>
            <a:ext cx="2011680" cy="1010945"/>
          </a:xfrm>
          <a:prstGeom prst="rect">
            <a:avLst/>
          </a:prstGeom>
        </p:spPr>
      </p:pic>
    </p:spTree>
    <p:extLst>
      <p:ext uri="{BB962C8B-B14F-4D97-AF65-F5344CB8AC3E}">
        <p14:creationId xmlns:p14="http://schemas.microsoft.com/office/powerpoint/2010/main" val="1031231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2_En blanco">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DBE2D8C-F1B7-9003-04E7-40F714442EAE}"/>
              </a:ext>
            </a:extLst>
          </p:cNvPr>
          <p:cNvSpPr/>
          <p:nvPr userDrawn="1"/>
        </p:nvSpPr>
        <p:spPr>
          <a:xfrm>
            <a:off x="-46007" y="6686550"/>
            <a:ext cx="12284015" cy="263525"/>
          </a:xfrm>
          <a:prstGeom prst="rect">
            <a:avLst/>
          </a:prstGeom>
          <a:solidFill>
            <a:srgbClr val="FFCC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CuadroTexto 5">
            <a:extLst>
              <a:ext uri="{FF2B5EF4-FFF2-40B4-BE49-F238E27FC236}">
                <a16:creationId xmlns:a16="http://schemas.microsoft.com/office/drawing/2014/main" id="{E88E9338-8573-1BC0-02F8-EAF9CFAD6F9A}"/>
              </a:ext>
            </a:extLst>
          </p:cNvPr>
          <p:cNvSpPr txBox="1"/>
          <p:nvPr userDrawn="1"/>
        </p:nvSpPr>
        <p:spPr>
          <a:xfrm>
            <a:off x="5336818" y="6639446"/>
            <a:ext cx="1518365" cy="261610"/>
          </a:xfrm>
          <a:prstGeom prst="rect">
            <a:avLst/>
          </a:prstGeom>
          <a:noFill/>
        </p:spPr>
        <p:txBody>
          <a:bodyPr wrap="none" rtlCol="0">
            <a:spAutoFit/>
          </a:bodyPr>
          <a:lstStyle/>
          <a:p>
            <a:pPr algn="ctr"/>
            <a:r>
              <a:rPr lang="es-CO" sz="1100" b="1">
                <a:solidFill>
                  <a:schemeClr val="bg1"/>
                </a:solidFill>
                <a:latin typeface="Verdana" panose="020B0604030504040204" pitchFamily="34" charset="0"/>
              </a:rPr>
              <a:t>www.dnp.gov.co</a:t>
            </a:r>
          </a:p>
        </p:txBody>
      </p:sp>
      <p:pic>
        <p:nvPicPr>
          <p:cNvPr id="7" name="Imagen 6" descr="Interfaz de usuario gráfica, Texto&#10;&#10;Descripción generada automáticamente">
            <a:extLst>
              <a:ext uri="{FF2B5EF4-FFF2-40B4-BE49-F238E27FC236}">
                <a16:creationId xmlns:a16="http://schemas.microsoft.com/office/drawing/2014/main" id="{B55B99D1-BCE1-E621-5F09-DA6658CBF4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5982" y="0"/>
            <a:ext cx="2627438" cy="1188718"/>
          </a:xfrm>
          <a:prstGeom prst="rect">
            <a:avLst/>
          </a:prstGeom>
        </p:spPr>
      </p:pic>
    </p:spTree>
    <p:extLst>
      <p:ext uri="{BB962C8B-B14F-4D97-AF65-F5344CB8AC3E}">
        <p14:creationId xmlns:p14="http://schemas.microsoft.com/office/powerpoint/2010/main" val="37989269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DBE2D8C-F1B7-9003-04E7-40F714442EAE}"/>
              </a:ext>
            </a:extLst>
          </p:cNvPr>
          <p:cNvSpPr/>
          <p:nvPr userDrawn="1"/>
        </p:nvSpPr>
        <p:spPr>
          <a:xfrm>
            <a:off x="-46007" y="6686550"/>
            <a:ext cx="12284015" cy="263525"/>
          </a:xfrm>
          <a:prstGeom prst="rect">
            <a:avLst/>
          </a:prstGeom>
          <a:solidFill>
            <a:srgbClr val="FFCC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CuadroTexto 5">
            <a:extLst>
              <a:ext uri="{FF2B5EF4-FFF2-40B4-BE49-F238E27FC236}">
                <a16:creationId xmlns:a16="http://schemas.microsoft.com/office/drawing/2014/main" id="{E88E9338-8573-1BC0-02F8-EAF9CFAD6F9A}"/>
              </a:ext>
            </a:extLst>
          </p:cNvPr>
          <p:cNvSpPr txBox="1"/>
          <p:nvPr userDrawn="1"/>
        </p:nvSpPr>
        <p:spPr>
          <a:xfrm>
            <a:off x="5336818" y="6639446"/>
            <a:ext cx="1518365" cy="261610"/>
          </a:xfrm>
          <a:prstGeom prst="rect">
            <a:avLst/>
          </a:prstGeom>
          <a:noFill/>
        </p:spPr>
        <p:txBody>
          <a:bodyPr wrap="none" rtlCol="0">
            <a:spAutoFit/>
          </a:bodyPr>
          <a:lstStyle/>
          <a:p>
            <a:pPr algn="ctr"/>
            <a:r>
              <a:rPr lang="es-CO" sz="1100" b="1">
                <a:solidFill>
                  <a:schemeClr val="bg1"/>
                </a:solidFill>
                <a:latin typeface="Verdana" panose="020B0604030504040204" pitchFamily="34" charset="0"/>
              </a:rPr>
              <a:t>www.dnp.gov.co</a:t>
            </a:r>
          </a:p>
        </p:txBody>
      </p:sp>
      <p:pic>
        <p:nvPicPr>
          <p:cNvPr id="8" name="Imagen 7" descr="Logotipo&#10;&#10;Descripción generada automáticamente con confianza media">
            <a:extLst>
              <a:ext uri="{FF2B5EF4-FFF2-40B4-BE49-F238E27FC236}">
                <a16:creationId xmlns:a16="http://schemas.microsoft.com/office/drawing/2014/main" id="{37CCA9B3-2AB3-E278-926E-B4D5C8EA12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80" y="60050"/>
            <a:ext cx="2011680" cy="1010945"/>
          </a:xfrm>
          <a:prstGeom prst="rect">
            <a:avLst/>
          </a:prstGeom>
        </p:spPr>
      </p:pic>
    </p:spTree>
    <p:extLst>
      <p:ext uri="{BB962C8B-B14F-4D97-AF65-F5344CB8AC3E}">
        <p14:creationId xmlns:p14="http://schemas.microsoft.com/office/powerpoint/2010/main" val="19591184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3_En blanco">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DBE2D8C-F1B7-9003-04E7-40F714442EAE}"/>
              </a:ext>
            </a:extLst>
          </p:cNvPr>
          <p:cNvSpPr/>
          <p:nvPr userDrawn="1"/>
        </p:nvSpPr>
        <p:spPr>
          <a:xfrm>
            <a:off x="-46007" y="6686550"/>
            <a:ext cx="12284015" cy="263525"/>
          </a:xfrm>
          <a:prstGeom prst="rect">
            <a:avLst/>
          </a:prstGeom>
          <a:solidFill>
            <a:srgbClr val="FFCC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CuadroTexto 5">
            <a:extLst>
              <a:ext uri="{FF2B5EF4-FFF2-40B4-BE49-F238E27FC236}">
                <a16:creationId xmlns:a16="http://schemas.microsoft.com/office/drawing/2014/main" id="{E88E9338-8573-1BC0-02F8-EAF9CFAD6F9A}"/>
              </a:ext>
            </a:extLst>
          </p:cNvPr>
          <p:cNvSpPr txBox="1"/>
          <p:nvPr userDrawn="1"/>
        </p:nvSpPr>
        <p:spPr>
          <a:xfrm>
            <a:off x="5336818" y="6639446"/>
            <a:ext cx="1518365" cy="261610"/>
          </a:xfrm>
          <a:prstGeom prst="rect">
            <a:avLst/>
          </a:prstGeom>
          <a:noFill/>
        </p:spPr>
        <p:txBody>
          <a:bodyPr wrap="none" rtlCol="0">
            <a:spAutoFit/>
          </a:bodyPr>
          <a:lstStyle/>
          <a:p>
            <a:pPr algn="ctr"/>
            <a:r>
              <a:rPr lang="es-CO" sz="1100" b="1">
                <a:solidFill>
                  <a:schemeClr val="bg1"/>
                </a:solidFill>
                <a:latin typeface="Verdana" panose="020B0604030504040204" pitchFamily="34" charset="0"/>
              </a:rPr>
              <a:t>www.dnp.gov.co</a:t>
            </a:r>
          </a:p>
        </p:txBody>
      </p:sp>
    </p:spTree>
    <p:extLst>
      <p:ext uri="{BB962C8B-B14F-4D97-AF65-F5344CB8AC3E}">
        <p14:creationId xmlns:p14="http://schemas.microsoft.com/office/powerpoint/2010/main" val="3131104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rtada Capítulo">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367EC2A-18D1-976B-3CCC-5E224F50D437}"/>
              </a:ext>
            </a:extLst>
          </p:cNvPr>
          <p:cNvSpPr txBox="1"/>
          <p:nvPr userDrawn="1"/>
        </p:nvSpPr>
        <p:spPr>
          <a:xfrm>
            <a:off x="1559040" y="1896554"/>
            <a:ext cx="3461533" cy="646331"/>
          </a:xfrm>
          <a:prstGeom prst="rect">
            <a:avLst/>
          </a:prstGeom>
          <a:noFill/>
        </p:spPr>
        <p:txBody>
          <a:bodyPr wrap="square" rtlCol="0">
            <a:spAutoFit/>
          </a:bodyPr>
          <a:lstStyle/>
          <a:p>
            <a:pPr algn="l"/>
            <a:r>
              <a:rPr lang="es-CO" sz="3600" b="1">
                <a:solidFill>
                  <a:srgbClr val="4D4D4D"/>
                </a:solidFill>
                <a:latin typeface="Verdana" panose="020B0604030504040204" pitchFamily="34" charset="0"/>
                <a:ea typeface="Verdana" panose="020B0604030504040204" pitchFamily="34" charset="0"/>
              </a:rPr>
              <a:t>CONTENIDO</a:t>
            </a:r>
          </a:p>
        </p:txBody>
      </p:sp>
      <p:sp>
        <p:nvSpPr>
          <p:cNvPr id="25" name="Google Shape;51;p8">
            <a:extLst>
              <a:ext uri="{FF2B5EF4-FFF2-40B4-BE49-F238E27FC236}">
                <a16:creationId xmlns:a16="http://schemas.microsoft.com/office/drawing/2014/main" id="{A8ED15DF-07B7-FF25-EBB6-647FFDA54685}"/>
              </a:ext>
            </a:extLst>
          </p:cNvPr>
          <p:cNvSpPr txBox="1">
            <a:spLocks noGrp="1"/>
          </p:cNvSpPr>
          <p:nvPr userDrawn="1">
            <p:ph type="body" idx="2"/>
          </p:nvPr>
        </p:nvSpPr>
        <p:spPr>
          <a:xfrm>
            <a:off x="5178100" y="3259278"/>
            <a:ext cx="2344490" cy="640080"/>
          </a:xfrm>
          <a:prstGeom prst="rect">
            <a:avLst/>
          </a:prstGeom>
          <a:noFill/>
          <a:ln>
            <a:noFill/>
          </a:ln>
        </p:spPr>
        <p:txBody>
          <a:bodyPr spcFirstLastPara="1" wrap="square" lIns="0" tIns="0" rIns="0" bIns="0" anchor="ctr" anchorCtr="0"/>
          <a:lstStyle>
            <a:lvl1pPr marL="0" lvl="0" indent="-228600" algn="l">
              <a:lnSpc>
                <a:spcPct val="90000"/>
              </a:lnSpc>
              <a:spcBef>
                <a:spcPts val="0"/>
              </a:spcBef>
              <a:spcAft>
                <a:spcPts val="0"/>
              </a:spcAft>
              <a:buClr>
                <a:srgbClr val="0054BC"/>
              </a:buClr>
              <a:buSzPts val="1000"/>
              <a:buNone/>
              <a:defRPr sz="1000">
                <a:solidFill>
                  <a:schemeClr val="tx1">
                    <a:lumMod val="50000"/>
                    <a:lumOff val="50000"/>
                  </a:schemeClr>
                </a:solidFill>
                <a:latin typeface="Verdana" panose="020B0604030504040204" pitchFamily="34" charset="0"/>
                <a:ea typeface="Verdana" panose="020B0604030504040204" pitchFamily="34" charset="0"/>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dirty="0"/>
          </a:p>
        </p:txBody>
      </p:sp>
      <p:sp>
        <p:nvSpPr>
          <p:cNvPr id="47" name="Google Shape;51;p8">
            <a:extLst>
              <a:ext uri="{FF2B5EF4-FFF2-40B4-BE49-F238E27FC236}">
                <a16:creationId xmlns:a16="http://schemas.microsoft.com/office/drawing/2014/main" id="{C62BBDC7-53CD-0972-3187-05869E0F2202}"/>
              </a:ext>
            </a:extLst>
          </p:cNvPr>
          <p:cNvSpPr txBox="1">
            <a:spLocks noGrp="1"/>
          </p:cNvSpPr>
          <p:nvPr>
            <p:ph type="body" idx="10"/>
          </p:nvPr>
        </p:nvSpPr>
        <p:spPr>
          <a:xfrm>
            <a:off x="5178100" y="4013833"/>
            <a:ext cx="2344490" cy="640080"/>
          </a:xfrm>
          <a:prstGeom prst="rect">
            <a:avLst/>
          </a:prstGeom>
          <a:noFill/>
          <a:ln>
            <a:noFill/>
          </a:ln>
        </p:spPr>
        <p:txBody>
          <a:bodyPr spcFirstLastPara="1" wrap="square" lIns="0" tIns="0" rIns="0" bIns="0" anchor="ctr" anchorCtr="0"/>
          <a:lstStyle>
            <a:lvl1pPr marL="0" lvl="0" indent="-228600" algn="l">
              <a:lnSpc>
                <a:spcPct val="90000"/>
              </a:lnSpc>
              <a:spcBef>
                <a:spcPts val="0"/>
              </a:spcBef>
              <a:spcAft>
                <a:spcPts val="0"/>
              </a:spcAft>
              <a:buClr>
                <a:srgbClr val="0054BC"/>
              </a:buClr>
              <a:buSzPts val="1000"/>
              <a:buNone/>
              <a:defRPr sz="1000">
                <a:solidFill>
                  <a:schemeClr val="tx1">
                    <a:lumMod val="50000"/>
                    <a:lumOff val="50000"/>
                  </a:schemeClr>
                </a:solidFill>
                <a:latin typeface="Verdana" panose="020B0604030504040204" pitchFamily="34" charset="0"/>
                <a:ea typeface="Verdana" panose="020B0604030504040204" pitchFamily="34" charset="0"/>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dirty="0"/>
          </a:p>
        </p:txBody>
      </p:sp>
      <p:sp>
        <p:nvSpPr>
          <p:cNvPr id="49" name="Google Shape;51;p8">
            <a:extLst>
              <a:ext uri="{FF2B5EF4-FFF2-40B4-BE49-F238E27FC236}">
                <a16:creationId xmlns:a16="http://schemas.microsoft.com/office/drawing/2014/main" id="{F8847280-4072-F527-A6E0-3EF45AE1FB7E}"/>
              </a:ext>
            </a:extLst>
          </p:cNvPr>
          <p:cNvSpPr txBox="1">
            <a:spLocks noGrp="1"/>
          </p:cNvSpPr>
          <p:nvPr>
            <p:ph type="body" idx="11"/>
          </p:nvPr>
        </p:nvSpPr>
        <p:spPr>
          <a:xfrm>
            <a:off x="5178100" y="4755806"/>
            <a:ext cx="2344490" cy="640080"/>
          </a:xfrm>
          <a:prstGeom prst="rect">
            <a:avLst/>
          </a:prstGeom>
          <a:noFill/>
          <a:ln>
            <a:noFill/>
          </a:ln>
        </p:spPr>
        <p:txBody>
          <a:bodyPr spcFirstLastPara="1" wrap="square" lIns="0" tIns="0" rIns="0" bIns="0" anchor="ctr" anchorCtr="0"/>
          <a:lstStyle>
            <a:lvl1pPr marL="0" lvl="0" indent="-228600" algn="l">
              <a:lnSpc>
                <a:spcPct val="90000"/>
              </a:lnSpc>
              <a:spcBef>
                <a:spcPts val="0"/>
              </a:spcBef>
              <a:spcAft>
                <a:spcPts val="0"/>
              </a:spcAft>
              <a:buClr>
                <a:srgbClr val="0054BC"/>
              </a:buClr>
              <a:buSzPts val="1000"/>
              <a:buNone/>
              <a:defRPr sz="1000">
                <a:solidFill>
                  <a:schemeClr val="tx1">
                    <a:lumMod val="50000"/>
                    <a:lumOff val="50000"/>
                  </a:schemeClr>
                </a:solidFill>
                <a:latin typeface="Verdana" panose="020B0604030504040204" pitchFamily="34" charset="0"/>
                <a:ea typeface="Verdana" panose="020B0604030504040204" pitchFamily="34" charset="0"/>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1" name="Google Shape;51;p8">
            <a:extLst>
              <a:ext uri="{FF2B5EF4-FFF2-40B4-BE49-F238E27FC236}">
                <a16:creationId xmlns:a16="http://schemas.microsoft.com/office/drawing/2014/main" id="{AE1512C1-8450-21E0-10CE-2365A5B01304}"/>
              </a:ext>
            </a:extLst>
          </p:cNvPr>
          <p:cNvSpPr txBox="1">
            <a:spLocks noGrp="1"/>
          </p:cNvSpPr>
          <p:nvPr>
            <p:ph type="body" idx="12"/>
          </p:nvPr>
        </p:nvSpPr>
        <p:spPr>
          <a:xfrm>
            <a:off x="5178100" y="5497779"/>
            <a:ext cx="2344490" cy="640080"/>
          </a:xfrm>
          <a:prstGeom prst="rect">
            <a:avLst/>
          </a:prstGeom>
          <a:noFill/>
          <a:ln>
            <a:noFill/>
          </a:ln>
        </p:spPr>
        <p:txBody>
          <a:bodyPr spcFirstLastPara="1" wrap="square" lIns="0" tIns="0" rIns="0" bIns="0" anchor="ctr" anchorCtr="0"/>
          <a:lstStyle>
            <a:lvl1pPr marL="0" lvl="0" indent="-228600" algn="l">
              <a:lnSpc>
                <a:spcPct val="90000"/>
              </a:lnSpc>
              <a:spcBef>
                <a:spcPts val="0"/>
              </a:spcBef>
              <a:spcAft>
                <a:spcPts val="0"/>
              </a:spcAft>
              <a:buClr>
                <a:srgbClr val="0054BC"/>
              </a:buClr>
              <a:buSzPts val="1000"/>
              <a:buNone/>
              <a:defRPr sz="1000">
                <a:solidFill>
                  <a:schemeClr val="tx1">
                    <a:lumMod val="50000"/>
                    <a:lumOff val="50000"/>
                  </a:schemeClr>
                </a:solidFill>
                <a:latin typeface="Verdana" panose="020B0604030504040204" pitchFamily="34" charset="0"/>
                <a:ea typeface="Verdana" panose="020B0604030504040204" pitchFamily="34" charset="0"/>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3" name="Google Shape;51;p8">
            <a:extLst>
              <a:ext uri="{FF2B5EF4-FFF2-40B4-BE49-F238E27FC236}">
                <a16:creationId xmlns:a16="http://schemas.microsoft.com/office/drawing/2014/main" id="{F91B3B31-8ED2-B72B-F8BC-0B51035501D1}"/>
              </a:ext>
            </a:extLst>
          </p:cNvPr>
          <p:cNvSpPr txBox="1">
            <a:spLocks noGrp="1"/>
          </p:cNvSpPr>
          <p:nvPr>
            <p:ph type="body" idx="13"/>
          </p:nvPr>
        </p:nvSpPr>
        <p:spPr>
          <a:xfrm>
            <a:off x="8534042" y="3259278"/>
            <a:ext cx="2344490" cy="640080"/>
          </a:xfrm>
          <a:prstGeom prst="rect">
            <a:avLst/>
          </a:prstGeom>
          <a:noFill/>
          <a:ln>
            <a:noFill/>
          </a:ln>
        </p:spPr>
        <p:txBody>
          <a:bodyPr spcFirstLastPara="1" wrap="square" lIns="0" tIns="0" rIns="0" bIns="0" anchor="ctr" anchorCtr="0"/>
          <a:lstStyle>
            <a:lvl1pPr marL="0" lvl="0" indent="-228600" algn="l">
              <a:lnSpc>
                <a:spcPct val="90000"/>
              </a:lnSpc>
              <a:spcBef>
                <a:spcPts val="0"/>
              </a:spcBef>
              <a:spcAft>
                <a:spcPts val="0"/>
              </a:spcAft>
              <a:buClr>
                <a:srgbClr val="0054BC"/>
              </a:buClr>
              <a:buSzPts val="1000"/>
              <a:buNone/>
              <a:defRPr sz="1000">
                <a:solidFill>
                  <a:schemeClr val="tx1">
                    <a:lumMod val="50000"/>
                    <a:lumOff val="50000"/>
                  </a:schemeClr>
                </a:solidFill>
                <a:latin typeface="Verdana" panose="020B0604030504040204" pitchFamily="34" charset="0"/>
                <a:ea typeface="Verdana" panose="020B0604030504040204" pitchFamily="34" charset="0"/>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5" name="Google Shape;51;p8">
            <a:extLst>
              <a:ext uri="{FF2B5EF4-FFF2-40B4-BE49-F238E27FC236}">
                <a16:creationId xmlns:a16="http://schemas.microsoft.com/office/drawing/2014/main" id="{32835056-9984-2DAC-2AE3-5F74A427F4EC}"/>
              </a:ext>
            </a:extLst>
          </p:cNvPr>
          <p:cNvSpPr txBox="1">
            <a:spLocks noGrp="1"/>
          </p:cNvSpPr>
          <p:nvPr>
            <p:ph type="body" idx="14"/>
          </p:nvPr>
        </p:nvSpPr>
        <p:spPr>
          <a:xfrm>
            <a:off x="8534042" y="4013833"/>
            <a:ext cx="2344490" cy="640080"/>
          </a:xfrm>
          <a:prstGeom prst="rect">
            <a:avLst/>
          </a:prstGeom>
          <a:noFill/>
          <a:ln>
            <a:noFill/>
          </a:ln>
        </p:spPr>
        <p:txBody>
          <a:bodyPr spcFirstLastPara="1" wrap="square" lIns="0" tIns="0" rIns="0" bIns="0" anchor="ctr" anchorCtr="0"/>
          <a:lstStyle>
            <a:lvl1pPr marL="0" lvl="0" indent="-228600" algn="l">
              <a:lnSpc>
                <a:spcPct val="90000"/>
              </a:lnSpc>
              <a:spcBef>
                <a:spcPts val="0"/>
              </a:spcBef>
              <a:spcAft>
                <a:spcPts val="0"/>
              </a:spcAft>
              <a:buClr>
                <a:srgbClr val="0054BC"/>
              </a:buClr>
              <a:buSzPts val="1000"/>
              <a:buNone/>
              <a:defRPr sz="1000">
                <a:solidFill>
                  <a:schemeClr val="tx1">
                    <a:lumMod val="50000"/>
                    <a:lumOff val="50000"/>
                  </a:schemeClr>
                </a:solidFill>
                <a:latin typeface="Verdana" panose="020B0604030504040204" pitchFamily="34" charset="0"/>
                <a:ea typeface="Verdana" panose="020B0604030504040204" pitchFamily="34" charset="0"/>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7" name="Google Shape;51;p8">
            <a:extLst>
              <a:ext uri="{FF2B5EF4-FFF2-40B4-BE49-F238E27FC236}">
                <a16:creationId xmlns:a16="http://schemas.microsoft.com/office/drawing/2014/main" id="{177E13D1-BD12-B45F-1ED6-06C21978064A}"/>
              </a:ext>
            </a:extLst>
          </p:cNvPr>
          <p:cNvSpPr txBox="1">
            <a:spLocks noGrp="1"/>
          </p:cNvSpPr>
          <p:nvPr>
            <p:ph type="body" idx="15"/>
          </p:nvPr>
        </p:nvSpPr>
        <p:spPr>
          <a:xfrm>
            <a:off x="8534042" y="4755806"/>
            <a:ext cx="2344490" cy="640080"/>
          </a:xfrm>
          <a:prstGeom prst="rect">
            <a:avLst/>
          </a:prstGeom>
          <a:noFill/>
          <a:ln>
            <a:noFill/>
          </a:ln>
        </p:spPr>
        <p:txBody>
          <a:bodyPr spcFirstLastPara="1" wrap="square" lIns="0" tIns="0" rIns="0" bIns="0" anchor="ctr" anchorCtr="0"/>
          <a:lstStyle>
            <a:lvl1pPr marL="0" lvl="0" indent="-228600" algn="l">
              <a:lnSpc>
                <a:spcPct val="90000"/>
              </a:lnSpc>
              <a:spcBef>
                <a:spcPts val="0"/>
              </a:spcBef>
              <a:spcAft>
                <a:spcPts val="0"/>
              </a:spcAft>
              <a:buClr>
                <a:srgbClr val="0054BC"/>
              </a:buClr>
              <a:buSzPts val="1000"/>
              <a:buNone/>
              <a:defRPr sz="1000">
                <a:solidFill>
                  <a:schemeClr val="tx1">
                    <a:lumMod val="50000"/>
                    <a:lumOff val="50000"/>
                  </a:schemeClr>
                </a:solidFill>
                <a:latin typeface="Verdana" panose="020B0604030504040204" pitchFamily="34" charset="0"/>
                <a:ea typeface="Verdana" panose="020B0604030504040204" pitchFamily="34" charset="0"/>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9" name="Google Shape;51;p8">
            <a:extLst>
              <a:ext uri="{FF2B5EF4-FFF2-40B4-BE49-F238E27FC236}">
                <a16:creationId xmlns:a16="http://schemas.microsoft.com/office/drawing/2014/main" id="{B3185A1A-7A6D-5CDF-2306-D6C2662F596A}"/>
              </a:ext>
            </a:extLst>
          </p:cNvPr>
          <p:cNvSpPr txBox="1">
            <a:spLocks noGrp="1"/>
          </p:cNvSpPr>
          <p:nvPr>
            <p:ph type="body" idx="16"/>
          </p:nvPr>
        </p:nvSpPr>
        <p:spPr>
          <a:xfrm>
            <a:off x="8534042" y="5497779"/>
            <a:ext cx="2344490" cy="640080"/>
          </a:xfrm>
          <a:prstGeom prst="rect">
            <a:avLst/>
          </a:prstGeom>
          <a:noFill/>
          <a:ln>
            <a:noFill/>
          </a:ln>
        </p:spPr>
        <p:txBody>
          <a:bodyPr spcFirstLastPara="1" wrap="square" lIns="0" tIns="0" rIns="0" bIns="0" anchor="ctr" anchorCtr="0"/>
          <a:lstStyle>
            <a:lvl1pPr marL="0" lvl="0" indent="-228600" algn="l">
              <a:lnSpc>
                <a:spcPct val="90000"/>
              </a:lnSpc>
              <a:spcBef>
                <a:spcPts val="0"/>
              </a:spcBef>
              <a:spcAft>
                <a:spcPts val="0"/>
              </a:spcAft>
              <a:buClr>
                <a:srgbClr val="0054BC"/>
              </a:buClr>
              <a:buSzPts val="1000"/>
              <a:buNone/>
              <a:defRPr sz="1000">
                <a:solidFill>
                  <a:schemeClr val="tx1">
                    <a:lumMod val="50000"/>
                    <a:lumOff val="50000"/>
                  </a:schemeClr>
                </a:solidFill>
                <a:latin typeface="Verdana" panose="020B0604030504040204" pitchFamily="34" charset="0"/>
                <a:ea typeface="Verdana" panose="020B0604030504040204" pitchFamily="34" charset="0"/>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14" name="Google Shape;51;p8">
            <a:extLst>
              <a:ext uri="{FF2B5EF4-FFF2-40B4-BE49-F238E27FC236}">
                <a16:creationId xmlns:a16="http://schemas.microsoft.com/office/drawing/2014/main" id="{932C5F1B-9A75-6A46-2FDA-A949E2804B0B}"/>
              </a:ext>
            </a:extLst>
          </p:cNvPr>
          <p:cNvSpPr txBox="1">
            <a:spLocks noGrp="1"/>
          </p:cNvSpPr>
          <p:nvPr>
            <p:ph type="body" idx="17"/>
          </p:nvPr>
        </p:nvSpPr>
        <p:spPr>
          <a:xfrm>
            <a:off x="4241409" y="3259278"/>
            <a:ext cx="861930" cy="640080"/>
          </a:xfrm>
          <a:prstGeom prst="rect">
            <a:avLst/>
          </a:prstGeom>
          <a:noFill/>
          <a:ln>
            <a:noFill/>
          </a:ln>
        </p:spPr>
        <p:txBody>
          <a:bodyPr spcFirstLastPara="1" wrap="square" lIns="0" tIns="0" rIns="0" bIns="0" anchor="ctr" anchorCtr="0">
            <a:normAutofit/>
          </a:bodyPr>
          <a:lstStyle>
            <a:lvl1pPr marL="0" lvl="0" indent="-228600" algn="r">
              <a:lnSpc>
                <a:spcPct val="90000"/>
              </a:lnSpc>
              <a:spcBef>
                <a:spcPts val="0"/>
              </a:spcBef>
              <a:spcAft>
                <a:spcPts val="0"/>
              </a:spcAft>
              <a:buClr>
                <a:srgbClr val="0054BC"/>
              </a:buClr>
              <a:buSzPts val="1000"/>
              <a:buNone/>
              <a:defRPr sz="1800" b="1" kern="1200" dirty="0">
                <a:solidFill>
                  <a:srgbClr val="4D4D4D"/>
                </a:solidFill>
                <a:latin typeface="Verdana" panose="020B0604030504040204" pitchFamily="34" charset="0"/>
                <a:ea typeface="Verdana" panose="020B0604030504040204" pitchFamily="34" charset="0"/>
                <a:cs typeface="+mn-c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15" name="Google Shape;51;p8">
            <a:extLst>
              <a:ext uri="{FF2B5EF4-FFF2-40B4-BE49-F238E27FC236}">
                <a16:creationId xmlns:a16="http://schemas.microsoft.com/office/drawing/2014/main" id="{FD8FE322-AB87-20D7-93C6-6796F5A77ED7}"/>
              </a:ext>
            </a:extLst>
          </p:cNvPr>
          <p:cNvSpPr txBox="1">
            <a:spLocks noGrp="1"/>
          </p:cNvSpPr>
          <p:nvPr>
            <p:ph type="body" idx="18"/>
          </p:nvPr>
        </p:nvSpPr>
        <p:spPr>
          <a:xfrm>
            <a:off x="4241409" y="4013833"/>
            <a:ext cx="861930" cy="640080"/>
          </a:xfrm>
          <a:prstGeom prst="rect">
            <a:avLst/>
          </a:prstGeom>
          <a:noFill/>
          <a:ln>
            <a:noFill/>
          </a:ln>
        </p:spPr>
        <p:txBody>
          <a:bodyPr spcFirstLastPara="1" wrap="square" lIns="0" tIns="0" rIns="0" bIns="0" anchor="ctr" anchorCtr="0">
            <a:normAutofit/>
          </a:bodyPr>
          <a:lstStyle>
            <a:lvl1pPr marL="0" lvl="0" indent="-228600" algn="r">
              <a:lnSpc>
                <a:spcPct val="90000"/>
              </a:lnSpc>
              <a:spcBef>
                <a:spcPts val="0"/>
              </a:spcBef>
              <a:spcAft>
                <a:spcPts val="0"/>
              </a:spcAft>
              <a:buClr>
                <a:srgbClr val="0054BC"/>
              </a:buClr>
              <a:buSzPts val="1000"/>
              <a:buNone/>
              <a:defRPr sz="1800" b="1" kern="1200" dirty="0">
                <a:solidFill>
                  <a:srgbClr val="4D4D4D"/>
                </a:solidFill>
                <a:latin typeface="Verdana" panose="020B0604030504040204" pitchFamily="34" charset="0"/>
                <a:ea typeface="Verdana" panose="020B0604030504040204" pitchFamily="34" charset="0"/>
                <a:cs typeface="+mn-c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16" name="Google Shape;51;p8">
            <a:extLst>
              <a:ext uri="{FF2B5EF4-FFF2-40B4-BE49-F238E27FC236}">
                <a16:creationId xmlns:a16="http://schemas.microsoft.com/office/drawing/2014/main" id="{0435E15C-5C8D-DA2F-0E17-AC528EE964C9}"/>
              </a:ext>
            </a:extLst>
          </p:cNvPr>
          <p:cNvSpPr txBox="1">
            <a:spLocks noGrp="1"/>
          </p:cNvSpPr>
          <p:nvPr>
            <p:ph type="body" idx="19"/>
          </p:nvPr>
        </p:nvSpPr>
        <p:spPr>
          <a:xfrm>
            <a:off x="4241409" y="4755806"/>
            <a:ext cx="861930" cy="640080"/>
          </a:xfrm>
          <a:prstGeom prst="rect">
            <a:avLst/>
          </a:prstGeom>
          <a:noFill/>
          <a:ln>
            <a:noFill/>
          </a:ln>
        </p:spPr>
        <p:txBody>
          <a:bodyPr spcFirstLastPara="1" wrap="square" lIns="0" tIns="0" rIns="0" bIns="0" anchor="ctr" anchorCtr="0">
            <a:normAutofit/>
          </a:bodyPr>
          <a:lstStyle>
            <a:lvl1pPr marL="0" lvl="0" indent="-228600" algn="r">
              <a:lnSpc>
                <a:spcPct val="90000"/>
              </a:lnSpc>
              <a:spcBef>
                <a:spcPts val="0"/>
              </a:spcBef>
              <a:spcAft>
                <a:spcPts val="0"/>
              </a:spcAft>
              <a:buClr>
                <a:srgbClr val="0054BC"/>
              </a:buClr>
              <a:buSzPts val="1000"/>
              <a:buNone/>
              <a:defRPr sz="1800" b="1" kern="1200" dirty="0">
                <a:solidFill>
                  <a:srgbClr val="4D4D4D"/>
                </a:solidFill>
                <a:latin typeface="Verdana" panose="020B0604030504040204" pitchFamily="34" charset="0"/>
                <a:ea typeface="Verdana" panose="020B0604030504040204" pitchFamily="34" charset="0"/>
                <a:cs typeface="+mn-c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17" name="Google Shape;51;p8">
            <a:extLst>
              <a:ext uri="{FF2B5EF4-FFF2-40B4-BE49-F238E27FC236}">
                <a16:creationId xmlns:a16="http://schemas.microsoft.com/office/drawing/2014/main" id="{2D6134A0-535F-B6CF-5AED-C4D1608B5FAA}"/>
              </a:ext>
            </a:extLst>
          </p:cNvPr>
          <p:cNvSpPr txBox="1">
            <a:spLocks noGrp="1"/>
          </p:cNvSpPr>
          <p:nvPr>
            <p:ph type="body" idx="20"/>
          </p:nvPr>
        </p:nvSpPr>
        <p:spPr>
          <a:xfrm>
            <a:off x="4241409" y="5497779"/>
            <a:ext cx="861930" cy="640080"/>
          </a:xfrm>
          <a:prstGeom prst="rect">
            <a:avLst/>
          </a:prstGeom>
          <a:noFill/>
          <a:ln>
            <a:noFill/>
          </a:ln>
        </p:spPr>
        <p:txBody>
          <a:bodyPr spcFirstLastPara="1" wrap="square" lIns="0" tIns="0" rIns="0" bIns="0" anchor="ctr" anchorCtr="0">
            <a:normAutofit/>
          </a:bodyPr>
          <a:lstStyle>
            <a:lvl1pPr marL="0" lvl="0" indent="-228600" algn="r">
              <a:lnSpc>
                <a:spcPct val="90000"/>
              </a:lnSpc>
              <a:spcBef>
                <a:spcPts val="0"/>
              </a:spcBef>
              <a:spcAft>
                <a:spcPts val="0"/>
              </a:spcAft>
              <a:buClr>
                <a:srgbClr val="0054BC"/>
              </a:buClr>
              <a:buSzPts val="1000"/>
              <a:buNone/>
              <a:defRPr sz="1800" b="1" kern="1200" dirty="0">
                <a:solidFill>
                  <a:srgbClr val="4D4D4D"/>
                </a:solidFill>
                <a:latin typeface="Verdana" panose="020B0604030504040204" pitchFamily="34" charset="0"/>
                <a:ea typeface="Verdana" panose="020B0604030504040204" pitchFamily="34" charset="0"/>
                <a:cs typeface="+mn-c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18" name="Google Shape;51;p8">
            <a:extLst>
              <a:ext uri="{FF2B5EF4-FFF2-40B4-BE49-F238E27FC236}">
                <a16:creationId xmlns:a16="http://schemas.microsoft.com/office/drawing/2014/main" id="{9E974B48-530C-8229-29F0-9B74F7A0780D}"/>
              </a:ext>
            </a:extLst>
          </p:cNvPr>
          <p:cNvSpPr txBox="1">
            <a:spLocks noGrp="1"/>
          </p:cNvSpPr>
          <p:nvPr>
            <p:ph type="body" idx="21"/>
          </p:nvPr>
        </p:nvSpPr>
        <p:spPr>
          <a:xfrm>
            <a:off x="7597351" y="3259278"/>
            <a:ext cx="861930" cy="640080"/>
          </a:xfrm>
          <a:prstGeom prst="rect">
            <a:avLst/>
          </a:prstGeom>
          <a:noFill/>
          <a:ln>
            <a:noFill/>
          </a:ln>
        </p:spPr>
        <p:txBody>
          <a:bodyPr spcFirstLastPara="1" wrap="square" lIns="0" tIns="0" rIns="0" bIns="0" anchor="ctr" anchorCtr="0">
            <a:normAutofit/>
          </a:bodyPr>
          <a:lstStyle>
            <a:lvl1pPr marL="0" lvl="0" indent="-228600" algn="r">
              <a:lnSpc>
                <a:spcPct val="90000"/>
              </a:lnSpc>
              <a:spcBef>
                <a:spcPts val="0"/>
              </a:spcBef>
              <a:spcAft>
                <a:spcPts val="0"/>
              </a:spcAft>
              <a:buClr>
                <a:srgbClr val="0054BC"/>
              </a:buClr>
              <a:buSzPts val="1000"/>
              <a:buNone/>
              <a:defRPr sz="1800" b="1" kern="1200" dirty="0">
                <a:solidFill>
                  <a:srgbClr val="4D4D4D"/>
                </a:solidFill>
                <a:latin typeface="Verdana" panose="020B0604030504040204" pitchFamily="34" charset="0"/>
                <a:ea typeface="Verdana" panose="020B0604030504040204" pitchFamily="34" charset="0"/>
                <a:cs typeface="+mn-c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19" name="Google Shape;51;p8">
            <a:extLst>
              <a:ext uri="{FF2B5EF4-FFF2-40B4-BE49-F238E27FC236}">
                <a16:creationId xmlns:a16="http://schemas.microsoft.com/office/drawing/2014/main" id="{410AC7FA-31D6-ACB5-A78C-3903686C3BA0}"/>
              </a:ext>
            </a:extLst>
          </p:cNvPr>
          <p:cNvSpPr txBox="1">
            <a:spLocks noGrp="1"/>
          </p:cNvSpPr>
          <p:nvPr>
            <p:ph type="body" idx="22"/>
          </p:nvPr>
        </p:nvSpPr>
        <p:spPr>
          <a:xfrm>
            <a:off x="7597351" y="4013833"/>
            <a:ext cx="861930" cy="640080"/>
          </a:xfrm>
          <a:prstGeom prst="rect">
            <a:avLst/>
          </a:prstGeom>
          <a:noFill/>
          <a:ln>
            <a:noFill/>
          </a:ln>
        </p:spPr>
        <p:txBody>
          <a:bodyPr spcFirstLastPara="1" wrap="square" lIns="0" tIns="0" rIns="0" bIns="0" anchor="ctr" anchorCtr="0">
            <a:normAutofit/>
          </a:bodyPr>
          <a:lstStyle>
            <a:lvl1pPr marL="0" lvl="0" indent="-228600" algn="r">
              <a:lnSpc>
                <a:spcPct val="90000"/>
              </a:lnSpc>
              <a:spcBef>
                <a:spcPts val="0"/>
              </a:spcBef>
              <a:spcAft>
                <a:spcPts val="0"/>
              </a:spcAft>
              <a:buClr>
                <a:srgbClr val="0054BC"/>
              </a:buClr>
              <a:buSzPts val="1000"/>
              <a:buNone/>
              <a:defRPr sz="1800" b="1" kern="1200" dirty="0">
                <a:solidFill>
                  <a:srgbClr val="4D4D4D"/>
                </a:solidFill>
                <a:latin typeface="Verdana" panose="020B0604030504040204" pitchFamily="34" charset="0"/>
                <a:ea typeface="Verdana" panose="020B0604030504040204" pitchFamily="34" charset="0"/>
                <a:cs typeface="+mn-c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20" name="Google Shape;51;p8">
            <a:extLst>
              <a:ext uri="{FF2B5EF4-FFF2-40B4-BE49-F238E27FC236}">
                <a16:creationId xmlns:a16="http://schemas.microsoft.com/office/drawing/2014/main" id="{74E8CB04-C622-FA8B-9099-8E36CF31A97A}"/>
              </a:ext>
            </a:extLst>
          </p:cNvPr>
          <p:cNvSpPr txBox="1">
            <a:spLocks noGrp="1"/>
          </p:cNvSpPr>
          <p:nvPr>
            <p:ph type="body" idx="23"/>
          </p:nvPr>
        </p:nvSpPr>
        <p:spPr>
          <a:xfrm>
            <a:off x="7597351" y="4755806"/>
            <a:ext cx="861930" cy="640080"/>
          </a:xfrm>
          <a:prstGeom prst="rect">
            <a:avLst/>
          </a:prstGeom>
          <a:noFill/>
          <a:ln>
            <a:noFill/>
          </a:ln>
        </p:spPr>
        <p:txBody>
          <a:bodyPr spcFirstLastPara="1" wrap="square" lIns="0" tIns="0" rIns="0" bIns="0" anchor="ctr" anchorCtr="0">
            <a:normAutofit/>
          </a:bodyPr>
          <a:lstStyle>
            <a:lvl1pPr marL="0" lvl="0" indent="-228600" algn="r">
              <a:lnSpc>
                <a:spcPct val="90000"/>
              </a:lnSpc>
              <a:spcBef>
                <a:spcPts val="0"/>
              </a:spcBef>
              <a:spcAft>
                <a:spcPts val="0"/>
              </a:spcAft>
              <a:buClr>
                <a:srgbClr val="0054BC"/>
              </a:buClr>
              <a:buSzPts val="1000"/>
              <a:buNone/>
              <a:defRPr sz="1800" b="1" kern="1200" dirty="0">
                <a:solidFill>
                  <a:srgbClr val="4D4D4D"/>
                </a:solidFill>
                <a:latin typeface="Verdana" panose="020B0604030504040204" pitchFamily="34" charset="0"/>
                <a:ea typeface="Verdana" panose="020B0604030504040204" pitchFamily="34" charset="0"/>
                <a:cs typeface="+mn-c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21" name="Google Shape;51;p8">
            <a:extLst>
              <a:ext uri="{FF2B5EF4-FFF2-40B4-BE49-F238E27FC236}">
                <a16:creationId xmlns:a16="http://schemas.microsoft.com/office/drawing/2014/main" id="{6233D62F-5C7D-D54E-8CAE-758DDB8DD18A}"/>
              </a:ext>
            </a:extLst>
          </p:cNvPr>
          <p:cNvSpPr txBox="1">
            <a:spLocks noGrp="1"/>
          </p:cNvSpPr>
          <p:nvPr>
            <p:ph type="body" idx="24"/>
          </p:nvPr>
        </p:nvSpPr>
        <p:spPr>
          <a:xfrm>
            <a:off x="7597351" y="5497779"/>
            <a:ext cx="861930" cy="640080"/>
          </a:xfrm>
          <a:prstGeom prst="rect">
            <a:avLst/>
          </a:prstGeom>
          <a:noFill/>
          <a:ln>
            <a:noFill/>
          </a:ln>
        </p:spPr>
        <p:txBody>
          <a:bodyPr spcFirstLastPara="1" wrap="square" lIns="0" tIns="0" rIns="0" bIns="0" anchor="ctr" anchorCtr="0">
            <a:normAutofit/>
          </a:bodyPr>
          <a:lstStyle>
            <a:lvl1pPr marL="0" lvl="0" indent="-228600" algn="r">
              <a:lnSpc>
                <a:spcPct val="90000"/>
              </a:lnSpc>
              <a:spcBef>
                <a:spcPts val="0"/>
              </a:spcBef>
              <a:spcAft>
                <a:spcPts val="0"/>
              </a:spcAft>
              <a:buClr>
                <a:srgbClr val="0054BC"/>
              </a:buClr>
              <a:buSzPts val="1000"/>
              <a:buNone/>
              <a:defRPr sz="1800" b="1" kern="1200" dirty="0">
                <a:solidFill>
                  <a:srgbClr val="4D4D4D"/>
                </a:solidFill>
                <a:latin typeface="Verdana" panose="020B0604030504040204" pitchFamily="34" charset="0"/>
                <a:ea typeface="Verdana" panose="020B0604030504040204" pitchFamily="34" charset="0"/>
                <a:cs typeface="+mn-c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 name="Rectángulo 5">
            <a:extLst>
              <a:ext uri="{FF2B5EF4-FFF2-40B4-BE49-F238E27FC236}">
                <a16:creationId xmlns:a16="http://schemas.microsoft.com/office/drawing/2014/main" id="{2BE3454E-B974-E9EA-733F-CA0DE3DEDD18}"/>
              </a:ext>
            </a:extLst>
          </p:cNvPr>
          <p:cNvSpPr/>
          <p:nvPr userDrawn="1"/>
        </p:nvSpPr>
        <p:spPr>
          <a:xfrm>
            <a:off x="-46007" y="6686550"/>
            <a:ext cx="12284015" cy="263525"/>
          </a:xfrm>
          <a:prstGeom prst="rect">
            <a:avLst/>
          </a:prstGeom>
          <a:solidFill>
            <a:srgbClr val="FFCC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CuadroTexto 21">
            <a:extLst>
              <a:ext uri="{FF2B5EF4-FFF2-40B4-BE49-F238E27FC236}">
                <a16:creationId xmlns:a16="http://schemas.microsoft.com/office/drawing/2014/main" id="{A24DEE68-82AA-3655-70BC-31FED8C8132F}"/>
              </a:ext>
            </a:extLst>
          </p:cNvPr>
          <p:cNvSpPr txBox="1"/>
          <p:nvPr userDrawn="1"/>
        </p:nvSpPr>
        <p:spPr>
          <a:xfrm>
            <a:off x="5336818" y="6639446"/>
            <a:ext cx="1518365" cy="261610"/>
          </a:xfrm>
          <a:prstGeom prst="rect">
            <a:avLst/>
          </a:prstGeom>
          <a:noFill/>
        </p:spPr>
        <p:txBody>
          <a:bodyPr wrap="none" rtlCol="0">
            <a:spAutoFit/>
          </a:bodyPr>
          <a:lstStyle/>
          <a:p>
            <a:pPr algn="ctr"/>
            <a:r>
              <a:rPr lang="es-CO" sz="1100" b="1">
                <a:solidFill>
                  <a:schemeClr val="bg1"/>
                </a:solidFill>
                <a:latin typeface="Verdana" panose="020B0604030504040204" pitchFamily="34" charset="0"/>
              </a:rPr>
              <a:t>www.dnp.gov.co</a:t>
            </a:r>
          </a:p>
        </p:txBody>
      </p:sp>
      <p:pic>
        <p:nvPicPr>
          <p:cNvPr id="23" name="Imagen 22" descr="Interfaz de usuario gráfica, Texto&#10;&#10;Descripción generada automáticamente">
            <a:extLst>
              <a:ext uri="{FF2B5EF4-FFF2-40B4-BE49-F238E27FC236}">
                <a16:creationId xmlns:a16="http://schemas.microsoft.com/office/drawing/2014/main" id="{D414599A-FC1B-1E7F-F792-1FAB0E0EA8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5982" y="0"/>
            <a:ext cx="2627438" cy="1188718"/>
          </a:xfrm>
          <a:prstGeom prst="rect">
            <a:avLst/>
          </a:prstGeom>
        </p:spPr>
      </p:pic>
      <p:pic>
        <p:nvPicPr>
          <p:cNvPr id="24" name="Imagen 23" descr="Logotipo&#10;&#10;Descripción generada automáticamente con confianza media">
            <a:extLst>
              <a:ext uri="{FF2B5EF4-FFF2-40B4-BE49-F238E27FC236}">
                <a16:creationId xmlns:a16="http://schemas.microsoft.com/office/drawing/2014/main" id="{617137E9-D233-BA5D-6C22-CCCAF61DD1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 y="60050"/>
            <a:ext cx="2011680" cy="1010945"/>
          </a:xfrm>
          <a:prstGeom prst="rect">
            <a:avLst/>
          </a:prstGeom>
        </p:spPr>
      </p:pic>
    </p:spTree>
    <p:extLst>
      <p:ext uri="{BB962C8B-B14F-4D97-AF65-F5344CB8AC3E}">
        <p14:creationId xmlns:p14="http://schemas.microsoft.com/office/powerpoint/2010/main" val="2402584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13" name="Marcador de texto 12">
            <a:extLst>
              <a:ext uri="{FF2B5EF4-FFF2-40B4-BE49-F238E27FC236}">
                <a16:creationId xmlns:a16="http://schemas.microsoft.com/office/drawing/2014/main" id="{0EEF1A03-B63F-7A69-3DA6-D5F208E2A508}"/>
              </a:ext>
            </a:extLst>
          </p:cNvPr>
          <p:cNvSpPr>
            <a:spLocks noGrp="1"/>
          </p:cNvSpPr>
          <p:nvPr>
            <p:ph type="body" sz="quarter" idx="10"/>
          </p:nvPr>
        </p:nvSpPr>
        <p:spPr>
          <a:xfrm>
            <a:off x="4673283" y="4184015"/>
            <a:ext cx="6688137" cy="890588"/>
          </a:xfrm>
        </p:spPr>
        <p:txBody>
          <a:bodyPr>
            <a:noAutofit/>
          </a:bodyPr>
          <a:lstStyle>
            <a:lvl1pPr marL="0" indent="0">
              <a:buNone/>
              <a:defRPr lang="es-ES" sz="1600" kern="1200" spc="40" dirty="0">
                <a:solidFill>
                  <a:schemeClr val="tx1">
                    <a:tint val="75000"/>
                  </a:schemeClr>
                </a:solidFill>
                <a:latin typeface="Verdana" panose="020B0604030504040204" pitchFamily="34" charset="0"/>
                <a:ea typeface="Verdana" panose="020B0604030504040204" pitchFamily="34" charset="0"/>
                <a:cs typeface="+mn-cs"/>
              </a:defRPr>
            </a:lvl1pPr>
            <a:lvl2pPr marL="457200" indent="0">
              <a:buNone/>
              <a:defRPr sz="1800">
                <a:solidFill>
                  <a:schemeClr val="tx1">
                    <a:lumMod val="50000"/>
                    <a:lumOff val="50000"/>
                  </a:schemeClr>
                </a:solidFill>
              </a:defRPr>
            </a:lvl2pPr>
            <a:lvl3pPr marL="914400" indent="0">
              <a:buNone/>
              <a:defRPr sz="1600">
                <a:solidFill>
                  <a:schemeClr val="tx1">
                    <a:lumMod val="50000"/>
                    <a:lumOff val="50000"/>
                  </a:schemeClr>
                </a:solidFill>
              </a:defRPr>
            </a:lvl3pPr>
            <a:lvl4pPr marL="1371600" indent="0">
              <a:buNone/>
              <a:defRPr sz="1400">
                <a:solidFill>
                  <a:schemeClr val="tx1">
                    <a:lumMod val="50000"/>
                    <a:lumOff val="50000"/>
                  </a:schemeClr>
                </a:solidFill>
              </a:defRPr>
            </a:lvl4pPr>
            <a:lvl5pPr marL="1828800" indent="0">
              <a:buNone/>
              <a:defRPr sz="1400">
                <a:solidFill>
                  <a:schemeClr val="tx1">
                    <a:lumMod val="50000"/>
                    <a:lumOff val="50000"/>
                  </a:schemeClr>
                </a:solidFill>
              </a:defRPr>
            </a:lvl5pPr>
          </a:lstStyle>
          <a:p>
            <a:pPr lvl="0"/>
            <a:r>
              <a:rPr lang="es-ES"/>
              <a:t>Haga clic para modificar los estilos de texto del patrón</a:t>
            </a:r>
          </a:p>
        </p:txBody>
      </p:sp>
      <p:sp>
        <p:nvSpPr>
          <p:cNvPr id="18" name="Título 17">
            <a:extLst>
              <a:ext uri="{FF2B5EF4-FFF2-40B4-BE49-F238E27FC236}">
                <a16:creationId xmlns:a16="http://schemas.microsoft.com/office/drawing/2014/main" id="{5E2C3813-65D2-0F90-89FF-A1B970A0B7BD}"/>
              </a:ext>
            </a:extLst>
          </p:cNvPr>
          <p:cNvSpPr>
            <a:spLocks noGrp="1"/>
          </p:cNvSpPr>
          <p:nvPr>
            <p:ph type="title"/>
          </p:nvPr>
        </p:nvSpPr>
        <p:spPr>
          <a:xfrm>
            <a:off x="4673283" y="1821632"/>
            <a:ext cx="6688137" cy="2232441"/>
          </a:xfrm>
        </p:spPr>
        <p:txBody>
          <a:bodyPr anchor="b">
            <a:normAutofit/>
          </a:bodyPr>
          <a:lstStyle>
            <a:lvl1pPr>
              <a:defRPr lang="es-MX" sz="4000" b="1" kern="1200" dirty="0">
                <a:solidFill>
                  <a:schemeClr val="tx1"/>
                </a:solidFill>
                <a:latin typeface="Verdana" panose="020B0604030504040204" pitchFamily="34" charset="0"/>
                <a:ea typeface="Verdana" panose="020B0604030504040204" pitchFamily="34" charset="0"/>
                <a:cs typeface="+mj-cs"/>
              </a:defRPr>
            </a:lvl1pPr>
          </a:lstStyle>
          <a:p>
            <a:r>
              <a:rPr lang="es-ES"/>
              <a:t>Haga clic para modificar el estilo de título del patrón</a:t>
            </a:r>
            <a:endParaRPr lang="es-MX"/>
          </a:p>
        </p:txBody>
      </p:sp>
      <p:sp>
        <p:nvSpPr>
          <p:cNvPr id="21" name="Rectángulo 20">
            <a:extLst>
              <a:ext uri="{FF2B5EF4-FFF2-40B4-BE49-F238E27FC236}">
                <a16:creationId xmlns:a16="http://schemas.microsoft.com/office/drawing/2014/main" id="{25FD5EC9-267B-CA04-F24C-B5BD7D9198CD}"/>
              </a:ext>
            </a:extLst>
          </p:cNvPr>
          <p:cNvSpPr/>
          <p:nvPr userDrawn="1"/>
        </p:nvSpPr>
        <p:spPr>
          <a:xfrm>
            <a:off x="-46007" y="6686550"/>
            <a:ext cx="12284015" cy="263525"/>
          </a:xfrm>
          <a:prstGeom prst="rect">
            <a:avLst/>
          </a:prstGeom>
          <a:solidFill>
            <a:srgbClr val="FFCC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CuadroTexto 21">
            <a:extLst>
              <a:ext uri="{FF2B5EF4-FFF2-40B4-BE49-F238E27FC236}">
                <a16:creationId xmlns:a16="http://schemas.microsoft.com/office/drawing/2014/main" id="{3630EC23-043E-20BA-9043-42EEBF841BF3}"/>
              </a:ext>
            </a:extLst>
          </p:cNvPr>
          <p:cNvSpPr txBox="1"/>
          <p:nvPr userDrawn="1"/>
        </p:nvSpPr>
        <p:spPr>
          <a:xfrm>
            <a:off x="5336818" y="6639446"/>
            <a:ext cx="1518365" cy="261610"/>
          </a:xfrm>
          <a:prstGeom prst="rect">
            <a:avLst/>
          </a:prstGeom>
          <a:noFill/>
        </p:spPr>
        <p:txBody>
          <a:bodyPr wrap="none" rtlCol="0">
            <a:spAutoFit/>
          </a:bodyPr>
          <a:lstStyle/>
          <a:p>
            <a:pPr algn="ctr"/>
            <a:r>
              <a:rPr lang="es-CO" sz="1100" b="1">
                <a:solidFill>
                  <a:schemeClr val="bg1"/>
                </a:solidFill>
                <a:latin typeface="Verdana" panose="020B0604030504040204" pitchFamily="34" charset="0"/>
              </a:rPr>
              <a:t>www.dnp.gov.co</a:t>
            </a:r>
          </a:p>
        </p:txBody>
      </p:sp>
      <p:pic>
        <p:nvPicPr>
          <p:cNvPr id="23" name="Imagen 22" descr="Interfaz de usuario gráfica, Texto&#10;&#10;Descripción generada automáticamente">
            <a:extLst>
              <a:ext uri="{FF2B5EF4-FFF2-40B4-BE49-F238E27FC236}">
                <a16:creationId xmlns:a16="http://schemas.microsoft.com/office/drawing/2014/main" id="{647F0D62-0F61-B70C-4526-177B533E13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5982" y="0"/>
            <a:ext cx="2627438" cy="1188718"/>
          </a:xfrm>
          <a:prstGeom prst="rect">
            <a:avLst/>
          </a:prstGeom>
        </p:spPr>
      </p:pic>
      <p:pic>
        <p:nvPicPr>
          <p:cNvPr id="24" name="Imagen 23" descr="Logotipo&#10;&#10;Descripción generada automáticamente con confianza media">
            <a:extLst>
              <a:ext uri="{FF2B5EF4-FFF2-40B4-BE49-F238E27FC236}">
                <a16:creationId xmlns:a16="http://schemas.microsoft.com/office/drawing/2014/main" id="{6F802C20-18D2-65AD-4723-B36D4561437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 y="60050"/>
            <a:ext cx="2011680" cy="1010945"/>
          </a:xfrm>
          <a:prstGeom prst="rect">
            <a:avLst/>
          </a:prstGeom>
        </p:spPr>
      </p:pic>
      <p:sp>
        <p:nvSpPr>
          <p:cNvPr id="26" name="Marcador de texto 25">
            <a:extLst>
              <a:ext uri="{FF2B5EF4-FFF2-40B4-BE49-F238E27FC236}">
                <a16:creationId xmlns:a16="http://schemas.microsoft.com/office/drawing/2014/main" id="{67A2E3D3-51F7-BC24-B4B5-7BF4CE4D66A1}"/>
              </a:ext>
            </a:extLst>
          </p:cNvPr>
          <p:cNvSpPr>
            <a:spLocks noGrp="1"/>
          </p:cNvSpPr>
          <p:nvPr>
            <p:ph type="body" sz="quarter" idx="11" hasCustomPrompt="1"/>
          </p:nvPr>
        </p:nvSpPr>
        <p:spPr>
          <a:xfrm>
            <a:off x="1681163" y="2595450"/>
            <a:ext cx="2854325" cy="1458912"/>
          </a:xfrm>
        </p:spPr>
        <p:txBody>
          <a:bodyPr>
            <a:noAutofit/>
          </a:bodyPr>
          <a:lstStyle>
            <a:lvl1pPr marL="0" indent="0" algn="r">
              <a:buNone/>
              <a:defRPr lang="es-CO" sz="12800" b="1" kern="1200" spc="-1000" baseline="0" dirty="0">
                <a:solidFill>
                  <a:schemeClr val="bg1">
                    <a:lumMod val="50000"/>
                  </a:schemeClr>
                </a:solidFill>
                <a:latin typeface="Arial Black" panose="020B0A04020102020204" pitchFamily="34" charset="0"/>
                <a:ea typeface="Verdana" panose="020B0604030504040204" pitchFamily="34" charset="0"/>
                <a:cs typeface="Arial" panose="020B0604020202020204" pitchFamily="34" charset="0"/>
              </a:defRPr>
            </a:lvl1pPr>
          </a:lstStyle>
          <a:p>
            <a:pPr lvl="0"/>
            <a:r>
              <a:rPr lang="es-ES"/>
              <a:t>01</a:t>
            </a:r>
            <a:endParaRPr lang="es-CO"/>
          </a:p>
        </p:txBody>
      </p:sp>
    </p:spTree>
    <p:extLst>
      <p:ext uri="{BB962C8B-B14F-4D97-AF65-F5344CB8AC3E}">
        <p14:creationId xmlns:p14="http://schemas.microsoft.com/office/powerpoint/2010/main" val="3680549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635000" y="1770696"/>
            <a:ext cx="10922000" cy="477837"/>
          </a:xfrm>
        </p:spPr>
        <p:txBody>
          <a:bodyPr anchor="t"/>
          <a:lstStyle>
            <a:lvl1pPr algn="ctr">
              <a:defRPr sz="2800" b="1">
                <a:latin typeface="Verdana" panose="020B0604030504040204" pitchFamily="34" charset="0"/>
              </a:defRPr>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635000" y="2421571"/>
            <a:ext cx="10922000" cy="3205162"/>
          </a:xfrm>
        </p:spPr>
        <p:txBody>
          <a:bodyPr/>
          <a:lstStyle>
            <a:lvl1pPr marL="0" indent="0" algn="ctr">
              <a:buNone/>
              <a:defRPr sz="2400">
                <a:latin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21/12/2023</a:t>
            </a:fld>
            <a:endParaRPr lang="es-CO"/>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lvl1pPr>
              <a:defRPr>
                <a:latin typeface="Verdana" panose="020B0604030504040204" pitchFamily="34" charset="0"/>
              </a:defRPr>
            </a:lvl1pPr>
          </a:lstStyle>
          <a:p>
            <a:endParaRPr lang="es-CO"/>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a:p>
        </p:txBody>
      </p:sp>
      <p:sp>
        <p:nvSpPr>
          <p:cNvPr id="8" name="Rectángulo 7">
            <a:extLst>
              <a:ext uri="{FF2B5EF4-FFF2-40B4-BE49-F238E27FC236}">
                <a16:creationId xmlns:a16="http://schemas.microsoft.com/office/drawing/2014/main" id="{80CB9D97-EFD8-5B6A-1BBD-8F43F0F12B93}"/>
              </a:ext>
            </a:extLst>
          </p:cNvPr>
          <p:cNvSpPr/>
          <p:nvPr userDrawn="1"/>
        </p:nvSpPr>
        <p:spPr>
          <a:xfrm>
            <a:off x="-46007" y="6686550"/>
            <a:ext cx="12284015" cy="263525"/>
          </a:xfrm>
          <a:prstGeom prst="rect">
            <a:avLst/>
          </a:prstGeom>
          <a:solidFill>
            <a:srgbClr val="FFCC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 name="Imagen 9" descr="Interfaz de usuario gráfica, Texto&#10;&#10;Descripción generada automáticamente">
            <a:extLst>
              <a:ext uri="{FF2B5EF4-FFF2-40B4-BE49-F238E27FC236}">
                <a16:creationId xmlns:a16="http://schemas.microsoft.com/office/drawing/2014/main" id="{8E8C33B0-9BFE-0B9C-FD0A-A118984896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5982" y="0"/>
            <a:ext cx="2627438" cy="1188718"/>
          </a:xfrm>
          <a:prstGeom prst="rect">
            <a:avLst/>
          </a:prstGeom>
        </p:spPr>
      </p:pic>
      <p:pic>
        <p:nvPicPr>
          <p:cNvPr id="12" name="Imagen 11" descr="Logotipo&#10;&#10;Descripción generada automáticamente con confianza media">
            <a:extLst>
              <a:ext uri="{FF2B5EF4-FFF2-40B4-BE49-F238E27FC236}">
                <a16:creationId xmlns:a16="http://schemas.microsoft.com/office/drawing/2014/main" id="{3F8410F6-0F46-5E49-4F8C-540CF06DD7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 y="60050"/>
            <a:ext cx="2011680" cy="1010945"/>
          </a:xfrm>
          <a:prstGeom prst="rect">
            <a:avLst/>
          </a:prstGeom>
        </p:spPr>
      </p:pic>
      <p:sp>
        <p:nvSpPr>
          <p:cNvPr id="7" name="CuadroTexto 6">
            <a:extLst>
              <a:ext uri="{FF2B5EF4-FFF2-40B4-BE49-F238E27FC236}">
                <a16:creationId xmlns:a16="http://schemas.microsoft.com/office/drawing/2014/main" id="{9ACD94BF-3839-D9C0-31F2-5E4B591F6CA6}"/>
              </a:ext>
            </a:extLst>
          </p:cNvPr>
          <p:cNvSpPr txBox="1"/>
          <p:nvPr userDrawn="1"/>
        </p:nvSpPr>
        <p:spPr>
          <a:xfrm>
            <a:off x="5336818" y="6639446"/>
            <a:ext cx="1518365" cy="261610"/>
          </a:xfrm>
          <a:prstGeom prst="rect">
            <a:avLst/>
          </a:prstGeom>
          <a:noFill/>
        </p:spPr>
        <p:txBody>
          <a:bodyPr wrap="none" rtlCol="0">
            <a:spAutoFit/>
          </a:bodyPr>
          <a:lstStyle/>
          <a:p>
            <a:pPr algn="ctr"/>
            <a:r>
              <a:rPr lang="es-CO" sz="1100" b="1">
                <a:solidFill>
                  <a:schemeClr val="bg1"/>
                </a:solidFill>
                <a:latin typeface="Verdana" panose="020B0604030504040204" pitchFamily="34" charset="0"/>
              </a:rPr>
              <a:t>www.dnp.gov.co</a:t>
            </a:r>
          </a:p>
        </p:txBody>
      </p:sp>
    </p:spTree>
    <p:extLst>
      <p:ext uri="{BB962C8B-B14F-4D97-AF65-F5344CB8AC3E}">
        <p14:creationId xmlns:p14="http://schemas.microsoft.com/office/powerpoint/2010/main" val="4035763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p:spPr>
        <p:txBody>
          <a:bodyPr anchor="b"/>
          <a:lstStyle>
            <a:lvl1pPr>
              <a:defRPr sz="6000" b="1">
                <a:latin typeface="Verdana" panose="020B0604030504040204" pitchFamily="34" charset="0"/>
              </a:defRPr>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21/12/2023</a:t>
            </a:fld>
            <a:endParaRPr lang="es-CO"/>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lvl1pPr>
              <a:defRPr>
                <a:latin typeface="Verdana" panose="020B0604030504040204" pitchFamily="34" charset="0"/>
              </a:defRPr>
            </a:lvl1pPr>
          </a:lstStyle>
          <a:p>
            <a:endParaRPr lang="es-CO"/>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a:p>
        </p:txBody>
      </p:sp>
      <p:pic>
        <p:nvPicPr>
          <p:cNvPr id="7" name="Imagen 6" descr="Interfaz de usuario gráfica, Texto&#10;&#10;Descripción generada automáticamente">
            <a:extLst>
              <a:ext uri="{FF2B5EF4-FFF2-40B4-BE49-F238E27FC236}">
                <a16:creationId xmlns:a16="http://schemas.microsoft.com/office/drawing/2014/main" id="{A78C6BE3-FDF4-CC73-9995-515FC8F874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5982" y="0"/>
            <a:ext cx="2627438" cy="1188718"/>
          </a:xfrm>
          <a:prstGeom prst="rect">
            <a:avLst/>
          </a:prstGeom>
        </p:spPr>
      </p:pic>
      <p:pic>
        <p:nvPicPr>
          <p:cNvPr id="8" name="Imagen 7" descr="Logotipo&#10;&#10;Descripción generada automáticamente con confianza media">
            <a:extLst>
              <a:ext uri="{FF2B5EF4-FFF2-40B4-BE49-F238E27FC236}">
                <a16:creationId xmlns:a16="http://schemas.microsoft.com/office/drawing/2014/main" id="{3300BFC9-8F6A-3F17-14FC-0918E6131F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 y="60050"/>
            <a:ext cx="2011680" cy="1010945"/>
          </a:xfrm>
          <a:prstGeom prst="rect">
            <a:avLst/>
          </a:prstGeom>
        </p:spPr>
      </p:pic>
    </p:spTree>
    <p:extLst>
      <p:ext uri="{BB962C8B-B14F-4D97-AF65-F5344CB8AC3E}">
        <p14:creationId xmlns:p14="http://schemas.microsoft.com/office/powerpoint/2010/main" val="2005646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EB65C5BA-75FB-F676-57DD-48D79AF87BD7}"/>
              </a:ext>
            </a:extLst>
          </p:cNvPr>
          <p:cNvSpPr/>
          <p:nvPr userDrawn="1"/>
        </p:nvSpPr>
        <p:spPr>
          <a:xfrm>
            <a:off x="-46007" y="6686550"/>
            <a:ext cx="12284015" cy="263525"/>
          </a:xfrm>
          <a:prstGeom prst="rect">
            <a:avLst/>
          </a:prstGeom>
          <a:solidFill>
            <a:srgbClr val="FFCC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Título 1">
            <a:extLst>
              <a:ext uri="{FF2B5EF4-FFF2-40B4-BE49-F238E27FC236}">
                <a16:creationId xmlns:a16="http://schemas.microsoft.com/office/drawing/2014/main" id="{40A0128F-3548-EBBF-BD29-1EB1D245720C}"/>
              </a:ext>
            </a:extLst>
          </p:cNvPr>
          <p:cNvSpPr>
            <a:spLocks noGrp="1"/>
          </p:cNvSpPr>
          <p:nvPr>
            <p:ph type="title"/>
          </p:nvPr>
        </p:nvSpPr>
        <p:spPr>
          <a:xfrm>
            <a:off x="838200" y="1188718"/>
            <a:ext cx="10515600" cy="501970"/>
          </a:xfrm>
        </p:spPr>
        <p:txBody>
          <a:bodyPr>
            <a:normAutofit/>
          </a:bodyPr>
          <a:lstStyle>
            <a:lvl1pPr>
              <a:defRPr sz="2800" b="1">
                <a:latin typeface="Verdana" panose="020B0604030504040204" pitchFamily="34" charset="0"/>
              </a:defRPr>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B611771-8F44-52FC-9741-53E17FE3733D}"/>
              </a:ext>
            </a:extLst>
          </p:cNvPr>
          <p:cNvSpPr>
            <a:spLocks noGrp="1"/>
          </p:cNvSpPr>
          <p:nvPr>
            <p:ph idx="1"/>
          </p:nvPr>
        </p:nvSpPr>
        <p:spPr/>
        <p:txBody>
          <a:bodyPr/>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A0D0EFA-890A-CDAE-F1B6-CDA7C84A4BFA}"/>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21/12/2023</a:t>
            </a:fld>
            <a:endParaRPr lang="es-CO"/>
          </a:p>
        </p:txBody>
      </p:sp>
      <p:sp>
        <p:nvSpPr>
          <p:cNvPr id="5" name="Marcador de pie de página 4">
            <a:extLst>
              <a:ext uri="{FF2B5EF4-FFF2-40B4-BE49-F238E27FC236}">
                <a16:creationId xmlns:a16="http://schemas.microsoft.com/office/drawing/2014/main" id="{9903C958-22C5-59D4-D584-C88407A5F5A3}"/>
              </a:ext>
            </a:extLst>
          </p:cNvPr>
          <p:cNvSpPr>
            <a:spLocks noGrp="1"/>
          </p:cNvSpPr>
          <p:nvPr>
            <p:ph type="ftr" sz="quarter" idx="11"/>
          </p:nvPr>
        </p:nvSpPr>
        <p:spPr/>
        <p:txBody>
          <a:bodyPr/>
          <a:lstStyle>
            <a:lvl1pPr>
              <a:defRPr>
                <a:latin typeface="Verdana" panose="020B0604030504040204" pitchFamily="34" charset="0"/>
              </a:defRPr>
            </a:lvl1pPr>
          </a:lstStyle>
          <a:p>
            <a:endParaRPr lang="es-CO"/>
          </a:p>
        </p:txBody>
      </p:sp>
      <p:sp>
        <p:nvSpPr>
          <p:cNvPr id="6" name="Marcador de número de diapositiva 5">
            <a:extLst>
              <a:ext uri="{FF2B5EF4-FFF2-40B4-BE49-F238E27FC236}">
                <a16:creationId xmlns:a16="http://schemas.microsoft.com/office/drawing/2014/main" id="{D0441F80-8960-189A-2E8E-15505E6A0F98}"/>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a:p>
        </p:txBody>
      </p:sp>
      <p:sp>
        <p:nvSpPr>
          <p:cNvPr id="7" name="CuadroTexto 6">
            <a:extLst>
              <a:ext uri="{FF2B5EF4-FFF2-40B4-BE49-F238E27FC236}">
                <a16:creationId xmlns:a16="http://schemas.microsoft.com/office/drawing/2014/main" id="{CAA16EAD-286B-9862-F59F-38E7B58B2868}"/>
              </a:ext>
            </a:extLst>
          </p:cNvPr>
          <p:cNvSpPr txBox="1"/>
          <p:nvPr userDrawn="1"/>
        </p:nvSpPr>
        <p:spPr>
          <a:xfrm>
            <a:off x="5336818" y="6639446"/>
            <a:ext cx="1518365" cy="261610"/>
          </a:xfrm>
          <a:prstGeom prst="rect">
            <a:avLst/>
          </a:prstGeom>
          <a:noFill/>
        </p:spPr>
        <p:txBody>
          <a:bodyPr wrap="none" rtlCol="0">
            <a:spAutoFit/>
          </a:bodyPr>
          <a:lstStyle/>
          <a:p>
            <a:pPr algn="ctr"/>
            <a:r>
              <a:rPr lang="es-CO" sz="1100" b="1">
                <a:solidFill>
                  <a:schemeClr val="bg1"/>
                </a:solidFill>
                <a:latin typeface="Verdana" panose="020B0604030504040204" pitchFamily="34" charset="0"/>
              </a:rPr>
              <a:t>www.dnp.gov.co</a:t>
            </a:r>
          </a:p>
        </p:txBody>
      </p:sp>
      <p:pic>
        <p:nvPicPr>
          <p:cNvPr id="8" name="Imagen 7" descr="Interfaz de usuario gráfica, Texto&#10;&#10;Descripción generada automáticamente">
            <a:extLst>
              <a:ext uri="{FF2B5EF4-FFF2-40B4-BE49-F238E27FC236}">
                <a16:creationId xmlns:a16="http://schemas.microsoft.com/office/drawing/2014/main" id="{25586443-68E9-AA26-F835-F45A81C7D8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5982" y="0"/>
            <a:ext cx="2627438" cy="1188718"/>
          </a:xfrm>
          <a:prstGeom prst="rect">
            <a:avLst/>
          </a:prstGeom>
        </p:spPr>
      </p:pic>
      <p:pic>
        <p:nvPicPr>
          <p:cNvPr id="10" name="Imagen 9" descr="Logotipo&#10;&#10;Descripción generada automáticamente con confianza media">
            <a:extLst>
              <a:ext uri="{FF2B5EF4-FFF2-40B4-BE49-F238E27FC236}">
                <a16:creationId xmlns:a16="http://schemas.microsoft.com/office/drawing/2014/main" id="{E8DA8084-EFD6-999C-8764-3F7568FA39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 y="60050"/>
            <a:ext cx="2011680" cy="1010945"/>
          </a:xfrm>
          <a:prstGeom prst="rect">
            <a:avLst/>
          </a:prstGeom>
        </p:spPr>
      </p:pic>
    </p:spTree>
    <p:extLst>
      <p:ext uri="{BB962C8B-B14F-4D97-AF65-F5344CB8AC3E}">
        <p14:creationId xmlns:p14="http://schemas.microsoft.com/office/powerpoint/2010/main" val="244459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31F210-8371-C703-B82E-47C593C78A20}"/>
              </a:ext>
            </a:extLst>
          </p:cNvPr>
          <p:cNvSpPr>
            <a:spLocks noGrp="1"/>
          </p:cNvSpPr>
          <p:nvPr>
            <p:ph type="title"/>
          </p:nvPr>
        </p:nvSpPr>
        <p:spPr>
          <a:xfrm>
            <a:off x="838200" y="1188718"/>
            <a:ext cx="10515600" cy="501970"/>
          </a:xfrm>
        </p:spPr>
        <p:txBody>
          <a:bodyPr anchor="t">
            <a:normAutofit/>
          </a:bodyPr>
          <a:lstStyle>
            <a:lvl1pPr>
              <a:defRPr sz="2800" b="1">
                <a:latin typeface="Verdana" panose="020B0604030504040204" pitchFamily="34" charset="0"/>
              </a:defRPr>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B15A348-98B3-3879-5E17-CB0127E64850}"/>
              </a:ext>
            </a:extLst>
          </p:cNvPr>
          <p:cNvSpPr>
            <a:spLocks noGrp="1"/>
          </p:cNvSpPr>
          <p:nvPr>
            <p:ph sz="half" idx="1"/>
          </p:nvPr>
        </p:nvSpPr>
        <p:spPr>
          <a:xfrm>
            <a:off x="838200" y="1825625"/>
            <a:ext cx="5181600" cy="4351338"/>
          </a:xfrm>
        </p:spPr>
        <p:txBody>
          <a:bodyPr/>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88F33D3A-1132-9B1A-B962-CD60ABDB6F59}"/>
              </a:ext>
            </a:extLst>
          </p:cNvPr>
          <p:cNvSpPr>
            <a:spLocks noGrp="1"/>
          </p:cNvSpPr>
          <p:nvPr>
            <p:ph sz="half" idx="2"/>
          </p:nvPr>
        </p:nvSpPr>
        <p:spPr>
          <a:xfrm>
            <a:off x="6172200" y="1825625"/>
            <a:ext cx="5181600" cy="4351338"/>
          </a:xfrm>
        </p:spPr>
        <p:txBody>
          <a:bodyPr/>
          <a:lstStyle>
            <a:lvl1pPr>
              <a:defRPr>
                <a:latin typeface="Verdana" panose="020B0604030504040204" pitchFamily="34" charset="0"/>
              </a:defRPr>
            </a:lvl1pPr>
            <a:lvl2pPr>
              <a:defRPr>
                <a:latin typeface="Verdana" panose="020B0604030504040204" pitchFamily="34" charset="0"/>
              </a:defRPr>
            </a:lvl2pPr>
            <a:lvl3pPr>
              <a:defRPr>
                <a:latin typeface="Verdana" panose="020B0604030504040204" pitchFamily="34" charset="0"/>
              </a:defRPr>
            </a:lvl3pPr>
            <a:lvl4pPr>
              <a:defRPr>
                <a:latin typeface="Verdana" panose="020B0604030504040204" pitchFamily="34" charset="0"/>
              </a:defRPr>
            </a:lvl4pPr>
            <a:lvl5pPr>
              <a:defRPr>
                <a:latin typeface="Verdana" panose="020B060403050404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81E0D49E-7178-69A3-8F58-4D4C48A6CEFA}"/>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21/12/2023</a:t>
            </a:fld>
            <a:endParaRPr lang="es-CO"/>
          </a:p>
        </p:txBody>
      </p:sp>
      <p:sp>
        <p:nvSpPr>
          <p:cNvPr id="6" name="Marcador de pie de página 5">
            <a:extLst>
              <a:ext uri="{FF2B5EF4-FFF2-40B4-BE49-F238E27FC236}">
                <a16:creationId xmlns:a16="http://schemas.microsoft.com/office/drawing/2014/main" id="{2F5CC090-A935-39EC-1352-2703D7774C23}"/>
              </a:ext>
            </a:extLst>
          </p:cNvPr>
          <p:cNvSpPr>
            <a:spLocks noGrp="1"/>
          </p:cNvSpPr>
          <p:nvPr>
            <p:ph type="ftr" sz="quarter" idx="11"/>
          </p:nvPr>
        </p:nvSpPr>
        <p:spPr/>
        <p:txBody>
          <a:bodyPr/>
          <a:lstStyle>
            <a:lvl1pPr>
              <a:defRPr>
                <a:latin typeface="Verdana" panose="020B0604030504040204" pitchFamily="34" charset="0"/>
              </a:defRPr>
            </a:lvl1pPr>
          </a:lstStyle>
          <a:p>
            <a:endParaRPr lang="es-CO"/>
          </a:p>
        </p:txBody>
      </p:sp>
      <p:sp>
        <p:nvSpPr>
          <p:cNvPr id="7" name="Marcador de número de diapositiva 6">
            <a:extLst>
              <a:ext uri="{FF2B5EF4-FFF2-40B4-BE49-F238E27FC236}">
                <a16:creationId xmlns:a16="http://schemas.microsoft.com/office/drawing/2014/main" id="{F9F37035-180E-0152-1228-EECA44274B02}"/>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a:p>
        </p:txBody>
      </p:sp>
      <p:sp>
        <p:nvSpPr>
          <p:cNvPr id="8" name="Rectángulo 7">
            <a:extLst>
              <a:ext uri="{FF2B5EF4-FFF2-40B4-BE49-F238E27FC236}">
                <a16:creationId xmlns:a16="http://schemas.microsoft.com/office/drawing/2014/main" id="{10638CD1-675A-0214-88AE-42163206814E}"/>
              </a:ext>
            </a:extLst>
          </p:cNvPr>
          <p:cNvSpPr/>
          <p:nvPr userDrawn="1"/>
        </p:nvSpPr>
        <p:spPr>
          <a:xfrm>
            <a:off x="-46007" y="6686550"/>
            <a:ext cx="12284015" cy="263525"/>
          </a:xfrm>
          <a:prstGeom prst="rect">
            <a:avLst/>
          </a:prstGeom>
          <a:solidFill>
            <a:srgbClr val="FFCC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a16="http://schemas.microsoft.com/office/drawing/2014/main" id="{6320A3A6-0AE8-DD94-F24E-E0C6D7FF4B2F}"/>
              </a:ext>
            </a:extLst>
          </p:cNvPr>
          <p:cNvSpPr txBox="1"/>
          <p:nvPr userDrawn="1"/>
        </p:nvSpPr>
        <p:spPr>
          <a:xfrm>
            <a:off x="5336818" y="6639446"/>
            <a:ext cx="1518365" cy="261610"/>
          </a:xfrm>
          <a:prstGeom prst="rect">
            <a:avLst/>
          </a:prstGeom>
          <a:noFill/>
        </p:spPr>
        <p:txBody>
          <a:bodyPr wrap="none" rtlCol="0">
            <a:spAutoFit/>
          </a:bodyPr>
          <a:lstStyle/>
          <a:p>
            <a:pPr algn="ctr"/>
            <a:r>
              <a:rPr lang="es-CO" sz="1100" b="1">
                <a:solidFill>
                  <a:schemeClr val="bg1"/>
                </a:solidFill>
                <a:latin typeface="Verdana" panose="020B0604030504040204" pitchFamily="34" charset="0"/>
              </a:rPr>
              <a:t>www.dnp.gov.co</a:t>
            </a:r>
          </a:p>
        </p:txBody>
      </p:sp>
      <p:pic>
        <p:nvPicPr>
          <p:cNvPr id="10" name="Imagen 9" descr="Interfaz de usuario gráfica, Texto&#10;&#10;Descripción generada automáticamente">
            <a:extLst>
              <a:ext uri="{FF2B5EF4-FFF2-40B4-BE49-F238E27FC236}">
                <a16:creationId xmlns:a16="http://schemas.microsoft.com/office/drawing/2014/main" id="{3A0586D0-AC2D-7079-ACF3-26B7826304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5982" y="0"/>
            <a:ext cx="2627438" cy="1188718"/>
          </a:xfrm>
          <a:prstGeom prst="rect">
            <a:avLst/>
          </a:prstGeom>
        </p:spPr>
      </p:pic>
      <p:pic>
        <p:nvPicPr>
          <p:cNvPr id="11" name="Imagen 10" descr="Logotipo&#10;&#10;Descripción generada automáticamente con confianza media">
            <a:extLst>
              <a:ext uri="{FF2B5EF4-FFF2-40B4-BE49-F238E27FC236}">
                <a16:creationId xmlns:a16="http://schemas.microsoft.com/office/drawing/2014/main" id="{5C2AE7D3-6B04-1601-AFAF-0974EC6EDEF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 y="60050"/>
            <a:ext cx="2011680" cy="1010945"/>
          </a:xfrm>
          <a:prstGeom prst="rect">
            <a:avLst/>
          </a:prstGeom>
        </p:spPr>
      </p:pic>
    </p:spTree>
    <p:extLst>
      <p:ext uri="{BB962C8B-B14F-4D97-AF65-F5344CB8AC3E}">
        <p14:creationId xmlns:p14="http://schemas.microsoft.com/office/powerpoint/2010/main" val="3042196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CAB338-F339-66BE-83C6-7A3F6FECC920}"/>
              </a:ext>
            </a:extLst>
          </p:cNvPr>
          <p:cNvSpPr>
            <a:spLocks noGrp="1"/>
          </p:cNvSpPr>
          <p:nvPr>
            <p:ph type="title"/>
          </p:nvPr>
        </p:nvSpPr>
        <p:spPr>
          <a:xfrm>
            <a:off x="839788" y="1118099"/>
            <a:ext cx="10515600" cy="572589"/>
          </a:xfrm>
        </p:spPr>
        <p:txBody>
          <a:bodyPr anchor="t">
            <a:normAutofit/>
          </a:bodyPr>
          <a:lstStyle>
            <a:lvl1pPr>
              <a:defRPr sz="2800" b="1">
                <a:latin typeface="Verdana" panose="020B0604030504040204" pitchFamily="34" charset="0"/>
              </a:defRPr>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9935FC1-EFEA-9E70-C955-E0F46AFA9912}"/>
              </a:ext>
            </a:extLst>
          </p:cNvPr>
          <p:cNvSpPr>
            <a:spLocks noGrp="1"/>
          </p:cNvSpPr>
          <p:nvPr>
            <p:ph type="body" idx="1"/>
          </p:nvPr>
        </p:nvSpPr>
        <p:spPr>
          <a:xfrm>
            <a:off x="839788" y="1681163"/>
            <a:ext cx="5157787" cy="823912"/>
          </a:xfrm>
        </p:spPr>
        <p:txBody>
          <a:bodyPr anchor="b"/>
          <a:lstStyle>
            <a:lvl1pPr marL="0" indent="0">
              <a:buNone/>
              <a:defRPr sz="2400" b="1">
                <a:solidFill>
                  <a:schemeClr val="tx1">
                    <a:lumMod val="65000"/>
                    <a:lumOff val="35000"/>
                  </a:schemeClr>
                </a:solidFill>
                <a:latin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52A0A90-FD8F-D098-9E3C-8B3903C7EAD4}"/>
              </a:ext>
            </a:extLst>
          </p:cNvPr>
          <p:cNvSpPr>
            <a:spLocks noGrp="1"/>
          </p:cNvSpPr>
          <p:nvPr>
            <p:ph sz="half" idx="2"/>
          </p:nvPr>
        </p:nvSpPr>
        <p:spPr>
          <a:xfrm>
            <a:off x="839788" y="2505075"/>
            <a:ext cx="5157787" cy="3684588"/>
          </a:xfrm>
        </p:spPr>
        <p:txBody>
          <a:bodyPr/>
          <a:lstStyle>
            <a:lvl1pPr>
              <a:defRPr>
                <a:solidFill>
                  <a:schemeClr val="tx1">
                    <a:lumMod val="65000"/>
                    <a:lumOff val="35000"/>
                  </a:schemeClr>
                </a:solidFill>
                <a:latin typeface="Verdana" panose="020B0604030504040204" pitchFamily="34" charset="0"/>
              </a:defRPr>
            </a:lvl1pPr>
            <a:lvl2pPr>
              <a:defRPr>
                <a:solidFill>
                  <a:schemeClr val="tx1">
                    <a:lumMod val="65000"/>
                    <a:lumOff val="35000"/>
                  </a:schemeClr>
                </a:solidFill>
                <a:latin typeface="Verdana" panose="020B0604030504040204" pitchFamily="34" charset="0"/>
              </a:defRPr>
            </a:lvl2pPr>
            <a:lvl3pPr>
              <a:defRPr>
                <a:solidFill>
                  <a:schemeClr val="tx1">
                    <a:lumMod val="65000"/>
                    <a:lumOff val="35000"/>
                  </a:schemeClr>
                </a:solidFill>
                <a:latin typeface="Verdana" panose="020B0604030504040204" pitchFamily="34" charset="0"/>
              </a:defRPr>
            </a:lvl3pPr>
            <a:lvl4pPr>
              <a:defRPr>
                <a:solidFill>
                  <a:schemeClr val="tx1">
                    <a:lumMod val="65000"/>
                    <a:lumOff val="35000"/>
                  </a:schemeClr>
                </a:solidFill>
                <a:latin typeface="Verdana" panose="020B0604030504040204" pitchFamily="34" charset="0"/>
              </a:defRPr>
            </a:lvl4pPr>
            <a:lvl5pPr>
              <a:defRPr>
                <a:solidFill>
                  <a:schemeClr val="tx1">
                    <a:lumMod val="65000"/>
                    <a:lumOff val="35000"/>
                  </a:schemeClr>
                </a:solidFill>
                <a:latin typeface="Verdana" panose="020B060403050404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A0F47486-611C-6371-6BFF-C8AADB90A803}"/>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1">
                    <a:lumMod val="65000"/>
                    <a:lumOff val="35000"/>
                  </a:schemeClr>
                </a:solidFill>
                <a:latin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5A5BFE2-9B56-F9FE-1317-1698B3D8A8E5}"/>
              </a:ext>
            </a:extLst>
          </p:cNvPr>
          <p:cNvSpPr>
            <a:spLocks noGrp="1"/>
          </p:cNvSpPr>
          <p:nvPr>
            <p:ph sz="quarter" idx="4"/>
          </p:nvPr>
        </p:nvSpPr>
        <p:spPr>
          <a:xfrm>
            <a:off x="6172200" y="2505075"/>
            <a:ext cx="5183188" cy="3684588"/>
          </a:xfrm>
        </p:spPr>
        <p:txBody>
          <a:bodyPr/>
          <a:lstStyle>
            <a:lvl1pPr>
              <a:defRPr>
                <a:solidFill>
                  <a:schemeClr val="tx1">
                    <a:lumMod val="65000"/>
                    <a:lumOff val="35000"/>
                  </a:schemeClr>
                </a:solidFill>
                <a:latin typeface="Verdana" panose="020B0604030504040204" pitchFamily="34" charset="0"/>
              </a:defRPr>
            </a:lvl1pPr>
            <a:lvl2pPr>
              <a:defRPr>
                <a:solidFill>
                  <a:schemeClr val="tx1">
                    <a:lumMod val="65000"/>
                    <a:lumOff val="35000"/>
                  </a:schemeClr>
                </a:solidFill>
                <a:latin typeface="Verdana" panose="020B0604030504040204" pitchFamily="34" charset="0"/>
              </a:defRPr>
            </a:lvl2pPr>
            <a:lvl3pPr>
              <a:defRPr>
                <a:solidFill>
                  <a:schemeClr val="tx1">
                    <a:lumMod val="65000"/>
                    <a:lumOff val="35000"/>
                  </a:schemeClr>
                </a:solidFill>
                <a:latin typeface="Verdana" panose="020B0604030504040204" pitchFamily="34" charset="0"/>
              </a:defRPr>
            </a:lvl3pPr>
            <a:lvl4pPr>
              <a:defRPr>
                <a:solidFill>
                  <a:schemeClr val="tx1">
                    <a:lumMod val="65000"/>
                    <a:lumOff val="35000"/>
                  </a:schemeClr>
                </a:solidFill>
                <a:latin typeface="Verdana" panose="020B0604030504040204" pitchFamily="34" charset="0"/>
              </a:defRPr>
            </a:lvl4pPr>
            <a:lvl5pPr>
              <a:defRPr>
                <a:solidFill>
                  <a:schemeClr val="tx1">
                    <a:lumMod val="65000"/>
                    <a:lumOff val="35000"/>
                  </a:schemeClr>
                </a:solidFill>
                <a:latin typeface="Verdana" panose="020B060403050404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758251A3-C7BF-3DF9-1006-6349C94FA1F1}"/>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21/12/2023</a:t>
            </a:fld>
            <a:endParaRPr lang="es-CO"/>
          </a:p>
        </p:txBody>
      </p:sp>
      <p:sp>
        <p:nvSpPr>
          <p:cNvPr id="8" name="Marcador de pie de página 7">
            <a:extLst>
              <a:ext uri="{FF2B5EF4-FFF2-40B4-BE49-F238E27FC236}">
                <a16:creationId xmlns:a16="http://schemas.microsoft.com/office/drawing/2014/main" id="{644687DF-C287-0B90-0384-AC46566F9DE1}"/>
              </a:ext>
            </a:extLst>
          </p:cNvPr>
          <p:cNvSpPr>
            <a:spLocks noGrp="1"/>
          </p:cNvSpPr>
          <p:nvPr>
            <p:ph type="ftr" sz="quarter" idx="11"/>
          </p:nvPr>
        </p:nvSpPr>
        <p:spPr/>
        <p:txBody>
          <a:bodyPr/>
          <a:lstStyle>
            <a:lvl1pPr>
              <a:defRPr>
                <a:latin typeface="Verdana" panose="020B0604030504040204" pitchFamily="34" charset="0"/>
              </a:defRPr>
            </a:lvl1pPr>
          </a:lstStyle>
          <a:p>
            <a:endParaRPr lang="es-CO"/>
          </a:p>
        </p:txBody>
      </p:sp>
      <p:sp>
        <p:nvSpPr>
          <p:cNvPr id="9" name="Marcador de número de diapositiva 8">
            <a:extLst>
              <a:ext uri="{FF2B5EF4-FFF2-40B4-BE49-F238E27FC236}">
                <a16:creationId xmlns:a16="http://schemas.microsoft.com/office/drawing/2014/main" id="{EB92D22D-0268-7F05-56E0-5963F89C291C}"/>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a:p>
        </p:txBody>
      </p:sp>
      <p:sp>
        <p:nvSpPr>
          <p:cNvPr id="10" name="Rectángulo 9">
            <a:extLst>
              <a:ext uri="{FF2B5EF4-FFF2-40B4-BE49-F238E27FC236}">
                <a16:creationId xmlns:a16="http://schemas.microsoft.com/office/drawing/2014/main" id="{D6FE423A-18F1-A20D-855C-375E0081F61D}"/>
              </a:ext>
            </a:extLst>
          </p:cNvPr>
          <p:cNvSpPr/>
          <p:nvPr userDrawn="1"/>
        </p:nvSpPr>
        <p:spPr>
          <a:xfrm>
            <a:off x="-46007" y="6686550"/>
            <a:ext cx="12284015" cy="263525"/>
          </a:xfrm>
          <a:prstGeom prst="rect">
            <a:avLst/>
          </a:prstGeom>
          <a:solidFill>
            <a:srgbClr val="FFCC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CuadroTexto 10">
            <a:extLst>
              <a:ext uri="{FF2B5EF4-FFF2-40B4-BE49-F238E27FC236}">
                <a16:creationId xmlns:a16="http://schemas.microsoft.com/office/drawing/2014/main" id="{3878915B-6650-4ED8-C437-9B51607F5A09}"/>
              </a:ext>
            </a:extLst>
          </p:cNvPr>
          <p:cNvSpPr txBox="1"/>
          <p:nvPr userDrawn="1"/>
        </p:nvSpPr>
        <p:spPr>
          <a:xfrm>
            <a:off x="5336818" y="6639446"/>
            <a:ext cx="1518365" cy="261610"/>
          </a:xfrm>
          <a:prstGeom prst="rect">
            <a:avLst/>
          </a:prstGeom>
          <a:noFill/>
        </p:spPr>
        <p:txBody>
          <a:bodyPr wrap="none" rtlCol="0">
            <a:spAutoFit/>
          </a:bodyPr>
          <a:lstStyle/>
          <a:p>
            <a:pPr algn="ctr"/>
            <a:r>
              <a:rPr lang="es-CO" sz="1100" b="1">
                <a:solidFill>
                  <a:schemeClr val="bg1"/>
                </a:solidFill>
                <a:latin typeface="Verdana" panose="020B0604030504040204" pitchFamily="34" charset="0"/>
              </a:rPr>
              <a:t>www.dnp.gov.co</a:t>
            </a:r>
          </a:p>
        </p:txBody>
      </p:sp>
      <p:pic>
        <p:nvPicPr>
          <p:cNvPr id="12" name="Imagen 11" descr="Interfaz de usuario gráfica, Texto&#10;&#10;Descripción generada automáticamente">
            <a:extLst>
              <a:ext uri="{FF2B5EF4-FFF2-40B4-BE49-F238E27FC236}">
                <a16:creationId xmlns:a16="http://schemas.microsoft.com/office/drawing/2014/main" id="{97C58973-977E-FBBE-AB3C-5BE9CC985E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5982" y="0"/>
            <a:ext cx="2627438" cy="1188718"/>
          </a:xfrm>
          <a:prstGeom prst="rect">
            <a:avLst/>
          </a:prstGeom>
        </p:spPr>
      </p:pic>
      <p:pic>
        <p:nvPicPr>
          <p:cNvPr id="13" name="Imagen 12" descr="Logotipo&#10;&#10;Descripción generada automáticamente con confianza media">
            <a:extLst>
              <a:ext uri="{FF2B5EF4-FFF2-40B4-BE49-F238E27FC236}">
                <a16:creationId xmlns:a16="http://schemas.microsoft.com/office/drawing/2014/main" id="{2BD1F775-C219-AB03-81E0-EDF347DE16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 y="60050"/>
            <a:ext cx="2011680" cy="1010945"/>
          </a:xfrm>
          <a:prstGeom prst="rect">
            <a:avLst/>
          </a:prstGeom>
        </p:spPr>
      </p:pic>
    </p:spTree>
    <p:extLst>
      <p:ext uri="{BB962C8B-B14F-4D97-AF65-F5344CB8AC3E}">
        <p14:creationId xmlns:p14="http://schemas.microsoft.com/office/powerpoint/2010/main" val="1641591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F842174-351A-5C35-E775-1CDC59E177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65D2E68F-9A0D-D89E-ED06-73EDB9E63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D0A95696-420C-C45E-6F3E-ED258E8D8B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Verdana" panose="020B0604030504040204" pitchFamily="34" charset="0"/>
              </a:defRPr>
            </a:lvl1pPr>
          </a:lstStyle>
          <a:p>
            <a:fld id="{856A6FAC-9192-436B-870E-80DDE60983C7}" type="datetimeFigureOut">
              <a:rPr lang="es-CO" smtClean="0"/>
              <a:pPr/>
              <a:t>21/12/2023</a:t>
            </a:fld>
            <a:endParaRPr lang="es-CO" dirty="0"/>
          </a:p>
        </p:txBody>
      </p:sp>
      <p:sp>
        <p:nvSpPr>
          <p:cNvPr id="5" name="Marcador de pie de página 4">
            <a:extLst>
              <a:ext uri="{FF2B5EF4-FFF2-40B4-BE49-F238E27FC236}">
                <a16:creationId xmlns:a16="http://schemas.microsoft.com/office/drawing/2014/main" id="{4BEF4216-2A8E-0656-28FD-6CAD51853C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Verdana" panose="020B0604030504040204" pitchFamily="34" charset="0"/>
              </a:defRPr>
            </a:lvl1pPr>
          </a:lstStyle>
          <a:p>
            <a:endParaRPr lang="es-CO" dirty="0"/>
          </a:p>
        </p:txBody>
      </p:sp>
      <p:sp>
        <p:nvSpPr>
          <p:cNvPr id="6" name="Marcador de número de diapositiva 5">
            <a:extLst>
              <a:ext uri="{FF2B5EF4-FFF2-40B4-BE49-F238E27FC236}">
                <a16:creationId xmlns:a16="http://schemas.microsoft.com/office/drawing/2014/main" id="{26FEC2FF-6B1B-D345-F657-95FAADED47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Verdana" panose="020B0604030504040204" pitchFamily="34" charset="0"/>
              </a:defRPr>
            </a:lvl1pPr>
          </a:lstStyle>
          <a:p>
            <a:fld id="{C74CBB0B-5D0C-43FE-9043-22172208F6F8}" type="slidenum">
              <a:rPr lang="es-CO" smtClean="0"/>
              <a:pPr/>
              <a:t>‹Nº›</a:t>
            </a:fld>
            <a:endParaRPr lang="es-CO" dirty="0"/>
          </a:p>
        </p:txBody>
      </p:sp>
    </p:spTree>
    <p:extLst>
      <p:ext uri="{BB962C8B-B14F-4D97-AF65-F5344CB8AC3E}">
        <p14:creationId xmlns:p14="http://schemas.microsoft.com/office/powerpoint/2010/main" val="2203829585"/>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83" r:id="rId3"/>
    <p:sldLayoutId id="2147483684" r:id="rId4"/>
    <p:sldLayoutId id="2147483663" r:id="rId5"/>
    <p:sldLayoutId id="2147483664" r:id="rId6"/>
    <p:sldLayoutId id="2147483665" r:id="rId7"/>
    <p:sldLayoutId id="2147483666" r:id="rId8"/>
    <p:sldLayoutId id="2147483667" r:id="rId9"/>
    <p:sldLayoutId id="2147483668" r:id="rId10"/>
    <p:sldLayoutId id="2147483670" r:id="rId11"/>
    <p:sldLayoutId id="2147483671" r:id="rId12"/>
    <p:sldLayoutId id="2147483672" r:id="rId13"/>
    <p:sldLayoutId id="2147483673" r:id="rId14"/>
    <p:sldLayoutId id="2147483685" r:id="rId15"/>
    <p:sldLayoutId id="2147483686" r:id="rId16"/>
    <p:sldLayoutId id="2147483687" r:id="rId17"/>
    <p:sldLayoutId id="2147483688" r:id="rId18"/>
    <p:sldLayoutId id="2147483689" r:id="rId19"/>
    <p:sldLayoutId id="2147483690" r:id="rId20"/>
    <p:sldLayoutId id="2147483669" r:id="rId21"/>
    <p:sldLayoutId id="2147483678" r:id="rId22"/>
    <p:sldLayoutId id="2147483677" r:id="rId23"/>
    <p:sldLayoutId id="2147483679" r:id="rId24"/>
  </p:sldLayoutIdLs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Layout" Target="../slideLayouts/slideLayout10.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png"/><Relationship Id="rId9" Type="http://schemas.openxmlformats.org/officeDocument/2006/relationships/image" Target="../media/image12.png"/><Relationship Id="rId1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11" Type="http://schemas.openxmlformats.org/officeDocument/2006/relationships/image" Target="../media/image9.svg"/><Relationship Id="rId5" Type="http://schemas.openxmlformats.org/officeDocument/2006/relationships/diagramColors" Target="../diagrams/colors2.xml"/><Relationship Id="rId10" Type="http://schemas.openxmlformats.org/officeDocument/2006/relationships/image" Target="../media/image8.png"/><Relationship Id="rId4" Type="http://schemas.openxmlformats.org/officeDocument/2006/relationships/diagramQuickStyle" Target="../diagrams/quickStyle2.xml"/><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diagramLayout" Target="../diagrams/layout3.xml"/><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11" Type="http://schemas.openxmlformats.org/officeDocument/2006/relationships/image" Target="../media/image14.png"/><Relationship Id="rId5" Type="http://schemas.openxmlformats.org/officeDocument/2006/relationships/diagramColors" Target="../diagrams/colors3.xml"/><Relationship Id="rId10" Type="http://schemas.openxmlformats.org/officeDocument/2006/relationships/image" Target="../media/image13.svg"/><Relationship Id="rId4" Type="http://schemas.openxmlformats.org/officeDocument/2006/relationships/diagramQuickStyle" Target="../diagrams/quickStyle3.xml"/><Relationship Id="rId9" Type="http://schemas.openxmlformats.org/officeDocument/2006/relationships/image" Target="../media/image12.png"/><Relationship Id="rId1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7.png"/><Relationship Id="rId2" Type="http://schemas.openxmlformats.org/officeDocument/2006/relationships/diagramData" Target="../diagrams/data4.xml"/><Relationship Id="rId1" Type="http://schemas.openxmlformats.org/officeDocument/2006/relationships/slideLayout" Target="../slideLayouts/slideLayout2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70.png"/><Relationship Id="rId2" Type="http://schemas.openxmlformats.org/officeDocument/2006/relationships/diagramData" Target="../diagrams/data5.xml"/><Relationship Id="rId1" Type="http://schemas.openxmlformats.org/officeDocument/2006/relationships/slideLayout" Target="../slideLayouts/slideLayout2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8.png"/><Relationship Id="rId1" Type="http://schemas.openxmlformats.org/officeDocument/2006/relationships/slideLayout" Target="../slideLayouts/slideLayout2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2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1.xml"/><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0.png"/><Relationship Id="rId1" Type="http://schemas.openxmlformats.org/officeDocument/2006/relationships/slideLayout" Target="../slideLayouts/slideLayout21.xml"/><Relationship Id="rId4" Type="http://schemas.openxmlformats.org/officeDocument/2006/relationships/image" Target="../media/image43.emf"/></Relationships>
</file>

<file path=ppt/slides/_rels/slide3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4.png"/><Relationship Id="rId1" Type="http://schemas.openxmlformats.org/officeDocument/2006/relationships/slideLayout" Target="../slideLayouts/slideLayout21.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svg"/><Relationship Id="rId18" Type="http://schemas.openxmlformats.org/officeDocument/2006/relationships/image" Target="../media/image8.png"/><Relationship Id="rId26" Type="http://schemas.openxmlformats.org/officeDocument/2006/relationships/image" Target="../media/image64.png"/><Relationship Id="rId3" Type="http://schemas.openxmlformats.org/officeDocument/2006/relationships/image" Target="../media/image47.svg"/><Relationship Id="rId21" Type="http://schemas.openxmlformats.org/officeDocument/2006/relationships/image" Target="../media/image60.png"/><Relationship Id="rId7" Type="http://schemas.openxmlformats.org/officeDocument/2006/relationships/image" Target="../media/image51.svg"/><Relationship Id="rId12" Type="http://schemas.openxmlformats.org/officeDocument/2006/relationships/image" Target="../media/image56.png"/><Relationship Id="rId17" Type="http://schemas.openxmlformats.org/officeDocument/2006/relationships/image" Target="../media/image11.svg"/><Relationship Id="rId25" Type="http://schemas.openxmlformats.org/officeDocument/2006/relationships/image" Target="../media/image63.png"/><Relationship Id="rId2" Type="http://schemas.openxmlformats.org/officeDocument/2006/relationships/image" Target="../media/image46.png"/><Relationship Id="rId16" Type="http://schemas.openxmlformats.org/officeDocument/2006/relationships/image" Target="../media/image10.png"/><Relationship Id="rId20" Type="http://schemas.openxmlformats.org/officeDocument/2006/relationships/image" Target="../media/image59.png"/><Relationship Id="rId1" Type="http://schemas.openxmlformats.org/officeDocument/2006/relationships/slideLayout" Target="../slideLayouts/slideLayout21.xml"/><Relationship Id="rId6" Type="http://schemas.openxmlformats.org/officeDocument/2006/relationships/image" Target="../media/image50.png"/><Relationship Id="rId11" Type="http://schemas.openxmlformats.org/officeDocument/2006/relationships/image" Target="../media/image55.svg"/><Relationship Id="rId24" Type="http://schemas.openxmlformats.org/officeDocument/2006/relationships/image" Target="../media/image62.png"/><Relationship Id="rId5" Type="http://schemas.openxmlformats.org/officeDocument/2006/relationships/image" Target="../media/image49.svg"/><Relationship Id="rId15" Type="http://schemas.microsoft.com/office/2007/relationships/hdphoto" Target="../media/hdphoto2.wdp"/><Relationship Id="rId23" Type="http://schemas.openxmlformats.org/officeDocument/2006/relationships/image" Target="../media/image61.png"/><Relationship Id="rId10" Type="http://schemas.openxmlformats.org/officeDocument/2006/relationships/image" Target="../media/image54.png"/><Relationship Id="rId19" Type="http://schemas.openxmlformats.org/officeDocument/2006/relationships/image" Target="../media/image9.svg"/><Relationship Id="rId4" Type="http://schemas.openxmlformats.org/officeDocument/2006/relationships/image" Target="../media/image48.png"/><Relationship Id="rId9" Type="http://schemas.openxmlformats.org/officeDocument/2006/relationships/image" Target="../media/image53.svg"/><Relationship Id="rId14" Type="http://schemas.openxmlformats.org/officeDocument/2006/relationships/image" Target="../media/image58.png"/><Relationship Id="rId22" Type="http://schemas.microsoft.com/office/2007/relationships/hdphoto" Target="../media/hdphoto3.wdp"/></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21.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8096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F5EC6AC-DF1E-EAE5-1D8D-2015AAAB7B5A}"/>
              </a:ext>
            </a:extLst>
          </p:cNvPr>
          <p:cNvSpPr txBox="1"/>
          <p:nvPr/>
        </p:nvSpPr>
        <p:spPr>
          <a:xfrm>
            <a:off x="6545534" y="4325146"/>
            <a:ext cx="2282695" cy="1906902"/>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defPPr>
              <a:defRPr lang="es-CO"/>
            </a:defPPr>
            <a:lvl1pPr algn="ctr">
              <a:defRPr sz="135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s-CO" sz="1400" dirty="0">
              <a:solidFill>
                <a:schemeClr val="tx1"/>
              </a:solidFill>
              <a:latin typeface="Montserrat Medium" panose="00000600000000000000" pitchFamily="2" charset="0"/>
            </a:endParaRPr>
          </a:p>
          <a:p>
            <a:pPr algn="l"/>
            <a:endParaRPr lang="es-CO" sz="1400" dirty="0">
              <a:solidFill>
                <a:schemeClr val="tx1"/>
              </a:solidFill>
              <a:latin typeface="Montserrat Medium" panose="00000600000000000000" pitchFamily="2" charset="0"/>
            </a:endParaRPr>
          </a:p>
          <a:p>
            <a:pPr algn="l"/>
            <a:endParaRPr lang="es-CO" sz="1400" dirty="0">
              <a:solidFill>
                <a:schemeClr val="tx1"/>
              </a:solidFill>
              <a:latin typeface="Montserrat Medium" panose="00000600000000000000" pitchFamily="2" charset="0"/>
            </a:endParaRPr>
          </a:p>
          <a:p>
            <a:pPr algn="l"/>
            <a:endParaRPr lang="es-CO" sz="1400" dirty="0">
              <a:solidFill>
                <a:schemeClr val="tx1"/>
              </a:solidFill>
              <a:latin typeface="Montserrat Medium" panose="00000600000000000000" pitchFamily="2" charset="0"/>
            </a:endParaRPr>
          </a:p>
          <a:p>
            <a:pPr algn="l"/>
            <a:endParaRPr lang="es-CO" sz="1600" dirty="0">
              <a:solidFill>
                <a:schemeClr val="tx1"/>
              </a:solidFill>
              <a:latin typeface="Montserrat Medium" panose="00000600000000000000" pitchFamily="2" charset="0"/>
            </a:endParaRPr>
          </a:p>
          <a:p>
            <a:pPr algn="l"/>
            <a:r>
              <a:rPr lang="es-CO" sz="1600" dirty="0">
                <a:solidFill>
                  <a:schemeClr val="tx1"/>
                </a:solidFill>
                <a:latin typeface="Montserrat Medium" panose="00000600000000000000" pitchFamily="2" charset="0"/>
              </a:rPr>
              <a:t>RIBEREÑOS</a:t>
            </a:r>
          </a:p>
          <a:p>
            <a:pPr algn="l"/>
            <a:r>
              <a:rPr lang="es-CO" sz="1600" dirty="0">
                <a:solidFill>
                  <a:schemeClr val="tx1"/>
                </a:solidFill>
                <a:latin typeface="Montserrat Medium" panose="00000600000000000000" pitchFamily="2" charset="0"/>
              </a:rPr>
              <a:t>0,08%</a:t>
            </a:r>
            <a:endParaRPr lang="es-CO" sz="1400" dirty="0">
              <a:solidFill>
                <a:schemeClr val="accent1">
                  <a:lumMod val="75000"/>
                </a:schemeClr>
              </a:solidFill>
              <a:latin typeface="Montserrat Medium" panose="00000600000000000000" pitchFamily="2" charset="0"/>
            </a:endParaRPr>
          </a:p>
        </p:txBody>
      </p:sp>
      <p:sp>
        <p:nvSpPr>
          <p:cNvPr id="3" name="Título 1">
            <a:extLst>
              <a:ext uri="{FF2B5EF4-FFF2-40B4-BE49-F238E27FC236}">
                <a16:creationId xmlns:a16="http://schemas.microsoft.com/office/drawing/2014/main" id="{D54FE0AE-60C4-8703-D673-0ADB4590FD4E}"/>
              </a:ext>
            </a:extLst>
          </p:cNvPr>
          <p:cNvSpPr>
            <a:spLocks noGrp="1"/>
          </p:cNvSpPr>
          <p:nvPr>
            <p:ph type="title"/>
          </p:nvPr>
        </p:nvSpPr>
        <p:spPr>
          <a:xfrm>
            <a:off x="636051" y="1064963"/>
            <a:ext cx="10484841" cy="559387"/>
          </a:xfrm>
        </p:spPr>
        <p:txBody>
          <a:bodyPr>
            <a:noAutofit/>
          </a:bodyPr>
          <a:lstStyle/>
          <a:p>
            <a:r>
              <a:rPr lang="es-MX" sz="3600" dirty="0">
                <a:latin typeface="Montserrat ExtraBold" panose="00000900000000000000" pitchFamily="2" charset="0"/>
              </a:rPr>
              <a:t>Composición del SGP</a:t>
            </a:r>
            <a:endParaRPr lang="es-CO" sz="3600" b="1" dirty="0">
              <a:latin typeface="Montserrat ExtraBold" panose="00000900000000000000" pitchFamily="2" charset="0"/>
            </a:endParaRPr>
          </a:p>
        </p:txBody>
      </p:sp>
      <p:sp>
        <p:nvSpPr>
          <p:cNvPr id="4" name="CuadroTexto 3">
            <a:extLst>
              <a:ext uri="{FF2B5EF4-FFF2-40B4-BE49-F238E27FC236}">
                <a16:creationId xmlns:a16="http://schemas.microsoft.com/office/drawing/2014/main" id="{E5B6ACEA-4D00-DDA7-0F30-9EFBBF5A285E}"/>
              </a:ext>
            </a:extLst>
          </p:cNvPr>
          <p:cNvSpPr txBox="1"/>
          <p:nvPr/>
        </p:nvSpPr>
        <p:spPr>
          <a:xfrm rot="5400000">
            <a:off x="2788142" y="-364434"/>
            <a:ext cx="430887" cy="4563138"/>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spAutoFit/>
          </a:bodyPr>
          <a:lstStyle>
            <a:defPPr>
              <a:defRPr lang="es-CO"/>
            </a:defPPr>
            <a:lvl1pPr algn="ctr">
              <a:defRPr b="1"/>
            </a:lvl1pPr>
          </a:lstStyle>
          <a:p>
            <a:r>
              <a:rPr lang="es-CO" sz="1600" dirty="0">
                <a:latin typeface="Montserrat Medium" panose="00000600000000000000" pitchFamily="2" charset="0"/>
              </a:rPr>
              <a:t>Asignaciones Sectoriales 96%</a:t>
            </a:r>
          </a:p>
        </p:txBody>
      </p:sp>
      <p:sp>
        <p:nvSpPr>
          <p:cNvPr id="5" name="CuadroTexto 4">
            <a:extLst>
              <a:ext uri="{FF2B5EF4-FFF2-40B4-BE49-F238E27FC236}">
                <a16:creationId xmlns:a16="http://schemas.microsoft.com/office/drawing/2014/main" id="{6B5C29D2-66FC-D085-6691-1DCBBCF5DCDB}"/>
              </a:ext>
            </a:extLst>
          </p:cNvPr>
          <p:cNvSpPr txBox="1"/>
          <p:nvPr/>
        </p:nvSpPr>
        <p:spPr>
          <a:xfrm rot="5400000">
            <a:off x="8612550" y="-360534"/>
            <a:ext cx="430887" cy="455533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vert="vert270" wrap="square" rtlCol="0">
            <a:spAutoFit/>
          </a:bodyPr>
          <a:lstStyle>
            <a:defPPr>
              <a:defRPr lang="es-CO"/>
            </a:defPPr>
            <a:lvl1pPr algn="ctr">
              <a:defRPr b="1"/>
            </a:lvl1pPr>
          </a:lstStyle>
          <a:p>
            <a:r>
              <a:rPr lang="es-CO" sz="1600" dirty="0">
                <a:latin typeface="Montserrat Medium" panose="00000600000000000000" pitchFamily="2" charset="0"/>
              </a:rPr>
              <a:t>Asignaciones Especiales 4%</a:t>
            </a:r>
          </a:p>
        </p:txBody>
      </p:sp>
      <p:sp>
        <p:nvSpPr>
          <p:cNvPr id="6" name="CuadroTexto 5">
            <a:extLst>
              <a:ext uri="{FF2B5EF4-FFF2-40B4-BE49-F238E27FC236}">
                <a16:creationId xmlns:a16="http://schemas.microsoft.com/office/drawing/2014/main" id="{16CC62B0-5DA4-D08F-A3A5-19FF3493CF23}"/>
              </a:ext>
            </a:extLst>
          </p:cNvPr>
          <p:cNvSpPr txBox="1"/>
          <p:nvPr/>
        </p:nvSpPr>
        <p:spPr>
          <a:xfrm>
            <a:off x="722019" y="2248157"/>
            <a:ext cx="2246969" cy="190620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defPPr>
              <a:defRPr lang="es-CO"/>
            </a:defPPr>
            <a:lvl1pPr algn="ctr">
              <a:defRPr sz="135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s-CO" sz="1400" dirty="0">
              <a:solidFill>
                <a:schemeClr val="tx1">
                  <a:lumMod val="50000"/>
                  <a:lumOff val="50000"/>
                </a:schemeClr>
              </a:solidFill>
              <a:latin typeface="Montserrat Medium" panose="00000600000000000000" pitchFamily="2" charset="0"/>
            </a:endParaRPr>
          </a:p>
          <a:p>
            <a:pPr algn="l"/>
            <a:endParaRPr lang="es-CO" sz="1400" dirty="0">
              <a:solidFill>
                <a:schemeClr val="tx1">
                  <a:lumMod val="50000"/>
                  <a:lumOff val="50000"/>
                </a:schemeClr>
              </a:solidFill>
              <a:latin typeface="Montserrat Medium" panose="00000600000000000000" pitchFamily="2" charset="0"/>
            </a:endParaRPr>
          </a:p>
          <a:p>
            <a:pPr algn="l"/>
            <a:endParaRPr lang="es-CO" sz="1400" dirty="0">
              <a:solidFill>
                <a:schemeClr val="tx1">
                  <a:lumMod val="50000"/>
                  <a:lumOff val="50000"/>
                </a:schemeClr>
              </a:solidFill>
              <a:latin typeface="Montserrat Medium" panose="00000600000000000000" pitchFamily="2" charset="0"/>
            </a:endParaRPr>
          </a:p>
          <a:p>
            <a:pPr algn="l"/>
            <a:endParaRPr lang="es-CO" sz="1400" dirty="0">
              <a:solidFill>
                <a:schemeClr val="tx1">
                  <a:lumMod val="50000"/>
                  <a:lumOff val="50000"/>
                </a:schemeClr>
              </a:solidFill>
              <a:latin typeface="Montserrat Medium" panose="00000600000000000000" pitchFamily="2" charset="0"/>
            </a:endParaRPr>
          </a:p>
          <a:p>
            <a:pPr algn="l"/>
            <a:endParaRPr lang="es-CO" sz="1400" dirty="0">
              <a:solidFill>
                <a:schemeClr val="tx1">
                  <a:lumMod val="50000"/>
                  <a:lumOff val="50000"/>
                </a:schemeClr>
              </a:solidFill>
              <a:latin typeface="Montserrat Medium" panose="00000600000000000000" pitchFamily="2" charset="0"/>
            </a:endParaRPr>
          </a:p>
          <a:p>
            <a:pPr algn="l"/>
            <a:r>
              <a:rPr lang="es-CO" sz="1600" dirty="0">
                <a:solidFill>
                  <a:schemeClr val="tx1">
                    <a:lumMod val="50000"/>
                    <a:lumOff val="50000"/>
                  </a:schemeClr>
                </a:solidFill>
                <a:latin typeface="Montserrat Medium" panose="00000600000000000000" pitchFamily="2" charset="0"/>
              </a:rPr>
              <a:t>EDUCACIÓN</a:t>
            </a:r>
          </a:p>
          <a:p>
            <a:pPr algn="l"/>
            <a:r>
              <a:rPr lang="es-CO" sz="1600" dirty="0">
                <a:solidFill>
                  <a:schemeClr val="tx1">
                    <a:lumMod val="50000"/>
                    <a:lumOff val="50000"/>
                  </a:schemeClr>
                </a:solidFill>
                <a:latin typeface="Montserrat Medium" panose="00000600000000000000" pitchFamily="2" charset="0"/>
              </a:rPr>
              <a:t>58,5%</a:t>
            </a:r>
            <a:endParaRPr lang="es-CO" sz="1400" dirty="0">
              <a:solidFill>
                <a:schemeClr val="tx1">
                  <a:lumMod val="50000"/>
                  <a:lumOff val="50000"/>
                </a:schemeClr>
              </a:solidFill>
              <a:latin typeface="Montserrat Medium" panose="00000600000000000000" pitchFamily="2" charset="0"/>
            </a:endParaRPr>
          </a:p>
        </p:txBody>
      </p:sp>
      <p:sp>
        <p:nvSpPr>
          <p:cNvPr id="8" name="CuadroTexto 7">
            <a:extLst>
              <a:ext uri="{FF2B5EF4-FFF2-40B4-BE49-F238E27FC236}">
                <a16:creationId xmlns:a16="http://schemas.microsoft.com/office/drawing/2014/main" id="{2D1D4707-6ABC-F94C-FC1B-BF1CC221F715}"/>
              </a:ext>
            </a:extLst>
          </p:cNvPr>
          <p:cNvSpPr txBox="1"/>
          <p:nvPr/>
        </p:nvSpPr>
        <p:spPr>
          <a:xfrm>
            <a:off x="3023928" y="2264264"/>
            <a:ext cx="2261228" cy="190620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defPPr>
              <a:defRPr lang="es-CO"/>
            </a:defPPr>
            <a:lvl1pPr algn="ctr">
              <a:defRPr sz="135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s-CO" sz="1400" dirty="0">
              <a:solidFill>
                <a:schemeClr val="tx1">
                  <a:lumMod val="50000"/>
                  <a:lumOff val="50000"/>
                </a:schemeClr>
              </a:solidFill>
              <a:latin typeface="Montserrat Medium" panose="00000600000000000000" pitchFamily="2" charset="0"/>
            </a:endParaRPr>
          </a:p>
          <a:p>
            <a:pPr algn="l"/>
            <a:endParaRPr lang="es-CO" sz="1400" dirty="0">
              <a:solidFill>
                <a:schemeClr val="tx1">
                  <a:lumMod val="50000"/>
                  <a:lumOff val="50000"/>
                </a:schemeClr>
              </a:solidFill>
              <a:latin typeface="Montserrat Medium" panose="00000600000000000000" pitchFamily="2" charset="0"/>
            </a:endParaRPr>
          </a:p>
          <a:p>
            <a:pPr algn="l"/>
            <a:endParaRPr lang="es-CO" sz="1400" dirty="0">
              <a:solidFill>
                <a:schemeClr val="tx1">
                  <a:lumMod val="50000"/>
                  <a:lumOff val="50000"/>
                </a:schemeClr>
              </a:solidFill>
              <a:latin typeface="Montserrat Medium" panose="00000600000000000000" pitchFamily="2" charset="0"/>
            </a:endParaRPr>
          </a:p>
          <a:p>
            <a:pPr algn="l"/>
            <a:endParaRPr lang="es-CO" sz="1400" dirty="0">
              <a:solidFill>
                <a:schemeClr val="tx1">
                  <a:lumMod val="50000"/>
                  <a:lumOff val="50000"/>
                </a:schemeClr>
              </a:solidFill>
              <a:latin typeface="Montserrat Medium" panose="00000600000000000000" pitchFamily="2" charset="0"/>
            </a:endParaRPr>
          </a:p>
          <a:p>
            <a:pPr algn="l"/>
            <a:endParaRPr lang="es-CO" sz="1400" dirty="0">
              <a:solidFill>
                <a:schemeClr val="tx1">
                  <a:lumMod val="50000"/>
                  <a:lumOff val="50000"/>
                </a:schemeClr>
              </a:solidFill>
              <a:latin typeface="Montserrat Medium" panose="00000600000000000000" pitchFamily="2" charset="0"/>
            </a:endParaRPr>
          </a:p>
          <a:p>
            <a:pPr algn="l"/>
            <a:endParaRPr lang="es-CO" sz="1400" dirty="0">
              <a:solidFill>
                <a:schemeClr val="tx1">
                  <a:lumMod val="50000"/>
                  <a:lumOff val="50000"/>
                </a:schemeClr>
              </a:solidFill>
              <a:latin typeface="Montserrat Medium" panose="00000600000000000000" pitchFamily="2" charset="0"/>
            </a:endParaRPr>
          </a:p>
          <a:p>
            <a:pPr algn="l"/>
            <a:r>
              <a:rPr lang="es-CO" sz="1600" dirty="0">
                <a:solidFill>
                  <a:schemeClr val="tx1">
                    <a:lumMod val="50000"/>
                    <a:lumOff val="50000"/>
                  </a:schemeClr>
                </a:solidFill>
                <a:latin typeface="Montserrat Medium" panose="00000600000000000000" pitchFamily="2" charset="0"/>
              </a:rPr>
              <a:t>SALUD</a:t>
            </a:r>
          </a:p>
          <a:p>
            <a:pPr algn="l"/>
            <a:r>
              <a:rPr lang="es-CO" sz="1600" dirty="0">
                <a:solidFill>
                  <a:schemeClr val="tx1">
                    <a:lumMod val="50000"/>
                    <a:lumOff val="50000"/>
                  </a:schemeClr>
                </a:solidFill>
                <a:latin typeface="Montserrat Medium" panose="00000600000000000000" pitchFamily="2" charset="0"/>
              </a:rPr>
              <a:t>24,5%</a:t>
            </a:r>
            <a:endParaRPr lang="es-CO" sz="1400" dirty="0">
              <a:solidFill>
                <a:schemeClr val="tx1">
                  <a:lumMod val="50000"/>
                  <a:lumOff val="50000"/>
                </a:schemeClr>
              </a:solidFill>
              <a:latin typeface="Montserrat Medium" panose="00000600000000000000" pitchFamily="2" charset="0"/>
            </a:endParaRPr>
          </a:p>
          <a:p>
            <a:endParaRPr lang="es-CO" sz="1400" b="0" u="sng" dirty="0">
              <a:solidFill>
                <a:schemeClr val="tx1">
                  <a:lumMod val="50000"/>
                  <a:lumOff val="50000"/>
                </a:schemeClr>
              </a:solidFill>
              <a:latin typeface="Montserrat Medium" panose="00000600000000000000" pitchFamily="2" charset="0"/>
            </a:endParaRPr>
          </a:p>
        </p:txBody>
      </p:sp>
      <p:sp>
        <p:nvSpPr>
          <p:cNvPr id="9" name="CuadroTexto 8">
            <a:extLst>
              <a:ext uri="{FF2B5EF4-FFF2-40B4-BE49-F238E27FC236}">
                <a16:creationId xmlns:a16="http://schemas.microsoft.com/office/drawing/2014/main" id="{D7328B85-9C7C-D89C-7091-0B8F4DCE1A4C}"/>
              </a:ext>
            </a:extLst>
          </p:cNvPr>
          <p:cNvSpPr txBox="1"/>
          <p:nvPr/>
        </p:nvSpPr>
        <p:spPr>
          <a:xfrm>
            <a:off x="666756" y="4325146"/>
            <a:ext cx="2246969" cy="1906902"/>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defPPr>
              <a:defRPr lang="es-CO"/>
            </a:defPPr>
            <a:lvl1pPr algn="ctr">
              <a:defRPr sz="135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s-CO" sz="1400" dirty="0">
              <a:solidFill>
                <a:schemeClr val="tx1">
                  <a:lumMod val="50000"/>
                  <a:lumOff val="50000"/>
                </a:schemeClr>
              </a:solidFill>
              <a:latin typeface="Montserrat Medium" panose="00000600000000000000" pitchFamily="2" charset="0"/>
            </a:endParaRPr>
          </a:p>
          <a:p>
            <a:pPr algn="l"/>
            <a:endParaRPr lang="es-CO" sz="1400" dirty="0">
              <a:solidFill>
                <a:schemeClr val="tx1">
                  <a:lumMod val="50000"/>
                  <a:lumOff val="50000"/>
                </a:schemeClr>
              </a:solidFill>
              <a:latin typeface="Montserrat Medium" panose="00000600000000000000" pitchFamily="2" charset="0"/>
            </a:endParaRPr>
          </a:p>
          <a:p>
            <a:pPr algn="l"/>
            <a:endParaRPr lang="es-CO" sz="1600" dirty="0">
              <a:solidFill>
                <a:schemeClr val="tx1">
                  <a:lumMod val="50000"/>
                  <a:lumOff val="50000"/>
                </a:schemeClr>
              </a:solidFill>
              <a:latin typeface="Montserrat Medium" panose="00000600000000000000" pitchFamily="2" charset="0"/>
            </a:endParaRPr>
          </a:p>
          <a:p>
            <a:pPr algn="l"/>
            <a:r>
              <a:rPr lang="es-CO" sz="1600" dirty="0">
                <a:solidFill>
                  <a:schemeClr val="tx1">
                    <a:lumMod val="50000"/>
                    <a:lumOff val="50000"/>
                  </a:schemeClr>
                </a:solidFill>
                <a:latin typeface="Montserrat Medium" panose="00000600000000000000" pitchFamily="2" charset="0"/>
              </a:rPr>
              <a:t>AGUA</a:t>
            </a:r>
          </a:p>
          <a:p>
            <a:pPr algn="l"/>
            <a:r>
              <a:rPr lang="es-CO" sz="1600" dirty="0">
                <a:solidFill>
                  <a:schemeClr val="tx1">
                    <a:lumMod val="50000"/>
                    <a:lumOff val="50000"/>
                  </a:schemeClr>
                </a:solidFill>
                <a:latin typeface="Montserrat Medium" panose="00000600000000000000" pitchFamily="2" charset="0"/>
              </a:rPr>
              <a:t>POTABLE Y SANEAMIENTO BÁSICO 5,4%</a:t>
            </a:r>
            <a:endParaRPr lang="es-CO" sz="1400" dirty="0">
              <a:solidFill>
                <a:schemeClr val="tx1">
                  <a:lumMod val="50000"/>
                  <a:lumOff val="50000"/>
                </a:schemeClr>
              </a:solidFill>
              <a:latin typeface="Montserrat Medium" panose="00000600000000000000" pitchFamily="2" charset="0"/>
            </a:endParaRPr>
          </a:p>
        </p:txBody>
      </p:sp>
      <p:sp>
        <p:nvSpPr>
          <p:cNvPr id="10" name="CuadroTexto 9">
            <a:extLst>
              <a:ext uri="{FF2B5EF4-FFF2-40B4-BE49-F238E27FC236}">
                <a16:creationId xmlns:a16="http://schemas.microsoft.com/office/drawing/2014/main" id="{A004F1B0-E639-B565-9209-895E0679308A}"/>
              </a:ext>
            </a:extLst>
          </p:cNvPr>
          <p:cNvSpPr txBox="1"/>
          <p:nvPr/>
        </p:nvSpPr>
        <p:spPr>
          <a:xfrm>
            <a:off x="3042878" y="4325146"/>
            <a:ext cx="2261228" cy="190690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defPPr>
              <a:defRPr lang="es-CO"/>
            </a:defPPr>
            <a:lvl1pPr algn="ctr">
              <a:defRPr sz="135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s-CO" sz="1400" dirty="0">
              <a:solidFill>
                <a:schemeClr val="tx1">
                  <a:lumMod val="50000"/>
                  <a:lumOff val="50000"/>
                </a:schemeClr>
              </a:solidFill>
              <a:latin typeface="Montserrat Medium" panose="00000600000000000000" pitchFamily="2" charset="0"/>
            </a:endParaRPr>
          </a:p>
          <a:p>
            <a:pPr algn="l"/>
            <a:endParaRPr lang="es-CO" sz="1400" dirty="0">
              <a:solidFill>
                <a:schemeClr val="tx1">
                  <a:lumMod val="50000"/>
                  <a:lumOff val="50000"/>
                </a:schemeClr>
              </a:solidFill>
              <a:latin typeface="Montserrat Medium" panose="00000600000000000000" pitchFamily="2" charset="0"/>
            </a:endParaRPr>
          </a:p>
          <a:p>
            <a:pPr algn="l"/>
            <a:endParaRPr lang="es-CO" sz="1400" dirty="0">
              <a:solidFill>
                <a:schemeClr val="tx1">
                  <a:lumMod val="50000"/>
                  <a:lumOff val="50000"/>
                </a:schemeClr>
              </a:solidFill>
              <a:latin typeface="Montserrat Medium" panose="00000600000000000000" pitchFamily="2" charset="0"/>
            </a:endParaRPr>
          </a:p>
          <a:p>
            <a:pPr algn="l"/>
            <a:endParaRPr lang="es-CO" sz="1400" dirty="0">
              <a:solidFill>
                <a:schemeClr val="tx1">
                  <a:lumMod val="50000"/>
                  <a:lumOff val="50000"/>
                </a:schemeClr>
              </a:solidFill>
              <a:latin typeface="Montserrat Medium" panose="00000600000000000000" pitchFamily="2" charset="0"/>
            </a:endParaRPr>
          </a:p>
          <a:p>
            <a:pPr algn="l"/>
            <a:endParaRPr lang="es-CO" sz="1400" dirty="0">
              <a:solidFill>
                <a:schemeClr val="tx1">
                  <a:lumMod val="50000"/>
                  <a:lumOff val="50000"/>
                </a:schemeClr>
              </a:solidFill>
              <a:latin typeface="Montserrat Medium" panose="00000600000000000000" pitchFamily="2" charset="0"/>
            </a:endParaRPr>
          </a:p>
          <a:p>
            <a:pPr algn="l"/>
            <a:endParaRPr lang="es-CO" sz="1400" dirty="0">
              <a:solidFill>
                <a:schemeClr val="tx1">
                  <a:lumMod val="50000"/>
                  <a:lumOff val="50000"/>
                </a:schemeClr>
              </a:solidFill>
              <a:latin typeface="Montserrat Medium" panose="00000600000000000000" pitchFamily="2" charset="0"/>
            </a:endParaRPr>
          </a:p>
          <a:p>
            <a:pPr algn="l"/>
            <a:r>
              <a:rPr lang="es-CO" sz="1600" dirty="0">
                <a:solidFill>
                  <a:schemeClr val="tx1">
                    <a:lumMod val="50000"/>
                    <a:lumOff val="50000"/>
                  </a:schemeClr>
                </a:solidFill>
                <a:latin typeface="Montserrat Medium" panose="00000600000000000000" pitchFamily="2" charset="0"/>
              </a:rPr>
              <a:t>PROPÓSITO</a:t>
            </a:r>
          </a:p>
          <a:p>
            <a:pPr algn="l"/>
            <a:r>
              <a:rPr lang="es-CO" sz="1600" dirty="0">
                <a:solidFill>
                  <a:schemeClr val="tx1">
                    <a:lumMod val="50000"/>
                    <a:lumOff val="50000"/>
                  </a:schemeClr>
                </a:solidFill>
                <a:latin typeface="Montserrat Medium" panose="00000600000000000000" pitchFamily="2" charset="0"/>
              </a:rPr>
              <a:t>GENERAL</a:t>
            </a:r>
          </a:p>
          <a:p>
            <a:pPr algn="l"/>
            <a:r>
              <a:rPr lang="es-CO" sz="1600" dirty="0">
                <a:solidFill>
                  <a:schemeClr val="tx1">
                    <a:lumMod val="50000"/>
                    <a:lumOff val="50000"/>
                  </a:schemeClr>
                </a:solidFill>
                <a:latin typeface="Montserrat Medium" panose="00000600000000000000" pitchFamily="2" charset="0"/>
              </a:rPr>
              <a:t>11,6%</a:t>
            </a:r>
            <a:endParaRPr lang="es-CO" sz="1400" dirty="0">
              <a:solidFill>
                <a:schemeClr val="tx1">
                  <a:lumMod val="50000"/>
                  <a:lumOff val="50000"/>
                </a:schemeClr>
              </a:solidFill>
              <a:latin typeface="Montserrat Medium" panose="00000600000000000000" pitchFamily="2" charset="0"/>
            </a:endParaRPr>
          </a:p>
          <a:p>
            <a:pPr algn="l"/>
            <a:endParaRPr lang="es-CO" sz="1400" dirty="0">
              <a:solidFill>
                <a:schemeClr val="tx1">
                  <a:lumMod val="50000"/>
                  <a:lumOff val="50000"/>
                </a:schemeClr>
              </a:solidFill>
              <a:latin typeface="Montserrat Medium" panose="00000600000000000000" pitchFamily="2" charset="0"/>
            </a:endParaRPr>
          </a:p>
          <a:p>
            <a:endParaRPr lang="es-CO" sz="1400" b="0" u="sng" dirty="0">
              <a:solidFill>
                <a:schemeClr val="tx1">
                  <a:lumMod val="50000"/>
                  <a:lumOff val="50000"/>
                </a:schemeClr>
              </a:solidFill>
              <a:latin typeface="Montserrat Medium" panose="00000600000000000000" pitchFamily="2" charset="0"/>
            </a:endParaRPr>
          </a:p>
        </p:txBody>
      </p:sp>
      <p:sp>
        <p:nvSpPr>
          <p:cNvPr id="11" name="CuadroTexto 10">
            <a:extLst>
              <a:ext uri="{FF2B5EF4-FFF2-40B4-BE49-F238E27FC236}">
                <a16:creationId xmlns:a16="http://schemas.microsoft.com/office/drawing/2014/main" id="{59F355B0-6949-5CAE-751A-337A651DD69E}"/>
              </a:ext>
            </a:extLst>
          </p:cNvPr>
          <p:cNvSpPr txBox="1"/>
          <p:nvPr/>
        </p:nvSpPr>
        <p:spPr>
          <a:xfrm>
            <a:off x="6550325" y="2237592"/>
            <a:ext cx="2261228" cy="1885720"/>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defPPr>
              <a:defRPr lang="es-CO"/>
            </a:defPPr>
            <a:lvl1pPr algn="ctr">
              <a:defRPr sz="135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s-CO" sz="1400" dirty="0">
              <a:solidFill>
                <a:schemeClr val="tx1"/>
              </a:solidFill>
              <a:latin typeface="Montserrat Medium" panose="00000600000000000000" pitchFamily="2" charset="0"/>
            </a:endParaRPr>
          </a:p>
          <a:p>
            <a:pPr algn="l"/>
            <a:endParaRPr lang="es-CO" sz="1400" dirty="0">
              <a:solidFill>
                <a:schemeClr val="tx1"/>
              </a:solidFill>
              <a:latin typeface="Montserrat Medium" panose="00000600000000000000" pitchFamily="2" charset="0"/>
            </a:endParaRPr>
          </a:p>
          <a:p>
            <a:pPr algn="l"/>
            <a:endParaRPr lang="es-CO" sz="1400" dirty="0">
              <a:solidFill>
                <a:schemeClr val="tx1"/>
              </a:solidFill>
              <a:latin typeface="Montserrat Medium" panose="00000600000000000000" pitchFamily="2" charset="0"/>
            </a:endParaRPr>
          </a:p>
          <a:p>
            <a:pPr algn="l"/>
            <a:endParaRPr lang="es-CO" sz="1600" dirty="0">
              <a:solidFill>
                <a:schemeClr val="tx1"/>
              </a:solidFill>
              <a:latin typeface="Montserrat Medium" panose="00000600000000000000" pitchFamily="2" charset="0"/>
            </a:endParaRPr>
          </a:p>
          <a:p>
            <a:pPr algn="l"/>
            <a:r>
              <a:rPr lang="es-CO" sz="1600" dirty="0">
                <a:solidFill>
                  <a:schemeClr val="tx1"/>
                </a:solidFill>
                <a:latin typeface="Montserrat Medium" panose="00000600000000000000" pitchFamily="2" charset="0"/>
              </a:rPr>
              <a:t>ALIMENTACIÓN ESCOLAR</a:t>
            </a:r>
          </a:p>
          <a:p>
            <a:pPr algn="l"/>
            <a:r>
              <a:rPr lang="es-CO" sz="1600" dirty="0">
                <a:solidFill>
                  <a:schemeClr val="tx1"/>
                </a:solidFill>
                <a:latin typeface="Montserrat Medium" panose="00000600000000000000" pitchFamily="2" charset="0"/>
              </a:rPr>
              <a:t>0,5%</a:t>
            </a:r>
          </a:p>
          <a:p>
            <a:pPr algn="l"/>
            <a:endParaRPr lang="es-CO" sz="1400" b="0" dirty="0">
              <a:solidFill>
                <a:schemeClr val="accent3">
                  <a:lumMod val="60000"/>
                  <a:lumOff val="40000"/>
                </a:schemeClr>
              </a:solidFill>
              <a:latin typeface="Montserrat Medium" panose="00000600000000000000" pitchFamily="2" charset="0"/>
            </a:endParaRPr>
          </a:p>
        </p:txBody>
      </p:sp>
      <p:sp>
        <p:nvSpPr>
          <p:cNvPr id="12" name="CuadroTexto 11">
            <a:extLst>
              <a:ext uri="{FF2B5EF4-FFF2-40B4-BE49-F238E27FC236}">
                <a16:creationId xmlns:a16="http://schemas.microsoft.com/office/drawing/2014/main" id="{D31F73F0-3045-ABB3-6A9A-A97032B466A3}"/>
              </a:ext>
            </a:extLst>
          </p:cNvPr>
          <p:cNvSpPr txBox="1"/>
          <p:nvPr/>
        </p:nvSpPr>
        <p:spPr>
          <a:xfrm>
            <a:off x="8964044" y="4325146"/>
            <a:ext cx="2156848" cy="1906902"/>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defPPr>
              <a:defRPr lang="es-CO"/>
            </a:defPPr>
            <a:lvl1pPr algn="ctr">
              <a:defRPr sz="135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s-CO" sz="1400" dirty="0">
              <a:solidFill>
                <a:schemeClr val="tx1"/>
              </a:solidFill>
              <a:latin typeface="Montserrat Medium" panose="00000600000000000000" pitchFamily="2" charset="0"/>
            </a:endParaRPr>
          </a:p>
          <a:p>
            <a:pPr algn="l"/>
            <a:endParaRPr lang="es-CO" sz="1400" dirty="0">
              <a:solidFill>
                <a:schemeClr val="tx1"/>
              </a:solidFill>
              <a:latin typeface="Montserrat Medium" panose="00000600000000000000" pitchFamily="2" charset="0"/>
            </a:endParaRPr>
          </a:p>
          <a:p>
            <a:pPr algn="l"/>
            <a:endParaRPr lang="es-CO" sz="1400" dirty="0">
              <a:solidFill>
                <a:schemeClr val="tx1"/>
              </a:solidFill>
              <a:latin typeface="Montserrat Medium" panose="00000600000000000000" pitchFamily="2" charset="0"/>
            </a:endParaRPr>
          </a:p>
          <a:p>
            <a:pPr algn="l"/>
            <a:endParaRPr lang="es-CO" sz="1400" dirty="0">
              <a:solidFill>
                <a:schemeClr val="tx1"/>
              </a:solidFill>
              <a:latin typeface="Montserrat Medium" panose="00000600000000000000" pitchFamily="2" charset="0"/>
            </a:endParaRPr>
          </a:p>
          <a:p>
            <a:pPr algn="l"/>
            <a:endParaRPr lang="es-CO" sz="1600" dirty="0">
              <a:solidFill>
                <a:schemeClr val="tx1"/>
              </a:solidFill>
              <a:latin typeface="Montserrat Medium" panose="00000600000000000000" pitchFamily="2" charset="0"/>
            </a:endParaRPr>
          </a:p>
          <a:p>
            <a:pPr algn="l"/>
            <a:r>
              <a:rPr lang="es-CO" sz="1600" dirty="0">
                <a:solidFill>
                  <a:schemeClr val="tx1"/>
                </a:solidFill>
                <a:latin typeface="Montserrat Medium" panose="00000600000000000000" pitchFamily="2" charset="0"/>
              </a:rPr>
              <a:t>FONPET</a:t>
            </a:r>
          </a:p>
          <a:p>
            <a:pPr algn="l"/>
            <a:r>
              <a:rPr lang="es-CO" sz="1600" dirty="0">
                <a:solidFill>
                  <a:schemeClr val="tx1"/>
                </a:solidFill>
                <a:latin typeface="Montserrat Medium" panose="00000600000000000000" pitchFamily="2" charset="0"/>
              </a:rPr>
              <a:t>2,9%</a:t>
            </a:r>
          </a:p>
          <a:p>
            <a:pPr algn="l"/>
            <a:endParaRPr lang="es-CO" sz="1400" dirty="0">
              <a:solidFill>
                <a:schemeClr val="accent1">
                  <a:lumMod val="75000"/>
                </a:schemeClr>
              </a:solidFill>
              <a:latin typeface="Montserrat Medium" panose="00000600000000000000" pitchFamily="2" charset="0"/>
            </a:endParaRPr>
          </a:p>
        </p:txBody>
      </p:sp>
      <p:pic>
        <p:nvPicPr>
          <p:cNvPr id="13" name="Imagen 12">
            <a:extLst>
              <a:ext uri="{FF2B5EF4-FFF2-40B4-BE49-F238E27FC236}">
                <a16:creationId xmlns:a16="http://schemas.microsoft.com/office/drawing/2014/main" id="{4CF869BB-E04E-FD25-A66B-28F90AA337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777" y="2349444"/>
            <a:ext cx="1022969" cy="1022969"/>
          </a:xfrm>
          <a:prstGeom prst="rect">
            <a:avLst/>
          </a:prstGeom>
        </p:spPr>
      </p:pic>
      <p:pic>
        <p:nvPicPr>
          <p:cNvPr id="14" name="Imagen 13">
            <a:extLst>
              <a:ext uri="{FF2B5EF4-FFF2-40B4-BE49-F238E27FC236}">
                <a16:creationId xmlns:a16="http://schemas.microsoft.com/office/drawing/2014/main" id="{1F579BDB-C866-D572-05AF-59FFDA5570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7835" y="4441679"/>
            <a:ext cx="922251" cy="922251"/>
          </a:xfrm>
          <a:prstGeom prst="rect">
            <a:avLst/>
          </a:prstGeom>
        </p:spPr>
      </p:pic>
      <p:pic>
        <p:nvPicPr>
          <p:cNvPr id="15" name="Imagen 14">
            <a:extLst>
              <a:ext uri="{FF2B5EF4-FFF2-40B4-BE49-F238E27FC236}">
                <a16:creationId xmlns:a16="http://schemas.microsoft.com/office/drawing/2014/main" id="{6FBC1470-11A0-F7D1-D699-D0AF8CE346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4097" y="2324897"/>
            <a:ext cx="1091970" cy="1091970"/>
          </a:xfrm>
          <a:prstGeom prst="rect">
            <a:avLst/>
          </a:prstGeom>
        </p:spPr>
      </p:pic>
      <p:pic>
        <p:nvPicPr>
          <p:cNvPr id="16" name="Gráfico 15" descr="Grupo">
            <a:extLst>
              <a:ext uri="{FF2B5EF4-FFF2-40B4-BE49-F238E27FC236}">
                <a16:creationId xmlns:a16="http://schemas.microsoft.com/office/drawing/2014/main" id="{B64856AB-554C-864F-EDD4-73EDA22E3EC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01818" y="4226113"/>
            <a:ext cx="1308497" cy="1308497"/>
          </a:xfrm>
          <a:prstGeom prst="rect">
            <a:avLst/>
          </a:prstGeom>
        </p:spPr>
      </p:pic>
      <p:pic>
        <p:nvPicPr>
          <p:cNvPr id="17" name="Gráfico 16" descr="Cubierto de mesa">
            <a:extLst>
              <a:ext uri="{FF2B5EF4-FFF2-40B4-BE49-F238E27FC236}">
                <a16:creationId xmlns:a16="http://schemas.microsoft.com/office/drawing/2014/main" id="{7BB42014-E25A-2B33-A5BD-DABA3D39062B}"/>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t="19221" b="10546"/>
          <a:stretch/>
        </p:blipFill>
        <p:spPr>
          <a:xfrm>
            <a:off x="7521433" y="2334412"/>
            <a:ext cx="1215394" cy="853617"/>
          </a:xfrm>
          <a:prstGeom prst="rect">
            <a:avLst/>
          </a:prstGeom>
        </p:spPr>
      </p:pic>
      <p:pic>
        <p:nvPicPr>
          <p:cNvPr id="18" name="Gráfico 17" descr="Hombre con bastón">
            <a:extLst>
              <a:ext uri="{FF2B5EF4-FFF2-40B4-BE49-F238E27FC236}">
                <a16:creationId xmlns:a16="http://schemas.microsoft.com/office/drawing/2014/main" id="{E83C58F5-FB15-25CA-40A3-1B6AD16A7DD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863348" y="4366198"/>
            <a:ext cx="1073295" cy="1073295"/>
          </a:xfrm>
          <a:prstGeom prst="rect">
            <a:avLst/>
          </a:prstGeom>
        </p:spPr>
      </p:pic>
      <p:pic>
        <p:nvPicPr>
          <p:cNvPr id="19" name="Gráfico 18" descr="Saludar">
            <a:extLst>
              <a:ext uri="{FF2B5EF4-FFF2-40B4-BE49-F238E27FC236}">
                <a16:creationId xmlns:a16="http://schemas.microsoft.com/office/drawing/2014/main" id="{053FC28D-FE89-BDF9-AF3D-9DAB275F2DF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482255" y="4303547"/>
            <a:ext cx="1246558" cy="1246558"/>
          </a:xfrm>
          <a:prstGeom prst="rect">
            <a:avLst/>
          </a:prstGeom>
        </p:spPr>
      </p:pic>
      <p:sp>
        <p:nvSpPr>
          <p:cNvPr id="20" name="CuadroTexto 19">
            <a:extLst>
              <a:ext uri="{FF2B5EF4-FFF2-40B4-BE49-F238E27FC236}">
                <a16:creationId xmlns:a16="http://schemas.microsoft.com/office/drawing/2014/main" id="{A822F918-B943-75D2-F2DF-29AC5AA73A7E}"/>
              </a:ext>
            </a:extLst>
          </p:cNvPr>
          <p:cNvSpPr txBox="1"/>
          <p:nvPr/>
        </p:nvSpPr>
        <p:spPr>
          <a:xfrm>
            <a:off x="8964044" y="2237627"/>
            <a:ext cx="2156848" cy="1901826"/>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t"/>
          <a:lstStyle>
            <a:defPPr>
              <a:defRPr lang="es-CO"/>
            </a:defPPr>
            <a:lvl1pPr algn="ctr">
              <a:defRPr sz="135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s-CO" sz="1400" dirty="0">
              <a:solidFill>
                <a:schemeClr val="tx1"/>
              </a:solidFill>
              <a:latin typeface="Montserrat Medium" panose="00000600000000000000" pitchFamily="2" charset="0"/>
            </a:endParaRPr>
          </a:p>
          <a:p>
            <a:pPr algn="l"/>
            <a:endParaRPr lang="es-CO" sz="1400" dirty="0">
              <a:solidFill>
                <a:schemeClr val="tx1"/>
              </a:solidFill>
              <a:latin typeface="Montserrat Medium" panose="00000600000000000000" pitchFamily="2" charset="0"/>
            </a:endParaRPr>
          </a:p>
          <a:p>
            <a:pPr algn="l"/>
            <a:endParaRPr lang="es-CO" sz="1600" dirty="0">
              <a:solidFill>
                <a:schemeClr val="tx1"/>
              </a:solidFill>
              <a:latin typeface="Montserrat Medium" panose="00000600000000000000" pitchFamily="2" charset="0"/>
            </a:endParaRPr>
          </a:p>
          <a:p>
            <a:pPr algn="l"/>
            <a:endParaRPr lang="es-CO" sz="1600" dirty="0">
              <a:solidFill>
                <a:schemeClr val="tx1"/>
              </a:solidFill>
              <a:latin typeface="Montserrat Medium" panose="00000600000000000000" pitchFamily="2" charset="0"/>
            </a:endParaRPr>
          </a:p>
          <a:p>
            <a:pPr algn="l"/>
            <a:r>
              <a:rPr lang="es-CO" sz="1600" dirty="0">
                <a:solidFill>
                  <a:schemeClr val="tx1"/>
                </a:solidFill>
                <a:latin typeface="Montserrat Medium" panose="00000600000000000000" pitchFamily="2" charset="0"/>
              </a:rPr>
              <a:t>RESGUARDOS INDÍGENAS</a:t>
            </a:r>
          </a:p>
          <a:p>
            <a:pPr algn="l"/>
            <a:r>
              <a:rPr lang="es-CO" sz="1600" dirty="0">
                <a:solidFill>
                  <a:schemeClr val="tx1"/>
                </a:solidFill>
                <a:latin typeface="Montserrat Medium" panose="00000600000000000000" pitchFamily="2" charset="0"/>
              </a:rPr>
              <a:t>0,52%</a:t>
            </a:r>
            <a:endParaRPr lang="es-CO" sz="1400" dirty="0">
              <a:solidFill>
                <a:schemeClr val="accent1">
                  <a:lumMod val="75000"/>
                </a:schemeClr>
              </a:solidFill>
              <a:latin typeface="Montserrat Medium" panose="00000600000000000000" pitchFamily="2" charset="0"/>
            </a:endParaRPr>
          </a:p>
          <a:p>
            <a:endParaRPr lang="es-CO" sz="1400" b="0" u="sng" dirty="0">
              <a:solidFill>
                <a:schemeClr val="accent1"/>
              </a:solidFill>
              <a:latin typeface="Montserrat Medium" panose="00000600000000000000" pitchFamily="2" charset="0"/>
            </a:endParaRPr>
          </a:p>
        </p:txBody>
      </p:sp>
      <p:pic>
        <p:nvPicPr>
          <p:cNvPr id="21" name="Imagen 20" descr="Un dibujo de una cara feliz&#10;&#10;Descripción generada automáticamente con confianza baja">
            <a:extLst>
              <a:ext uri="{FF2B5EF4-FFF2-40B4-BE49-F238E27FC236}">
                <a16:creationId xmlns:a16="http://schemas.microsoft.com/office/drawing/2014/main" id="{1DF87F00-1D8F-2F83-F6D6-839490B30533}"/>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4697" b="96477" l="1365" r="96101">
                        <a14:foregroundMark x1="38012" y1="20157" x2="38012" y2="20157"/>
                        <a14:foregroundMark x1="38596" y1="19961" x2="40741" y2="36204"/>
                        <a14:foregroundMark x1="40741" y1="36204" x2="37622" y2="40117"/>
                        <a14:foregroundMark x1="46004" y1="34051" x2="54971" y2="33855"/>
                        <a14:foregroundMark x1="39961" y1="3327" x2="25731" y2="6654"/>
                        <a14:foregroundMark x1="25731" y1="6654" x2="10721" y2="19178"/>
                        <a14:foregroundMark x1="10721" y1="19178" x2="1559" y2="49119"/>
                        <a14:foregroundMark x1="1559" y1="49119" x2="12671" y2="81605"/>
                        <a14:foregroundMark x1="12671" y1="81605" x2="13840" y2="83170"/>
                        <a14:foregroundMark x1="16179" y1="42270" x2="27096" y2="52250"/>
                        <a14:foregroundMark x1="27096" y1="52250" x2="25926" y2="47945"/>
                        <a14:foregroundMark x1="18908" y1="41487" x2="39571" y2="41292"/>
                        <a14:foregroundMark x1="39571" y1="41292" x2="48928" y2="22701"/>
                        <a14:foregroundMark x1="48928" y1="22701" x2="63743" y2="35812"/>
                        <a14:foregroundMark x1="63743" y1="35812" x2="59454" y2="35616"/>
                        <a14:foregroundMark x1="39766" y1="15264" x2="38402" y2="25049"/>
                        <a14:foregroundMark x1="38402" y1="25049" x2="46004" y2="42074"/>
                        <a14:foregroundMark x1="46004" y1="42074" x2="49318" y2="39922"/>
                        <a14:foregroundMark x1="59259" y1="29746" x2="47758" y2="31311"/>
                        <a14:foregroundMark x1="47758" y1="31311" x2="37037" y2="39922"/>
                        <a14:foregroundMark x1="37037" y1="39922" x2="34893" y2="40705"/>
                        <a14:foregroundMark x1="79727" y1="38943" x2="46979" y2="78669"/>
                        <a14:foregroundMark x1="46979" y1="78669" x2="39181" y2="82192"/>
                        <a14:foregroundMark x1="32554" y1="5675" x2="64327" y2="3914"/>
                        <a14:foregroundMark x1="64327" y1="3914" x2="81676" y2="13699"/>
                        <a14:foregroundMark x1="81676" y1="13699" x2="94932" y2="30920"/>
                        <a14:foregroundMark x1="94932" y1="30920" x2="98051" y2="50098"/>
                        <a14:foregroundMark x1="98051" y1="50098" x2="96101" y2="63601"/>
                        <a14:foregroundMark x1="96101" y1="63601" x2="64327" y2="94129"/>
                        <a14:foregroundMark x1="64327" y1="94129" x2="31774" y2="93346"/>
                        <a14:foregroundMark x1="32164" y1="6458" x2="49513" y2="3131"/>
                        <a14:foregroundMark x1="49513" y1="3131" x2="66277" y2="4697"/>
                        <a14:foregroundMark x1="66277" y1="4697" x2="69201" y2="6654"/>
                        <a14:foregroundMark x1="57700" y1="96673" x2="30604" y2="94325"/>
                        <a14:foregroundMark x1="83431" y1="45010" x2="83431" y2="60665"/>
                        <a14:foregroundMark x1="83431" y1="60665" x2="83431" y2="60665"/>
                        <a14:foregroundMark x1="92203" y1="28376" x2="96101" y2="41096"/>
                        <a14:foregroundMark x1="96101" y1="41096" x2="92203" y2="69667"/>
                      </a14:backgroundRemoval>
                    </a14:imgEffect>
                  </a14:imgLayer>
                </a14:imgProps>
              </a:ext>
              <a:ext uri="{28A0092B-C50C-407E-A947-70E740481C1C}">
                <a14:useLocalDpi xmlns:a14="http://schemas.microsoft.com/office/drawing/2010/main" val="0"/>
              </a:ext>
            </a:extLst>
          </a:blip>
          <a:stretch>
            <a:fillRect/>
          </a:stretch>
        </p:blipFill>
        <p:spPr>
          <a:xfrm>
            <a:off x="9970035" y="2324897"/>
            <a:ext cx="966608" cy="962839"/>
          </a:xfrm>
          <a:prstGeom prst="rect">
            <a:avLst/>
          </a:prstGeom>
        </p:spPr>
      </p:pic>
    </p:spTree>
    <p:extLst>
      <p:ext uri="{BB962C8B-B14F-4D97-AF65-F5344CB8AC3E}">
        <p14:creationId xmlns:p14="http://schemas.microsoft.com/office/powerpoint/2010/main" val="1572755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FCB670-29DD-DDAF-F3D0-D91909DE4350}"/>
              </a:ext>
            </a:extLst>
          </p:cNvPr>
          <p:cNvSpPr>
            <a:spLocks noGrp="1"/>
          </p:cNvSpPr>
          <p:nvPr>
            <p:ph type="title"/>
          </p:nvPr>
        </p:nvSpPr>
        <p:spPr>
          <a:xfrm>
            <a:off x="333427" y="975445"/>
            <a:ext cx="10848057" cy="559387"/>
          </a:xfrm>
        </p:spPr>
        <p:txBody>
          <a:bodyPr>
            <a:noAutofit/>
          </a:bodyPr>
          <a:lstStyle/>
          <a:p>
            <a:r>
              <a:rPr lang="es-CO" sz="3600" b="1" dirty="0">
                <a:latin typeface="Montserrat ExtraBold" panose="00000900000000000000" pitchFamily="2" charset="0"/>
              </a:rPr>
              <a:t>Asignaciones Sectoriales 96%</a:t>
            </a:r>
          </a:p>
        </p:txBody>
      </p:sp>
      <p:graphicFrame>
        <p:nvGraphicFramePr>
          <p:cNvPr id="6" name="Diagrama 5">
            <a:extLst>
              <a:ext uri="{FF2B5EF4-FFF2-40B4-BE49-F238E27FC236}">
                <a16:creationId xmlns:a16="http://schemas.microsoft.com/office/drawing/2014/main" id="{36681F79-036E-E5DB-07D6-430BE8A8BE77}"/>
              </a:ext>
            </a:extLst>
          </p:cNvPr>
          <p:cNvGraphicFramePr/>
          <p:nvPr>
            <p:extLst>
              <p:ext uri="{D42A27DB-BD31-4B8C-83A1-F6EECF244321}">
                <p14:modId xmlns:p14="http://schemas.microsoft.com/office/powerpoint/2010/main" val="2598196997"/>
              </p:ext>
            </p:extLst>
          </p:nvPr>
        </p:nvGraphicFramePr>
        <p:xfrm>
          <a:off x="530100" y="1605168"/>
          <a:ext cx="11304849" cy="5252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a:extLst>
              <a:ext uri="{FF2B5EF4-FFF2-40B4-BE49-F238E27FC236}">
                <a16:creationId xmlns:a16="http://schemas.microsoft.com/office/drawing/2014/main" id="{F10FDDA0-9BE7-E7ED-B2BB-012B288BC3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3927" y="1785389"/>
            <a:ext cx="736662" cy="736662"/>
          </a:xfrm>
          <a:prstGeom prst="rect">
            <a:avLst/>
          </a:prstGeom>
        </p:spPr>
      </p:pic>
      <p:pic>
        <p:nvPicPr>
          <p:cNvPr id="8" name="Imagen 7">
            <a:extLst>
              <a:ext uri="{FF2B5EF4-FFF2-40B4-BE49-F238E27FC236}">
                <a16:creationId xmlns:a16="http://schemas.microsoft.com/office/drawing/2014/main" id="{9DD98C66-D384-0073-38C0-14C54A187FF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2258" y="4226608"/>
            <a:ext cx="715070" cy="715070"/>
          </a:xfrm>
          <a:prstGeom prst="rect">
            <a:avLst/>
          </a:prstGeom>
        </p:spPr>
      </p:pic>
      <p:pic>
        <p:nvPicPr>
          <p:cNvPr id="9" name="Imagen 8">
            <a:extLst>
              <a:ext uri="{FF2B5EF4-FFF2-40B4-BE49-F238E27FC236}">
                <a16:creationId xmlns:a16="http://schemas.microsoft.com/office/drawing/2014/main" id="{0693E699-9229-0FE9-2355-AB1A0CB1606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05888" y="2923693"/>
            <a:ext cx="629403" cy="629403"/>
          </a:xfrm>
          <a:prstGeom prst="rect">
            <a:avLst/>
          </a:prstGeom>
        </p:spPr>
      </p:pic>
      <p:pic>
        <p:nvPicPr>
          <p:cNvPr id="10" name="Gráfico 9" descr="Grupo">
            <a:extLst>
              <a:ext uri="{FF2B5EF4-FFF2-40B4-BE49-F238E27FC236}">
                <a16:creationId xmlns:a16="http://schemas.microsoft.com/office/drawing/2014/main" id="{7739F005-CCF7-E638-E4F2-C5CE7E93BE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05855" y="5501026"/>
            <a:ext cx="914400" cy="914400"/>
          </a:xfrm>
          <a:prstGeom prst="rect">
            <a:avLst/>
          </a:prstGeom>
        </p:spPr>
      </p:pic>
    </p:spTree>
    <p:extLst>
      <p:ext uri="{BB962C8B-B14F-4D97-AF65-F5344CB8AC3E}">
        <p14:creationId xmlns:p14="http://schemas.microsoft.com/office/powerpoint/2010/main" val="2600330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7F233D-8E2B-4BB8-8132-FB16980F1E35}"/>
              </a:ext>
            </a:extLst>
          </p:cNvPr>
          <p:cNvSpPr>
            <a:spLocks noGrp="1"/>
          </p:cNvSpPr>
          <p:nvPr>
            <p:ph type="title"/>
          </p:nvPr>
        </p:nvSpPr>
        <p:spPr>
          <a:xfrm>
            <a:off x="464398" y="1034931"/>
            <a:ext cx="7312441" cy="559387"/>
          </a:xfrm>
        </p:spPr>
        <p:txBody>
          <a:bodyPr>
            <a:noAutofit/>
          </a:bodyPr>
          <a:lstStyle/>
          <a:p>
            <a:r>
              <a:rPr lang="es-MX" sz="3600" b="1" dirty="0">
                <a:latin typeface="Montserrat ExtraBold" panose="00000900000000000000" pitchFamily="2" charset="0"/>
              </a:rPr>
              <a:t>Asignaciones Especiales 4%</a:t>
            </a:r>
            <a:endParaRPr lang="es-CO" sz="3600" b="1" dirty="0">
              <a:latin typeface="Montserrat ExtraBold" panose="00000900000000000000" pitchFamily="2" charset="0"/>
            </a:endParaRPr>
          </a:p>
        </p:txBody>
      </p:sp>
      <p:graphicFrame>
        <p:nvGraphicFramePr>
          <p:cNvPr id="3" name="Diagrama 2">
            <a:extLst>
              <a:ext uri="{FF2B5EF4-FFF2-40B4-BE49-F238E27FC236}">
                <a16:creationId xmlns:a16="http://schemas.microsoft.com/office/drawing/2014/main" id="{5A4EA089-8B79-D16F-AF1C-A65D0EB161D3}"/>
              </a:ext>
            </a:extLst>
          </p:cNvPr>
          <p:cNvGraphicFramePr/>
          <p:nvPr>
            <p:extLst>
              <p:ext uri="{D42A27DB-BD31-4B8C-83A1-F6EECF244321}">
                <p14:modId xmlns:p14="http://schemas.microsoft.com/office/powerpoint/2010/main" val="3331596638"/>
              </p:ext>
            </p:extLst>
          </p:nvPr>
        </p:nvGraphicFramePr>
        <p:xfrm>
          <a:off x="1173069" y="1710900"/>
          <a:ext cx="9724717" cy="44839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Gráfico 3" descr="Cubierto de mesa">
            <a:extLst>
              <a:ext uri="{FF2B5EF4-FFF2-40B4-BE49-F238E27FC236}">
                <a16:creationId xmlns:a16="http://schemas.microsoft.com/office/drawing/2014/main" id="{07390D8F-B0A1-A59F-16D3-FE67DFC13A1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47480" y="1978175"/>
            <a:ext cx="745780" cy="745780"/>
          </a:xfrm>
          <a:prstGeom prst="rect">
            <a:avLst/>
          </a:prstGeom>
        </p:spPr>
      </p:pic>
      <p:pic>
        <p:nvPicPr>
          <p:cNvPr id="8" name="Gráfico 7" descr="Hombre con bastón">
            <a:extLst>
              <a:ext uri="{FF2B5EF4-FFF2-40B4-BE49-F238E27FC236}">
                <a16:creationId xmlns:a16="http://schemas.microsoft.com/office/drawing/2014/main" id="{F118FB20-94FE-21BD-09D6-9CF6A170C63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11200" y="5167536"/>
            <a:ext cx="618340" cy="618340"/>
          </a:xfrm>
          <a:prstGeom prst="rect">
            <a:avLst/>
          </a:prstGeom>
        </p:spPr>
      </p:pic>
      <p:pic>
        <p:nvPicPr>
          <p:cNvPr id="9" name="Gráfico 8" descr="Saludar">
            <a:extLst>
              <a:ext uri="{FF2B5EF4-FFF2-40B4-BE49-F238E27FC236}">
                <a16:creationId xmlns:a16="http://schemas.microsoft.com/office/drawing/2014/main" id="{D2AABC4D-6288-A6CB-EAAB-72E599CD72A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784357" y="4181282"/>
            <a:ext cx="618340" cy="618340"/>
          </a:xfrm>
          <a:prstGeom prst="rect">
            <a:avLst/>
          </a:prstGeom>
        </p:spPr>
      </p:pic>
      <p:pic>
        <p:nvPicPr>
          <p:cNvPr id="10" name="Imagen 9" descr="Un dibujo de una cara feliz&#10;&#10;Descripción generada automáticamente con confianza baja">
            <a:extLst>
              <a:ext uri="{FF2B5EF4-FFF2-40B4-BE49-F238E27FC236}">
                <a16:creationId xmlns:a16="http://schemas.microsoft.com/office/drawing/2014/main" id="{1880FA3C-49D2-FA49-A65D-0337D7CB3E80}"/>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4697" b="96477" l="1365" r="96101">
                        <a14:foregroundMark x1="38012" y1="20157" x2="38012" y2="20157"/>
                        <a14:foregroundMark x1="38596" y1="19961" x2="40741" y2="36204"/>
                        <a14:foregroundMark x1="40741" y1="36204" x2="37622" y2="40117"/>
                        <a14:foregroundMark x1="46004" y1="34051" x2="54971" y2="33855"/>
                        <a14:foregroundMark x1="39961" y1="3327" x2="25731" y2="6654"/>
                        <a14:foregroundMark x1="25731" y1="6654" x2="10721" y2="19178"/>
                        <a14:foregroundMark x1="10721" y1="19178" x2="1559" y2="49119"/>
                        <a14:foregroundMark x1="1559" y1="49119" x2="12671" y2="81605"/>
                        <a14:foregroundMark x1="12671" y1="81605" x2="13840" y2="83170"/>
                        <a14:foregroundMark x1="16179" y1="42270" x2="27096" y2="52250"/>
                        <a14:foregroundMark x1="27096" y1="52250" x2="25926" y2="47945"/>
                        <a14:foregroundMark x1="18908" y1="41487" x2="39571" y2="41292"/>
                        <a14:foregroundMark x1="39571" y1="41292" x2="48928" y2="22701"/>
                        <a14:foregroundMark x1="48928" y1="22701" x2="63743" y2="35812"/>
                        <a14:foregroundMark x1="63743" y1="35812" x2="59454" y2="35616"/>
                        <a14:foregroundMark x1="39766" y1="15264" x2="38402" y2="25049"/>
                        <a14:foregroundMark x1="38402" y1="25049" x2="46004" y2="42074"/>
                        <a14:foregroundMark x1="46004" y1="42074" x2="49318" y2="39922"/>
                        <a14:foregroundMark x1="59259" y1="29746" x2="47758" y2="31311"/>
                        <a14:foregroundMark x1="47758" y1="31311" x2="37037" y2="39922"/>
                        <a14:foregroundMark x1="37037" y1="39922" x2="34893" y2="40705"/>
                        <a14:foregroundMark x1="79727" y1="38943" x2="46979" y2="78669"/>
                        <a14:foregroundMark x1="46979" y1="78669" x2="39181" y2="82192"/>
                        <a14:foregroundMark x1="32554" y1="5675" x2="64327" y2="3914"/>
                        <a14:foregroundMark x1="64327" y1="3914" x2="81676" y2="13699"/>
                        <a14:foregroundMark x1="81676" y1="13699" x2="94932" y2="30920"/>
                        <a14:foregroundMark x1="94932" y1="30920" x2="98051" y2="50098"/>
                        <a14:foregroundMark x1="98051" y1="50098" x2="96101" y2="63601"/>
                        <a14:foregroundMark x1="96101" y1="63601" x2="64327" y2="94129"/>
                        <a14:foregroundMark x1="64327" y1="94129" x2="31774" y2="93346"/>
                        <a14:foregroundMark x1="32164" y1="6458" x2="49513" y2="3131"/>
                        <a14:foregroundMark x1="49513" y1="3131" x2="66277" y2="4697"/>
                        <a14:foregroundMark x1="66277" y1="4697" x2="69201" y2="6654"/>
                        <a14:foregroundMark x1="57700" y1="96673" x2="30604" y2="94325"/>
                        <a14:foregroundMark x1="83431" y1="45010" x2="83431" y2="60665"/>
                        <a14:foregroundMark x1="83431" y1="60665" x2="83431" y2="60665"/>
                        <a14:foregroundMark x1="92203" y1="28376" x2="96101" y2="41096"/>
                        <a14:foregroundMark x1="96101" y1="41096" x2="92203" y2="69667"/>
                      </a14:backgroundRemoval>
                    </a14:imgEffect>
                  </a14:imgLayer>
                </a14:imgProps>
              </a:ext>
              <a:ext uri="{28A0092B-C50C-407E-A947-70E740481C1C}">
                <a14:useLocalDpi xmlns:a14="http://schemas.microsoft.com/office/drawing/2010/main" val="0"/>
              </a:ext>
            </a:extLst>
          </a:blip>
          <a:stretch>
            <a:fillRect/>
          </a:stretch>
        </p:blipFill>
        <p:spPr>
          <a:xfrm>
            <a:off x="1720370" y="3070496"/>
            <a:ext cx="704550" cy="701803"/>
          </a:xfrm>
          <a:prstGeom prst="rect">
            <a:avLst/>
          </a:prstGeom>
        </p:spPr>
      </p:pic>
    </p:spTree>
    <p:extLst>
      <p:ext uri="{BB962C8B-B14F-4D97-AF65-F5344CB8AC3E}">
        <p14:creationId xmlns:p14="http://schemas.microsoft.com/office/powerpoint/2010/main" val="3011134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601EDE-897F-0B31-3D7A-F0D8EC3B6E8D}"/>
              </a:ext>
            </a:extLst>
          </p:cNvPr>
          <p:cNvSpPr txBox="1">
            <a:spLocks/>
          </p:cNvSpPr>
          <p:nvPr/>
        </p:nvSpPr>
        <p:spPr>
          <a:xfrm>
            <a:off x="5676900" y="2766218"/>
            <a:ext cx="58674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mj-ea"/>
                <a:cs typeface="+mj-cs"/>
              </a:defRPr>
            </a:lvl1pPr>
          </a:lstStyle>
          <a:p>
            <a:r>
              <a:rPr lang="es-MX" dirty="0">
                <a:latin typeface="Montserrat ExtraBold" panose="00000900000000000000" pitchFamily="2" charset="0"/>
              </a:rPr>
              <a:t>Participación para Educación</a:t>
            </a:r>
            <a:endParaRPr lang="es-CO" dirty="0">
              <a:latin typeface="Montserrat ExtraBold" panose="00000900000000000000" pitchFamily="2" charset="0"/>
            </a:endParaRPr>
          </a:p>
        </p:txBody>
      </p:sp>
      <p:pic>
        <p:nvPicPr>
          <p:cNvPr id="3" name="Imagen 2">
            <a:extLst>
              <a:ext uri="{FF2B5EF4-FFF2-40B4-BE49-F238E27FC236}">
                <a16:creationId xmlns:a16="http://schemas.microsoft.com/office/drawing/2014/main" id="{70CDE0A6-717A-FF49-BF55-A3D5132E0A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7979" y="2905600"/>
            <a:ext cx="1046798" cy="1046798"/>
          </a:xfrm>
          <a:prstGeom prst="rect">
            <a:avLst/>
          </a:prstGeom>
        </p:spPr>
      </p:pic>
    </p:spTree>
    <p:extLst>
      <p:ext uri="{BB962C8B-B14F-4D97-AF65-F5344CB8AC3E}">
        <p14:creationId xmlns:p14="http://schemas.microsoft.com/office/powerpoint/2010/main" val="4130849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angular 5">
            <a:extLst>
              <a:ext uri="{FF2B5EF4-FFF2-40B4-BE49-F238E27FC236}">
                <a16:creationId xmlns:a16="http://schemas.microsoft.com/office/drawing/2014/main" id="{100B83FE-BC57-BA0B-01AB-B2BD5889DB60}"/>
              </a:ext>
            </a:extLst>
          </p:cNvPr>
          <p:cNvCxnSpPr/>
          <p:nvPr/>
        </p:nvCxnSpPr>
        <p:spPr>
          <a:xfrm>
            <a:off x="1872343" y="3074126"/>
            <a:ext cx="984068" cy="609600"/>
          </a:xfrm>
          <a:prstGeom prst="bentConnector3">
            <a:avLst/>
          </a:prstGeom>
        </p:spPr>
        <p:style>
          <a:lnRef idx="1">
            <a:schemeClr val="dk1"/>
          </a:lnRef>
          <a:fillRef idx="0">
            <a:schemeClr val="dk1"/>
          </a:fillRef>
          <a:effectRef idx="0">
            <a:schemeClr val="dk1"/>
          </a:effectRef>
          <a:fontRef idx="minor">
            <a:schemeClr val="tx1"/>
          </a:fontRef>
        </p:style>
      </p:cxnSp>
      <p:graphicFrame>
        <p:nvGraphicFramePr>
          <p:cNvPr id="2" name="Diagrama 1">
            <a:extLst>
              <a:ext uri="{FF2B5EF4-FFF2-40B4-BE49-F238E27FC236}">
                <a16:creationId xmlns:a16="http://schemas.microsoft.com/office/drawing/2014/main" id="{2F2F9257-1D85-F2E3-96BF-8A0F6AC3D451}"/>
              </a:ext>
            </a:extLst>
          </p:cNvPr>
          <p:cNvGraphicFramePr/>
          <p:nvPr>
            <p:extLst>
              <p:ext uri="{D42A27DB-BD31-4B8C-83A1-F6EECF244321}">
                <p14:modId xmlns:p14="http://schemas.microsoft.com/office/powerpoint/2010/main" val="3588324487"/>
              </p:ext>
            </p:extLst>
          </p:nvPr>
        </p:nvGraphicFramePr>
        <p:xfrm>
          <a:off x="239697" y="491436"/>
          <a:ext cx="11523115" cy="6082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a:extLst>
              <a:ext uri="{FF2B5EF4-FFF2-40B4-BE49-F238E27FC236}">
                <a16:creationId xmlns:a16="http://schemas.microsoft.com/office/drawing/2014/main" id="{212BF1F8-3247-EC5F-B19C-4BB377710A49}"/>
              </a:ext>
            </a:extLst>
          </p:cNvPr>
          <p:cNvPicPr>
            <a:picLocks noChangeAspect="1"/>
          </p:cNvPicPr>
          <p:nvPr/>
        </p:nvPicPr>
        <p:blipFill>
          <a:blip r:embed="rId7"/>
          <a:stretch>
            <a:fillRect/>
          </a:stretch>
        </p:blipFill>
        <p:spPr>
          <a:xfrm>
            <a:off x="3526291" y="2416764"/>
            <a:ext cx="523875" cy="1571625"/>
          </a:xfrm>
          <a:prstGeom prst="rect">
            <a:avLst/>
          </a:prstGeom>
        </p:spPr>
      </p:pic>
      <p:pic>
        <p:nvPicPr>
          <p:cNvPr id="9" name="Imagen 8">
            <a:extLst>
              <a:ext uri="{FF2B5EF4-FFF2-40B4-BE49-F238E27FC236}">
                <a16:creationId xmlns:a16="http://schemas.microsoft.com/office/drawing/2014/main" id="{7D1CEF66-B1C5-EE4D-E7B6-346AC26F2F99}"/>
              </a:ext>
            </a:extLst>
          </p:cNvPr>
          <p:cNvPicPr>
            <a:picLocks noChangeAspect="1"/>
          </p:cNvPicPr>
          <p:nvPr/>
        </p:nvPicPr>
        <p:blipFill>
          <a:blip r:embed="rId7"/>
          <a:stretch>
            <a:fillRect/>
          </a:stretch>
        </p:blipFill>
        <p:spPr>
          <a:xfrm rot="5400000">
            <a:off x="2754081" y="4208417"/>
            <a:ext cx="452852" cy="1319350"/>
          </a:xfrm>
          <a:prstGeom prst="rect">
            <a:avLst/>
          </a:prstGeom>
        </p:spPr>
      </p:pic>
      <p:cxnSp>
        <p:nvCxnSpPr>
          <p:cNvPr id="11" name="Conector: angular 10">
            <a:extLst>
              <a:ext uri="{FF2B5EF4-FFF2-40B4-BE49-F238E27FC236}">
                <a16:creationId xmlns:a16="http://schemas.microsoft.com/office/drawing/2014/main" id="{63AF7756-048E-D9E3-55C9-D425B96DD4E7}"/>
              </a:ext>
            </a:extLst>
          </p:cNvPr>
          <p:cNvCxnSpPr>
            <a:cxnSpLocks/>
          </p:cNvCxnSpPr>
          <p:nvPr/>
        </p:nvCxnSpPr>
        <p:spPr>
          <a:xfrm rot="16200000" flipH="1">
            <a:off x="2695301" y="4663442"/>
            <a:ext cx="496392" cy="365760"/>
          </a:xfrm>
          <a:prstGeom prst="bentConnector3">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92189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B675C04-9390-6902-BABA-05D42DD64BE9}"/>
              </a:ext>
            </a:extLst>
          </p:cNvPr>
          <p:cNvSpPr txBox="1">
            <a:spLocks/>
          </p:cNvSpPr>
          <p:nvPr/>
        </p:nvSpPr>
        <p:spPr>
          <a:xfrm>
            <a:off x="352208" y="1006749"/>
            <a:ext cx="7525795" cy="5433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tx1"/>
                </a:solidFill>
                <a:latin typeface="Work Sans" panose="000005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O" sz="3600" b="1" dirty="0">
                <a:latin typeface="Montserrat ExtraBold" panose="00000900000000000000" pitchFamily="2" charset="0"/>
              </a:rPr>
              <a:t>Prestación de Servicios </a:t>
            </a:r>
          </a:p>
        </p:txBody>
      </p:sp>
      <p:sp>
        <p:nvSpPr>
          <p:cNvPr id="3" name="Rectángulo: esquinas redondeadas 2">
            <a:extLst>
              <a:ext uri="{FF2B5EF4-FFF2-40B4-BE49-F238E27FC236}">
                <a16:creationId xmlns:a16="http://schemas.microsoft.com/office/drawing/2014/main" id="{0047A80C-CB27-F782-FA71-D0840C9A4F2A}"/>
              </a:ext>
            </a:extLst>
          </p:cNvPr>
          <p:cNvSpPr/>
          <p:nvPr/>
        </p:nvSpPr>
        <p:spPr>
          <a:xfrm>
            <a:off x="9550200" y="5852313"/>
            <a:ext cx="2390829" cy="783193"/>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s-CO" sz="1000" b="1" dirty="0">
                <a:solidFill>
                  <a:schemeClr val="bg1"/>
                </a:solidFill>
                <a:latin typeface="Montserrat Medium" panose="00000600000000000000" pitchFamily="2" charset="0"/>
              </a:rPr>
              <a:t>Entidad que certifica información:</a:t>
            </a:r>
          </a:p>
          <a:p>
            <a:pPr algn="ctr"/>
            <a:r>
              <a:rPr lang="es-CO" sz="1000" dirty="0">
                <a:solidFill>
                  <a:schemeClr val="bg1"/>
                </a:solidFill>
                <a:latin typeface="Montserrat Medium" panose="00000600000000000000" pitchFamily="2" charset="0"/>
              </a:rPr>
              <a:t>Ministerio de Educación Nacional (MEN)</a:t>
            </a:r>
          </a:p>
        </p:txBody>
      </p:sp>
      <p:graphicFrame>
        <p:nvGraphicFramePr>
          <p:cNvPr id="4" name="Diagrama 3">
            <a:extLst>
              <a:ext uri="{FF2B5EF4-FFF2-40B4-BE49-F238E27FC236}">
                <a16:creationId xmlns:a16="http://schemas.microsoft.com/office/drawing/2014/main" id="{2B4391C4-A04B-40AB-6119-BEADC83A89CC}"/>
              </a:ext>
            </a:extLst>
          </p:cNvPr>
          <p:cNvGraphicFramePr/>
          <p:nvPr>
            <p:extLst>
              <p:ext uri="{D42A27DB-BD31-4B8C-83A1-F6EECF244321}">
                <p14:modId xmlns:p14="http://schemas.microsoft.com/office/powerpoint/2010/main" val="2836363870"/>
              </p:ext>
            </p:extLst>
          </p:nvPr>
        </p:nvGraphicFramePr>
        <p:xfrm>
          <a:off x="352208" y="1382606"/>
          <a:ext cx="4681432" cy="48231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3D895AB2-4804-4282-7558-D1744DBC1DFE}"/>
                  </a:ext>
                </a:extLst>
              </p:cNvPr>
              <p:cNvSpPr txBox="1"/>
              <p:nvPr/>
            </p:nvSpPr>
            <p:spPr>
              <a:xfrm>
                <a:off x="5240215" y="1639840"/>
                <a:ext cx="6700814" cy="4371453"/>
              </a:xfrm>
              <a:prstGeom prst="rect">
                <a:avLst/>
              </a:prstGeom>
              <a:noFill/>
            </p:spPr>
            <p:txBody>
              <a:bodyPr wrap="square">
                <a:spAutoFit/>
              </a:bodyPr>
              <a:lstStyle/>
              <a:p>
                <a:pPr algn="ctr">
                  <a:lnSpc>
                    <a:spcPct val="115000"/>
                  </a:lnSpc>
                </a:pPr>
                <a:r>
                  <a:rPr lang="es-CO" dirty="0">
                    <a:effectLst/>
                    <a:ea typeface="Arial Narrow" panose="020B0606020202030204" pitchFamily="34" charset="0"/>
                    <a:cs typeface="Arial Narrow" panose="020B0606020202030204" pitchFamily="34" charset="0"/>
                  </a:rPr>
                  <a:t>Para cada ETC, se realiza una </a:t>
                </a:r>
                <a:r>
                  <a:rPr lang="es-CO" i="1" dirty="0">
                    <a:effectLst/>
                    <a:ea typeface="Arial Narrow" panose="020B0606020202030204" pitchFamily="34" charset="0"/>
                    <a:cs typeface="Arial Narrow" panose="020B0606020202030204" pitchFamily="34" charset="0"/>
                  </a:rPr>
                  <a:t>suma producto</a:t>
                </a:r>
                <a:r>
                  <a:rPr lang="es-CO" dirty="0">
                    <a:effectLst/>
                    <a:ea typeface="Arial Narrow" panose="020B0606020202030204" pitchFamily="34" charset="0"/>
                    <a:cs typeface="Arial Narrow" panose="020B0606020202030204" pitchFamily="34" charset="0"/>
                  </a:rPr>
                  <a:t> entre la matrícula por nivel, zona geográfica y la asignación por alumno</a:t>
                </a:r>
                <a:r>
                  <a:rPr lang="es-CO" dirty="0">
                    <a:ea typeface="Arial Narrow" panose="020B0606020202030204" pitchFamily="34" charset="0"/>
                    <a:cs typeface="Arial Narrow" panose="020B0606020202030204" pitchFamily="34" charset="0"/>
                  </a:rPr>
                  <a:t>:</a:t>
                </a:r>
                <a:endParaRPr lang="es-CO" dirty="0">
                  <a:effectLst/>
                  <a:ea typeface="Arial Narrow" panose="020B0606020202030204" pitchFamily="34" charset="0"/>
                  <a:cs typeface="Arial Narrow" panose="020B0606020202030204" pitchFamily="34" charset="0"/>
                </a:endParaRPr>
              </a:p>
              <a:p>
                <a:pPr marL="179705" algn="just">
                  <a:lnSpc>
                    <a:spcPct val="115000"/>
                  </a:lnSpc>
                </a:pPr>
                <a:endParaRPr lang="es-CO" sz="2400" dirty="0">
                  <a:latin typeface="Arial Narrow" panose="020B0606020202030204" pitchFamily="34" charset="0"/>
                  <a:ea typeface="Arial Narrow" panose="020B0606020202030204" pitchFamily="34" charset="0"/>
                  <a:cs typeface="Arial Narrow" panose="020B0606020202030204" pitchFamily="34" charset="0"/>
                </a:endParaRPr>
              </a:p>
              <a:p>
                <a:pPr marL="984250" indent="-711200" algn="just">
                  <a:lnSpc>
                    <a:spcPct val="115000"/>
                  </a:lnSpc>
                </a:pPr>
                <a:r>
                  <a:rPr lang="es-CO" sz="1200" b="1" dirty="0">
                    <a:solidFill>
                      <a:srgbClr val="FF0000"/>
                    </a:solidFill>
                    <a:effectLst/>
                    <a:ea typeface="Arial Narrow" panose="020B0606020202030204" pitchFamily="34" charset="0"/>
                    <a:cs typeface="Arial Narrow" panose="020B0606020202030204" pitchFamily="34" charset="0"/>
                  </a:rPr>
                  <a:t>ETC=</a:t>
                </a:r>
                <a14:m>
                  <m:oMath xmlns:m="http://schemas.openxmlformats.org/officeDocument/2006/math">
                    <m:d>
                      <m:dPr>
                        <m:ctrlPr>
                          <a:rPr lang="es-CO" sz="1200" i="1">
                            <a:effectLst/>
                            <a:latin typeface="Cambria Math" panose="02040503050406030204" pitchFamily="18" charset="0"/>
                            <a:ea typeface="Arial Narrow" panose="020B0606020202030204" pitchFamily="34" charset="0"/>
                            <a:cs typeface="Arial Narrow" panose="020B0606020202030204" pitchFamily="34" charset="0"/>
                          </a:rPr>
                        </m:ctrlPr>
                      </m:dPr>
                      <m:e>
                        <m:sSub>
                          <m:sSubPr>
                            <m:ctrlPr>
                              <a:rPr lang="es-CO" sz="1200" i="1">
                                <a:effectLst/>
                                <a:latin typeface="Cambria Math" panose="02040503050406030204" pitchFamily="18" charset="0"/>
                                <a:ea typeface="Arial Narrow" panose="020B0606020202030204" pitchFamily="34" charset="0"/>
                                <a:cs typeface="Arial Narrow" panose="020B0606020202030204" pitchFamily="34" charset="0"/>
                              </a:rPr>
                            </m:ctrlPr>
                          </m:sSubPr>
                          <m:e>
                            <m:r>
                              <a:rPr lang="es-CO" sz="1200" i="1">
                                <a:effectLst/>
                                <a:latin typeface="Cambria Math" panose="02040503050406030204" pitchFamily="18" charset="0"/>
                                <a:ea typeface="Arial Narrow" panose="020B0606020202030204" pitchFamily="34" charset="0"/>
                                <a:cs typeface="Arial Narrow" panose="020B0606020202030204" pitchFamily="34" charset="0"/>
                              </a:rPr>
                              <m:t>𝑀𝑎𝑡</m:t>
                            </m:r>
                            <m:r>
                              <a:rPr lang="es-CO" sz="1200" i="1">
                                <a:effectLst/>
                                <a:latin typeface="Cambria Math" panose="02040503050406030204" pitchFamily="18" charset="0"/>
                                <a:ea typeface="Arial Narrow" panose="020B0606020202030204" pitchFamily="34" charset="0"/>
                                <a:cs typeface="Arial Narrow" panose="020B0606020202030204" pitchFamily="34" charset="0"/>
                              </a:rPr>
                              <m:t>  </m:t>
                            </m:r>
                          </m:e>
                          <m:sub>
                            <m:r>
                              <a:rPr lang="es-CO" sz="1200" i="1">
                                <a:effectLst/>
                                <a:latin typeface="Cambria Math" panose="02040503050406030204" pitchFamily="18" charset="0"/>
                                <a:ea typeface="Arial Narrow" panose="020B0606020202030204" pitchFamily="34" charset="0"/>
                                <a:cs typeface="Arial Narrow" panose="020B0606020202030204" pitchFamily="34" charset="0"/>
                              </a:rPr>
                              <m:t>𝑖𝑗</m:t>
                            </m:r>
                          </m:sub>
                        </m:sSub>
                        <m:r>
                          <a:rPr lang="es-CO" sz="1200" i="1">
                            <a:effectLst/>
                            <a:latin typeface="Cambria Math" panose="02040503050406030204" pitchFamily="18" charset="0"/>
                            <a:ea typeface="Arial" panose="020B0604020202020204" pitchFamily="34" charset="0"/>
                            <a:cs typeface="Cambria Math" panose="02040503050406030204" pitchFamily="18" charset="0"/>
                          </a:rPr>
                          <m:t>∗</m:t>
                        </m:r>
                        <m:sSub>
                          <m:sSubPr>
                            <m:ctrlPr>
                              <a:rPr lang="es-CO" sz="1200" i="1">
                                <a:effectLst/>
                                <a:latin typeface="Cambria Math" panose="02040503050406030204" pitchFamily="18" charset="0"/>
                                <a:ea typeface="Arial Narrow" panose="020B0606020202030204" pitchFamily="34" charset="0"/>
                                <a:cs typeface="Arial Narrow" panose="020B0606020202030204" pitchFamily="34" charset="0"/>
                              </a:rPr>
                            </m:ctrlPr>
                          </m:sSubPr>
                          <m:e>
                            <m:r>
                              <a:rPr lang="es-CO" sz="1200" i="1">
                                <a:effectLst/>
                                <a:latin typeface="Cambria Math" panose="02040503050406030204" pitchFamily="18" charset="0"/>
                                <a:ea typeface="Arial Narrow" panose="020B0606020202030204" pitchFamily="34" charset="0"/>
                                <a:cs typeface="Arial Narrow" panose="020B0606020202030204" pitchFamily="34" charset="0"/>
                              </a:rPr>
                              <m:t>𝑇𝑖𝑝</m:t>
                            </m:r>
                          </m:e>
                          <m:sub>
                            <m:r>
                              <a:rPr lang="es-CO" sz="1200" i="1">
                                <a:effectLst/>
                                <a:latin typeface="Cambria Math" panose="02040503050406030204" pitchFamily="18" charset="0"/>
                                <a:ea typeface="Arial Narrow" panose="020B0606020202030204" pitchFamily="34" charset="0"/>
                                <a:cs typeface="Arial Narrow" panose="020B0606020202030204" pitchFamily="34" charset="0"/>
                              </a:rPr>
                              <m:t>𝑖𝑗</m:t>
                            </m:r>
                          </m:sub>
                        </m:sSub>
                      </m:e>
                    </m:d>
                    <m:r>
                      <a:rPr lang="es-CO" sz="1200" i="1">
                        <a:effectLst/>
                        <a:latin typeface="Cambria Math" panose="02040503050406030204" pitchFamily="18" charset="0"/>
                        <a:ea typeface="Arial Narrow" panose="020B0606020202030204" pitchFamily="34" charset="0"/>
                        <a:cs typeface="Arial Narrow" panose="020B0606020202030204" pitchFamily="34" charset="0"/>
                      </a:rPr>
                      <m:t>+60%</m:t>
                    </m:r>
                    <m:d>
                      <m:dPr>
                        <m:ctrlPr>
                          <a:rPr lang="es-CO" sz="1200" i="1">
                            <a:effectLst/>
                            <a:latin typeface="Cambria Math" panose="02040503050406030204" pitchFamily="18" charset="0"/>
                            <a:ea typeface="Arial Narrow" panose="020B0606020202030204" pitchFamily="34" charset="0"/>
                            <a:cs typeface="Arial Narrow" panose="020B0606020202030204" pitchFamily="34" charset="0"/>
                          </a:rPr>
                        </m:ctrlPr>
                      </m:dPr>
                      <m:e>
                        <m:sSub>
                          <m:sSubPr>
                            <m:ctrlPr>
                              <a:rPr lang="es-CO" sz="1200" i="1">
                                <a:effectLst/>
                                <a:latin typeface="Cambria Math" panose="02040503050406030204" pitchFamily="18" charset="0"/>
                                <a:ea typeface="Arial Narrow" panose="020B0606020202030204" pitchFamily="34" charset="0"/>
                                <a:cs typeface="Arial Narrow" panose="020B0606020202030204" pitchFamily="34" charset="0"/>
                              </a:rPr>
                            </m:ctrlPr>
                          </m:sSubPr>
                          <m:e>
                            <m:r>
                              <a:rPr lang="es-CO" sz="1200" i="1">
                                <a:effectLst/>
                                <a:latin typeface="Cambria Math" panose="02040503050406030204" pitchFamily="18" charset="0"/>
                                <a:ea typeface="Arial Narrow" panose="020B0606020202030204" pitchFamily="34" charset="0"/>
                                <a:cs typeface="Arial Narrow" panose="020B0606020202030204" pitchFamily="34" charset="0"/>
                              </a:rPr>
                              <m:t>𝑀𝑎𝑡</m:t>
                            </m:r>
                            <m:r>
                              <a:rPr lang="es-CO" sz="1200" i="1">
                                <a:effectLst/>
                                <a:latin typeface="Cambria Math" panose="02040503050406030204" pitchFamily="18" charset="0"/>
                                <a:ea typeface="Arial Narrow" panose="020B0606020202030204" pitchFamily="34" charset="0"/>
                                <a:cs typeface="Arial Narrow" panose="020B0606020202030204" pitchFamily="34" charset="0"/>
                              </a:rPr>
                              <m:t> </m:t>
                            </m:r>
                            <m:r>
                              <a:rPr lang="es-CO" sz="1200" i="1">
                                <a:effectLst/>
                                <a:latin typeface="Cambria Math" panose="02040503050406030204" pitchFamily="18" charset="0"/>
                                <a:ea typeface="Arial Narrow" panose="020B0606020202030204" pitchFamily="34" charset="0"/>
                                <a:cs typeface="Arial Narrow" panose="020B0606020202030204" pitchFamily="34" charset="0"/>
                              </a:rPr>
                              <m:t>𝐷𝑒𝑠𝑒𝑟𝑡𝑜𝑟𝑎</m:t>
                            </m:r>
                            <m:r>
                              <a:rPr lang="es-CO" sz="1200" i="1">
                                <a:effectLst/>
                                <a:latin typeface="Cambria Math" panose="02040503050406030204" pitchFamily="18" charset="0"/>
                                <a:ea typeface="Arial Narrow" panose="020B0606020202030204" pitchFamily="34" charset="0"/>
                                <a:cs typeface="Arial Narrow" panose="020B0606020202030204" pitchFamily="34" charset="0"/>
                              </a:rPr>
                              <m:t> </m:t>
                            </m:r>
                          </m:e>
                          <m:sub>
                            <m:r>
                              <a:rPr lang="es-CO" sz="1200" i="1">
                                <a:effectLst/>
                                <a:latin typeface="Cambria Math" panose="02040503050406030204" pitchFamily="18" charset="0"/>
                                <a:ea typeface="Arial Narrow" panose="020B0606020202030204" pitchFamily="34" charset="0"/>
                                <a:cs typeface="Arial Narrow" panose="020B0606020202030204" pitchFamily="34" charset="0"/>
                              </a:rPr>
                              <m:t>𝑖𝑗</m:t>
                            </m:r>
                          </m:sub>
                        </m:sSub>
                        <m:r>
                          <a:rPr lang="es-CO" sz="1200" i="1">
                            <a:effectLst/>
                            <a:latin typeface="Cambria Math" panose="02040503050406030204" pitchFamily="18" charset="0"/>
                            <a:ea typeface="Arial" panose="020B0604020202020204" pitchFamily="34" charset="0"/>
                            <a:cs typeface="Cambria Math" panose="02040503050406030204" pitchFamily="18" charset="0"/>
                          </a:rPr>
                          <m:t>∗</m:t>
                        </m:r>
                        <m:sSub>
                          <m:sSubPr>
                            <m:ctrlPr>
                              <a:rPr lang="es-CO" sz="1200" i="1">
                                <a:effectLst/>
                                <a:latin typeface="Cambria Math" panose="02040503050406030204" pitchFamily="18" charset="0"/>
                                <a:ea typeface="Arial Narrow" panose="020B0606020202030204" pitchFamily="34" charset="0"/>
                                <a:cs typeface="Arial Narrow" panose="020B0606020202030204" pitchFamily="34" charset="0"/>
                              </a:rPr>
                            </m:ctrlPr>
                          </m:sSubPr>
                          <m:e>
                            <m:r>
                              <a:rPr lang="es-CO" sz="1200" i="1">
                                <a:effectLst/>
                                <a:latin typeface="Cambria Math" panose="02040503050406030204" pitchFamily="18" charset="0"/>
                                <a:ea typeface="Arial Narrow" panose="020B0606020202030204" pitchFamily="34" charset="0"/>
                                <a:cs typeface="Arial Narrow" panose="020B0606020202030204" pitchFamily="34" charset="0"/>
                              </a:rPr>
                              <m:t>𝑇𝑖𝑝</m:t>
                            </m:r>
                          </m:e>
                          <m:sub>
                            <m:r>
                              <a:rPr lang="es-CO" sz="1200" i="1">
                                <a:effectLst/>
                                <a:latin typeface="Cambria Math" panose="02040503050406030204" pitchFamily="18" charset="0"/>
                                <a:ea typeface="Arial Narrow" panose="020B0606020202030204" pitchFamily="34" charset="0"/>
                                <a:cs typeface="Arial Narrow" panose="020B0606020202030204" pitchFamily="34" charset="0"/>
                              </a:rPr>
                              <m:t>𝑖𝑗</m:t>
                            </m:r>
                          </m:sub>
                        </m:sSub>
                      </m:e>
                    </m:d>
                    <m:r>
                      <a:rPr lang="es-CO" sz="1200" i="1">
                        <a:effectLst/>
                        <a:latin typeface="Cambria Math" panose="02040503050406030204" pitchFamily="18" charset="0"/>
                        <a:ea typeface="Arial Narrow" panose="020B0606020202030204" pitchFamily="34" charset="0"/>
                        <a:cs typeface="Arial Narrow" panose="020B0606020202030204" pitchFamily="34" charset="0"/>
                      </a:rPr>
                      <m:t>+25%</m:t>
                    </m:r>
                    <m:d>
                      <m:dPr>
                        <m:ctrlPr>
                          <a:rPr lang="es-CO" sz="1200" i="1">
                            <a:effectLst/>
                            <a:latin typeface="Cambria Math" panose="02040503050406030204" pitchFamily="18" charset="0"/>
                            <a:ea typeface="Arial Narrow" panose="020B0606020202030204" pitchFamily="34" charset="0"/>
                            <a:cs typeface="Arial Narrow" panose="020B0606020202030204" pitchFamily="34" charset="0"/>
                          </a:rPr>
                        </m:ctrlPr>
                      </m:dPr>
                      <m:e>
                        <m:sSub>
                          <m:sSubPr>
                            <m:ctrlPr>
                              <a:rPr lang="es-CO" sz="1200" i="1">
                                <a:effectLst/>
                                <a:latin typeface="Cambria Math" panose="02040503050406030204" pitchFamily="18" charset="0"/>
                                <a:ea typeface="Arial Narrow" panose="020B0606020202030204" pitchFamily="34" charset="0"/>
                                <a:cs typeface="Arial Narrow" panose="020B0606020202030204" pitchFamily="34" charset="0"/>
                              </a:rPr>
                            </m:ctrlPr>
                          </m:sSubPr>
                          <m:e>
                            <m:r>
                              <a:rPr lang="es-CO" sz="1200" i="1">
                                <a:effectLst/>
                                <a:latin typeface="Cambria Math" panose="02040503050406030204" pitchFamily="18" charset="0"/>
                                <a:ea typeface="Arial Narrow" panose="020B0606020202030204" pitchFamily="34" charset="0"/>
                                <a:cs typeface="Arial Narrow" panose="020B0606020202030204" pitchFamily="34" charset="0"/>
                              </a:rPr>
                              <m:t>𝑀𝑎𝑡</m:t>
                            </m:r>
                            <m:r>
                              <a:rPr lang="es-CO" sz="1200" i="1">
                                <a:effectLst/>
                                <a:latin typeface="Cambria Math" panose="02040503050406030204" pitchFamily="18" charset="0"/>
                                <a:ea typeface="Arial Narrow" panose="020B0606020202030204" pitchFamily="34" charset="0"/>
                                <a:cs typeface="Arial Narrow" panose="020B0606020202030204" pitchFamily="34" charset="0"/>
                              </a:rPr>
                              <m:t> </m:t>
                            </m:r>
                            <m:r>
                              <a:rPr lang="es-CO" sz="1200" i="1">
                                <a:effectLst/>
                                <a:latin typeface="Cambria Math" panose="02040503050406030204" pitchFamily="18" charset="0"/>
                                <a:ea typeface="Arial Narrow" panose="020B0606020202030204" pitchFamily="34" charset="0"/>
                                <a:cs typeface="Arial Narrow" panose="020B0606020202030204" pitchFamily="34" charset="0"/>
                              </a:rPr>
                              <m:t>𝑖𝑛𝑡𝑒𝑟𝑛𝑎𝑑𝑜</m:t>
                            </m:r>
                            <m:r>
                              <a:rPr lang="es-CO" sz="1200" i="1">
                                <a:effectLst/>
                                <a:latin typeface="Cambria Math" panose="02040503050406030204" pitchFamily="18" charset="0"/>
                                <a:ea typeface="Arial Narrow" panose="020B0606020202030204" pitchFamily="34" charset="0"/>
                                <a:cs typeface="Arial Narrow" panose="020B0606020202030204" pitchFamily="34" charset="0"/>
                              </a:rPr>
                              <m:t> </m:t>
                            </m:r>
                          </m:e>
                          <m:sub>
                            <m:r>
                              <a:rPr lang="es-CO" sz="1200" i="1">
                                <a:effectLst/>
                                <a:latin typeface="Cambria Math" panose="02040503050406030204" pitchFamily="18" charset="0"/>
                                <a:ea typeface="Arial Narrow" panose="020B0606020202030204" pitchFamily="34" charset="0"/>
                                <a:cs typeface="Arial Narrow" panose="020B0606020202030204" pitchFamily="34" charset="0"/>
                              </a:rPr>
                              <m:t>𝑖𝑗</m:t>
                            </m:r>
                          </m:sub>
                        </m:sSub>
                        <m:r>
                          <a:rPr lang="es-CO" sz="1200" i="1">
                            <a:effectLst/>
                            <a:latin typeface="Cambria Math" panose="02040503050406030204" pitchFamily="18" charset="0"/>
                            <a:ea typeface="Arial" panose="020B0604020202020204" pitchFamily="34" charset="0"/>
                            <a:cs typeface="Cambria Math" panose="02040503050406030204" pitchFamily="18" charset="0"/>
                          </a:rPr>
                          <m:t>∗</m:t>
                        </m:r>
                        <m:sSub>
                          <m:sSubPr>
                            <m:ctrlPr>
                              <a:rPr lang="es-CO" sz="1200" i="1">
                                <a:effectLst/>
                                <a:latin typeface="Cambria Math" panose="02040503050406030204" pitchFamily="18" charset="0"/>
                                <a:ea typeface="Arial Narrow" panose="020B0606020202030204" pitchFamily="34" charset="0"/>
                                <a:cs typeface="Arial Narrow" panose="020B0606020202030204" pitchFamily="34" charset="0"/>
                              </a:rPr>
                            </m:ctrlPr>
                          </m:sSubPr>
                          <m:e>
                            <m:r>
                              <a:rPr lang="es-CO" sz="1200" i="1">
                                <a:effectLst/>
                                <a:latin typeface="Cambria Math" panose="02040503050406030204" pitchFamily="18" charset="0"/>
                                <a:ea typeface="Arial Narrow" panose="020B0606020202030204" pitchFamily="34" charset="0"/>
                                <a:cs typeface="Arial Narrow" panose="020B0606020202030204" pitchFamily="34" charset="0"/>
                              </a:rPr>
                              <m:t>𝑇𝑖𝑝</m:t>
                            </m:r>
                          </m:e>
                          <m:sub>
                            <m:r>
                              <a:rPr lang="es-CO" sz="1200" i="1">
                                <a:effectLst/>
                                <a:latin typeface="Cambria Math" panose="02040503050406030204" pitchFamily="18" charset="0"/>
                                <a:ea typeface="Arial Narrow" panose="020B0606020202030204" pitchFamily="34" charset="0"/>
                                <a:cs typeface="Arial Narrow" panose="020B0606020202030204" pitchFamily="34" charset="0"/>
                              </a:rPr>
                              <m:t>𝑖𝑗</m:t>
                            </m:r>
                          </m:sub>
                        </m:sSub>
                      </m:e>
                    </m:d>
                    <m:r>
                      <a:rPr lang="es-CO" sz="1200" i="1">
                        <a:effectLst/>
                        <a:latin typeface="Cambria Math" panose="02040503050406030204" pitchFamily="18" charset="0"/>
                        <a:ea typeface="Arial Narrow" panose="020B0606020202030204" pitchFamily="34" charset="0"/>
                        <a:cs typeface="Arial Narrow" panose="020B0606020202030204" pitchFamily="34" charset="0"/>
                      </a:rPr>
                      <m:t>+20%</m:t>
                    </m:r>
                    <m:d>
                      <m:dPr>
                        <m:ctrlPr>
                          <a:rPr lang="es-CO" sz="1200" i="1">
                            <a:effectLst/>
                            <a:latin typeface="Cambria Math" panose="02040503050406030204" pitchFamily="18" charset="0"/>
                            <a:ea typeface="Arial Narrow" panose="020B0606020202030204" pitchFamily="34" charset="0"/>
                            <a:cs typeface="Arial Narrow" panose="020B0606020202030204" pitchFamily="34" charset="0"/>
                          </a:rPr>
                        </m:ctrlPr>
                      </m:dPr>
                      <m:e>
                        <m:sSub>
                          <m:sSubPr>
                            <m:ctrlPr>
                              <a:rPr lang="es-CO" sz="1200" i="1">
                                <a:effectLst/>
                                <a:latin typeface="Cambria Math" panose="02040503050406030204" pitchFamily="18" charset="0"/>
                                <a:ea typeface="Arial Narrow" panose="020B0606020202030204" pitchFamily="34" charset="0"/>
                                <a:cs typeface="Arial Narrow" panose="020B0606020202030204" pitchFamily="34" charset="0"/>
                              </a:rPr>
                            </m:ctrlPr>
                          </m:sSubPr>
                          <m:e>
                            <m:r>
                              <a:rPr lang="es-CO" sz="1200" i="1">
                                <a:effectLst/>
                                <a:latin typeface="Cambria Math" panose="02040503050406030204" pitchFamily="18" charset="0"/>
                                <a:ea typeface="Arial Narrow" panose="020B0606020202030204" pitchFamily="34" charset="0"/>
                                <a:cs typeface="Arial Narrow" panose="020B0606020202030204" pitchFamily="34" charset="0"/>
                              </a:rPr>
                              <m:t>𝑀𝑎𝑡</m:t>
                            </m:r>
                            <m:r>
                              <a:rPr lang="es-CO" sz="1200" i="1">
                                <a:effectLst/>
                                <a:latin typeface="Cambria Math" panose="02040503050406030204" pitchFamily="18" charset="0"/>
                                <a:ea typeface="Arial Narrow" panose="020B0606020202030204" pitchFamily="34" charset="0"/>
                                <a:cs typeface="Arial Narrow" panose="020B0606020202030204" pitchFamily="34" charset="0"/>
                              </a:rPr>
                              <m:t> </m:t>
                            </m:r>
                            <m:r>
                              <a:rPr lang="es-CO" sz="1200" i="1">
                                <a:effectLst/>
                                <a:latin typeface="Cambria Math" panose="02040503050406030204" pitchFamily="18" charset="0"/>
                                <a:ea typeface="Arial Narrow" panose="020B0606020202030204" pitchFamily="34" charset="0"/>
                                <a:cs typeface="Arial Narrow" panose="020B0606020202030204" pitchFamily="34" charset="0"/>
                              </a:rPr>
                              <m:t>𝑑𝑖𝑠𝑐𝑎𝑝𝑎𝑐𝑖𝑑𝑎𝑑</m:t>
                            </m:r>
                            <m:r>
                              <a:rPr lang="es-CO" sz="1200" i="1">
                                <a:effectLst/>
                                <a:latin typeface="Cambria Math" panose="02040503050406030204" pitchFamily="18" charset="0"/>
                                <a:ea typeface="Arial Narrow" panose="020B0606020202030204" pitchFamily="34" charset="0"/>
                                <a:cs typeface="Arial Narrow" panose="020B0606020202030204" pitchFamily="34" charset="0"/>
                              </a:rPr>
                              <m:t> </m:t>
                            </m:r>
                          </m:e>
                          <m:sub>
                            <m:r>
                              <a:rPr lang="es-CO" sz="1200" i="1">
                                <a:effectLst/>
                                <a:latin typeface="Cambria Math" panose="02040503050406030204" pitchFamily="18" charset="0"/>
                                <a:ea typeface="Arial Narrow" panose="020B0606020202030204" pitchFamily="34" charset="0"/>
                                <a:cs typeface="Arial Narrow" panose="020B0606020202030204" pitchFamily="34" charset="0"/>
                              </a:rPr>
                              <m:t>𝑖𝑗</m:t>
                            </m:r>
                          </m:sub>
                        </m:sSub>
                        <m:r>
                          <a:rPr lang="es-CO" sz="1200" i="1">
                            <a:effectLst/>
                            <a:latin typeface="Cambria Math" panose="02040503050406030204" pitchFamily="18" charset="0"/>
                            <a:ea typeface="Arial" panose="020B0604020202020204" pitchFamily="34" charset="0"/>
                            <a:cs typeface="Cambria Math" panose="02040503050406030204" pitchFamily="18" charset="0"/>
                          </a:rPr>
                          <m:t>∗</m:t>
                        </m:r>
                        <m:sSub>
                          <m:sSubPr>
                            <m:ctrlPr>
                              <a:rPr lang="es-CO" sz="1200" i="1">
                                <a:effectLst/>
                                <a:latin typeface="Cambria Math" panose="02040503050406030204" pitchFamily="18" charset="0"/>
                                <a:ea typeface="Arial Narrow" panose="020B0606020202030204" pitchFamily="34" charset="0"/>
                                <a:cs typeface="Arial Narrow" panose="020B0606020202030204" pitchFamily="34" charset="0"/>
                              </a:rPr>
                            </m:ctrlPr>
                          </m:sSubPr>
                          <m:e>
                            <m:r>
                              <a:rPr lang="es-CO" sz="1200" i="1">
                                <a:effectLst/>
                                <a:latin typeface="Cambria Math" panose="02040503050406030204" pitchFamily="18" charset="0"/>
                                <a:ea typeface="Arial Narrow" panose="020B0606020202030204" pitchFamily="34" charset="0"/>
                                <a:cs typeface="Arial Narrow" panose="020B0606020202030204" pitchFamily="34" charset="0"/>
                              </a:rPr>
                              <m:t>𝑇𝑖𝑝</m:t>
                            </m:r>
                          </m:e>
                          <m:sub>
                            <m:r>
                              <a:rPr lang="es-CO" sz="1200" i="1">
                                <a:effectLst/>
                                <a:latin typeface="Cambria Math" panose="02040503050406030204" pitchFamily="18" charset="0"/>
                                <a:ea typeface="Arial Narrow" panose="020B0606020202030204" pitchFamily="34" charset="0"/>
                                <a:cs typeface="Arial Narrow" panose="020B0606020202030204" pitchFamily="34" charset="0"/>
                              </a:rPr>
                              <m:t>𝑖𝑗</m:t>
                            </m:r>
                          </m:sub>
                        </m:sSub>
                      </m:e>
                    </m:d>
                    <m:r>
                      <a:rPr lang="es-CO" sz="1200" i="1">
                        <a:effectLst/>
                        <a:latin typeface="Cambria Math" panose="02040503050406030204" pitchFamily="18" charset="0"/>
                        <a:ea typeface="Arial Narrow" panose="020B0606020202030204" pitchFamily="34" charset="0"/>
                        <a:cs typeface="Arial Narrow" panose="020B0606020202030204" pitchFamily="34" charset="0"/>
                      </a:rPr>
                      <m:t>+20%</m:t>
                    </m:r>
                    <m:d>
                      <m:dPr>
                        <m:ctrlPr>
                          <a:rPr lang="es-CO" sz="1200" i="1">
                            <a:effectLst/>
                            <a:latin typeface="Cambria Math" panose="02040503050406030204" pitchFamily="18" charset="0"/>
                            <a:ea typeface="Arial Narrow" panose="020B0606020202030204" pitchFamily="34" charset="0"/>
                            <a:cs typeface="Arial Narrow" panose="020B0606020202030204" pitchFamily="34" charset="0"/>
                          </a:rPr>
                        </m:ctrlPr>
                      </m:dPr>
                      <m:e>
                        <m:sSub>
                          <m:sSubPr>
                            <m:ctrlPr>
                              <a:rPr lang="es-CO" sz="1200" i="1">
                                <a:effectLst/>
                                <a:latin typeface="Cambria Math" panose="02040503050406030204" pitchFamily="18" charset="0"/>
                                <a:ea typeface="Arial Narrow" panose="020B0606020202030204" pitchFamily="34" charset="0"/>
                                <a:cs typeface="Arial Narrow" panose="020B0606020202030204" pitchFamily="34" charset="0"/>
                              </a:rPr>
                            </m:ctrlPr>
                          </m:sSubPr>
                          <m:e>
                            <m:r>
                              <a:rPr lang="es-CO" sz="1200" i="1">
                                <a:effectLst/>
                                <a:latin typeface="Cambria Math" panose="02040503050406030204" pitchFamily="18" charset="0"/>
                                <a:ea typeface="Arial Narrow" panose="020B0606020202030204" pitchFamily="34" charset="0"/>
                                <a:cs typeface="Arial Narrow" panose="020B0606020202030204" pitchFamily="34" charset="0"/>
                              </a:rPr>
                              <m:t>𝑀𝑎𝑡</m:t>
                            </m:r>
                            <m:r>
                              <a:rPr lang="es-CO" sz="1200" i="1">
                                <a:effectLst/>
                                <a:latin typeface="Cambria Math" panose="02040503050406030204" pitchFamily="18" charset="0"/>
                                <a:ea typeface="Arial Narrow" panose="020B0606020202030204" pitchFamily="34" charset="0"/>
                                <a:cs typeface="Arial Narrow" panose="020B0606020202030204" pitchFamily="34" charset="0"/>
                              </a:rPr>
                              <m:t> </m:t>
                            </m:r>
                            <m:r>
                              <a:rPr lang="es-CO" sz="1200" i="1">
                                <a:effectLst/>
                                <a:latin typeface="Cambria Math" panose="02040503050406030204" pitchFamily="18" charset="0"/>
                                <a:ea typeface="Arial Narrow" panose="020B0606020202030204" pitchFamily="34" charset="0"/>
                                <a:cs typeface="Arial Narrow" panose="020B0606020202030204" pitchFamily="34" charset="0"/>
                              </a:rPr>
                              <m:t>𝑐𝑎𝑝𝑎𝑐𝑖𝑑𝑎𝑑</m:t>
                            </m:r>
                            <m:r>
                              <a:rPr lang="es-CO" sz="1200" i="1">
                                <a:effectLst/>
                                <a:latin typeface="Cambria Math" panose="02040503050406030204" pitchFamily="18" charset="0"/>
                                <a:ea typeface="Arial Narrow" panose="020B0606020202030204" pitchFamily="34" charset="0"/>
                                <a:cs typeface="Arial Narrow" panose="020B0606020202030204" pitchFamily="34" charset="0"/>
                              </a:rPr>
                              <m:t> </m:t>
                            </m:r>
                            <m:r>
                              <a:rPr lang="es-CO" sz="1200" i="1">
                                <a:effectLst/>
                                <a:latin typeface="Cambria Math" panose="02040503050406030204" pitchFamily="18" charset="0"/>
                                <a:ea typeface="Arial Narrow" panose="020B0606020202030204" pitchFamily="34" charset="0"/>
                                <a:cs typeface="Arial Narrow" panose="020B0606020202030204" pitchFamily="34" charset="0"/>
                              </a:rPr>
                              <m:t>𝑒𝑥𝑐𝑝</m:t>
                            </m:r>
                            <m:r>
                              <a:rPr lang="es-CO" sz="1200" i="1">
                                <a:effectLst/>
                                <a:latin typeface="Cambria Math" panose="02040503050406030204" pitchFamily="18" charset="0"/>
                                <a:ea typeface="Arial Narrow" panose="020B0606020202030204" pitchFamily="34" charset="0"/>
                                <a:cs typeface="Arial Narrow" panose="020B0606020202030204" pitchFamily="34" charset="0"/>
                              </a:rPr>
                              <m:t> </m:t>
                            </m:r>
                          </m:e>
                          <m:sub>
                            <m:r>
                              <a:rPr lang="es-CO" sz="1200" i="1">
                                <a:effectLst/>
                                <a:latin typeface="Cambria Math" panose="02040503050406030204" pitchFamily="18" charset="0"/>
                                <a:ea typeface="Arial Narrow" panose="020B0606020202030204" pitchFamily="34" charset="0"/>
                                <a:cs typeface="Arial Narrow" panose="020B0606020202030204" pitchFamily="34" charset="0"/>
                              </a:rPr>
                              <m:t>𝑖𝑗</m:t>
                            </m:r>
                          </m:sub>
                        </m:sSub>
                        <m:r>
                          <a:rPr lang="es-CO" sz="1200" i="1">
                            <a:effectLst/>
                            <a:latin typeface="Cambria Math" panose="02040503050406030204" pitchFamily="18" charset="0"/>
                            <a:ea typeface="Arial" panose="020B0604020202020204" pitchFamily="34" charset="0"/>
                            <a:cs typeface="Cambria Math" panose="02040503050406030204" pitchFamily="18" charset="0"/>
                          </a:rPr>
                          <m:t>∗</m:t>
                        </m:r>
                        <m:sSub>
                          <m:sSubPr>
                            <m:ctrlPr>
                              <a:rPr lang="es-CO" sz="1200" i="1">
                                <a:effectLst/>
                                <a:latin typeface="Cambria Math" panose="02040503050406030204" pitchFamily="18" charset="0"/>
                                <a:ea typeface="Arial Narrow" panose="020B0606020202030204" pitchFamily="34" charset="0"/>
                                <a:cs typeface="Arial Narrow" panose="020B0606020202030204" pitchFamily="34" charset="0"/>
                              </a:rPr>
                            </m:ctrlPr>
                          </m:sSubPr>
                          <m:e>
                            <m:r>
                              <a:rPr lang="es-CO" sz="1200" i="1">
                                <a:effectLst/>
                                <a:latin typeface="Cambria Math" panose="02040503050406030204" pitchFamily="18" charset="0"/>
                                <a:ea typeface="Arial Narrow" panose="020B0606020202030204" pitchFamily="34" charset="0"/>
                                <a:cs typeface="Arial Narrow" panose="020B0606020202030204" pitchFamily="34" charset="0"/>
                              </a:rPr>
                              <m:t>𝑇𝑖𝑝</m:t>
                            </m:r>
                          </m:e>
                          <m:sub>
                            <m:r>
                              <a:rPr lang="es-CO" sz="1200" i="1">
                                <a:effectLst/>
                                <a:latin typeface="Cambria Math" panose="02040503050406030204" pitchFamily="18" charset="0"/>
                                <a:ea typeface="Arial Narrow" panose="020B0606020202030204" pitchFamily="34" charset="0"/>
                                <a:cs typeface="Arial Narrow" panose="020B0606020202030204" pitchFamily="34" charset="0"/>
                              </a:rPr>
                              <m:t>𝑖𝑗</m:t>
                            </m:r>
                          </m:sub>
                        </m:sSub>
                      </m:e>
                    </m:d>
                    <m:r>
                      <a:rPr lang="es-CO" sz="1200" i="1">
                        <a:effectLst/>
                        <a:latin typeface="Cambria Math" panose="02040503050406030204" pitchFamily="18" charset="0"/>
                        <a:ea typeface="Arial Narrow" panose="020B0606020202030204" pitchFamily="34" charset="0"/>
                        <a:cs typeface="Arial Narrow" panose="020B0606020202030204" pitchFamily="34" charset="0"/>
                      </a:rPr>
                      <m:t>+20%</m:t>
                    </m:r>
                    <m:d>
                      <m:dPr>
                        <m:ctrlPr>
                          <a:rPr lang="es-CO" sz="1200" i="1">
                            <a:effectLst/>
                            <a:latin typeface="Cambria Math" panose="02040503050406030204" pitchFamily="18" charset="0"/>
                            <a:ea typeface="Arial Narrow" panose="020B0606020202030204" pitchFamily="34" charset="0"/>
                            <a:cs typeface="Arial Narrow" panose="020B0606020202030204" pitchFamily="34" charset="0"/>
                          </a:rPr>
                        </m:ctrlPr>
                      </m:dPr>
                      <m:e>
                        <m:sSub>
                          <m:sSubPr>
                            <m:ctrlPr>
                              <a:rPr lang="es-CO" sz="1200" i="1">
                                <a:effectLst/>
                                <a:latin typeface="Cambria Math" panose="02040503050406030204" pitchFamily="18" charset="0"/>
                                <a:ea typeface="Arial Narrow" panose="020B0606020202030204" pitchFamily="34" charset="0"/>
                                <a:cs typeface="Arial Narrow" panose="020B0606020202030204" pitchFamily="34" charset="0"/>
                              </a:rPr>
                            </m:ctrlPr>
                          </m:sSubPr>
                          <m:e>
                            <m:r>
                              <a:rPr lang="es-CO" sz="1200" i="1">
                                <a:effectLst/>
                                <a:latin typeface="Cambria Math" panose="02040503050406030204" pitchFamily="18" charset="0"/>
                                <a:ea typeface="Arial Narrow" panose="020B0606020202030204" pitchFamily="34" charset="0"/>
                                <a:cs typeface="Arial Narrow" panose="020B0606020202030204" pitchFamily="34" charset="0"/>
                              </a:rPr>
                              <m:t>𝑀𝑎𝑡</m:t>
                            </m:r>
                            <m:r>
                              <a:rPr lang="es-CO" sz="1200" i="1">
                                <a:effectLst/>
                                <a:latin typeface="Cambria Math" panose="02040503050406030204" pitchFamily="18" charset="0"/>
                                <a:ea typeface="Arial Narrow" panose="020B0606020202030204" pitchFamily="34" charset="0"/>
                                <a:cs typeface="Arial Narrow" panose="020B0606020202030204" pitchFamily="34" charset="0"/>
                              </a:rPr>
                              <m:t> </m:t>
                            </m:r>
                            <m:r>
                              <a:rPr lang="es-CO" sz="1200" i="1">
                                <a:effectLst/>
                                <a:latin typeface="Cambria Math" panose="02040503050406030204" pitchFamily="18" charset="0"/>
                                <a:ea typeface="Arial Narrow" panose="020B0606020202030204" pitchFamily="34" charset="0"/>
                                <a:cs typeface="Arial Narrow" panose="020B0606020202030204" pitchFamily="34" charset="0"/>
                              </a:rPr>
                              <m:t>𝑆𝑅𝑃𝐴</m:t>
                            </m:r>
                            <m:r>
                              <a:rPr lang="es-CO" sz="1200" i="1">
                                <a:effectLst/>
                                <a:latin typeface="Cambria Math" panose="02040503050406030204" pitchFamily="18" charset="0"/>
                                <a:ea typeface="Arial Narrow" panose="020B0606020202030204" pitchFamily="34" charset="0"/>
                                <a:cs typeface="Arial Narrow" panose="020B0606020202030204" pitchFamily="34" charset="0"/>
                              </a:rPr>
                              <m:t> </m:t>
                            </m:r>
                          </m:e>
                          <m:sub>
                            <m:r>
                              <a:rPr lang="es-CO" sz="1200" i="1">
                                <a:effectLst/>
                                <a:latin typeface="Cambria Math" panose="02040503050406030204" pitchFamily="18" charset="0"/>
                                <a:ea typeface="Arial Narrow" panose="020B0606020202030204" pitchFamily="34" charset="0"/>
                                <a:cs typeface="Arial Narrow" panose="020B0606020202030204" pitchFamily="34" charset="0"/>
                              </a:rPr>
                              <m:t>𝑖𝑗</m:t>
                            </m:r>
                          </m:sub>
                        </m:sSub>
                        <m:r>
                          <a:rPr lang="es-CO" sz="1200" i="1">
                            <a:effectLst/>
                            <a:latin typeface="Cambria Math" panose="02040503050406030204" pitchFamily="18" charset="0"/>
                            <a:ea typeface="Arial" panose="020B0604020202020204" pitchFamily="34" charset="0"/>
                            <a:cs typeface="Cambria Math" panose="02040503050406030204" pitchFamily="18" charset="0"/>
                          </a:rPr>
                          <m:t>∗</m:t>
                        </m:r>
                        <m:sSub>
                          <m:sSubPr>
                            <m:ctrlPr>
                              <a:rPr lang="es-CO" sz="1200" i="1">
                                <a:effectLst/>
                                <a:latin typeface="Cambria Math" panose="02040503050406030204" pitchFamily="18" charset="0"/>
                                <a:ea typeface="Arial Narrow" panose="020B0606020202030204" pitchFamily="34" charset="0"/>
                                <a:cs typeface="Arial Narrow" panose="020B0606020202030204" pitchFamily="34" charset="0"/>
                              </a:rPr>
                            </m:ctrlPr>
                          </m:sSubPr>
                          <m:e>
                            <m:r>
                              <a:rPr lang="es-CO" sz="1200" i="1">
                                <a:effectLst/>
                                <a:latin typeface="Cambria Math" panose="02040503050406030204" pitchFamily="18" charset="0"/>
                                <a:ea typeface="Arial Narrow" panose="020B0606020202030204" pitchFamily="34" charset="0"/>
                                <a:cs typeface="Arial Narrow" panose="020B0606020202030204" pitchFamily="34" charset="0"/>
                              </a:rPr>
                              <m:t>𝑇𝑖𝑝</m:t>
                            </m:r>
                          </m:e>
                          <m:sub>
                            <m:r>
                              <a:rPr lang="es-CO" sz="1200" i="1">
                                <a:effectLst/>
                                <a:latin typeface="Cambria Math" panose="02040503050406030204" pitchFamily="18" charset="0"/>
                                <a:ea typeface="Arial Narrow" panose="020B0606020202030204" pitchFamily="34" charset="0"/>
                                <a:cs typeface="Arial Narrow" panose="020B0606020202030204" pitchFamily="34" charset="0"/>
                              </a:rPr>
                              <m:t>𝑖𝑗</m:t>
                            </m:r>
                          </m:sub>
                        </m:sSub>
                      </m:e>
                    </m:d>
                    <m:r>
                      <a:rPr lang="es-CO" sz="1200" i="1">
                        <a:effectLst/>
                        <a:latin typeface="Cambria Math" panose="02040503050406030204" pitchFamily="18" charset="0"/>
                        <a:ea typeface="Arial Narrow" panose="020B0606020202030204" pitchFamily="34" charset="0"/>
                        <a:cs typeface="Arial Narrow" panose="020B0606020202030204" pitchFamily="34" charset="0"/>
                      </a:rPr>
                      <m:t> +20%</m:t>
                    </m:r>
                    <m:d>
                      <m:dPr>
                        <m:ctrlPr>
                          <a:rPr lang="es-CO" sz="1200" i="1">
                            <a:effectLst/>
                            <a:latin typeface="Cambria Math" panose="02040503050406030204" pitchFamily="18" charset="0"/>
                            <a:ea typeface="Arial Narrow" panose="020B0606020202030204" pitchFamily="34" charset="0"/>
                            <a:cs typeface="Arial Narrow" panose="020B0606020202030204" pitchFamily="34" charset="0"/>
                          </a:rPr>
                        </m:ctrlPr>
                      </m:dPr>
                      <m:e>
                        <m:sSub>
                          <m:sSubPr>
                            <m:ctrlPr>
                              <a:rPr lang="es-CO" sz="1200" i="1">
                                <a:effectLst/>
                                <a:latin typeface="Cambria Math" panose="02040503050406030204" pitchFamily="18" charset="0"/>
                                <a:ea typeface="Arial Narrow" panose="020B0606020202030204" pitchFamily="34" charset="0"/>
                                <a:cs typeface="Arial Narrow" panose="020B0606020202030204" pitchFamily="34" charset="0"/>
                              </a:rPr>
                            </m:ctrlPr>
                          </m:sSubPr>
                          <m:e>
                            <m:r>
                              <a:rPr lang="es-CO" sz="1200" i="1">
                                <a:effectLst/>
                                <a:latin typeface="Cambria Math" panose="02040503050406030204" pitchFamily="18" charset="0"/>
                                <a:ea typeface="Arial Narrow" panose="020B0606020202030204" pitchFamily="34" charset="0"/>
                                <a:cs typeface="Arial Narrow" panose="020B0606020202030204" pitchFamily="34" charset="0"/>
                              </a:rPr>
                              <m:t>𝑀𝑎𝑡</m:t>
                            </m:r>
                            <m:r>
                              <a:rPr lang="es-CO" sz="1200" i="1">
                                <a:effectLst/>
                                <a:latin typeface="Cambria Math" panose="02040503050406030204" pitchFamily="18" charset="0"/>
                                <a:ea typeface="Arial Narrow" panose="020B0606020202030204" pitchFamily="34" charset="0"/>
                                <a:cs typeface="Arial Narrow" panose="020B0606020202030204" pitchFamily="34" charset="0"/>
                              </a:rPr>
                              <m:t> </m:t>
                            </m:r>
                            <m:r>
                              <a:rPr lang="es-CO" sz="1200" i="1">
                                <a:effectLst/>
                                <a:latin typeface="Cambria Math" panose="02040503050406030204" pitchFamily="18" charset="0"/>
                                <a:ea typeface="Arial Narrow" panose="020B0606020202030204" pitchFamily="34" charset="0"/>
                                <a:cs typeface="Arial Narrow" panose="020B0606020202030204" pitchFamily="34" charset="0"/>
                              </a:rPr>
                              <m:t>𝐽𝑈</m:t>
                            </m:r>
                            <m:r>
                              <a:rPr lang="es-CO" sz="1200" i="1">
                                <a:effectLst/>
                                <a:latin typeface="Cambria Math" panose="02040503050406030204" pitchFamily="18" charset="0"/>
                                <a:ea typeface="Arial Narrow" panose="020B0606020202030204" pitchFamily="34" charset="0"/>
                                <a:cs typeface="Arial Narrow" panose="020B0606020202030204" pitchFamily="34" charset="0"/>
                              </a:rPr>
                              <m:t> </m:t>
                            </m:r>
                          </m:e>
                          <m:sub>
                            <m:r>
                              <a:rPr lang="es-CO" sz="1200" i="1">
                                <a:effectLst/>
                                <a:latin typeface="Cambria Math" panose="02040503050406030204" pitchFamily="18" charset="0"/>
                                <a:ea typeface="Arial Narrow" panose="020B0606020202030204" pitchFamily="34" charset="0"/>
                                <a:cs typeface="Arial Narrow" panose="020B0606020202030204" pitchFamily="34" charset="0"/>
                              </a:rPr>
                              <m:t>𝑖𝑗</m:t>
                            </m:r>
                          </m:sub>
                        </m:sSub>
                        <m:r>
                          <a:rPr lang="es-CO" sz="1200" i="1">
                            <a:effectLst/>
                            <a:latin typeface="Cambria Math" panose="02040503050406030204" pitchFamily="18" charset="0"/>
                            <a:ea typeface="Arial" panose="020B0604020202020204" pitchFamily="34" charset="0"/>
                            <a:cs typeface="Cambria Math" panose="02040503050406030204" pitchFamily="18" charset="0"/>
                          </a:rPr>
                          <m:t>∗</m:t>
                        </m:r>
                        <m:sSub>
                          <m:sSubPr>
                            <m:ctrlPr>
                              <a:rPr lang="es-CO" sz="1200" i="1">
                                <a:effectLst/>
                                <a:latin typeface="Cambria Math" panose="02040503050406030204" pitchFamily="18" charset="0"/>
                                <a:ea typeface="Arial Narrow" panose="020B0606020202030204" pitchFamily="34" charset="0"/>
                                <a:cs typeface="Arial Narrow" panose="020B0606020202030204" pitchFamily="34" charset="0"/>
                              </a:rPr>
                            </m:ctrlPr>
                          </m:sSubPr>
                          <m:e>
                            <m:r>
                              <a:rPr lang="es-CO" sz="1200" i="1">
                                <a:effectLst/>
                                <a:latin typeface="Cambria Math" panose="02040503050406030204" pitchFamily="18" charset="0"/>
                                <a:ea typeface="Arial Narrow" panose="020B0606020202030204" pitchFamily="34" charset="0"/>
                                <a:cs typeface="Arial Narrow" panose="020B0606020202030204" pitchFamily="34" charset="0"/>
                              </a:rPr>
                              <m:t>𝑇𝑖𝑝</m:t>
                            </m:r>
                          </m:e>
                          <m:sub>
                            <m:r>
                              <a:rPr lang="es-CO" sz="1200" i="1">
                                <a:effectLst/>
                                <a:latin typeface="Cambria Math" panose="02040503050406030204" pitchFamily="18" charset="0"/>
                                <a:ea typeface="Arial Narrow" panose="020B0606020202030204" pitchFamily="34" charset="0"/>
                                <a:cs typeface="Arial Narrow" panose="020B0606020202030204" pitchFamily="34" charset="0"/>
                              </a:rPr>
                              <m:t>𝑖𝑗</m:t>
                            </m:r>
                          </m:sub>
                        </m:sSub>
                      </m:e>
                    </m:d>
                    <m:r>
                      <a:rPr lang="es-CO" sz="1200" i="1">
                        <a:effectLst/>
                        <a:latin typeface="Cambria Math" panose="02040503050406030204" pitchFamily="18" charset="0"/>
                        <a:ea typeface="Arial Narrow" panose="020B0606020202030204" pitchFamily="34" charset="0"/>
                        <a:cs typeface="Arial Narrow" panose="020B0606020202030204" pitchFamily="34" charset="0"/>
                      </a:rPr>
                      <m:t> </m:t>
                    </m:r>
                  </m:oMath>
                </a14:m>
                <a:endParaRPr lang="es-CO" sz="1200" dirty="0">
                  <a:effectLst/>
                  <a:latin typeface="Arial Narrow" panose="020B0606020202030204" pitchFamily="34" charset="0"/>
                  <a:ea typeface="Arial Narrow" panose="020B0606020202030204" pitchFamily="34" charset="0"/>
                  <a:cs typeface="Arial Narrow" panose="020B0606020202030204" pitchFamily="34" charset="0"/>
                </a:endParaRPr>
              </a:p>
              <a:p>
                <a:pPr algn="just">
                  <a:lnSpc>
                    <a:spcPct val="115000"/>
                  </a:lnSpc>
                </a:pPr>
                <a:r>
                  <a:rPr lang="es-CO" sz="2400" dirty="0">
                    <a:effectLst/>
                    <a:latin typeface="Arial Narrow" panose="020B0606020202030204" pitchFamily="34" charset="0"/>
                    <a:ea typeface="Arial Narrow" panose="020B0606020202030204" pitchFamily="34" charset="0"/>
                    <a:cs typeface="Arial Narrow" panose="020B0606020202030204" pitchFamily="34" charset="0"/>
                  </a:rPr>
                  <a:t> </a:t>
                </a:r>
              </a:p>
              <a:p>
                <a:pPr algn="just">
                  <a:lnSpc>
                    <a:spcPct val="115000"/>
                  </a:lnSpc>
                  <a:spcAft>
                    <a:spcPts val="600"/>
                  </a:spcAft>
                </a:pPr>
                <a14:m>
                  <m:oMath xmlns:m="http://schemas.openxmlformats.org/officeDocument/2006/math">
                    <m:sSub>
                      <m:sSubPr>
                        <m:ctrlPr>
                          <a:rPr lang="es-CO" sz="1400" i="1">
                            <a:effectLst/>
                            <a:latin typeface="Cambria Math" panose="02040503050406030204" pitchFamily="18" charset="0"/>
                            <a:ea typeface="Arial Narrow" panose="020B0606020202030204" pitchFamily="34" charset="0"/>
                            <a:cs typeface="Arial Narrow" panose="020B0606020202030204" pitchFamily="34" charset="0"/>
                          </a:rPr>
                        </m:ctrlPr>
                      </m:sSubPr>
                      <m:e>
                        <m:r>
                          <a:rPr lang="es-CO" sz="1400" i="1">
                            <a:effectLst/>
                            <a:latin typeface="Cambria Math" panose="02040503050406030204" pitchFamily="18" charset="0"/>
                            <a:ea typeface="Arial Narrow" panose="020B0606020202030204" pitchFamily="34" charset="0"/>
                            <a:cs typeface="Arial Narrow" panose="020B0606020202030204" pitchFamily="34" charset="0"/>
                          </a:rPr>
                          <m:t>𝑀𝑎𝑡</m:t>
                        </m:r>
                      </m:e>
                      <m:sub>
                        <m:r>
                          <a:rPr lang="es-CO" sz="1400" i="1">
                            <a:effectLst/>
                            <a:latin typeface="Cambria Math" panose="02040503050406030204" pitchFamily="18" charset="0"/>
                            <a:ea typeface="Arial Narrow" panose="020B0606020202030204" pitchFamily="34" charset="0"/>
                            <a:cs typeface="Arial Narrow" panose="020B0606020202030204" pitchFamily="34" charset="0"/>
                          </a:rPr>
                          <m:t>𝑖𝑗</m:t>
                        </m:r>
                      </m:sub>
                    </m:sSub>
                    <m:r>
                      <a:rPr lang="es-MX" sz="1400" b="0" i="0" smtClean="0">
                        <a:effectLst/>
                        <a:latin typeface="Cambria Math" panose="02040503050406030204" pitchFamily="18" charset="0"/>
                        <a:ea typeface="Arial Narrow" panose="020B0606020202030204" pitchFamily="34" charset="0"/>
                        <a:cs typeface="Arial Narrow" panose="020B0606020202030204" pitchFamily="34" charset="0"/>
                      </a:rPr>
                      <m:t> </m:t>
                    </m:r>
                  </m:oMath>
                </a14:m>
                <a:r>
                  <a:rPr lang="es-CO" sz="1400" dirty="0">
                    <a:effectLst/>
                    <a:ea typeface="Arial Narrow" panose="020B0606020202030204" pitchFamily="34" charset="0"/>
                    <a:cs typeface="Arial Narrow" panose="020B0606020202030204" pitchFamily="34" charset="0"/>
                  </a:rPr>
                  <a:t>Matrícula de la ETC, del nivel educativo </a:t>
                </a:r>
                <a14:m>
                  <m:oMath xmlns:m="http://schemas.openxmlformats.org/officeDocument/2006/math">
                    <m:r>
                      <a:rPr lang="es-CO" sz="1400" i="1">
                        <a:effectLst/>
                        <a:latin typeface="Cambria Math" panose="02040503050406030204" pitchFamily="18" charset="0"/>
                        <a:ea typeface="Arial Narrow" panose="020B0606020202030204" pitchFamily="34" charset="0"/>
                        <a:cs typeface="Arial Narrow" panose="020B0606020202030204" pitchFamily="34" charset="0"/>
                      </a:rPr>
                      <m:t>𝑖</m:t>
                    </m:r>
                  </m:oMath>
                </a14:m>
                <a:r>
                  <a:rPr lang="es-CO" sz="1400" dirty="0">
                    <a:effectLst/>
                    <a:ea typeface="Arial Narrow" panose="020B0606020202030204" pitchFamily="34" charset="0"/>
                    <a:cs typeface="Arial Narrow" panose="020B0606020202030204" pitchFamily="34" charset="0"/>
                  </a:rPr>
                  <a:t> y la zona geográfica </a:t>
                </a:r>
                <a14:m>
                  <m:oMath xmlns:m="http://schemas.openxmlformats.org/officeDocument/2006/math">
                    <m:r>
                      <a:rPr lang="es-CO" sz="1400" i="1">
                        <a:effectLst/>
                        <a:latin typeface="Cambria Math" panose="02040503050406030204" pitchFamily="18" charset="0"/>
                        <a:ea typeface="Arial Narrow" panose="020B0606020202030204" pitchFamily="34" charset="0"/>
                        <a:cs typeface="Arial Narrow" panose="020B0606020202030204" pitchFamily="34" charset="0"/>
                      </a:rPr>
                      <m:t>𝑗</m:t>
                    </m:r>
                  </m:oMath>
                </a14:m>
                <a:endParaRPr lang="es-CO" sz="1400" dirty="0">
                  <a:effectLst/>
                  <a:ea typeface="Arial Narrow" panose="020B0606020202030204" pitchFamily="34" charset="0"/>
                  <a:cs typeface="Arial Narrow" panose="020B0606020202030204" pitchFamily="34" charset="0"/>
                </a:endParaRPr>
              </a:p>
              <a:p>
                <a:pPr algn="just">
                  <a:lnSpc>
                    <a:spcPct val="115000"/>
                  </a:lnSpc>
                  <a:spcAft>
                    <a:spcPts val="600"/>
                  </a:spcAft>
                </a:pPr>
                <a14:m>
                  <m:oMath xmlns:m="http://schemas.openxmlformats.org/officeDocument/2006/math">
                    <m:sSub>
                      <m:sSubPr>
                        <m:ctrlPr>
                          <a:rPr lang="es-CO" sz="1400" i="1">
                            <a:effectLst/>
                            <a:latin typeface="Cambria Math" panose="02040503050406030204" pitchFamily="18" charset="0"/>
                            <a:ea typeface="Arial Narrow" panose="020B0606020202030204" pitchFamily="34" charset="0"/>
                            <a:cs typeface="Arial Narrow" panose="020B0606020202030204" pitchFamily="34" charset="0"/>
                          </a:rPr>
                        </m:ctrlPr>
                      </m:sSubPr>
                      <m:e>
                        <m:r>
                          <a:rPr lang="es-CO" sz="1400" i="1">
                            <a:effectLst/>
                            <a:latin typeface="Cambria Math" panose="02040503050406030204" pitchFamily="18" charset="0"/>
                            <a:ea typeface="Arial Narrow" panose="020B0606020202030204" pitchFamily="34" charset="0"/>
                            <a:cs typeface="Arial Narrow" panose="020B0606020202030204" pitchFamily="34" charset="0"/>
                          </a:rPr>
                          <m:t>𝑇𝑖𝑝</m:t>
                        </m:r>
                      </m:e>
                      <m:sub>
                        <m:r>
                          <a:rPr lang="es-CO" sz="1400" i="1">
                            <a:effectLst/>
                            <a:latin typeface="Cambria Math" panose="02040503050406030204" pitchFamily="18" charset="0"/>
                            <a:ea typeface="Arial Narrow" panose="020B0606020202030204" pitchFamily="34" charset="0"/>
                            <a:cs typeface="Arial Narrow" panose="020B0606020202030204" pitchFamily="34" charset="0"/>
                          </a:rPr>
                          <m:t>𝑖𝑗</m:t>
                        </m:r>
                      </m:sub>
                    </m:sSub>
                  </m:oMath>
                </a14:m>
                <a:r>
                  <a:rPr lang="es-CO" sz="1400" dirty="0">
                    <a:effectLst/>
                    <a:latin typeface="Arial Narrow" panose="020B0606020202030204" pitchFamily="34" charset="0"/>
                    <a:ea typeface="Arial Narrow" panose="020B0606020202030204" pitchFamily="34" charset="0"/>
                    <a:cs typeface="Arial Narrow" panose="020B0606020202030204" pitchFamily="34" charset="0"/>
                  </a:rPr>
                  <a:t>  </a:t>
                </a:r>
                <a:r>
                  <a:rPr lang="es-CO" sz="1400" dirty="0">
                    <a:effectLst/>
                    <a:ea typeface="Arial Narrow" panose="020B0606020202030204" pitchFamily="34" charset="0"/>
                    <a:cs typeface="Arial Narrow" panose="020B0606020202030204" pitchFamily="34" charset="0"/>
                  </a:rPr>
                  <a:t>Asignación por alumno o tipología de la ETC</a:t>
                </a:r>
                <a:r>
                  <a:rPr lang="es-CO" sz="1400" baseline="-25000" dirty="0">
                    <a:effectLst/>
                    <a:ea typeface="Arial Narrow" panose="020B0606020202030204" pitchFamily="34" charset="0"/>
                    <a:cs typeface="Arial Narrow" panose="020B0606020202030204" pitchFamily="34" charset="0"/>
                  </a:rPr>
                  <a:t>1</a:t>
                </a:r>
                <a:r>
                  <a:rPr lang="es-CO" sz="1400" dirty="0">
                    <a:effectLst/>
                    <a:ea typeface="Arial Narrow" panose="020B0606020202030204" pitchFamily="34" charset="0"/>
                    <a:cs typeface="Arial Narrow" panose="020B0606020202030204" pitchFamily="34" charset="0"/>
                  </a:rPr>
                  <a:t>, del nivel educativo i y la zona geográfica </a:t>
                </a:r>
                <a14:m>
                  <m:oMath xmlns:m="http://schemas.openxmlformats.org/officeDocument/2006/math">
                    <m:r>
                      <a:rPr lang="es-CO" sz="1400" i="1">
                        <a:effectLst/>
                        <a:latin typeface="Cambria Math" panose="02040503050406030204" pitchFamily="18" charset="0"/>
                        <a:ea typeface="Arial Narrow" panose="020B0606020202030204" pitchFamily="34" charset="0"/>
                        <a:cs typeface="Arial Narrow" panose="020B0606020202030204" pitchFamily="34" charset="0"/>
                      </a:rPr>
                      <m:t>𝑗</m:t>
                    </m:r>
                  </m:oMath>
                </a14:m>
                <a:endParaRPr lang="es-CO" sz="1400" dirty="0">
                  <a:effectLst/>
                  <a:ea typeface="Arial Narrow" panose="020B0606020202030204" pitchFamily="34" charset="0"/>
                  <a:cs typeface="Arial Narrow" panose="020B0606020202030204" pitchFamily="34" charset="0"/>
                </a:endParaRPr>
              </a:p>
              <a:p>
                <a:pPr algn="just">
                  <a:lnSpc>
                    <a:spcPct val="115000"/>
                  </a:lnSpc>
                  <a:spcAft>
                    <a:spcPts val="600"/>
                  </a:spcAft>
                </a:pPr>
                <a14:m>
                  <m:oMath xmlns:m="http://schemas.openxmlformats.org/officeDocument/2006/math">
                    <m:r>
                      <a:rPr lang="es-CO" sz="1400" i="1">
                        <a:effectLst/>
                        <a:latin typeface="Cambria Math" panose="02040503050406030204" pitchFamily="18" charset="0"/>
                        <a:ea typeface="Arial Narrow" panose="020B0606020202030204" pitchFamily="34" charset="0"/>
                        <a:cs typeface="Arial Narrow" panose="020B0606020202030204" pitchFamily="34" charset="0"/>
                      </a:rPr>
                      <m:t>𝑖</m:t>
                    </m:r>
                  </m:oMath>
                </a14:m>
                <a:r>
                  <a:rPr lang="es-CO" sz="1400" dirty="0">
                    <a:effectLst/>
                    <a:latin typeface="Arial Narrow" panose="020B0606020202030204" pitchFamily="34" charset="0"/>
                    <a:ea typeface="Arial Narrow" panose="020B0606020202030204" pitchFamily="34" charset="0"/>
                    <a:cs typeface="Arial Narrow" panose="020B0606020202030204" pitchFamily="34" charset="0"/>
                  </a:rPr>
                  <a:t> </a:t>
                </a:r>
                <a:r>
                  <a:rPr lang="es-CO" sz="1400" dirty="0">
                    <a:effectLst/>
                    <a:ea typeface="Arial Narrow" panose="020B0606020202030204" pitchFamily="34" charset="0"/>
                    <a:cs typeface="Arial Narrow" panose="020B0606020202030204" pitchFamily="34" charset="0"/>
                  </a:rPr>
                  <a:t>jardín, transición, primaria, secundaria, media, ciclos jóvenes y adultos del 2 al 6</a:t>
                </a:r>
              </a:p>
              <a:p>
                <a:pPr algn="just">
                  <a:lnSpc>
                    <a:spcPct val="115000"/>
                  </a:lnSpc>
                  <a:spcAft>
                    <a:spcPts val="600"/>
                  </a:spcAft>
                </a:pPr>
                <a14:m>
                  <m:oMath xmlns:m="http://schemas.openxmlformats.org/officeDocument/2006/math">
                    <m:r>
                      <a:rPr lang="es-CO" sz="1400" i="1">
                        <a:effectLst/>
                        <a:latin typeface="Cambria Math" panose="02040503050406030204" pitchFamily="18" charset="0"/>
                        <a:ea typeface="Arial Narrow" panose="020B0606020202030204" pitchFamily="34" charset="0"/>
                        <a:cs typeface="Arial Narrow" panose="020B0606020202030204" pitchFamily="34" charset="0"/>
                      </a:rPr>
                      <m:t>𝑗</m:t>
                    </m:r>
                  </m:oMath>
                </a14:m>
                <a:r>
                  <a:rPr lang="es-CO" sz="1400" dirty="0">
                    <a:effectLst/>
                    <a:ea typeface="Arial Narrow" panose="020B0606020202030204" pitchFamily="34" charset="0"/>
                    <a:cs typeface="Arial Narrow" panose="020B0606020202030204" pitchFamily="34" charset="0"/>
                  </a:rPr>
                  <a:t> urbana, rural</a:t>
                </a:r>
              </a:p>
            </p:txBody>
          </p:sp>
        </mc:Choice>
        <mc:Fallback xmlns="">
          <p:sp>
            <p:nvSpPr>
              <p:cNvPr id="5" name="CuadroTexto 4">
                <a:extLst>
                  <a:ext uri="{FF2B5EF4-FFF2-40B4-BE49-F238E27FC236}">
                    <a16:creationId xmlns:a16="http://schemas.microsoft.com/office/drawing/2014/main" id="{3D895AB2-4804-4282-7558-D1744DBC1DFE}"/>
                  </a:ext>
                </a:extLst>
              </p:cNvPr>
              <p:cNvSpPr txBox="1">
                <a:spLocks noRot="1" noChangeAspect="1" noMove="1" noResize="1" noEditPoints="1" noAdjustHandles="1" noChangeArrowheads="1" noChangeShapeType="1" noTextEdit="1"/>
              </p:cNvSpPr>
              <p:nvPr/>
            </p:nvSpPr>
            <p:spPr>
              <a:xfrm>
                <a:off x="5240215" y="1639840"/>
                <a:ext cx="6700814" cy="4371453"/>
              </a:xfrm>
              <a:prstGeom prst="rect">
                <a:avLst/>
              </a:prstGeom>
              <a:blipFill>
                <a:blip r:embed="rId7"/>
                <a:stretch>
                  <a:fillRect l="-819" t="-279" r="-1365"/>
                </a:stretch>
              </a:blipFill>
            </p:spPr>
            <p:txBody>
              <a:bodyPr/>
              <a:lstStyle/>
              <a:p>
                <a:r>
                  <a:rPr lang="es-CO">
                    <a:noFill/>
                  </a:rPr>
                  <a:t> </a:t>
                </a:r>
              </a:p>
            </p:txBody>
          </p:sp>
        </mc:Fallback>
      </mc:AlternateContent>
    </p:spTree>
    <p:extLst>
      <p:ext uri="{BB962C8B-B14F-4D97-AF65-F5344CB8AC3E}">
        <p14:creationId xmlns:p14="http://schemas.microsoft.com/office/powerpoint/2010/main" val="2113844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D40A99E8-4C49-B805-4CFA-80303EF8F492}"/>
              </a:ext>
            </a:extLst>
          </p:cNvPr>
          <p:cNvSpPr/>
          <p:nvPr/>
        </p:nvSpPr>
        <p:spPr>
          <a:xfrm>
            <a:off x="3402623" y="3076875"/>
            <a:ext cx="3798277" cy="2485787"/>
          </a:xfrm>
          <a:prstGeom prst="round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CO" sz="1400" b="1" dirty="0">
                <a:solidFill>
                  <a:schemeClr val="tx1"/>
                </a:solidFill>
                <a:latin typeface="Montserrat Medium" panose="00000600000000000000" pitchFamily="2" charset="0"/>
              </a:rPr>
              <a:t>Indicador de desempeño compuesto por las siguientes variables:</a:t>
            </a:r>
          </a:p>
          <a:p>
            <a:pPr marL="285750" indent="-285750" algn="just">
              <a:buFont typeface="Arial" panose="020B0604020202020204" pitchFamily="34" charset="0"/>
              <a:buChar char="•"/>
            </a:pPr>
            <a:endParaRPr lang="es-CO" sz="1400" dirty="0">
              <a:solidFill>
                <a:schemeClr val="tx1"/>
              </a:solidFill>
              <a:latin typeface="Montserrat Medium" panose="00000600000000000000" pitchFamily="2" charset="0"/>
            </a:endParaRPr>
          </a:p>
          <a:p>
            <a:pPr marL="285750" indent="-285750" algn="just">
              <a:buFont typeface="Wingdings" panose="05000000000000000000" pitchFamily="2" charset="2"/>
              <a:buChar char="v"/>
            </a:pPr>
            <a:r>
              <a:rPr lang="es-CO" sz="1400" dirty="0">
                <a:solidFill>
                  <a:schemeClr val="tx1"/>
                </a:solidFill>
                <a:latin typeface="Montserrat Medium" panose="00000600000000000000" pitchFamily="2" charset="0"/>
              </a:rPr>
              <a:t>Resultados prueba Saber 11, 3, 5 y 9</a:t>
            </a:r>
          </a:p>
          <a:p>
            <a:pPr marL="285750" indent="-285750" algn="just">
              <a:buFont typeface="Wingdings" panose="05000000000000000000" pitchFamily="2" charset="2"/>
              <a:buChar char="v"/>
            </a:pPr>
            <a:r>
              <a:rPr lang="es-CO" sz="1400" dirty="0">
                <a:solidFill>
                  <a:schemeClr val="tx1"/>
                </a:solidFill>
                <a:latin typeface="Montserrat Medium" panose="00000600000000000000" pitchFamily="2" charset="0"/>
              </a:rPr>
              <a:t>Tasa de deserción intra anual</a:t>
            </a:r>
          </a:p>
          <a:p>
            <a:pPr marL="285750" indent="-285750" algn="just">
              <a:buFont typeface="Wingdings" panose="05000000000000000000" pitchFamily="2" charset="2"/>
              <a:buChar char="v"/>
            </a:pPr>
            <a:r>
              <a:rPr lang="es-CO" sz="1400" dirty="0">
                <a:solidFill>
                  <a:schemeClr val="tx1"/>
                </a:solidFill>
                <a:latin typeface="Montserrat Medium" panose="00000600000000000000" pitchFamily="2" charset="0"/>
              </a:rPr>
              <a:t>Tasa de repitencia</a:t>
            </a:r>
          </a:p>
          <a:p>
            <a:pPr marL="285750" indent="-285750" algn="just">
              <a:buFont typeface="Wingdings" panose="05000000000000000000" pitchFamily="2" charset="2"/>
              <a:buChar char="v"/>
            </a:pPr>
            <a:r>
              <a:rPr lang="es-CO" sz="1400" dirty="0">
                <a:solidFill>
                  <a:schemeClr val="tx1"/>
                </a:solidFill>
                <a:latin typeface="Montserrat Medium" panose="00000600000000000000" pitchFamily="2" charset="0"/>
              </a:rPr>
              <a:t>Tasa de supervivencia de 9° a 11° </a:t>
            </a:r>
          </a:p>
          <a:p>
            <a:pPr marL="285750" indent="-285750" algn="just">
              <a:buFont typeface="Wingdings" panose="05000000000000000000" pitchFamily="2" charset="2"/>
              <a:buChar char="v"/>
            </a:pPr>
            <a:r>
              <a:rPr lang="es-CO" sz="1400" dirty="0">
                <a:solidFill>
                  <a:schemeClr val="tx1"/>
                </a:solidFill>
                <a:latin typeface="Montserrat Medium" panose="00000600000000000000" pitchFamily="2" charset="0"/>
              </a:rPr>
              <a:t>Brecha en la relación alumno docente</a:t>
            </a:r>
          </a:p>
        </p:txBody>
      </p:sp>
      <p:sp>
        <p:nvSpPr>
          <p:cNvPr id="3" name="Title 1">
            <a:extLst>
              <a:ext uri="{FF2B5EF4-FFF2-40B4-BE49-F238E27FC236}">
                <a16:creationId xmlns:a16="http://schemas.microsoft.com/office/drawing/2014/main" id="{F264DA58-7C1A-80AB-2FE5-FC2FF7A7A184}"/>
              </a:ext>
            </a:extLst>
          </p:cNvPr>
          <p:cNvSpPr txBox="1">
            <a:spLocks/>
          </p:cNvSpPr>
          <p:nvPr/>
        </p:nvSpPr>
        <p:spPr>
          <a:xfrm>
            <a:off x="264801" y="1015644"/>
            <a:ext cx="8329240" cy="55938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mj-ea"/>
                <a:cs typeface="+mj-cs"/>
              </a:defRPr>
            </a:lvl1pPr>
          </a:lstStyle>
          <a:p>
            <a:r>
              <a:rPr lang="es-CO" sz="3600" b="1" dirty="0">
                <a:latin typeface="Montserrat ExtraBold" panose="00000900000000000000" pitchFamily="2" charset="0"/>
              </a:rPr>
              <a:t>Calidad Gratuidad Educativa</a:t>
            </a:r>
          </a:p>
        </p:txBody>
      </p:sp>
      <p:sp>
        <p:nvSpPr>
          <p:cNvPr id="4" name="Rectángulo: esquinas redondeadas 3">
            <a:extLst>
              <a:ext uri="{FF2B5EF4-FFF2-40B4-BE49-F238E27FC236}">
                <a16:creationId xmlns:a16="http://schemas.microsoft.com/office/drawing/2014/main" id="{DDCD55D8-BE9D-FCD2-D849-A88EA75A90E3}"/>
              </a:ext>
            </a:extLst>
          </p:cNvPr>
          <p:cNvSpPr/>
          <p:nvPr/>
        </p:nvSpPr>
        <p:spPr>
          <a:xfrm>
            <a:off x="1761262" y="5913468"/>
            <a:ext cx="8942663" cy="578882"/>
          </a:xfrm>
          <a:prstGeom prst="roundRect">
            <a:avLst/>
          </a:prstGeom>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CO" sz="1400" dirty="0">
                <a:solidFill>
                  <a:schemeClr val="tx1"/>
                </a:solidFill>
                <a:latin typeface="Montserrat Medium" panose="00000600000000000000" pitchFamily="2" charset="0"/>
              </a:rPr>
              <a:t>Dirigido a establecimientos educativos en función de los valores de tipología por establecimiento y la matrícula beneficiaria de gratuidad.</a:t>
            </a:r>
          </a:p>
        </p:txBody>
      </p:sp>
      <p:sp>
        <p:nvSpPr>
          <p:cNvPr id="5" name="Rectángulo 4">
            <a:extLst>
              <a:ext uri="{FF2B5EF4-FFF2-40B4-BE49-F238E27FC236}">
                <a16:creationId xmlns:a16="http://schemas.microsoft.com/office/drawing/2014/main" id="{A1D630AD-1A2A-6009-78B6-30ECC7673D8A}"/>
              </a:ext>
            </a:extLst>
          </p:cNvPr>
          <p:cNvSpPr/>
          <p:nvPr/>
        </p:nvSpPr>
        <p:spPr>
          <a:xfrm>
            <a:off x="264801" y="1883161"/>
            <a:ext cx="5337148" cy="830997"/>
          </a:xfrm>
          <a:prstGeom prst="rect">
            <a:avLst/>
          </a:prstGeom>
          <a:noFill/>
          <a:ln>
            <a:noFill/>
          </a:ln>
        </p:spPr>
        <p:style>
          <a:lnRef idx="1">
            <a:schemeClr val="dk1"/>
          </a:lnRef>
          <a:fillRef idx="3">
            <a:schemeClr val="dk1"/>
          </a:fillRef>
          <a:effectRef idx="2">
            <a:schemeClr val="dk1"/>
          </a:effectRef>
          <a:fontRef idx="minor">
            <a:schemeClr val="lt1"/>
          </a:fontRef>
        </p:style>
        <p:txBody>
          <a:bodyPr wrap="square">
            <a:spAutoFit/>
          </a:bodyPr>
          <a:lstStyle/>
          <a:p>
            <a:pPr algn="ctr"/>
            <a:r>
              <a:rPr lang="es-CO" sz="1600" dirty="0">
                <a:solidFill>
                  <a:schemeClr val="tx1"/>
                </a:solidFill>
                <a:latin typeface="Montserrat Medium" panose="00000600000000000000" pitchFamily="2" charset="0"/>
              </a:rPr>
              <a:t>El cálculo del indicador de gratuidad, para la </a:t>
            </a:r>
            <a:r>
              <a:rPr lang="es-CO" sz="1600" b="1" i="1" dirty="0">
                <a:solidFill>
                  <a:schemeClr val="bg1">
                    <a:lumMod val="50000"/>
                  </a:schemeClr>
                </a:solidFill>
                <a:latin typeface="Montserrat Medium" panose="00000600000000000000" pitchFamily="2" charset="0"/>
              </a:rPr>
              <a:t>tipología</a:t>
            </a:r>
            <a:r>
              <a:rPr lang="es-CO" sz="1600" dirty="0">
                <a:solidFill>
                  <a:schemeClr val="tx1"/>
                </a:solidFill>
                <a:latin typeface="Montserrat Medium" panose="00000600000000000000" pitchFamily="2" charset="0"/>
              </a:rPr>
              <a:t> se realiza conforme a los siguientes dos indicadores:</a:t>
            </a:r>
          </a:p>
        </p:txBody>
      </p:sp>
      <p:sp>
        <p:nvSpPr>
          <p:cNvPr id="6" name="Rectángulo: esquinas redondeadas 5">
            <a:extLst>
              <a:ext uri="{FF2B5EF4-FFF2-40B4-BE49-F238E27FC236}">
                <a16:creationId xmlns:a16="http://schemas.microsoft.com/office/drawing/2014/main" id="{BC8858E2-A302-A06F-C869-6235949088D5}"/>
              </a:ext>
            </a:extLst>
          </p:cNvPr>
          <p:cNvSpPr/>
          <p:nvPr/>
        </p:nvSpPr>
        <p:spPr>
          <a:xfrm>
            <a:off x="264801" y="3087945"/>
            <a:ext cx="2798527" cy="817245"/>
          </a:xfrm>
          <a:prstGeom prst="round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CO" sz="1400" b="1" dirty="0">
                <a:solidFill>
                  <a:schemeClr val="tx1"/>
                </a:solidFill>
                <a:latin typeface="Montserrat Medium" panose="00000600000000000000" pitchFamily="2" charset="0"/>
              </a:rPr>
              <a:t>Porcentaje de matrícula rural atendida </a:t>
            </a:r>
          </a:p>
          <a:p>
            <a:pPr algn="ctr"/>
            <a:r>
              <a:rPr lang="es-CO" sz="1400" b="1" dirty="0">
                <a:solidFill>
                  <a:schemeClr val="tx1"/>
                </a:solidFill>
                <a:latin typeface="Montserrat Medium" panose="00000600000000000000" pitchFamily="2" charset="0"/>
              </a:rPr>
              <a:t>(peso relativo 50%)</a:t>
            </a:r>
          </a:p>
        </p:txBody>
      </p:sp>
      <p:sp>
        <p:nvSpPr>
          <p:cNvPr id="7" name="Rectángulo: esquinas redondeadas 6">
            <a:extLst>
              <a:ext uri="{FF2B5EF4-FFF2-40B4-BE49-F238E27FC236}">
                <a16:creationId xmlns:a16="http://schemas.microsoft.com/office/drawing/2014/main" id="{F1234186-5591-7821-735F-03A0A8F19662}"/>
              </a:ext>
            </a:extLst>
          </p:cNvPr>
          <p:cNvSpPr/>
          <p:nvPr/>
        </p:nvSpPr>
        <p:spPr>
          <a:xfrm>
            <a:off x="8443408" y="3227124"/>
            <a:ext cx="2946134" cy="2009061"/>
          </a:xfrm>
          <a:prstGeom prst="round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MX" sz="1400" dirty="0">
                <a:solidFill>
                  <a:schemeClr val="dk1"/>
                </a:solidFill>
                <a:latin typeface="Montserrat Medium" panose="00000600000000000000" pitchFamily="2" charset="0"/>
              </a:rPr>
              <a:t>La tipología se multiplica por la matrícula de cada establecimiento educativo. Los recursos por este criterio son residuales. Dependen del monto de recursos asignado por el criterio de población atendida. </a:t>
            </a:r>
          </a:p>
        </p:txBody>
      </p:sp>
      <p:sp>
        <p:nvSpPr>
          <p:cNvPr id="8" name="Flecha: a la derecha 7">
            <a:extLst>
              <a:ext uri="{FF2B5EF4-FFF2-40B4-BE49-F238E27FC236}">
                <a16:creationId xmlns:a16="http://schemas.microsoft.com/office/drawing/2014/main" id="{27144E11-7B29-AB6D-E851-3564B2862AD2}"/>
              </a:ext>
            </a:extLst>
          </p:cNvPr>
          <p:cNvSpPr/>
          <p:nvPr/>
        </p:nvSpPr>
        <p:spPr>
          <a:xfrm>
            <a:off x="7543800" y="4127854"/>
            <a:ext cx="671459" cy="427838"/>
          </a:xfrm>
          <a:prstGeom prst="rightArrow">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s-CO" sz="2000" dirty="0" err="1">
              <a:latin typeface="Montserrat Medium" panose="00000600000000000000" pitchFamily="2" charset="0"/>
            </a:endParaRPr>
          </a:p>
        </p:txBody>
      </p:sp>
    </p:spTree>
    <p:extLst>
      <p:ext uri="{BB962C8B-B14F-4D97-AF65-F5344CB8AC3E}">
        <p14:creationId xmlns:p14="http://schemas.microsoft.com/office/powerpoint/2010/main" val="2987833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9D7DC-ADC9-F4C2-4038-A93CC661A1D1}"/>
              </a:ext>
            </a:extLst>
          </p:cNvPr>
          <p:cNvSpPr txBox="1">
            <a:spLocks/>
          </p:cNvSpPr>
          <p:nvPr/>
        </p:nvSpPr>
        <p:spPr>
          <a:xfrm>
            <a:off x="147095" y="954111"/>
            <a:ext cx="6741227" cy="55938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mj-ea"/>
                <a:cs typeface="+mj-cs"/>
              </a:defRPr>
            </a:lvl1pPr>
          </a:lstStyle>
          <a:p>
            <a:r>
              <a:rPr lang="es-CO" sz="3600" b="1" dirty="0">
                <a:latin typeface="Montserrat ExtraBold" panose="00000900000000000000" pitchFamily="2" charset="0"/>
              </a:rPr>
              <a:t>Calidad Matrícula Oficial</a:t>
            </a: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2FA3C4C5-1FA1-9601-FF9D-29D6AD15EF23}"/>
                  </a:ext>
                </a:extLst>
              </p:cNvPr>
              <p:cNvSpPr txBox="1"/>
              <p:nvPr/>
            </p:nvSpPr>
            <p:spPr>
              <a:xfrm>
                <a:off x="4400618" y="1553729"/>
                <a:ext cx="7559006" cy="3400505"/>
              </a:xfrm>
              <a:prstGeom prst="roundRect">
                <a:avLst/>
              </a:prstGeom>
              <a:noFill/>
              <a:ln>
                <a:noFill/>
              </a:ln>
            </p:spPr>
            <p:style>
              <a:lnRef idx="0">
                <a:scrgbClr r="0" g="0" b="0"/>
              </a:lnRef>
              <a:fillRef idx="0">
                <a:scrgbClr r="0" g="0" b="0"/>
              </a:fillRef>
              <a:effectRef idx="0">
                <a:scrgbClr r="0" g="0" b="0"/>
              </a:effectRef>
              <a:fontRef idx="minor">
                <a:schemeClr val="accent1"/>
              </a:fontRef>
            </p:style>
            <p:txBody>
              <a:bodyPr wrap="square">
                <a:spAutoFit/>
              </a:bodyPr>
              <a:lstStyle>
                <a:defPPr>
                  <a:defRPr lang="es-CO"/>
                </a:defPPr>
                <a:lvl1pPr algn="ctr">
                  <a:defRPr sz="1200" b="1">
                    <a:solidFill>
                      <a:schemeClr val="dk1"/>
                    </a:solidFill>
                    <a:latin typeface="Montserrat Medium" panose="00000600000000000000" pitchFamily="2"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CO" sz="1400" dirty="0"/>
                  <a:t>El valor total a distribuir se divide de la siguiente manera, el 20% corresponde a la asignación por resultados en desempeño, el 20% por resultados en mejoramiento en el desempeño y el 60% al componente de equidad por NBI:</a:t>
                </a:r>
              </a:p>
              <a:p>
                <a:endParaRPr lang="es-CO" dirty="0"/>
              </a:p>
              <a:p>
                <a:r>
                  <a:rPr lang="es-CO" dirty="0"/>
                  <a:t>  </a:t>
                </a:r>
              </a:p>
              <a:p>
                <a:pPr/>
                <a14:m>
                  <m:oMathPara xmlns:m="http://schemas.openxmlformats.org/officeDocument/2006/math">
                    <m:oMathParaPr>
                      <m:jc m:val="centerGroup"/>
                    </m:oMathParaPr>
                    <m:oMath xmlns:m="http://schemas.openxmlformats.org/officeDocument/2006/math">
                      <m:r>
                        <a:rPr lang="es-CO" b="1" i="1" smtClean="0">
                          <a:solidFill>
                            <a:schemeClr val="tx1">
                              <a:lumMod val="95000"/>
                              <a:lumOff val="5000"/>
                            </a:schemeClr>
                          </a:solidFill>
                          <a:latin typeface="Cambria Math" panose="02040503050406030204" pitchFamily="18" charset="0"/>
                        </a:rPr>
                        <m:t>𝑨𝒔𝒊𝒈𝒏𝒂𝒄𝒊</m:t>
                      </m:r>
                      <m:r>
                        <a:rPr lang="es-CO" b="1">
                          <a:solidFill>
                            <a:schemeClr val="tx1">
                              <a:lumMod val="95000"/>
                              <a:lumOff val="5000"/>
                            </a:schemeClr>
                          </a:solidFill>
                          <a:latin typeface="Cambria Math" panose="02040503050406030204" pitchFamily="18" charset="0"/>
                        </a:rPr>
                        <m:t>ó</m:t>
                      </m:r>
                      <m:r>
                        <a:rPr lang="es-CO" b="1" i="1">
                          <a:solidFill>
                            <a:schemeClr val="tx1">
                              <a:lumMod val="95000"/>
                              <a:lumOff val="5000"/>
                            </a:schemeClr>
                          </a:solidFill>
                          <a:latin typeface="Cambria Math" panose="02040503050406030204" pitchFamily="18" charset="0"/>
                        </a:rPr>
                        <m:t>𝒏</m:t>
                      </m:r>
                      <m:r>
                        <a:rPr lang="es-CO" b="1">
                          <a:solidFill>
                            <a:schemeClr val="tx1">
                              <a:lumMod val="95000"/>
                              <a:lumOff val="5000"/>
                            </a:schemeClr>
                          </a:solidFill>
                          <a:latin typeface="Cambria Math" panose="02040503050406030204" pitchFamily="18" charset="0"/>
                        </a:rPr>
                        <m:t> </m:t>
                      </m:r>
                      <m:r>
                        <a:rPr lang="es-CO" b="1" i="1">
                          <a:solidFill>
                            <a:schemeClr val="tx1">
                              <a:lumMod val="95000"/>
                              <a:lumOff val="5000"/>
                            </a:schemeClr>
                          </a:solidFill>
                          <a:latin typeface="Cambria Math" panose="02040503050406030204" pitchFamily="18" charset="0"/>
                        </a:rPr>
                        <m:t>𝒅𝒆𝒔𝒆𝒎𝒑𝒆</m:t>
                      </m:r>
                      <m:r>
                        <a:rPr lang="es-CO" b="1">
                          <a:solidFill>
                            <a:schemeClr val="tx1">
                              <a:lumMod val="95000"/>
                              <a:lumOff val="5000"/>
                            </a:schemeClr>
                          </a:solidFill>
                          <a:latin typeface="Cambria Math" panose="02040503050406030204" pitchFamily="18" charset="0"/>
                        </a:rPr>
                        <m:t>ñ</m:t>
                      </m:r>
                      <m:r>
                        <a:rPr lang="es-CO" b="1" i="1">
                          <a:solidFill>
                            <a:schemeClr val="tx1">
                              <a:lumMod val="95000"/>
                              <a:lumOff val="5000"/>
                            </a:schemeClr>
                          </a:solidFill>
                          <a:latin typeface="Cambria Math" panose="02040503050406030204" pitchFamily="18" charset="0"/>
                        </a:rPr>
                        <m:t>𝒐</m:t>
                      </m:r>
                      <m:r>
                        <a:rPr lang="es-CO" b="1">
                          <a:solidFill>
                            <a:schemeClr val="tx1">
                              <a:lumMod val="95000"/>
                              <a:lumOff val="5000"/>
                            </a:schemeClr>
                          </a:solidFill>
                          <a:latin typeface="Cambria Math" panose="02040503050406030204" pitchFamily="18" charset="0"/>
                        </a:rPr>
                        <m:t>:</m:t>
                      </m:r>
                      <m:f>
                        <m:fPr>
                          <m:ctrlPr>
                            <a:rPr lang="es-CO" i="1">
                              <a:latin typeface="Cambria Math" panose="02040503050406030204" pitchFamily="18" charset="0"/>
                            </a:rPr>
                          </m:ctrlPr>
                        </m:fPr>
                        <m:num>
                          <m:sSub>
                            <m:sSubPr>
                              <m:ctrlPr>
                                <a:rPr lang="es-CO" i="1">
                                  <a:latin typeface="Cambria Math" panose="02040503050406030204" pitchFamily="18" charset="0"/>
                                </a:rPr>
                              </m:ctrlPr>
                            </m:sSubPr>
                            <m:e>
                              <m:r>
                                <a:rPr lang="es-CO">
                                  <a:latin typeface="Cambria Math" panose="02040503050406030204" pitchFamily="18" charset="0"/>
                                </a:rPr>
                                <m:t>𝑀𝑎𝑡𝑟</m:t>
                              </m:r>
                              <m:r>
                                <a:rPr lang="es-CO">
                                  <a:latin typeface="Cambria Math" panose="02040503050406030204" pitchFamily="18" charset="0"/>
                                </a:rPr>
                                <m:t>í</m:t>
                              </m:r>
                              <m:r>
                                <a:rPr lang="es-CO">
                                  <a:latin typeface="Cambria Math" panose="02040503050406030204" pitchFamily="18" charset="0"/>
                                </a:rPr>
                                <m:t>𝑐𝑢𝑙𝑎</m:t>
                              </m:r>
                              <m:r>
                                <a:rPr lang="es-CO">
                                  <a:latin typeface="Cambria Math" panose="02040503050406030204" pitchFamily="18" charset="0"/>
                                </a:rPr>
                                <m:t> </m:t>
                              </m:r>
                              <m:r>
                                <a:rPr lang="es-CO">
                                  <a:latin typeface="Cambria Math" panose="02040503050406030204" pitchFamily="18" charset="0"/>
                                </a:rPr>
                                <m:t>𝑝𝑜𝑛𝑑𝑒𝑟𝑎𝑑𝑎</m:t>
                              </m:r>
                              <m:r>
                                <a:rPr lang="es-CO">
                                  <a:latin typeface="Cambria Math" panose="02040503050406030204" pitchFamily="18" charset="0"/>
                                </a:rPr>
                                <m:t> </m:t>
                              </m:r>
                              <m:r>
                                <a:rPr lang="es-CO">
                                  <a:latin typeface="Cambria Math" panose="02040503050406030204" pitchFamily="18" charset="0"/>
                                </a:rPr>
                                <m:t>𝑑𝑒𝑠𝑒𝑚𝑝𝑒</m:t>
                              </m:r>
                              <m:r>
                                <a:rPr lang="es-CO">
                                  <a:latin typeface="Cambria Math" panose="02040503050406030204" pitchFamily="18" charset="0"/>
                                </a:rPr>
                                <m:t>ñ</m:t>
                              </m:r>
                              <m:r>
                                <a:rPr lang="es-CO">
                                  <a:latin typeface="Cambria Math" panose="02040503050406030204" pitchFamily="18" charset="0"/>
                                </a:rPr>
                                <m:t>𝑜</m:t>
                              </m:r>
                            </m:e>
                            <m:sub>
                              <m:r>
                                <a:rPr lang="es-CO">
                                  <a:latin typeface="Cambria Math" panose="02040503050406030204" pitchFamily="18" charset="0"/>
                                </a:rPr>
                                <m:t>𝑗</m:t>
                              </m:r>
                            </m:sub>
                          </m:sSub>
                        </m:num>
                        <m:den>
                          <m:nary>
                            <m:naryPr>
                              <m:chr m:val="∑"/>
                              <m:limLoc m:val="undOvr"/>
                              <m:subHide m:val="on"/>
                              <m:supHide m:val="on"/>
                              <m:ctrlPr>
                                <a:rPr lang="es-CO" i="1">
                                  <a:latin typeface="Cambria Math" panose="02040503050406030204" pitchFamily="18" charset="0"/>
                                </a:rPr>
                              </m:ctrlPr>
                            </m:naryPr>
                            <m:sub/>
                            <m:sup/>
                            <m:e>
                              <m:sSub>
                                <m:sSubPr>
                                  <m:ctrlPr>
                                    <a:rPr lang="es-CO" i="1">
                                      <a:latin typeface="Cambria Math" panose="02040503050406030204" pitchFamily="18" charset="0"/>
                                    </a:rPr>
                                  </m:ctrlPr>
                                </m:sSubPr>
                                <m:e>
                                  <m:r>
                                    <a:rPr lang="es-CO">
                                      <a:latin typeface="Cambria Math" panose="02040503050406030204" pitchFamily="18" charset="0"/>
                                    </a:rPr>
                                    <m:t>𝑀𝑎𝑡𝑟</m:t>
                                  </m:r>
                                  <m:r>
                                    <a:rPr lang="es-CO">
                                      <a:latin typeface="Cambria Math" panose="02040503050406030204" pitchFamily="18" charset="0"/>
                                    </a:rPr>
                                    <m:t>í</m:t>
                                  </m:r>
                                  <m:r>
                                    <a:rPr lang="es-CO">
                                      <a:latin typeface="Cambria Math" panose="02040503050406030204" pitchFamily="18" charset="0"/>
                                    </a:rPr>
                                    <m:t>𝑐𝑢𝑙𝑎</m:t>
                                  </m:r>
                                  <m:r>
                                    <a:rPr lang="es-CO">
                                      <a:latin typeface="Cambria Math" panose="02040503050406030204" pitchFamily="18" charset="0"/>
                                    </a:rPr>
                                    <m:t> </m:t>
                                  </m:r>
                                  <m:r>
                                    <a:rPr lang="es-CO">
                                      <a:latin typeface="Cambria Math" panose="02040503050406030204" pitchFamily="18" charset="0"/>
                                    </a:rPr>
                                    <m:t>𝑝𝑜𝑛𝑑𝑒𝑟𝑎𝑑𝑎</m:t>
                                  </m:r>
                                  <m:r>
                                    <a:rPr lang="es-CO">
                                      <a:latin typeface="Cambria Math" panose="02040503050406030204" pitchFamily="18" charset="0"/>
                                    </a:rPr>
                                    <m:t> </m:t>
                                  </m:r>
                                  <m:r>
                                    <a:rPr lang="es-CO">
                                      <a:latin typeface="Cambria Math" panose="02040503050406030204" pitchFamily="18" charset="0"/>
                                    </a:rPr>
                                    <m:t>𝑑𝑒𝑠𝑒𝑚𝑝𝑒</m:t>
                                  </m:r>
                                  <m:r>
                                    <a:rPr lang="es-CO">
                                      <a:latin typeface="Cambria Math" panose="02040503050406030204" pitchFamily="18" charset="0"/>
                                    </a:rPr>
                                    <m:t>ñ</m:t>
                                  </m:r>
                                  <m:r>
                                    <a:rPr lang="es-CO">
                                      <a:latin typeface="Cambria Math" panose="02040503050406030204" pitchFamily="18" charset="0"/>
                                    </a:rPr>
                                    <m:t>𝑜</m:t>
                                  </m:r>
                                </m:e>
                                <m:sub>
                                  <m:r>
                                    <a:rPr lang="es-CO">
                                      <a:latin typeface="Cambria Math" panose="02040503050406030204" pitchFamily="18" charset="0"/>
                                    </a:rPr>
                                    <m:t>  </m:t>
                                  </m:r>
                                  <m:r>
                                    <a:rPr lang="es-CO">
                                      <a:latin typeface="Cambria Math" panose="02040503050406030204" pitchFamily="18" charset="0"/>
                                    </a:rPr>
                                    <m:t>𝑗</m:t>
                                  </m:r>
                                </m:sub>
                              </m:sSub>
                            </m:e>
                          </m:nary>
                        </m:den>
                      </m:f>
                      <m:r>
                        <a:rPr lang="es-CO">
                          <a:latin typeface="Cambria Math" panose="02040503050406030204" pitchFamily="18" charset="0"/>
                        </a:rPr>
                        <m:t>×20% </m:t>
                      </m:r>
                      <m:r>
                        <a:rPr lang="es-CO">
                          <a:latin typeface="Cambria Math" panose="02040503050406030204" pitchFamily="18" charset="0"/>
                        </a:rPr>
                        <m:t>𝑥</m:t>
                      </m:r>
                      <m:r>
                        <a:rPr lang="es-CO">
                          <a:latin typeface="Cambria Math" panose="02040503050406030204" pitchFamily="18" charset="0"/>
                        </a:rPr>
                        <m:t> </m:t>
                      </m:r>
                      <m:r>
                        <a:rPr lang="es-CO">
                          <a:latin typeface="Cambria Math" panose="02040503050406030204" pitchFamily="18" charset="0"/>
                        </a:rPr>
                        <m:t>𝑣𝑎𝑙𝑜𝑟</m:t>
                      </m:r>
                      <m:r>
                        <a:rPr lang="es-CO">
                          <a:latin typeface="Cambria Math" panose="02040503050406030204" pitchFamily="18" charset="0"/>
                        </a:rPr>
                        <m:t> </m:t>
                      </m:r>
                      <m:r>
                        <a:rPr lang="es-CO">
                          <a:latin typeface="Cambria Math" panose="02040503050406030204" pitchFamily="18" charset="0"/>
                        </a:rPr>
                        <m:t>𝑎</m:t>
                      </m:r>
                      <m:r>
                        <a:rPr lang="es-CO">
                          <a:latin typeface="Cambria Math" panose="02040503050406030204" pitchFamily="18" charset="0"/>
                        </a:rPr>
                        <m:t> </m:t>
                      </m:r>
                      <m:r>
                        <a:rPr lang="es-CO">
                          <a:latin typeface="Cambria Math" panose="02040503050406030204" pitchFamily="18" charset="0"/>
                        </a:rPr>
                        <m:t>𝑑𝑖𝑠𝑡𝑟𝑖𝑏𝑢𝑖𝑟</m:t>
                      </m:r>
                    </m:oMath>
                  </m:oMathPara>
                </a14:m>
                <a:endParaRPr lang="es-CO" dirty="0"/>
              </a:p>
              <a:p>
                <a:endParaRPr lang="es-CO" dirty="0"/>
              </a:p>
              <a:p>
                <a:r>
                  <a:rPr lang="es-CO" dirty="0"/>
                  <a:t> </a:t>
                </a:r>
              </a:p>
              <a:p>
                <a:pPr/>
                <a14:m>
                  <m:oMathPara xmlns:m="http://schemas.openxmlformats.org/officeDocument/2006/math">
                    <m:oMathParaPr>
                      <m:jc m:val="centerGroup"/>
                    </m:oMathParaPr>
                    <m:oMath xmlns:m="http://schemas.openxmlformats.org/officeDocument/2006/math">
                      <m:r>
                        <a:rPr lang="es-CO" b="1" i="1" smtClean="0">
                          <a:solidFill>
                            <a:schemeClr val="tx1">
                              <a:lumMod val="95000"/>
                              <a:lumOff val="5000"/>
                            </a:schemeClr>
                          </a:solidFill>
                          <a:latin typeface="Cambria Math" panose="02040503050406030204" pitchFamily="18" charset="0"/>
                        </a:rPr>
                        <m:t>𝑨𝒔𝒊𝒈𝒏𝒂𝒄𝒊</m:t>
                      </m:r>
                      <m:r>
                        <a:rPr lang="es-CO" b="1" smtClean="0">
                          <a:solidFill>
                            <a:schemeClr val="tx1">
                              <a:lumMod val="95000"/>
                              <a:lumOff val="5000"/>
                            </a:schemeClr>
                          </a:solidFill>
                          <a:latin typeface="Cambria Math" panose="02040503050406030204" pitchFamily="18" charset="0"/>
                        </a:rPr>
                        <m:t>ó</m:t>
                      </m:r>
                      <m:r>
                        <a:rPr lang="es-CO" b="1" i="1" smtClean="0">
                          <a:solidFill>
                            <a:schemeClr val="tx1">
                              <a:lumMod val="95000"/>
                              <a:lumOff val="5000"/>
                            </a:schemeClr>
                          </a:solidFill>
                          <a:latin typeface="Cambria Math" panose="02040503050406030204" pitchFamily="18" charset="0"/>
                        </a:rPr>
                        <m:t>𝒏</m:t>
                      </m:r>
                      <m:r>
                        <a:rPr lang="es-CO" b="1" smtClean="0">
                          <a:solidFill>
                            <a:schemeClr val="tx1">
                              <a:lumMod val="95000"/>
                              <a:lumOff val="5000"/>
                            </a:schemeClr>
                          </a:solidFill>
                          <a:latin typeface="Cambria Math" panose="02040503050406030204" pitchFamily="18" charset="0"/>
                        </a:rPr>
                        <m:t> </m:t>
                      </m:r>
                      <m:r>
                        <a:rPr lang="es-CO" b="1" i="1" smtClean="0">
                          <a:solidFill>
                            <a:schemeClr val="tx1">
                              <a:lumMod val="95000"/>
                              <a:lumOff val="5000"/>
                            </a:schemeClr>
                          </a:solidFill>
                          <a:latin typeface="Cambria Math" panose="02040503050406030204" pitchFamily="18" charset="0"/>
                        </a:rPr>
                        <m:t>𝒎𝒆𝒋𝒐𝒓𝒂𝒎𝒊𝒆𝒏𝒕𝒐</m:t>
                      </m:r>
                      <m:r>
                        <a:rPr lang="es-CO" b="1" smtClean="0">
                          <a:solidFill>
                            <a:schemeClr val="tx1">
                              <a:lumMod val="95000"/>
                              <a:lumOff val="5000"/>
                            </a:schemeClr>
                          </a:solidFill>
                          <a:latin typeface="Cambria Math" panose="02040503050406030204" pitchFamily="18" charset="0"/>
                        </a:rPr>
                        <m:t>:</m:t>
                      </m:r>
                      <m:f>
                        <m:fPr>
                          <m:ctrlPr>
                            <a:rPr lang="es-CO" i="1">
                              <a:latin typeface="Cambria Math" panose="02040503050406030204" pitchFamily="18" charset="0"/>
                            </a:rPr>
                          </m:ctrlPr>
                        </m:fPr>
                        <m:num>
                          <m:sSub>
                            <m:sSubPr>
                              <m:ctrlPr>
                                <a:rPr lang="es-CO" i="1">
                                  <a:latin typeface="Cambria Math" panose="02040503050406030204" pitchFamily="18" charset="0"/>
                                </a:rPr>
                              </m:ctrlPr>
                            </m:sSubPr>
                            <m:e>
                              <m:r>
                                <a:rPr lang="es-CO">
                                  <a:latin typeface="Cambria Math" panose="02040503050406030204" pitchFamily="18" charset="0"/>
                                </a:rPr>
                                <m:t>𝑀𝑎𝑡𝑟</m:t>
                              </m:r>
                              <m:r>
                                <a:rPr lang="es-CO">
                                  <a:latin typeface="Cambria Math" panose="02040503050406030204" pitchFamily="18" charset="0"/>
                                </a:rPr>
                                <m:t>í</m:t>
                              </m:r>
                              <m:r>
                                <a:rPr lang="es-CO">
                                  <a:latin typeface="Cambria Math" panose="02040503050406030204" pitchFamily="18" charset="0"/>
                                </a:rPr>
                                <m:t>𝑐𝑢𝑙𝑎</m:t>
                              </m:r>
                              <m:r>
                                <a:rPr lang="es-CO">
                                  <a:latin typeface="Cambria Math" panose="02040503050406030204" pitchFamily="18" charset="0"/>
                                </a:rPr>
                                <m:t> </m:t>
                              </m:r>
                              <m:r>
                                <a:rPr lang="es-CO">
                                  <a:latin typeface="Cambria Math" panose="02040503050406030204" pitchFamily="18" charset="0"/>
                                </a:rPr>
                                <m:t>𝑝𝑜𝑛𝑑𝑒𝑟𝑎𝑑𝑎</m:t>
                              </m:r>
                              <m:r>
                                <a:rPr lang="es-CO">
                                  <a:latin typeface="Cambria Math" panose="02040503050406030204" pitchFamily="18" charset="0"/>
                                </a:rPr>
                                <m:t> </m:t>
                              </m:r>
                              <m:r>
                                <a:rPr lang="es-CO">
                                  <a:latin typeface="Cambria Math" panose="02040503050406030204" pitchFamily="18" charset="0"/>
                                </a:rPr>
                                <m:t>𝑚𝑒𝑗𝑜𝑟𝑎𝑚𝑖𝑒𝑛𝑡𝑜</m:t>
                              </m:r>
                            </m:e>
                            <m:sub>
                              <m:r>
                                <a:rPr lang="es-CO">
                                  <a:latin typeface="Cambria Math" panose="02040503050406030204" pitchFamily="18" charset="0"/>
                                </a:rPr>
                                <m:t>𝑗</m:t>
                              </m:r>
                            </m:sub>
                          </m:sSub>
                        </m:num>
                        <m:den>
                          <m:nary>
                            <m:naryPr>
                              <m:chr m:val="∑"/>
                              <m:limLoc m:val="undOvr"/>
                              <m:subHide m:val="on"/>
                              <m:supHide m:val="on"/>
                              <m:ctrlPr>
                                <a:rPr lang="es-CO" i="1">
                                  <a:latin typeface="Cambria Math" panose="02040503050406030204" pitchFamily="18" charset="0"/>
                                </a:rPr>
                              </m:ctrlPr>
                            </m:naryPr>
                            <m:sub/>
                            <m:sup/>
                            <m:e>
                              <m:sSub>
                                <m:sSubPr>
                                  <m:ctrlPr>
                                    <a:rPr lang="es-CO" i="1">
                                      <a:latin typeface="Cambria Math" panose="02040503050406030204" pitchFamily="18" charset="0"/>
                                    </a:rPr>
                                  </m:ctrlPr>
                                </m:sSubPr>
                                <m:e>
                                  <m:r>
                                    <a:rPr lang="es-CO">
                                      <a:latin typeface="Cambria Math" panose="02040503050406030204" pitchFamily="18" charset="0"/>
                                    </a:rPr>
                                    <m:t>𝑀𝑎𝑡𝑟</m:t>
                                  </m:r>
                                  <m:r>
                                    <a:rPr lang="es-CO">
                                      <a:latin typeface="Cambria Math" panose="02040503050406030204" pitchFamily="18" charset="0"/>
                                    </a:rPr>
                                    <m:t>í</m:t>
                                  </m:r>
                                  <m:r>
                                    <a:rPr lang="es-CO">
                                      <a:latin typeface="Cambria Math" panose="02040503050406030204" pitchFamily="18" charset="0"/>
                                    </a:rPr>
                                    <m:t>𝑐𝑢𝑙𝑎</m:t>
                                  </m:r>
                                  <m:r>
                                    <a:rPr lang="es-CO">
                                      <a:latin typeface="Cambria Math" panose="02040503050406030204" pitchFamily="18" charset="0"/>
                                    </a:rPr>
                                    <m:t> </m:t>
                                  </m:r>
                                  <m:r>
                                    <a:rPr lang="es-CO">
                                      <a:latin typeface="Cambria Math" panose="02040503050406030204" pitchFamily="18" charset="0"/>
                                    </a:rPr>
                                    <m:t>𝑝𝑜𝑛𝑑𝑒𝑟𝑎𝑑𝑎</m:t>
                                  </m:r>
                                  <m:r>
                                    <a:rPr lang="es-CO">
                                      <a:latin typeface="Cambria Math" panose="02040503050406030204" pitchFamily="18" charset="0"/>
                                    </a:rPr>
                                    <m:t> </m:t>
                                  </m:r>
                                  <m:r>
                                    <a:rPr lang="es-CO">
                                      <a:latin typeface="Cambria Math" panose="02040503050406030204" pitchFamily="18" charset="0"/>
                                    </a:rPr>
                                    <m:t>𝑚𝑒𝑗𝑜𝑟𝑎𝑚𝑖𝑒𝑛𝑡𝑜</m:t>
                                  </m:r>
                                </m:e>
                                <m:sub>
                                  <m:r>
                                    <a:rPr lang="es-CO">
                                      <a:latin typeface="Cambria Math" panose="02040503050406030204" pitchFamily="18" charset="0"/>
                                    </a:rPr>
                                    <m:t>𝑗</m:t>
                                  </m:r>
                                </m:sub>
                              </m:sSub>
                            </m:e>
                          </m:nary>
                        </m:den>
                      </m:f>
                      <m:r>
                        <a:rPr lang="es-CO">
                          <a:latin typeface="Cambria Math" panose="02040503050406030204" pitchFamily="18" charset="0"/>
                        </a:rPr>
                        <m:t>×20% </m:t>
                      </m:r>
                      <m:r>
                        <a:rPr lang="es-CO">
                          <a:latin typeface="Cambria Math" panose="02040503050406030204" pitchFamily="18" charset="0"/>
                        </a:rPr>
                        <m:t>𝑥</m:t>
                      </m:r>
                      <m:r>
                        <a:rPr lang="es-CO">
                          <a:latin typeface="Cambria Math" panose="02040503050406030204" pitchFamily="18" charset="0"/>
                        </a:rPr>
                        <m:t>  </m:t>
                      </m:r>
                      <m:r>
                        <a:rPr lang="es-CO">
                          <a:latin typeface="Cambria Math" panose="02040503050406030204" pitchFamily="18" charset="0"/>
                        </a:rPr>
                        <m:t>𝑣𝑎𝑙𝑜𝑟</m:t>
                      </m:r>
                      <m:r>
                        <a:rPr lang="es-CO">
                          <a:latin typeface="Cambria Math" panose="02040503050406030204" pitchFamily="18" charset="0"/>
                        </a:rPr>
                        <m:t> </m:t>
                      </m:r>
                      <m:r>
                        <a:rPr lang="es-CO">
                          <a:latin typeface="Cambria Math" panose="02040503050406030204" pitchFamily="18" charset="0"/>
                        </a:rPr>
                        <m:t>𝑎</m:t>
                      </m:r>
                      <m:r>
                        <a:rPr lang="es-CO">
                          <a:latin typeface="Cambria Math" panose="02040503050406030204" pitchFamily="18" charset="0"/>
                        </a:rPr>
                        <m:t> </m:t>
                      </m:r>
                      <m:r>
                        <a:rPr lang="es-CO">
                          <a:latin typeface="Cambria Math" panose="02040503050406030204" pitchFamily="18" charset="0"/>
                        </a:rPr>
                        <m:t>𝑑𝑖𝑠𝑡𝑟𝑖𝑏𝑢𝑖𝑟</m:t>
                      </m:r>
                    </m:oMath>
                  </m:oMathPara>
                </a14:m>
                <a:endParaRPr lang="es-CO" dirty="0"/>
              </a:p>
              <a:p>
                <a:endParaRPr lang="es-CO" dirty="0"/>
              </a:p>
              <a:p>
                <a:r>
                  <a:rPr lang="es-CO" dirty="0">
                    <a:solidFill>
                      <a:schemeClr val="tx1">
                        <a:lumMod val="95000"/>
                        <a:lumOff val="5000"/>
                      </a:schemeClr>
                    </a:solidFill>
                  </a:rPr>
                  <a:t> </a:t>
                </a:r>
              </a:p>
              <a:p>
                <a:pPr/>
                <a14:m>
                  <m:oMathPara xmlns:m="http://schemas.openxmlformats.org/officeDocument/2006/math">
                    <m:oMathParaPr>
                      <m:jc m:val="centerGroup"/>
                    </m:oMathParaPr>
                    <m:oMath xmlns:m="http://schemas.openxmlformats.org/officeDocument/2006/math">
                      <m:r>
                        <a:rPr lang="es-CO" i="1">
                          <a:solidFill>
                            <a:schemeClr val="tx1">
                              <a:lumMod val="95000"/>
                              <a:lumOff val="5000"/>
                            </a:schemeClr>
                          </a:solidFill>
                          <a:latin typeface="Cambria Math" panose="02040503050406030204" pitchFamily="18" charset="0"/>
                        </a:rPr>
                        <m:t>𝑨𝒔𝒊𝒈𝒏𝒂𝒄𝒊</m:t>
                      </m:r>
                      <m:r>
                        <a:rPr lang="es-CO" i="1">
                          <a:solidFill>
                            <a:schemeClr val="tx1">
                              <a:lumMod val="95000"/>
                              <a:lumOff val="5000"/>
                            </a:schemeClr>
                          </a:solidFill>
                          <a:latin typeface="Cambria Math" panose="02040503050406030204" pitchFamily="18" charset="0"/>
                        </a:rPr>
                        <m:t>ó</m:t>
                      </m:r>
                      <m:r>
                        <a:rPr lang="es-CO" i="1">
                          <a:solidFill>
                            <a:schemeClr val="tx1">
                              <a:lumMod val="95000"/>
                              <a:lumOff val="5000"/>
                            </a:schemeClr>
                          </a:solidFill>
                          <a:latin typeface="Cambria Math" panose="02040503050406030204" pitchFamily="18" charset="0"/>
                        </a:rPr>
                        <m:t>𝒏</m:t>
                      </m:r>
                      <m:r>
                        <a:rPr lang="es-CO" i="1">
                          <a:solidFill>
                            <a:schemeClr val="tx1">
                              <a:lumMod val="95000"/>
                              <a:lumOff val="5000"/>
                            </a:schemeClr>
                          </a:solidFill>
                          <a:latin typeface="Cambria Math" panose="02040503050406030204" pitchFamily="18" charset="0"/>
                        </a:rPr>
                        <m:t> </m:t>
                      </m:r>
                      <m:r>
                        <a:rPr lang="es-CO" i="1">
                          <a:solidFill>
                            <a:schemeClr val="tx1">
                              <a:lumMod val="95000"/>
                              <a:lumOff val="5000"/>
                            </a:schemeClr>
                          </a:solidFill>
                          <a:latin typeface="Cambria Math" panose="02040503050406030204" pitchFamily="18" charset="0"/>
                        </a:rPr>
                        <m:t>𝒆𝒒𝒖𝒊𝒅𝒂𝒅</m:t>
                      </m:r>
                      <m:r>
                        <a:rPr lang="es-CO" i="1">
                          <a:solidFill>
                            <a:schemeClr val="tx1">
                              <a:lumMod val="95000"/>
                              <a:lumOff val="5000"/>
                            </a:schemeClr>
                          </a:solidFill>
                          <a:latin typeface="Cambria Math" panose="02040503050406030204" pitchFamily="18" charset="0"/>
                        </a:rPr>
                        <m:t>: </m:t>
                      </m:r>
                      <m:f>
                        <m:fPr>
                          <m:ctrlPr>
                            <a:rPr lang="es-CO" i="1">
                              <a:solidFill>
                                <a:schemeClr val="tx1">
                                  <a:lumMod val="95000"/>
                                  <a:lumOff val="5000"/>
                                </a:schemeClr>
                              </a:solidFill>
                              <a:latin typeface="Cambria Math" panose="02040503050406030204" pitchFamily="18" charset="0"/>
                            </a:rPr>
                          </m:ctrlPr>
                        </m:fPr>
                        <m:num>
                          <m:sSub>
                            <m:sSubPr>
                              <m:ctrlPr>
                                <a:rPr lang="es-CO" i="1">
                                  <a:solidFill>
                                    <a:schemeClr val="tx1">
                                      <a:lumMod val="95000"/>
                                      <a:lumOff val="5000"/>
                                    </a:schemeClr>
                                  </a:solidFill>
                                  <a:latin typeface="Cambria Math" panose="02040503050406030204" pitchFamily="18" charset="0"/>
                                </a:rPr>
                              </m:ctrlPr>
                            </m:sSubPr>
                            <m:e>
                              <m:r>
                                <a:rPr lang="es-CO">
                                  <a:solidFill>
                                    <a:schemeClr val="tx1">
                                      <a:lumMod val="95000"/>
                                      <a:lumOff val="5000"/>
                                    </a:schemeClr>
                                  </a:solidFill>
                                  <a:latin typeface="Cambria Math" panose="02040503050406030204" pitchFamily="18" charset="0"/>
                                </a:rPr>
                                <m:t>𝑀𝑎𝑡𝑟</m:t>
                              </m:r>
                              <m:r>
                                <a:rPr lang="es-CO">
                                  <a:solidFill>
                                    <a:schemeClr val="tx1">
                                      <a:lumMod val="95000"/>
                                      <a:lumOff val="5000"/>
                                    </a:schemeClr>
                                  </a:solidFill>
                                  <a:latin typeface="Cambria Math" panose="02040503050406030204" pitchFamily="18" charset="0"/>
                                </a:rPr>
                                <m:t>í</m:t>
                              </m:r>
                              <m:r>
                                <a:rPr lang="es-CO">
                                  <a:solidFill>
                                    <a:schemeClr val="tx1">
                                      <a:lumMod val="95000"/>
                                      <a:lumOff val="5000"/>
                                    </a:schemeClr>
                                  </a:solidFill>
                                  <a:latin typeface="Cambria Math" panose="02040503050406030204" pitchFamily="18" charset="0"/>
                                </a:rPr>
                                <m:t>𝑐𝑢𝑙𝑎</m:t>
                              </m:r>
                              <m:r>
                                <a:rPr lang="es-CO">
                                  <a:solidFill>
                                    <a:schemeClr val="tx1">
                                      <a:lumMod val="95000"/>
                                      <a:lumOff val="5000"/>
                                    </a:schemeClr>
                                  </a:solidFill>
                                  <a:latin typeface="Cambria Math" panose="02040503050406030204" pitchFamily="18" charset="0"/>
                                </a:rPr>
                                <m:t> </m:t>
                              </m:r>
                              <m:r>
                                <a:rPr lang="es-CO">
                                  <a:solidFill>
                                    <a:schemeClr val="tx1">
                                      <a:lumMod val="95000"/>
                                      <a:lumOff val="5000"/>
                                    </a:schemeClr>
                                  </a:solidFill>
                                  <a:latin typeface="Cambria Math" panose="02040503050406030204" pitchFamily="18" charset="0"/>
                                </a:rPr>
                                <m:t>𝑝𝑜𝑛𝑑𝑒𝑟𝑎𝑑𝑎</m:t>
                              </m:r>
                              <m:r>
                                <a:rPr lang="es-CO">
                                  <a:solidFill>
                                    <a:schemeClr val="tx1">
                                      <a:lumMod val="95000"/>
                                      <a:lumOff val="5000"/>
                                    </a:schemeClr>
                                  </a:solidFill>
                                  <a:latin typeface="Cambria Math" panose="02040503050406030204" pitchFamily="18" charset="0"/>
                                </a:rPr>
                                <m:t> </m:t>
                              </m:r>
                              <m:r>
                                <a:rPr lang="es-CO">
                                  <a:solidFill>
                                    <a:schemeClr val="tx1">
                                      <a:lumMod val="95000"/>
                                      <a:lumOff val="5000"/>
                                    </a:schemeClr>
                                  </a:solidFill>
                                  <a:latin typeface="Cambria Math" panose="02040503050406030204" pitchFamily="18" charset="0"/>
                                </a:rPr>
                                <m:t>𝑒𝑞𝑢𝑖𝑑𝑎𝑑</m:t>
                              </m:r>
                            </m:e>
                            <m:sub>
                              <m:r>
                                <a:rPr lang="es-CO">
                                  <a:solidFill>
                                    <a:schemeClr val="tx1">
                                      <a:lumMod val="95000"/>
                                      <a:lumOff val="5000"/>
                                    </a:schemeClr>
                                  </a:solidFill>
                                  <a:latin typeface="Cambria Math" panose="02040503050406030204" pitchFamily="18" charset="0"/>
                                </a:rPr>
                                <m:t>𝑗</m:t>
                              </m:r>
                            </m:sub>
                          </m:sSub>
                        </m:num>
                        <m:den>
                          <m:nary>
                            <m:naryPr>
                              <m:chr m:val="∑"/>
                              <m:limLoc m:val="undOvr"/>
                              <m:subHide m:val="on"/>
                              <m:supHide m:val="on"/>
                              <m:ctrlPr>
                                <a:rPr lang="es-CO" i="1">
                                  <a:solidFill>
                                    <a:schemeClr val="tx1">
                                      <a:lumMod val="95000"/>
                                      <a:lumOff val="5000"/>
                                    </a:schemeClr>
                                  </a:solidFill>
                                  <a:latin typeface="Cambria Math" panose="02040503050406030204" pitchFamily="18" charset="0"/>
                                </a:rPr>
                              </m:ctrlPr>
                            </m:naryPr>
                            <m:sub/>
                            <m:sup/>
                            <m:e>
                              <m:sSub>
                                <m:sSubPr>
                                  <m:ctrlPr>
                                    <a:rPr lang="es-CO" i="1">
                                      <a:solidFill>
                                        <a:schemeClr val="tx1">
                                          <a:lumMod val="95000"/>
                                          <a:lumOff val="5000"/>
                                        </a:schemeClr>
                                      </a:solidFill>
                                      <a:latin typeface="Cambria Math" panose="02040503050406030204" pitchFamily="18" charset="0"/>
                                    </a:rPr>
                                  </m:ctrlPr>
                                </m:sSubPr>
                                <m:e>
                                  <m:r>
                                    <a:rPr lang="es-CO">
                                      <a:solidFill>
                                        <a:schemeClr val="tx1">
                                          <a:lumMod val="95000"/>
                                          <a:lumOff val="5000"/>
                                        </a:schemeClr>
                                      </a:solidFill>
                                      <a:latin typeface="Cambria Math" panose="02040503050406030204" pitchFamily="18" charset="0"/>
                                    </a:rPr>
                                    <m:t>𝑀𝑎𝑡𝑟</m:t>
                                  </m:r>
                                  <m:r>
                                    <a:rPr lang="es-CO">
                                      <a:solidFill>
                                        <a:schemeClr val="tx1">
                                          <a:lumMod val="95000"/>
                                          <a:lumOff val="5000"/>
                                        </a:schemeClr>
                                      </a:solidFill>
                                      <a:latin typeface="Cambria Math" panose="02040503050406030204" pitchFamily="18" charset="0"/>
                                    </a:rPr>
                                    <m:t>í</m:t>
                                  </m:r>
                                  <m:r>
                                    <a:rPr lang="es-CO">
                                      <a:solidFill>
                                        <a:schemeClr val="tx1">
                                          <a:lumMod val="95000"/>
                                          <a:lumOff val="5000"/>
                                        </a:schemeClr>
                                      </a:solidFill>
                                      <a:latin typeface="Cambria Math" panose="02040503050406030204" pitchFamily="18" charset="0"/>
                                    </a:rPr>
                                    <m:t>𝑐𝑢𝑙𝑎</m:t>
                                  </m:r>
                                  <m:r>
                                    <a:rPr lang="es-CO">
                                      <a:solidFill>
                                        <a:schemeClr val="tx1">
                                          <a:lumMod val="95000"/>
                                          <a:lumOff val="5000"/>
                                        </a:schemeClr>
                                      </a:solidFill>
                                      <a:latin typeface="Cambria Math" panose="02040503050406030204" pitchFamily="18" charset="0"/>
                                    </a:rPr>
                                    <m:t> </m:t>
                                  </m:r>
                                  <m:r>
                                    <a:rPr lang="es-CO">
                                      <a:solidFill>
                                        <a:schemeClr val="tx1">
                                          <a:lumMod val="95000"/>
                                          <a:lumOff val="5000"/>
                                        </a:schemeClr>
                                      </a:solidFill>
                                      <a:latin typeface="Cambria Math" panose="02040503050406030204" pitchFamily="18" charset="0"/>
                                    </a:rPr>
                                    <m:t>𝑝𝑜𝑛𝑑𝑒𝑟𝑎𝑑𝑎</m:t>
                                  </m:r>
                                  <m:r>
                                    <a:rPr lang="es-CO">
                                      <a:solidFill>
                                        <a:schemeClr val="tx1">
                                          <a:lumMod val="95000"/>
                                          <a:lumOff val="5000"/>
                                        </a:schemeClr>
                                      </a:solidFill>
                                      <a:latin typeface="Cambria Math" panose="02040503050406030204" pitchFamily="18" charset="0"/>
                                    </a:rPr>
                                    <m:t> </m:t>
                                  </m:r>
                                  <m:r>
                                    <a:rPr lang="es-CO">
                                      <a:solidFill>
                                        <a:schemeClr val="tx1">
                                          <a:lumMod val="95000"/>
                                          <a:lumOff val="5000"/>
                                        </a:schemeClr>
                                      </a:solidFill>
                                      <a:latin typeface="Cambria Math" panose="02040503050406030204" pitchFamily="18" charset="0"/>
                                    </a:rPr>
                                    <m:t>𝑒𝑞𝑢𝑖𝑑𝑎𝑑</m:t>
                                  </m:r>
                                </m:e>
                                <m:sub>
                                  <m:r>
                                    <a:rPr lang="es-CO">
                                      <a:solidFill>
                                        <a:schemeClr val="tx1">
                                          <a:lumMod val="95000"/>
                                          <a:lumOff val="5000"/>
                                        </a:schemeClr>
                                      </a:solidFill>
                                      <a:latin typeface="Cambria Math" panose="02040503050406030204" pitchFamily="18" charset="0"/>
                                    </a:rPr>
                                    <m:t>𝑗</m:t>
                                  </m:r>
                                </m:sub>
                              </m:sSub>
                            </m:e>
                          </m:nary>
                        </m:den>
                      </m:f>
                      <m:r>
                        <a:rPr lang="es-CO">
                          <a:solidFill>
                            <a:schemeClr val="tx1">
                              <a:lumMod val="95000"/>
                              <a:lumOff val="5000"/>
                            </a:schemeClr>
                          </a:solidFill>
                          <a:latin typeface="Cambria Math" panose="02040503050406030204" pitchFamily="18" charset="0"/>
                        </a:rPr>
                        <m:t>×60% </m:t>
                      </m:r>
                      <m:r>
                        <a:rPr lang="es-CO">
                          <a:solidFill>
                            <a:schemeClr val="tx1">
                              <a:lumMod val="95000"/>
                              <a:lumOff val="5000"/>
                            </a:schemeClr>
                          </a:solidFill>
                          <a:latin typeface="Cambria Math" panose="02040503050406030204" pitchFamily="18" charset="0"/>
                        </a:rPr>
                        <m:t>𝑥</m:t>
                      </m:r>
                      <m:r>
                        <a:rPr lang="es-CO">
                          <a:solidFill>
                            <a:schemeClr val="tx1">
                              <a:lumMod val="95000"/>
                              <a:lumOff val="5000"/>
                            </a:schemeClr>
                          </a:solidFill>
                          <a:latin typeface="Cambria Math" panose="02040503050406030204" pitchFamily="18" charset="0"/>
                        </a:rPr>
                        <m:t> </m:t>
                      </m:r>
                      <m:r>
                        <a:rPr lang="es-CO">
                          <a:solidFill>
                            <a:schemeClr val="tx1">
                              <a:lumMod val="95000"/>
                              <a:lumOff val="5000"/>
                            </a:schemeClr>
                          </a:solidFill>
                          <a:latin typeface="Cambria Math" panose="02040503050406030204" pitchFamily="18" charset="0"/>
                        </a:rPr>
                        <m:t>𝑣𝑎𝑙𝑜𝑟</m:t>
                      </m:r>
                      <m:r>
                        <a:rPr lang="es-CO">
                          <a:solidFill>
                            <a:schemeClr val="tx1">
                              <a:lumMod val="95000"/>
                              <a:lumOff val="5000"/>
                            </a:schemeClr>
                          </a:solidFill>
                          <a:latin typeface="Cambria Math" panose="02040503050406030204" pitchFamily="18" charset="0"/>
                        </a:rPr>
                        <m:t> </m:t>
                      </m:r>
                      <m:r>
                        <a:rPr lang="es-CO">
                          <a:solidFill>
                            <a:schemeClr val="tx1">
                              <a:lumMod val="95000"/>
                              <a:lumOff val="5000"/>
                            </a:schemeClr>
                          </a:solidFill>
                          <a:latin typeface="Cambria Math" panose="02040503050406030204" pitchFamily="18" charset="0"/>
                        </a:rPr>
                        <m:t>𝑎</m:t>
                      </m:r>
                      <m:r>
                        <a:rPr lang="es-CO">
                          <a:solidFill>
                            <a:schemeClr val="tx1">
                              <a:lumMod val="95000"/>
                              <a:lumOff val="5000"/>
                            </a:schemeClr>
                          </a:solidFill>
                          <a:latin typeface="Cambria Math" panose="02040503050406030204" pitchFamily="18" charset="0"/>
                        </a:rPr>
                        <m:t> </m:t>
                      </m:r>
                      <m:r>
                        <a:rPr lang="es-CO">
                          <a:solidFill>
                            <a:schemeClr val="tx1">
                              <a:lumMod val="95000"/>
                              <a:lumOff val="5000"/>
                            </a:schemeClr>
                          </a:solidFill>
                          <a:latin typeface="Cambria Math" panose="02040503050406030204" pitchFamily="18" charset="0"/>
                        </a:rPr>
                        <m:t>𝑑𝑖𝑠𝑡𝑟𝑖𝑏𝑢𝑖𝑟</m:t>
                      </m:r>
                    </m:oMath>
                  </m:oMathPara>
                </a14:m>
                <a:endParaRPr lang="es-CO" sz="1400" dirty="0">
                  <a:solidFill>
                    <a:schemeClr val="tx1">
                      <a:lumMod val="95000"/>
                      <a:lumOff val="5000"/>
                    </a:schemeClr>
                  </a:solidFill>
                  <a:latin typeface="Cambria Math" panose="02040503050406030204" pitchFamily="18" charset="0"/>
                </a:endParaRPr>
              </a:p>
            </p:txBody>
          </p:sp>
        </mc:Choice>
        <mc:Fallback xmlns="">
          <p:sp>
            <p:nvSpPr>
              <p:cNvPr id="3" name="CuadroTexto 2">
                <a:extLst>
                  <a:ext uri="{FF2B5EF4-FFF2-40B4-BE49-F238E27FC236}">
                    <a16:creationId xmlns:a16="http://schemas.microsoft.com/office/drawing/2014/main" id="{2FA3C4C5-1FA1-9601-FF9D-29D6AD15EF23}"/>
                  </a:ext>
                </a:extLst>
              </p:cNvPr>
              <p:cNvSpPr txBox="1">
                <a:spLocks noRot="1" noChangeAspect="1" noMove="1" noResize="1" noEditPoints="1" noAdjustHandles="1" noChangeArrowheads="1" noChangeShapeType="1" noTextEdit="1"/>
              </p:cNvSpPr>
              <p:nvPr/>
            </p:nvSpPr>
            <p:spPr>
              <a:xfrm>
                <a:off x="4400618" y="1553729"/>
                <a:ext cx="7559006" cy="3400505"/>
              </a:xfrm>
              <a:prstGeom prst="roundRect">
                <a:avLst/>
              </a:prstGeom>
              <a:blipFill>
                <a:blip r:embed="rId2"/>
                <a:stretch>
                  <a:fillRect b="-6989"/>
                </a:stretch>
              </a:blipFill>
              <a:ln>
                <a:noFill/>
              </a:ln>
            </p:spPr>
            <p:txBody>
              <a:bodyPr/>
              <a:lstStyle/>
              <a:p>
                <a:r>
                  <a:rPr lang="es-CO">
                    <a:noFill/>
                  </a:rPr>
                  <a:t> </a:t>
                </a:r>
              </a:p>
            </p:txBody>
          </p:sp>
        </mc:Fallback>
      </mc:AlternateContent>
      <p:sp>
        <p:nvSpPr>
          <p:cNvPr id="4" name="CuadroTexto 3">
            <a:extLst>
              <a:ext uri="{FF2B5EF4-FFF2-40B4-BE49-F238E27FC236}">
                <a16:creationId xmlns:a16="http://schemas.microsoft.com/office/drawing/2014/main" id="{7A4527DA-EE7E-C3E6-C3F1-ABFBECFF42A9}"/>
              </a:ext>
            </a:extLst>
          </p:cNvPr>
          <p:cNvSpPr txBox="1"/>
          <p:nvPr/>
        </p:nvSpPr>
        <p:spPr>
          <a:xfrm>
            <a:off x="5429996" y="5606561"/>
            <a:ext cx="6322001" cy="523220"/>
          </a:xfrm>
          <a:prstGeom prst="rect">
            <a:avLst/>
          </a:prstGeom>
          <a:noFill/>
        </p:spPr>
        <p:txBody>
          <a:bodyPr wrap="square">
            <a:spAutoFit/>
          </a:bodyPr>
          <a:lstStyle/>
          <a:p>
            <a:pPr algn="ctr"/>
            <a:r>
              <a:rPr lang="es-MX" sz="1400" b="1" dirty="0">
                <a:solidFill>
                  <a:schemeClr val="dk1"/>
                </a:solidFill>
                <a:latin typeface="Montserrat Medium" panose="00000600000000000000" pitchFamily="2" charset="0"/>
              </a:rPr>
              <a:t>Los recursos por este criterio son residuales. Dependen del monto de recursos asignados por el criterio de población atendida.</a:t>
            </a:r>
          </a:p>
        </p:txBody>
      </p:sp>
      <p:grpSp>
        <p:nvGrpSpPr>
          <p:cNvPr id="5" name="Grupo 4">
            <a:extLst>
              <a:ext uri="{FF2B5EF4-FFF2-40B4-BE49-F238E27FC236}">
                <a16:creationId xmlns:a16="http://schemas.microsoft.com/office/drawing/2014/main" id="{9A92570F-5B70-6D5F-856E-5FA2875FD480}"/>
              </a:ext>
            </a:extLst>
          </p:cNvPr>
          <p:cNvGrpSpPr/>
          <p:nvPr/>
        </p:nvGrpSpPr>
        <p:grpSpPr>
          <a:xfrm>
            <a:off x="-824555" y="1583112"/>
            <a:ext cx="6482971" cy="5089292"/>
            <a:chOff x="-1062446" y="1583112"/>
            <a:chExt cx="6023571" cy="4869627"/>
          </a:xfrm>
        </p:grpSpPr>
        <p:graphicFrame>
          <p:nvGraphicFramePr>
            <p:cNvPr id="6" name="Diagrama 5">
              <a:extLst>
                <a:ext uri="{FF2B5EF4-FFF2-40B4-BE49-F238E27FC236}">
                  <a16:creationId xmlns:a16="http://schemas.microsoft.com/office/drawing/2014/main" id="{B4113038-F0B9-B144-97A7-1169211E29F8}"/>
                </a:ext>
              </a:extLst>
            </p:cNvPr>
            <p:cNvGraphicFramePr/>
            <p:nvPr>
              <p:extLst>
                <p:ext uri="{D42A27DB-BD31-4B8C-83A1-F6EECF244321}">
                  <p14:modId xmlns:p14="http://schemas.microsoft.com/office/powerpoint/2010/main" val="695548758"/>
                </p:ext>
              </p:extLst>
            </p:nvPr>
          </p:nvGraphicFramePr>
          <p:xfrm>
            <a:off x="-1062446" y="1583112"/>
            <a:ext cx="6023571" cy="48696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upo 6">
              <a:extLst>
                <a:ext uri="{FF2B5EF4-FFF2-40B4-BE49-F238E27FC236}">
                  <a16:creationId xmlns:a16="http://schemas.microsoft.com/office/drawing/2014/main" id="{DCDDA408-555E-58DF-5CB4-BE7F91843649}"/>
                </a:ext>
              </a:extLst>
            </p:cNvPr>
            <p:cNvGrpSpPr/>
            <p:nvPr/>
          </p:nvGrpSpPr>
          <p:grpSpPr>
            <a:xfrm>
              <a:off x="3199718" y="4586656"/>
              <a:ext cx="1455696" cy="1673214"/>
              <a:chOff x="3469985" y="1608379"/>
              <a:chExt cx="1455696" cy="1673214"/>
            </a:xfrm>
          </p:grpSpPr>
          <p:sp>
            <p:nvSpPr>
              <p:cNvPr id="8" name="Hexágono 7">
                <a:extLst>
                  <a:ext uri="{FF2B5EF4-FFF2-40B4-BE49-F238E27FC236}">
                    <a16:creationId xmlns:a16="http://schemas.microsoft.com/office/drawing/2014/main" id="{885FF2EE-89AB-D745-113B-EB58EEAF4EE8}"/>
                  </a:ext>
                </a:extLst>
              </p:cNvPr>
              <p:cNvSpPr/>
              <p:nvPr/>
            </p:nvSpPr>
            <p:spPr>
              <a:xfrm rot="5400000">
                <a:off x="3361226" y="1717138"/>
                <a:ext cx="1673214" cy="1455696"/>
              </a:xfrm>
              <a:prstGeom prst="hexagon">
                <a:avLst>
                  <a:gd name="adj" fmla="val 25000"/>
                  <a:gd name="vf" fmla="val 115470"/>
                </a:avLst>
              </a:prstGeom>
              <a:gradFill rotWithShape="0">
                <a:gsLst>
                  <a:gs pos="0">
                    <a:srgbClr val="4472C4">
                      <a:alpha val="90000"/>
                      <a:hueOff val="0"/>
                      <a:satOff val="0"/>
                      <a:lumOff val="0"/>
                      <a:alphaOff val="-32000"/>
                      <a:satMod val="103000"/>
                      <a:lumMod val="102000"/>
                      <a:tint val="94000"/>
                    </a:srgbClr>
                  </a:gs>
                  <a:gs pos="50000">
                    <a:srgbClr val="4472C4">
                      <a:alpha val="90000"/>
                      <a:hueOff val="0"/>
                      <a:satOff val="0"/>
                      <a:lumOff val="0"/>
                      <a:alphaOff val="-32000"/>
                      <a:satMod val="110000"/>
                      <a:lumMod val="100000"/>
                      <a:shade val="100000"/>
                    </a:srgbClr>
                  </a:gs>
                  <a:gs pos="100000">
                    <a:srgbClr val="4472C4">
                      <a:alpha val="90000"/>
                      <a:hueOff val="0"/>
                      <a:satOff val="0"/>
                      <a:lumOff val="0"/>
                      <a:alphaOff val="-32000"/>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spcFirstLastPara="0" vert="horz" wrap="square" lIns="41910" tIns="41910" rIns="41910" bIns="41910" numCol="1" spcCol="1270" anchor="ctr" anchorCtr="0">
                <a:noAutofit/>
              </a:bodyPr>
              <a:lstStyle/>
              <a:p>
                <a:endParaRPr lang="es-CO" sz="1050">
                  <a:latin typeface="Montserrat Medium" panose="00000600000000000000" pitchFamily="2" charset="0"/>
                  <a:cs typeface="Calibri" panose="020F0502020204030204" pitchFamily="34" charset="0"/>
                </a:endParaRPr>
              </a:p>
            </p:txBody>
          </p:sp>
          <p:sp>
            <p:nvSpPr>
              <p:cNvPr id="9" name="Hexágono 4">
                <a:extLst>
                  <a:ext uri="{FF2B5EF4-FFF2-40B4-BE49-F238E27FC236}">
                    <a16:creationId xmlns:a16="http://schemas.microsoft.com/office/drawing/2014/main" id="{AF450B99-7FE3-391A-5596-CC59CA8B0A3F}"/>
                  </a:ext>
                </a:extLst>
              </p:cNvPr>
              <p:cNvSpPr txBox="1"/>
              <p:nvPr/>
            </p:nvSpPr>
            <p:spPr>
              <a:xfrm>
                <a:off x="3540973" y="1907442"/>
                <a:ext cx="1228850" cy="11517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400050">
                  <a:lnSpc>
                    <a:spcPct val="90000"/>
                  </a:lnSpc>
                  <a:spcBef>
                    <a:spcPct val="0"/>
                  </a:spcBef>
                  <a:spcAft>
                    <a:spcPct val="35000"/>
                  </a:spcAft>
                </a:pPr>
                <a:r>
                  <a:rPr lang="es-CO" sz="1000" dirty="0">
                    <a:solidFill>
                      <a:schemeClr val="bg1"/>
                    </a:solidFill>
                    <a:latin typeface="Montserrat Medium" panose="00000600000000000000" pitchFamily="2" charset="0"/>
                    <a:cs typeface="Calibri" panose="020F0502020204030204" pitchFamily="34" charset="0"/>
                  </a:rPr>
                  <a:t>Se ajusta la matrícula oficial por equidad  con base en el NBI</a:t>
                </a:r>
                <a:endParaRPr lang="es-CO" sz="1000" dirty="0">
                  <a:solidFill>
                    <a:schemeClr val="bg1"/>
                  </a:solidFill>
                  <a:latin typeface="Montserrat Medium" panose="00000600000000000000" pitchFamily="2" charset="0"/>
                </a:endParaRPr>
              </a:p>
            </p:txBody>
          </p:sp>
        </p:grpSp>
      </p:grpSp>
    </p:spTree>
    <p:extLst>
      <p:ext uri="{BB962C8B-B14F-4D97-AF65-F5344CB8AC3E}">
        <p14:creationId xmlns:p14="http://schemas.microsoft.com/office/powerpoint/2010/main" val="561155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F1DFD2-CEBD-AA62-6987-3BE42ECF251B}"/>
              </a:ext>
            </a:extLst>
          </p:cNvPr>
          <p:cNvSpPr txBox="1">
            <a:spLocks/>
          </p:cNvSpPr>
          <p:nvPr/>
        </p:nvSpPr>
        <p:spPr>
          <a:xfrm>
            <a:off x="5676900" y="2766218"/>
            <a:ext cx="58674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mj-ea"/>
                <a:cs typeface="+mj-cs"/>
              </a:defRPr>
            </a:lvl1pPr>
          </a:lstStyle>
          <a:p>
            <a:r>
              <a:rPr lang="es-MX" dirty="0">
                <a:latin typeface="Montserrat ExtraBold" panose="00000900000000000000" pitchFamily="2" charset="0"/>
              </a:rPr>
              <a:t>Participación para Salud</a:t>
            </a:r>
            <a:endParaRPr lang="es-CO" dirty="0">
              <a:latin typeface="Montserrat ExtraBold" panose="00000900000000000000" pitchFamily="2" charset="0"/>
            </a:endParaRPr>
          </a:p>
        </p:txBody>
      </p:sp>
      <p:pic>
        <p:nvPicPr>
          <p:cNvPr id="3" name="Imagen 2">
            <a:extLst>
              <a:ext uri="{FF2B5EF4-FFF2-40B4-BE49-F238E27FC236}">
                <a16:creationId xmlns:a16="http://schemas.microsoft.com/office/drawing/2014/main" id="{9177DCFD-4CF2-46E1-FC35-0A80B36446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6548" y="2868833"/>
            <a:ext cx="962938" cy="962938"/>
          </a:xfrm>
          <a:prstGeom prst="rect">
            <a:avLst/>
          </a:prstGeom>
        </p:spPr>
      </p:pic>
    </p:spTree>
    <p:extLst>
      <p:ext uri="{BB962C8B-B14F-4D97-AF65-F5344CB8AC3E}">
        <p14:creationId xmlns:p14="http://schemas.microsoft.com/office/powerpoint/2010/main" val="2432437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FFC5F7E5-7A07-D523-5969-F213B42A8325}"/>
              </a:ext>
            </a:extLst>
          </p:cNvPr>
          <p:cNvGraphicFramePr/>
          <p:nvPr>
            <p:extLst>
              <p:ext uri="{D42A27DB-BD31-4B8C-83A1-F6EECF244321}">
                <p14:modId xmlns:p14="http://schemas.microsoft.com/office/powerpoint/2010/main" val="1026904795"/>
              </p:ext>
            </p:extLst>
          </p:nvPr>
        </p:nvGraphicFramePr>
        <p:xfrm>
          <a:off x="-226211" y="537063"/>
          <a:ext cx="12166763" cy="6156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9239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6">
            <a:extLst>
              <a:ext uri="{FF2B5EF4-FFF2-40B4-BE49-F238E27FC236}">
                <a16:creationId xmlns:a16="http://schemas.microsoft.com/office/drawing/2014/main" id="{29EBF66C-9327-E898-5794-2FCE21484F1E}"/>
              </a:ext>
            </a:extLst>
          </p:cNvPr>
          <p:cNvSpPr txBox="1">
            <a:spLocks/>
          </p:cNvSpPr>
          <p:nvPr/>
        </p:nvSpPr>
        <p:spPr>
          <a:xfrm>
            <a:off x="684646" y="2642196"/>
            <a:ext cx="7591236"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kern="1200">
                <a:solidFill>
                  <a:schemeClr val="tx1">
                    <a:lumMod val="85000"/>
                    <a:lumOff val="15000"/>
                  </a:schemeClr>
                </a:solidFill>
                <a:latin typeface="Verdana" panose="020B0604030504040204" pitchFamily="34" charset="0"/>
                <a:ea typeface="+mj-ea"/>
                <a:cs typeface="+mj-cs"/>
              </a:defRPr>
            </a:lvl1pPr>
          </a:lstStyle>
          <a:p>
            <a:r>
              <a:rPr lang="es-MX" sz="4400" dirty="0"/>
              <a:t>SISTEMA GENERAL DE PARTICIPACIONES</a:t>
            </a:r>
          </a:p>
        </p:txBody>
      </p:sp>
      <p:sp>
        <p:nvSpPr>
          <p:cNvPr id="10" name="Marcador de texto 7">
            <a:extLst>
              <a:ext uri="{FF2B5EF4-FFF2-40B4-BE49-F238E27FC236}">
                <a16:creationId xmlns:a16="http://schemas.microsoft.com/office/drawing/2014/main" id="{FA71DAFF-E421-1BE9-EB83-1ED18F424FB1}"/>
              </a:ext>
            </a:extLst>
          </p:cNvPr>
          <p:cNvSpPr txBox="1">
            <a:spLocks/>
          </p:cNvSpPr>
          <p:nvPr/>
        </p:nvSpPr>
        <p:spPr>
          <a:xfrm>
            <a:off x="684646" y="6095347"/>
            <a:ext cx="5505812" cy="520471"/>
          </a:xfrm>
          <a:prstGeom prst="rect">
            <a:avLst/>
          </a:prstGeom>
        </p:spPr>
        <p:txBody>
          <a:bodyPr vert="horz" lIns="91440" tIns="45720" rIns="91440" bIns="45720" rtlCol="0" anchor="ctr">
            <a:normAutofit/>
          </a:bodyPr>
          <a:lstStyle>
            <a:defPPr>
              <a:defRPr lang="es-CO"/>
            </a:defPPr>
            <a:lvl1pPr marL="0" algn="l" defTabSz="914400" rtl="0" eaLnBrk="1" latinLnBrk="0" hangingPunct="1">
              <a:defRPr sz="1200" kern="1200">
                <a:solidFill>
                  <a:schemeClr val="tx1">
                    <a:tint val="75000"/>
                  </a:schemeClr>
                </a:solidFill>
                <a:latin typeface="Verdana" panose="020B060403050404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dirty="0">
                <a:solidFill>
                  <a:schemeClr val="tx1"/>
                </a:solidFill>
                <a:latin typeface="Montserrat SemiBold" panose="00000700000000000000" pitchFamily="2" charset="0"/>
              </a:rPr>
              <a:t>Subdirección de Distribución de Recursos Territoriales</a:t>
            </a:r>
          </a:p>
        </p:txBody>
      </p:sp>
    </p:spTree>
    <p:extLst>
      <p:ext uri="{BB962C8B-B14F-4D97-AF65-F5344CB8AC3E}">
        <p14:creationId xmlns:p14="http://schemas.microsoft.com/office/powerpoint/2010/main" val="341168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3F9C9976-4EFB-AFA4-9C34-FDB8531F719F}"/>
              </a:ext>
            </a:extLst>
          </p:cNvPr>
          <p:cNvSpPr txBox="1">
            <a:spLocks/>
          </p:cNvSpPr>
          <p:nvPr/>
        </p:nvSpPr>
        <p:spPr>
          <a:xfrm>
            <a:off x="122698" y="919118"/>
            <a:ext cx="11714891" cy="110866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tx1"/>
                </a:solidFill>
                <a:latin typeface="Work Sans" panose="000005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O" sz="3600" b="1" cap="all" dirty="0">
                <a:latin typeface="Montserrat ExtraBold" panose="00000900000000000000" pitchFamily="2" charset="0"/>
              </a:rPr>
              <a:t>Distribución del componente para Régimen Subsidiado – 87%</a:t>
            </a:r>
          </a:p>
        </p:txBody>
      </p:sp>
      <p:sp>
        <p:nvSpPr>
          <p:cNvPr id="3" name="Shape">
            <a:extLst>
              <a:ext uri="{FF2B5EF4-FFF2-40B4-BE49-F238E27FC236}">
                <a16:creationId xmlns:a16="http://schemas.microsoft.com/office/drawing/2014/main" id="{42C12896-99AC-70C2-5728-E52F45A25DDA}"/>
              </a:ext>
            </a:extLst>
          </p:cNvPr>
          <p:cNvSpPr/>
          <p:nvPr/>
        </p:nvSpPr>
        <p:spPr>
          <a:xfrm>
            <a:off x="5829366" y="2715034"/>
            <a:ext cx="1059388" cy="212274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21459"/>
                </a:lnTo>
                <a:cubicBezTo>
                  <a:pt x="11771" y="21459"/>
                  <a:pt x="21357" y="16674"/>
                  <a:pt x="21357" y="10800"/>
                </a:cubicBezTo>
                <a:cubicBezTo>
                  <a:pt x="21357" y="4926"/>
                  <a:pt x="11771" y="141"/>
                  <a:pt x="0" y="141"/>
                </a:cubicBezTo>
                <a:lnTo>
                  <a:pt x="0" y="0"/>
                </a:lnTo>
                <a:cubicBezTo>
                  <a:pt x="11933" y="0"/>
                  <a:pt x="21600" y="4845"/>
                  <a:pt x="21600" y="10780"/>
                </a:cubicBezTo>
                <a:cubicBezTo>
                  <a:pt x="21600" y="16715"/>
                  <a:pt x="11933" y="21600"/>
                  <a:pt x="0" y="21600"/>
                </a:cubicBezTo>
                <a:close/>
              </a:path>
            </a:pathLst>
          </a:custGeom>
          <a:solidFill>
            <a:schemeClr val="bg2">
              <a:lumMod val="5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800"/>
          </a:p>
        </p:txBody>
      </p:sp>
      <p:sp>
        <p:nvSpPr>
          <p:cNvPr id="4" name="Shape">
            <a:extLst>
              <a:ext uri="{FF2B5EF4-FFF2-40B4-BE49-F238E27FC236}">
                <a16:creationId xmlns:a16="http://schemas.microsoft.com/office/drawing/2014/main" id="{6D805F14-0D38-B2D1-6FF5-ADB7485621FE}"/>
              </a:ext>
            </a:extLst>
          </p:cNvPr>
          <p:cNvSpPr/>
          <p:nvPr/>
        </p:nvSpPr>
        <p:spPr>
          <a:xfrm>
            <a:off x="5829366" y="3766487"/>
            <a:ext cx="1059388" cy="212274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21459"/>
                </a:lnTo>
                <a:cubicBezTo>
                  <a:pt x="11771" y="21459"/>
                  <a:pt x="21357" y="16674"/>
                  <a:pt x="21357" y="10800"/>
                </a:cubicBezTo>
                <a:cubicBezTo>
                  <a:pt x="21357" y="4926"/>
                  <a:pt x="11771" y="141"/>
                  <a:pt x="0" y="141"/>
                </a:cubicBezTo>
                <a:lnTo>
                  <a:pt x="0" y="0"/>
                </a:lnTo>
                <a:cubicBezTo>
                  <a:pt x="11933" y="0"/>
                  <a:pt x="21600" y="4845"/>
                  <a:pt x="21600" y="10780"/>
                </a:cubicBezTo>
                <a:cubicBezTo>
                  <a:pt x="21600" y="16715"/>
                  <a:pt x="11933" y="21600"/>
                  <a:pt x="0" y="21600"/>
                </a:cubicBezTo>
                <a:close/>
              </a:path>
            </a:pathLst>
          </a:custGeom>
          <a:solidFill>
            <a:schemeClr val="bg2">
              <a:lumMod val="5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800"/>
          </a:p>
        </p:txBody>
      </p:sp>
      <p:sp>
        <p:nvSpPr>
          <p:cNvPr id="5" name="Shape">
            <a:extLst>
              <a:ext uri="{FF2B5EF4-FFF2-40B4-BE49-F238E27FC236}">
                <a16:creationId xmlns:a16="http://schemas.microsoft.com/office/drawing/2014/main" id="{E3BEBF02-2EDE-355F-8D14-61CC31209275}"/>
              </a:ext>
            </a:extLst>
          </p:cNvPr>
          <p:cNvSpPr/>
          <p:nvPr/>
        </p:nvSpPr>
        <p:spPr>
          <a:xfrm>
            <a:off x="5829366" y="2715032"/>
            <a:ext cx="1583137" cy="3170233"/>
          </a:xfrm>
          <a:custGeom>
            <a:avLst/>
            <a:gdLst/>
            <a:ahLst/>
            <a:cxnLst>
              <a:cxn ang="0">
                <a:pos x="wd2" y="hd2"/>
              </a:cxn>
              <a:cxn ang="5400000">
                <a:pos x="wd2" y="hd2"/>
              </a:cxn>
              <a:cxn ang="10800000">
                <a:pos x="wd2" y="hd2"/>
              </a:cxn>
              <a:cxn ang="16200000">
                <a:pos x="wd2" y="hd2"/>
              </a:cxn>
            </a:cxnLst>
            <a:rect l="0" t="0" r="r" b="b"/>
            <a:pathLst>
              <a:path w="21573" h="21600" extrusionOk="0">
                <a:moveTo>
                  <a:pt x="0" y="21600"/>
                </a:moveTo>
                <a:lnTo>
                  <a:pt x="0" y="21505"/>
                </a:lnTo>
                <a:cubicBezTo>
                  <a:pt x="11814" y="21505"/>
                  <a:pt x="21411" y="16707"/>
                  <a:pt x="21411" y="10800"/>
                </a:cubicBezTo>
                <a:cubicBezTo>
                  <a:pt x="21411" y="4893"/>
                  <a:pt x="11814" y="95"/>
                  <a:pt x="0" y="95"/>
                </a:cubicBezTo>
                <a:lnTo>
                  <a:pt x="0" y="0"/>
                </a:lnTo>
                <a:cubicBezTo>
                  <a:pt x="11895" y="0"/>
                  <a:pt x="21573" y="4839"/>
                  <a:pt x="21573" y="10786"/>
                </a:cubicBezTo>
                <a:cubicBezTo>
                  <a:pt x="21600" y="16761"/>
                  <a:pt x="11895" y="21600"/>
                  <a:pt x="0" y="21600"/>
                </a:cubicBezTo>
                <a:close/>
              </a:path>
            </a:pathLst>
          </a:custGeom>
          <a:solidFill>
            <a:schemeClr val="tx1"/>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800"/>
          </a:p>
        </p:txBody>
      </p:sp>
      <p:sp>
        <p:nvSpPr>
          <p:cNvPr id="6" name="Shape">
            <a:extLst>
              <a:ext uri="{FF2B5EF4-FFF2-40B4-BE49-F238E27FC236}">
                <a16:creationId xmlns:a16="http://schemas.microsoft.com/office/drawing/2014/main" id="{0F87D22F-E612-5ABE-AA03-5A1581F5E4B7}"/>
              </a:ext>
            </a:extLst>
          </p:cNvPr>
          <p:cNvSpPr/>
          <p:nvPr/>
        </p:nvSpPr>
        <p:spPr>
          <a:xfrm>
            <a:off x="6066758" y="2715034"/>
            <a:ext cx="533662" cy="106732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21319"/>
                </a:lnTo>
                <a:cubicBezTo>
                  <a:pt x="11643" y="21319"/>
                  <a:pt x="21038" y="16581"/>
                  <a:pt x="21038" y="10800"/>
                </a:cubicBezTo>
                <a:cubicBezTo>
                  <a:pt x="21038" y="5019"/>
                  <a:pt x="11563" y="281"/>
                  <a:pt x="0" y="281"/>
                </a:cubicBezTo>
                <a:lnTo>
                  <a:pt x="0" y="0"/>
                </a:lnTo>
                <a:cubicBezTo>
                  <a:pt x="11884" y="0"/>
                  <a:pt x="21600" y="4858"/>
                  <a:pt x="21600" y="10800"/>
                </a:cubicBezTo>
                <a:cubicBezTo>
                  <a:pt x="21600" y="16742"/>
                  <a:pt x="11884" y="21600"/>
                  <a:pt x="0" y="21600"/>
                </a:cubicBezTo>
                <a:close/>
              </a:path>
            </a:pathLst>
          </a:custGeom>
          <a:solidFill>
            <a:schemeClr val="bg2"/>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800"/>
          </a:p>
        </p:txBody>
      </p:sp>
      <p:sp>
        <p:nvSpPr>
          <p:cNvPr id="7" name="Shape">
            <a:extLst>
              <a:ext uri="{FF2B5EF4-FFF2-40B4-BE49-F238E27FC236}">
                <a16:creationId xmlns:a16="http://schemas.microsoft.com/office/drawing/2014/main" id="{E8178BE6-FBB0-B66D-E3A3-8D62C0520AE5}"/>
              </a:ext>
            </a:extLst>
          </p:cNvPr>
          <p:cNvSpPr/>
          <p:nvPr/>
        </p:nvSpPr>
        <p:spPr>
          <a:xfrm>
            <a:off x="6066758" y="3766486"/>
            <a:ext cx="533662" cy="106732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21319"/>
                </a:lnTo>
                <a:cubicBezTo>
                  <a:pt x="11643" y="21319"/>
                  <a:pt x="21038" y="16581"/>
                  <a:pt x="21038" y="10800"/>
                </a:cubicBezTo>
                <a:cubicBezTo>
                  <a:pt x="21038" y="5019"/>
                  <a:pt x="11563" y="281"/>
                  <a:pt x="0" y="281"/>
                </a:cubicBezTo>
                <a:lnTo>
                  <a:pt x="0" y="0"/>
                </a:lnTo>
                <a:cubicBezTo>
                  <a:pt x="11884" y="0"/>
                  <a:pt x="21600" y="4858"/>
                  <a:pt x="21600" y="10800"/>
                </a:cubicBezTo>
                <a:cubicBezTo>
                  <a:pt x="21600" y="16742"/>
                  <a:pt x="11884" y="21600"/>
                  <a:pt x="0" y="21600"/>
                </a:cubicBezTo>
                <a:close/>
              </a:path>
            </a:pathLst>
          </a:custGeom>
          <a:solidFill>
            <a:schemeClr val="bg2"/>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800"/>
          </a:p>
        </p:txBody>
      </p:sp>
      <p:sp>
        <p:nvSpPr>
          <p:cNvPr id="8" name="Shape">
            <a:extLst>
              <a:ext uri="{FF2B5EF4-FFF2-40B4-BE49-F238E27FC236}">
                <a16:creationId xmlns:a16="http://schemas.microsoft.com/office/drawing/2014/main" id="{DFD209FD-0835-7848-2D6C-556B01B4D0C2}"/>
              </a:ext>
            </a:extLst>
          </p:cNvPr>
          <p:cNvSpPr/>
          <p:nvPr/>
        </p:nvSpPr>
        <p:spPr>
          <a:xfrm>
            <a:off x="6066758" y="4817938"/>
            <a:ext cx="533662" cy="106732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21319"/>
                </a:lnTo>
                <a:cubicBezTo>
                  <a:pt x="11643" y="21319"/>
                  <a:pt x="21038" y="16581"/>
                  <a:pt x="21038" y="10800"/>
                </a:cubicBezTo>
                <a:cubicBezTo>
                  <a:pt x="21038" y="5019"/>
                  <a:pt x="11563" y="281"/>
                  <a:pt x="0" y="281"/>
                </a:cubicBezTo>
                <a:lnTo>
                  <a:pt x="0" y="0"/>
                </a:lnTo>
                <a:cubicBezTo>
                  <a:pt x="11884" y="0"/>
                  <a:pt x="21600" y="4858"/>
                  <a:pt x="21600" y="10800"/>
                </a:cubicBezTo>
                <a:cubicBezTo>
                  <a:pt x="21600" y="16742"/>
                  <a:pt x="11884" y="21600"/>
                  <a:pt x="0" y="21600"/>
                </a:cubicBezTo>
                <a:close/>
              </a:path>
            </a:pathLst>
          </a:custGeom>
          <a:solidFill>
            <a:schemeClr val="bg2"/>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800"/>
          </a:p>
        </p:txBody>
      </p:sp>
      <p:sp>
        <p:nvSpPr>
          <p:cNvPr id="9" name="Circle">
            <a:extLst>
              <a:ext uri="{FF2B5EF4-FFF2-40B4-BE49-F238E27FC236}">
                <a16:creationId xmlns:a16="http://schemas.microsoft.com/office/drawing/2014/main" id="{9604E404-364A-C6B1-0BFF-3176D90762C4}"/>
              </a:ext>
            </a:extLst>
          </p:cNvPr>
          <p:cNvSpPr/>
          <p:nvPr/>
        </p:nvSpPr>
        <p:spPr>
          <a:xfrm>
            <a:off x="5412081" y="2318259"/>
            <a:ext cx="805455" cy="805453"/>
          </a:xfrm>
          <a:prstGeom prst="ellipse">
            <a:avLst/>
          </a:prstGeom>
          <a:solidFill>
            <a:schemeClr val="accent2"/>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800"/>
          </a:p>
        </p:txBody>
      </p:sp>
      <p:sp>
        <p:nvSpPr>
          <p:cNvPr id="10" name="Circle">
            <a:extLst>
              <a:ext uri="{FF2B5EF4-FFF2-40B4-BE49-F238E27FC236}">
                <a16:creationId xmlns:a16="http://schemas.microsoft.com/office/drawing/2014/main" id="{371F6973-B6A1-F0BD-3897-447545E3D5A2}"/>
              </a:ext>
            </a:extLst>
          </p:cNvPr>
          <p:cNvSpPr/>
          <p:nvPr/>
        </p:nvSpPr>
        <p:spPr>
          <a:xfrm>
            <a:off x="5412081" y="3369710"/>
            <a:ext cx="805455" cy="805453"/>
          </a:xfrm>
          <a:prstGeom prst="ellipse">
            <a:avLst/>
          </a:prstGeom>
          <a:solidFill>
            <a:schemeClr val="accent4"/>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800"/>
          </a:p>
        </p:txBody>
      </p:sp>
      <p:sp>
        <p:nvSpPr>
          <p:cNvPr id="11" name="Circle">
            <a:extLst>
              <a:ext uri="{FF2B5EF4-FFF2-40B4-BE49-F238E27FC236}">
                <a16:creationId xmlns:a16="http://schemas.microsoft.com/office/drawing/2014/main" id="{E71243EA-619B-70A4-8465-BE1C751DCBAC}"/>
              </a:ext>
            </a:extLst>
          </p:cNvPr>
          <p:cNvSpPr/>
          <p:nvPr/>
        </p:nvSpPr>
        <p:spPr>
          <a:xfrm>
            <a:off x="5412081" y="4421164"/>
            <a:ext cx="805455" cy="805453"/>
          </a:xfrm>
          <a:prstGeom prst="ellipse">
            <a:avLst/>
          </a:prstGeom>
          <a:solidFill>
            <a:schemeClr val="accent6"/>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800"/>
          </a:p>
        </p:txBody>
      </p:sp>
      <p:sp>
        <p:nvSpPr>
          <p:cNvPr id="12" name="Circle">
            <a:extLst>
              <a:ext uri="{FF2B5EF4-FFF2-40B4-BE49-F238E27FC236}">
                <a16:creationId xmlns:a16="http://schemas.microsoft.com/office/drawing/2014/main" id="{E3F9A604-5D7D-DD5B-82D0-E14D47324B5B}"/>
              </a:ext>
            </a:extLst>
          </p:cNvPr>
          <p:cNvSpPr/>
          <p:nvPr/>
        </p:nvSpPr>
        <p:spPr>
          <a:xfrm>
            <a:off x="5412081" y="5492454"/>
            <a:ext cx="805455" cy="805453"/>
          </a:xfrm>
          <a:prstGeom prst="ellipse">
            <a:avLst/>
          </a:prstGeom>
          <a:solidFill>
            <a:schemeClr val="accent3"/>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800"/>
          </a:p>
        </p:txBody>
      </p:sp>
      <p:pic>
        <p:nvPicPr>
          <p:cNvPr id="13" name="Graphic 18" descr="Gears with solid fill">
            <a:extLst>
              <a:ext uri="{FF2B5EF4-FFF2-40B4-BE49-F238E27FC236}">
                <a16:creationId xmlns:a16="http://schemas.microsoft.com/office/drawing/2014/main" id="{88C626CB-F586-4FC5-0ACE-384440E5E4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48082" y="2454259"/>
            <a:ext cx="533454" cy="533454"/>
          </a:xfrm>
          <a:prstGeom prst="rect">
            <a:avLst/>
          </a:prstGeom>
        </p:spPr>
      </p:pic>
      <p:pic>
        <p:nvPicPr>
          <p:cNvPr id="14" name="Graphic 19" descr="Lights On with solid fill">
            <a:extLst>
              <a:ext uri="{FF2B5EF4-FFF2-40B4-BE49-F238E27FC236}">
                <a16:creationId xmlns:a16="http://schemas.microsoft.com/office/drawing/2014/main" id="{34EB86D4-29E8-743E-4361-FC00774D9F4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48082" y="3505710"/>
            <a:ext cx="533454" cy="533454"/>
          </a:xfrm>
          <a:prstGeom prst="rect">
            <a:avLst/>
          </a:prstGeom>
        </p:spPr>
      </p:pic>
      <p:pic>
        <p:nvPicPr>
          <p:cNvPr id="15" name="Graphic 20" descr="Stopwatch 66% with solid fill">
            <a:extLst>
              <a:ext uri="{FF2B5EF4-FFF2-40B4-BE49-F238E27FC236}">
                <a16:creationId xmlns:a16="http://schemas.microsoft.com/office/drawing/2014/main" id="{E2D6D432-38CC-0268-4163-36317F4A714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48082" y="4557163"/>
            <a:ext cx="533454" cy="533454"/>
          </a:xfrm>
          <a:prstGeom prst="rect">
            <a:avLst/>
          </a:prstGeom>
        </p:spPr>
      </p:pic>
      <p:pic>
        <p:nvPicPr>
          <p:cNvPr id="16" name="Graphic 21" descr="Briefcase with solid fill">
            <a:extLst>
              <a:ext uri="{FF2B5EF4-FFF2-40B4-BE49-F238E27FC236}">
                <a16:creationId xmlns:a16="http://schemas.microsoft.com/office/drawing/2014/main" id="{2040AF8F-EC1B-EE32-F54D-96D34A9BAA5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48082" y="5628452"/>
            <a:ext cx="533454" cy="533454"/>
          </a:xfrm>
          <a:prstGeom prst="rect">
            <a:avLst/>
          </a:prstGeom>
        </p:spPr>
      </p:pic>
      <p:sp>
        <p:nvSpPr>
          <p:cNvPr id="17" name="TextBox 29">
            <a:extLst>
              <a:ext uri="{FF2B5EF4-FFF2-40B4-BE49-F238E27FC236}">
                <a16:creationId xmlns:a16="http://schemas.microsoft.com/office/drawing/2014/main" id="{F84FCDCA-168F-AB87-A39E-D7A8901F4DBD}"/>
              </a:ext>
            </a:extLst>
          </p:cNvPr>
          <p:cNvSpPr txBox="1"/>
          <p:nvPr/>
        </p:nvSpPr>
        <p:spPr>
          <a:xfrm>
            <a:off x="452651" y="2408066"/>
            <a:ext cx="4386847" cy="761747"/>
          </a:xfrm>
          <a:prstGeom prst="rect">
            <a:avLst/>
          </a:prstGeom>
          <a:noFill/>
        </p:spPr>
        <p:txBody>
          <a:bodyPr wrap="square" lIns="0" rIns="0" rtlCol="0" anchor="t">
            <a:spAutoFit/>
          </a:bodyPr>
          <a:lstStyle/>
          <a:p>
            <a:pPr lvl="0" algn="just"/>
            <a:r>
              <a:rPr lang="es-CO" sz="1450" b="0" dirty="0">
                <a:highlight>
                  <a:srgbClr val="FFFFFF"/>
                </a:highlight>
                <a:latin typeface="Montserrat Medium" panose="00000600000000000000" pitchFamily="2" charset="0"/>
              </a:rPr>
              <a:t>El 87% de los recursos de la participación para salud del SGP se destina para este componente.</a:t>
            </a:r>
            <a:endParaRPr lang="es-CO" sz="1450" dirty="0">
              <a:highlight>
                <a:srgbClr val="FFFFFF"/>
              </a:highlight>
            </a:endParaRPr>
          </a:p>
        </p:txBody>
      </p:sp>
      <p:sp>
        <p:nvSpPr>
          <p:cNvPr id="18" name="TextBox 38">
            <a:extLst>
              <a:ext uri="{FF2B5EF4-FFF2-40B4-BE49-F238E27FC236}">
                <a16:creationId xmlns:a16="http://schemas.microsoft.com/office/drawing/2014/main" id="{A172D33E-9C15-3273-6E80-01BEE51D1E9F}"/>
              </a:ext>
            </a:extLst>
          </p:cNvPr>
          <p:cNvSpPr txBox="1"/>
          <p:nvPr/>
        </p:nvSpPr>
        <p:spPr>
          <a:xfrm>
            <a:off x="452650" y="3389665"/>
            <a:ext cx="4386847" cy="1208023"/>
          </a:xfrm>
          <a:prstGeom prst="rect">
            <a:avLst/>
          </a:prstGeom>
          <a:noFill/>
        </p:spPr>
        <p:txBody>
          <a:bodyPr wrap="square" lIns="0" rIns="0" rtlCol="0" anchor="t">
            <a:spAutoFit/>
          </a:bodyPr>
          <a:lstStyle/>
          <a:p>
            <a:pPr lvl="0" algn="just"/>
            <a:r>
              <a:rPr lang="es-CO" sz="1450" b="0" dirty="0">
                <a:highlight>
                  <a:srgbClr val="FFFFFF"/>
                </a:highlight>
                <a:latin typeface="Montserrat Medium" panose="00000600000000000000" pitchFamily="2" charset="0"/>
              </a:rPr>
              <a:t>Dichos recursos se distribuyen entre municipios, distritos y departamentos con áreas no municipalizadas, con el objeto de financiar la continuidad del régimen subsidiado.</a:t>
            </a:r>
          </a:p>
        </p:txBody>
      </p:sp>
      <p:sp>
        <p:nvSpPr>
          <p:cNvPr id="19" name="TextBox 41">
            <a:extLst>
              <a:ext uri="{FF2B5EF4-FFF2-40B4-BE49-F238E27FC236}">
                <a16:creationId xmlns:a16="http://schemas.microsoft.com/office/drawing/2014/main" id="{BF2F92EC-C17D-24ED-24B0-ED8610C221E3}"/>
              </a:ext>
            </a:extLst>
          </p:cNvPr>
          <p:cNvSpPr txBox="1"/>
          <p:nvPr/>
        </p:nvSpPr>
        <p:spPr>
          <a:xfrm>
            <a:off x="452649" y="4774372"/>
            <a:ext cx="4386848" cy="1708160"/>
          </a:xfrm>
          <a:prstGeom prst="rect">
            <a:avLst/>
          </a:prstGeom>
          <a:noFill/>
        </p:spPr>
        <p:txBody>
          <a:bodyPr wrap="square" lIns="0" rIns="0" rtlCol="0" anchor="t">
            <a:spAutoFit/>
          </a:bodyPr>
          <a:lstStyle/>
          <a:p>
            <a:pPr lvl="0" algn="just"/>
            <a:r>
              <a:rPr lang="es-CO" sz="1450" b="0" dirty="0">
                <a:highlight>
                  <a:srgbClr val="FFFFFF"/>
                </a:highlight>
                <a:latin typeface="Montserrat Medium" panose="00000600000000000000" pitchFamily="2" charset="0"/>
              </a:rPr>
              <a:t>El valor asignado a cada beneficiario parte de dividir la p</a:t>
            </a:r>
            <a:r>
              <a:rPr lang="es-MX" sz="1450" b="0" dirty="0">
                <a:highlight>
                  <a:srgbClr val="FFFFFF"/>
                </a:highlight>
                <a:latin typeface="Montserrat Medium" panose="00000600000000000000" pitchFamily="2" charset="0"/>
              </a:rPr>
              <a:t>oblación pobre afiliada al régimen subsidiado </a:t>
            </a:r>
            <a:r>
              <a:rPr lang="es-CO" sz="1450" b="0" dirty="0">
                <a:highlight>
                  <a:srgbClr val="FFFFFF"/>
                </a:highlight>
                <a:latin typeface="Montserrat Medium" panose="00000600000000000000" pitchFamily="2" charset="0"/>
              </a:rPr>
              <a:t>del mismo, sobre la sumatoria total nacional de esta población, el indicador resultante por beneficiario se multiplica por el valor total de los recursos a distribuir por este componente.</a:t>
            </a:r>
          </a:p>
        </p:txBody>
      </p:sp>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0F766FD8-BCBA-2317-0E71-C31752435F17}"/>
                  </a:ext>
                </a:extLst>
              </p:cNvPr>
              <p:cNvSpPr txBox="1"/>
              <p:nvPr/>
            </p:nvSpPr>
            <p:spPr>
              <a:xfrm>
                <a:off x="7593243" y="4643700"/>
                <a:ext cx="4444118" cy="1174489"/>
              </a:xfrm>
              <a:prstGeom prst="rect">
                <a:avLst/>
              </a:prstGeom>
              <a:noFill/>
            </p:spPr>
            <p:txBody>
              <a:bodyPr wrap="square">
                <a:spAutoFit/>
              </a:bodyPr>
              <a:lstStyle>
                <a:defPPr>
                  <a:defRPr lang="es-CO"/>
                </a:defPPr>
                <a:lvl1pPr marL="589915" indent="-228600" algn="just">
                  <a:lnSpc>
                    <a:spcPct val="115000"/>
                  </a:lnSpc>
                  <a:defRPr sz="1200" i="1">
                    <a:solidFill>
                      <a:schemeClr val="tx1"/>
                    </a:solidFill>
                    <a:effectLst/>
                    <a:latin typeface="Cambria Math" panose="02040503050406030204" pitchFamily="18" charset="0"/>
                    <a:ea typeface="Arial Narrow" panose="020B0606020202030204" pitchFamily="34" charset="0"/>
                    <a:cs typeface="Arial Narrow" panose="020B060602020203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14:m>
                  <m:oMathPara xmlns:m="http://schemas.openxmlformats.org/officeDocument/2006/math">
                    <m:oMathParaPr>
                      <m:jc m:val="centerGroup"/>
                    </m:oMathParaPr>
                    <m:oMath xmlns:m="http://schemas.openxmlformats.org/officeDocument/2006/math">
                      <m:sSub>
                        <m:sSubPr>
                          <m:ctrlPr>
                            <a:rPr lang="es-CO" sz="2000" b="1" i="1">
                              <a:latin typeface="Cambria Math" panose="02040503050406030204" pitchFamily="18" charset="0"/>
                            </a:rPr>
                          </m:ctrlPr>
                        </m:sSubPr>
                        <m:e>
                          <m:r>
                            <a:rPr lang="es-CO" sz="2000" b="1" i="1">
                              <a:latin typeface="Cambria Math" panose="02040503050406030204" pitchFamily="18" charset="0"/>
                            </a:rPr>
                            <m:t>𝑫𝒓𝒔</m:t>
                          </m:r>
                        </m:e>
                        <m:sub>
                          <m:r>
                            <a:rPr lang="es-CO" sz="2000" b="1" i="1">
                              <a:latin typeface="Cambria Math" panose="02040503050406030204" pitchFamily="18" charset="0"/>
                            </a:rPr>
                            <m:t>𝒙</m:t>
                          </m:r>
                          <m:r>
                            <a:rPr lang="es-CO" sz="2000" b="1">
                              <a:latin typeface="Cambria Math" panose="02040503050406030204" pitchFamily="18" charset="0"/>
                            </a:rPr>
                            <m:t> </m:t>
                          </m:r>
                        </m:sub>
                      </m:sSub>
                      <m:r>
                        <a:rPr lang="es-CO" sz="2000">
                          <a:latin typeface="Cambria Math" panose="02040503050406030204" pitchFamily="18" charset="0"/>
                        </a:rPr>
                        <m:t>= </m:t>
                      </m:r>
                      <m:sSub>
                        <m:sSubPr>
                          <m:ctrlPr>
                            <a:rPr lang="es-CO" sz="2000" i="1">
                              <a:latin typeface="Cambria Math" panose="02040503050406030204" pitchFamily="18" charset="0"/>
                            </a:rPr>
                          </m:ctrlPr>
                        </m:sSubPr>
                        <m:e>
                          <m:r>
                            <a:rPr lang="es-CO" sz="2000">
                              <a:latin typeface="Cambria Math" panose="02040503050406030204" pitchFamily="18" charset="0"/>
                            </a:rPr>
                            <m:t>𝐼</m:t>
                          </m:r>
                        </m:e>
                        <m:sub>
                          <m:r>
                            <a:rPr lang="es-CO" sz="2000">
                              <a:latin typeface="Cambria Math" panose="02040503050406030204" pitchFamily="18" charset="0"/>
                            </a:rPr>
                            <m:t>𝑅𝑆</m:t>
                          </m:r>
                        </m:sub>
                      </m:sSub>
                      <m:r>
                        <a:rPr lang="es-CO" sz="2000">
                          <a:latin typeface="Cambria Math" panose="02040503050406030204" pitchFamily="18" charset="0"/>
                        </a:rPr>
                        <m:t>× </m:t>
                      </m:r>
                      <m:sSub>
                        <m:sSubPr>
                          <m:ctrlPr>
                            <a:rPr lang="es-CO" sz="2000" i="1">
                              <a:latin typeface="Cambria Math" panose="02040503050406030204" pitchFamily="18" charset="0"/>
                            </a:rPr>
                          </m:ctrlPr>
                        </m:sSubPr>
                        <m:e>
                          <m:r>
                            <a:rPr lang="es-CO" sz="2000">
                              <a:latin typeface="Cambria Math" panose="02040503050406030204" pitchFamily="18" charset="0"/>
                            </a:rPr>
                            <m:t>𝑃𝑏</m:t>
                          </m:r>
                        </m:e>
                        <m:sub>
                          <m:r>
                            <a:rPr lang="es-CO" sz="2000">
                              <a:latin typeface="Cambria Math" panose="02040503050406030204" pitchFamily="18" charset="0"/>
                            </a:rPr>
                            <m:t>𝑥</m:t>
                          </m:r>
                        </m:sub>
                      </m:sSub>
                    </m:oMath>
                  </m:oMathPara>
                </a14:m>
                <a:endParaRPr lang="es-CO" sz="1800" dirty="0"/>
              </a:p>
              <a:p>
                <a:r>
                  <a:rPr lang="es-CO" sz="1800" dirty="0"/>
                  <a:t> </a:t>
                </a:r>
              </a:p>
              <a:p>
                <a14:m>
                  <m:oMath xmlns:m="http://schemas.openxmlformats.org/officeDocument/2006/math">
                    <m:sSub>
                      <m:sSubPr>
                        <m:ctrlPr>
                          <a:rPr lang="es-CO" i="1" smtClean="0">
                            <a:latin typeface="Cambria Math" panose="02040503050406030204" pitchFamily="18" charset="0"/>
                          </a:rPr>
                        </m:ctrlPr>
                      </m:sSubPr>
                      <m:e>
                        <m:r>
                          <m:rPr>
                            <m:sty m:val="p"/>
                          </m:rPr>
                          <a:rPr lang="es-CO" i="0" smtClean="0">
                            <a:latin typeface="Cambria Math" panose="02040503050406030204" pitchFamily="18" charset="0"/>
                          </a:rPr>
                          <m:t>D</m:t>
                        </m:r>
                        <m:r>
                          <m:rPr>
                            <m:sty m:val="p"/>
                          </m:rPr>
                          <a:rPr lang="es-CO" i="0">
                            <a:latin typeface="Cambria Math" panose="02040503050406030204" pitchFamily="18" charset="0"/>
                          </a:rPr>
                          <m:t>rs</m:t>
                        </m:r>
                      </m:e>
                      <m:sub>
                        <m:r>
                          <m:rPr>
                            <m:sty m:val="p"/>
                          </m:rPr>
                          <a:rPr lang="es-CO" i="0">
                            <a:latin typeface="Cambria Math" panose="02040503050406030204" pitchFamily="18" charset="0"/>
                          </a:rPr>
                          <m:t>x</m:t>
                        </m:r>
                        <m:r>
                          <a:rPr lang="es-CO" i="0">
                            <a:latin typeface="Cambria Math" panose="02040503050406030204" pitchFamily="18" charset="0"/>
                          </a:rPr>
                          <m:t> </m:t>
                        </m:r>
                      </m:sub>
                    </m:sSub>
                    <m:r>
                      <a:rPr lang="es-MX" i="0">
                        <a:latin typeface="Cambria Math" panose="02040503050406030204" pitchFamily="18" charset="0"/>
                      </a:rPr>
                      <m:t> </m:t>
                    </m:r>
                  </m:oMath>
                </a14:m>
                <a:r>
                  <a:rPr lang="es-CO" i="0" dirty="0">
                    <a:latin typeface="Montserrat Medium" panose="00000600000000000000" pitchFamily="2" charset="0"/>
                  </a:rPr>
                  <a:t>Distribución de recursos por ET</a:t>
                </a:r>
              </a:p>
              <a:p>
                <a14:m>
                  <m:oMath xmlns:m="http://schemas.openxmlformats.org/officeDocument/2006/math">
                    <m:sSub>
                      <m:sSubPr>
                        <m:ctrlPr>
                          <a:rPr lang="es-CO" i="1">
                            <a:latin typeface="Cambria Math" panose="02040503050406030204" pitchFamily="18" charset="0"/>
                          </a:rPr>
                        </m:ctrlPr>
                      </m:sSubPr>
                      <m:e>
                        <m:r>
                          <m:rPr>
                            <m:sty m:val="p"/>
                          </m:rPr>
                          <a:rPr lang="es-CO" i="0">
                            <a:latin typeface="Cambria Math" panose="02040503050406030204" pitchFamily="18" charset="0"/>
                          </a:rPr>
                          <m:t>Pb</m:t>
                        </m:r>
                      </m:e>
                      <m:sub>
                        <m:r>
                          <m:rPr>
                            <m:sty m:val="p"/>
                          </m:rPr>
                          <a:rPr lang="es-CO" i="0">
                            <a:latin typeface="Cambria Math" panose="02040503050406030204" pitchFamily="18" charset="0"/>
                          </a:rPr>
                          <m:t>x</m:t>
                        </m:r>
                      </m:sub>
                    </m:sSub>
                  </m:oMath>
                </a14:m>
                <a:r>
                  <a:rPr lang="es-CO" i="0" dirty="0">
                    <a:latin typeface="Montserrat Medium" panose="00000600000000000000" pitchFamily="2" charset="0"/>
                  </a:rPr>
                  <a:t>   Población afiliada al RS por entidad</a:t>
                </a:r>
              </a:p>
            </p:txBody>
          </p:sp>
        </mc:Choice>
        <mc:Fallback xmlns="">
          <p:sp>
            <p:nvSpPr>
              <p:cNvPr id="20" name="CuadroTexto 19">
                <a:extLst>
                  <a:ext uri="{FF2B5EF4-FFF2-40B4-BE49-F238E27FC236}">
                    <a16:creationId xmlns:a16="http://schemas.microsoft.com/office/drawing/2014/main" id="{0F766FD8-BCBA-2317-0E71-C31752435F17}"/>
                  </a:ext>
                </a:extLst>
              </p:cNvPr>
              <p:cNvSpPr txBox="1">
                <a:spLocks noRot="1" noChangeAspect="1" noMove="1" noResize="1" noEditPoints="1" noAdjustHandles="1" noChangeArrowheads="1" noChangeShapeType="1" noTextEdit="1"/>
              </p:cNvSpPr>
              <p:nvPr/>
            </p:nvSpPr>
            <p:spPr>
              <a:xfrm>
                <a:off x="7593243" y="4643700"/>
                <a:ext cx="4444118" cy="1174489"/>
              </a:xfrm>
              <a:prstGeom prst="rect">
                <a:avLst/>
              </a:prstGeom>
              <a:blipFill>
                <a:blip r:embed="rId10"/>
                <a:stretch>
                  <a:fillRect b="-3646"/>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id="{9A908B91-6F28-C060-58C5-51D9D688895B}"/>
                  </a:ext>
                </a:extLst>
              </p:cNvPr>
              <p:cNvSpPr txBox="1"/>
              <p:nvPr/>
            </p:nvSpPr>
            <p:spPr>
              <a:xfrm>
                <a:off x="7490164" y="2592734"/>
                <a:ext cx="4552797" cy="1830373"/>
              </a:xfrm>
              <a:prstGeom prst="rect">
                <a:avLst/>
              </a:prstGeom>
              <a:noFill/>
            </p:spPr>
            <p:txBody>
              <a:bodyPr wrap="square">
                <a:spAutoFit/>
              </a:bodyPr>
              <a:lstStyle/>
              <a:p>
                <a:pPr marL="589915" indent="-228600" algn="just">
                  <a:lnSpc>
                    <a:spcPct val="115000"/>
                  </a:lnSpc>
                </a:pPr>
                <a14:m>
                  <m:oMathPara xmlns:m="http://schemas.openxmlformats.org/officeDocument/2006/math">
                    <m:oMathParaPr>
                      <m:jc m:val="centerGroup"/>
                    </m:oMathParaPr>
                    <m:oMath xmlns:m="http://schemas.openxmlformats.org/officeDocument/2006/math">
                      <m:sSub>
                        <m:sSubPr>
                          <m:ctrlPr>
                            <a:rPr lang="es-CO" sz="2000" b="1" i="1" smtClean="0">
                              <a:effectLst/>
                              <a:latin typeface="Cambria Math" panose="02040503050406030204" pitchFamily="18" charset="0"/>
                              <a:ea typeface="Arial Narrow" panose="020B0606020202030204" pitchFamily="34" charset="0"/>
                              <a:cs typeface="Arial Narrow" panose="020B0606020202030204" pitchFamily="34" charset="0"/>
                            </a:rPr>
                          </m:ctrlPr>
                        </m:sSubPr>
                        <m:e>
                          <m:r>
                            <a:rPr lang="es-CO" sz="2000" b="1" i="1">
                              <a:effectLst/>
                              <a:latin typeface="Cambria Math" panose="02040503050406030204" pitchFamily="18" charset="0"/>
                              <a:ea typeface="Arial Narrow" panose="020B0606020202030204" pitchFamily="34" charset="0"/>
                              <a:cs typeface="Arial Narrow" panose="020B0606020202030204" pitchFamily="34" charset="0"/>
                            </a:rPr>
                            <m:t>𝑰</m:t>
                          </m:r>
                        </m:e>
                        <m:sub>
                          <m:r>
                            <a:rPr lang="es-CO" sz="2000" b="1" i="1">
                              <a:effectLst/>
                              <a:latin typeface="Cambria Math" panose="02040503050406030204" pitchFamily="18" charset="0"/>
                              <a:ea typeface="Arial Narrow" panose="020B0606020202030204" pitchFamily="34" charset="0"/>
                              <a:cs typeface="Arial Narrow" panose="020B0606020202030204" pitchFamily="34" charset="0"/>
                            </a:rPr>
                            <m:t>𝑹𝑺</m:t>
                          </m:r>
                          <m:r>
                            <a:rPr lang="es-CO" sz="2000" b="1" i="1">
                              <a:effectLst/>
                              <a:latin typeface="Cambria Math" panose="02040503050406030204" pitchFamily="18" charset="0"/>
                              <a:ea typeface="Arial Narrow" panose="020B0606020202030204" pitchFamily="34" charset="0"/>
                              <a:cs typeface="Arial Narrow" panose="020B0606020202030204" pitchFamily="34" charset="0"/>
                            </a:rPr>
                            <m:t> </m:t>
                          </m:r>
                        </m:sub>
                      </m:sSub>
                      <m:r>
                        <a:rPr lang="es-CO" sz="2000" i="1">
                          <a:effectLst/>
                          <a:latin typeface="Cambria Math" panose="02040503050406030204" pitchFamily="18" charset="0"/>
                          <a:ea typeface="Arial Narrow" panose="020B0606020202030204" pitchFamily="34" charset="0"/>
                          <a:cs typeface="Arial Narrow" panose="020B0606020202030204" pitchFamily="34" charset="0"/>
                        </a:rPr>
                        <m:t>= </m:t>
                      </m:r>
                      <m:f>
                        <m:fPr>
                          <m:ctrlPr>
                            <a:rPr lang="es-CO" sz="2000" i="1">
                              <a:effectLst/>
                              <a:latin typeface="Cambria Math" panose="02040503050406030204" pitchFamily="18" charset="0"/>
                              <a:ea typeface="Arial Narrow" panose="020B0606020202030204" pitchFamily="34" charset="0"/>
                              <a:cs typeface="Arial Narrow" panose="020B0606020202030204" pitchFamily="34" charset="0"/>
                            </a:rPr>
                          </m:ctrlPr>
                        </m:fPr>
                        <m:num>
                          <m:sSub>
                            <m:sSubPr>
                              <m:ctrlPr>
                                <a:rPr lang="es-CO" sz="2000" i="1">
                                  <a:effectLst/>
                                  <a:latin typeface="Cambria Math" panose="02040503050406030204" pitchFamily="18" charset="0"/>
                                  <a:ea typeface="Arial Narrow" panose="020B0606020202030204" pitchFamily="34" charset="0"/>
                                  <a:cs typeface="Arial Narrow" panose="020B0606020202030204" pitchFamily="34" charset="0"/>
                                </a:rPr>
                              </m:ctrlPr>
                            </m:sSubPr>
                            <m:e>
                              <m:r>
                                <a:rPr lang="es-CO" sz="2000" i="1">
                                  <a:effectLst/>
                                  <a:latin typeface="Cambria Math" panose="02040503050406030204" pitchFamily="18" charset="0"/>
                                  <a:ea typeface="Arial Narrow" panose="020B0606020202030204" pitchFamily="34" charset="0"/>
                                  <a:cs typeface="Arial Narrow" panose="020B0606020202030204" pitchFamily="34" charset="0"/>
                                </a:rPr>
                                <m:t>𝑅</m:t>
                              </m:r>
                            </m:e>
                            <m:sub>
                              <m:r>
                                <a:rPr lang="es-CO" sz="2000" i="1">
                                  <a:effectLst/>
                                  <a:latin typeface="Cambria Math" panose="02040503050406030204" pitchFamily="18" charset="0"/>
                                  <a:ea typeface="Arial Narrow" panose="020B0606020202030204" pitchFamily="34" charset="0"/>
                                  <a:cs typeface="Arial Narrow" panose="020B0606020202030204" pitchFamily="34" charset="0"/>
                                </a:rPr>
                                <m:t>𝑇</m:t>
                              </m:r>
                            </m:sub>
                          </m:sSub>
                        </m:num>
                        <m:den>
                          <m:sSub>
                            <m:sSubPr>
                              <m:ctrlPr>
                                <a:rPr lang="es-CO" sz="2000" i="1">
                                  <a:effectLst/>
                                  <a:latin typeface="Cambria Math" panose="02040503050406030204" pitchFamily="18" charset="0"/>
                                  <a:ea typeface="Arial Narrow" panose="020B0606020202030204" pitchFamily="34" charset="0"/>
                                  <a:cs typeface="Arial Narrow" panose="020B0606020202030204" pitchFamily="34" charset="0"/>
                                </a:rPr>
                              </m:ctrlPr>
                            </m:sSubPr>
                            <m:e>
                              <m:r>
                                <a:rPr lang="es-CO" sz="2000" i="1">
                                  <a:effectLst/>
                                  <a:latin typeface="Cambria Math" panose="02040503050406030204" pitchFamily="18" charset="0"/>
                                  <a:ea typeface="Arial Narrow" panose="020B0606020202030204" pitchFamily="34" charset="0"/>
                                  <a:cs typeface="Arial Narrow" panose="020B0606020202030204" pitchFamily="34" charset="0"/>
                                </a:rPr>
                                <m:t>𝑃𝑏</m:t>
                              </m:r>
                            </m:e>
                            <m:sub>
                              <m:r>
                                <a:rPr lang="es-CO" sz="2000" i="1">
                                  <a:effectLst/>
                                  <a:latin typeface="Cambria Math" panose="02040503050406030204" pitchFamily="18" charset="0"/>
                                  <a:ea typeface="Arial Narrow" panose="020B0606020202030204" pitchFamily="34" charset="0"/>
                                  <a:cs typeface="Arial Narrow" panose="020B0606020202030204" pitchFamily="34" charset="0"/>
                                </a:rPr>
                                <m:t>𝑁</m:t>
                              </m:r>
                            </m:sub>
                          </m:sSub>
                        </m:den>
                      </m:f>
                    </m:oMath>
                  </m:oMathPara>
                </a14:m>
                <a:endParaRPr lang="es-CO" dirty="0">
                  <a:effectLst/>
                  <a:latin typeface="Montserrat Medium" panose="00000600000000000000" pitchFamily="2" charset="0"/>
                  <a:ea typeface="Arial Narrow" panose="020B0606020202030204" pitchFamily="34" charset="0"/>
                  <a:cs typeface="Arial Narrow" panose="020B0606020202030204" pitchFamily="34" charset="0"/>
                </a:endParaRPr>
              </a:p>
              <a:p>
                <a:pPr marL="179705" algn="just">
                  <a:lnSpc>
                    <a:spcPct val="115000"/>
                  </a:lnSpc>
                  <a:spcAft>
                    <a:spcPts val="600"/>
                  </a:spcAft>
                </a:pPr>
                <a:r>
                  <a:rPr lang="es-CO" dirty="0">
                    <a:effectLst/>
                    <a:latin typeface="Montserrat Medium" panose="00000600000000000000" pitchFamily="2" charset="0"/>
                    <a:ea typeface="Arial Narrow" panose="020B0606020202030204" pitchFamily="34" charset="0"/>
                    <a:cs typeface="Arial Narrow" panose="020B0606020202030204" pitchFamily="34" charset="0"/>
                  </a:rPr>
                  <a:t> </a:t>
                </a:r>
              </a:p>
              <a:p>
                <a:pPr algn="just">
                  <a:lnSpc>
                    <a:spcPct val="115000"/>
                  </a:lnSpc>
                </a:pPr>
                <a14:m>
                  <m:oMath xmlns:m="http://schemas.openxmlformats.org/officeDocument/2006/math">
                    <m:sSub>
                      <m:sSubPr>
                        <m:ctrlPr>
                          <a:rPr lang="es-CO" sz="1200" i="1">
                            <a:effectLst/>
                            <a:latin typeface="Cambria Math" panose="02040503050406030204" pitchFamily="18" charset="0"/>
                            <a:ea typeface="Arial Narrow" panose="020B0606020202030204" pitchFamily="34" charset="0"/>
                            <a:cs typeface="Arial Narrow" panose="020B0606020202030204" pitchFamily="34" charset="0"/>
                          </a:rPr>
                        </m:ctrlPr>
                      </m:sSubPr>
                      <m:e>
                        <m:r>
                          <a:rPr lang="es-CO" sz="1200" b="0" i="1">
                            <a:effectLst/>
                            <a:latin typeface="Cambria Math" panose="02040503050406030204" pitchFamily="18" charset="0"/>
                            <a:ea typeface="Arial Narrow" panose="020B0606020202030204" pitchFamily="34" charset="0"/>
                            <a:cs typeface="Arial Narrow" panose="020B0606020202030204" pitchFamily="34" charset="0"/>
                          </a:rPr>
                          <m:t>𝐼</m:t>
                        </m:r>
                      </m:e>
                      <m:sub>
                        <m:r>
                          <a:rPr lang="es-CO" sz="1200" b="0" i="1">
                            <a:effectLst/>
                            <a:latin typeface="Cambria Math" panose="02040503050406030204" pitchFamily="18" charset="0"/>
                            <a:ea typeface="Arial Narrow" panose="020B0606020202030204" pitchFamily="34" charset="0"/>
                            <a:cs typeface="Arial Narrow" panose="020B0606020202030204" pitchFamily="34" charset="0"/>
                          </a:rPr>
                          <m:t>𝑅𝑆</m:t>
                        </m:r>
                      </m:sub>
                    </m:sSub>
                    <m:r>
                      <a:rPr lang="es-MX" sz="1200" b="0" i="1" smtClean="0">
                        <a:effectLst/>
                        <a:latin typeface="Cambria Math" panose="02040503050406030204" pitchFamily="18" charset="0"/>
                        <a:ea typeface="Arial Narrow" panose="020B0606020202030204" pitchFamily="34" charset="0"/>
                        <a:cs typeface="Arial Narrow" panose="020B0606020202030204" pitchFamily="34" charset="0"/>
                      </a:rPr>
                      <m:t>       </m:t>
                    </m:r>
                  </m:oMath>
                </a14:m>
                <a:r>
                  <a:rPr lang="es-CO" sz="1200" dirty="0">
                    <a:effectLst/>
                    <a:latin typeface="Montserrat Medium" panose="00000600000000000000" pitchFamily="2" charset="0"/>
                    <a:ea typeface="Arial Narrow" panose="020B0606020202030204" pitchFamily="34" charset="0"/>
                    <a:cs typeface="Arial Narrow" panose="020B0606020202030204" pitchFamily="34" charset="0"/>
                  </a:rPr>
                  <a:t>Indicador per cápita régimen subsidiado</a:t>
                </a:r>
              </a:p>
              <a:p>
                <a:pPr algn="just">
                  <a:lnSpc>
                    <a:spcPct val="115000"/>
                  </a:lnSpc>
                </a:pPr>
                <a14:m>
                  <m:oMath xmlns:m="http://schemas.openxmlformats.org/officeDocument/2006/math">
                    <m:sSub>
                      <m:sSubPr>
                        <m:ctrlPr>
                          <a:rPr lang="es-CO" sz="1200" i="1">
                            <a:effectLst/>
                            <a:latin typeface="Cambria Math" panose="02040503050406030204" pitchFamily="18" charset="0"/>
                            <a:ea typeface="Arial Narrow" panose="020B0606020202030204" pitchFamily="34" charset="0"/>
                            <a:cs typeface="Arial Narrow" panose="020B0606020202030204" pitchFamily="34" charset="0"/>
                          </a:rPr>
                        </m:ctrlPr>
                      </m:sSubPr>
                      <m:e>
                        <m:r>
                          <a:rPr lang="es-CO" sz="1200" b="0" i="1">
                            <a:effectLst/>
                            <a:latin typeface="Cambria Math" panose="02040503050406030204" pitchFamily="18" charset="0"/>
                            <a:ea typeface="Arial Narrow" panose="020B0606020202030204" pitchFamily="34" charset="0"/>
                            <a:cs typeface="Arial Narrow" panose="020B0606020202030204" pitchFamily="34" charset="0"/>
                          </a:rPr>
                          <m:t>𝑅</m:t>
                        </m:r>
                      </m:e>
                      <m:sub>
                        <m:r>
                          <a:rPr lang="es-CO" sz="1200" b="0" i="1">
                            <a:effectLst/>
                            <a:latin typeface="Cambria Math" panose="02040503050406030204" pitchFamily="18" charset="0"/>
                            <a:ea typeface="Arial Narrow" panose="020B0606020202030204" pitchFamily="34" charset="0"/>
                            <a:cs typeface="Arial Narrow" panose="020B0606020202030204" pitchFamily="34" charset="0"/>
                          </a:rPr>
                          <m:t>𝑇</m:t>
                        </m:r>
                      </m:sub>
                    </m:sSub>
                  </m:oMath>
                </a14:m>
                <a:r>
                  <a:rPr lang="es-CO" sz="1200" dirty="0">
                    <a:effectLst/>
                    <a:latin typeface="Montserrat Medium" panose="00000600000000000000" pitchFamily="2" charset="0"/>
                    <a:ea typeface="Arial Narrow" panose="020B0606020202030204" pitchFamily="34" charset="0"/>
                    <a:cs typeface="Arial Narrow" panose="020B0606020202030204" pitchFamily="34" charset="0"/>
                  </a:rPr>
                  <a:t>       Recursos para régimen subsidiado</a:t>
                </a:r>
              </a:p>
              <a:p>
                <a:pPr algn="just">
                  <a:lnSpc>
                    <a:spcPct val="115000"/>
                  </a:lnSpc>
                </a:pPr>
                <a14:m>
                  <m:oMath xmlns:m="http://schemas.openxmlformats.org/officeDocument/2006/math">
                    <m:sSub>
                      <m:sSubPr>
                        <m:ctrlPr>
                          <a:rPr lang="es-CO" sz="1200" i="1">
                            <a:effectLst/>
                            <a:latin typeface="Cambria Math" panose="02040503050406030204" pitchFamily="18" charset="0"/>
                            <a:ea typeface="Arial Narrow" panose="020B0606020202030204" pitchFamily="34" charset="0"/>
                            <a:cs typeface="Arial Narrow" panose="020B0606020202030204" pitchFamily="34" charset="0"/>
                          </a:rPr>
                        </m:ctrlPr>
                      </m:sSubPr>
                      <m:e>
                        <m:r>
                          <a:rPr lang="es-CO" sz="1200" b="0" i="1">
                            <a:effectLst/>
                            <a:latin typeface="Cambria Math" panose="02040503050406030204" pitchFamily="18" charset="0"/>
                            <a:ea typeface="Arial Narrow" panose="020B0606020202030204" pitchFamily="34" charset="0"/>
                            <a:cs typeface="Arial Narrow" panose="020B0606020202030204" pitchFamily="34" charset="0"/>
                          </a:rPr>
                          <m:t>𝑃𝑏</m:t>
                        </m:r>
                      </m:e>
                      <m:sub>
                        <m:r>
                          <a:rPr lang="es-CO" sz="1200" b="0" i="1">
                            <a:effectLst/>
                            <a:latin typeface="Cambria Math" panose="02040503050406030204" pitchFamily="18" charset="0"/>
                            <a:ea typeface="Arial Narrow" panose="020B0606020202030204" pitchFamily="34" charset="0"/>
                            <a:cs typeface="Arial Narrow" panose="020B0606020202030204" pitchFamily="34" charset="0"/>
                          </a:rPr>
                          <m:t>𝑁</m:t>
                        </m:r>
                      </m:sub>
                    </m:sSub>
                    <m:r>
                      <a:rPr lang="es-MX" sz="1200" b="0" i="0" smtClean="0">
                        <a:effectLst/>
                        <a:latin typeface="Cambria Math" panose="02040503050406030204" pitchFamily="18" charset="0"/>
                        <a:ea typeface="Arial Narrow" panose="020B0606020202030204" pitchFamily="34" charset="0"/>
                        <a:cs typeface="Arial Narrow" panose="020B0606020202030204" pitchFamily="34" charset="0"/>
                      </a:rPr>
                      <m:t> </m:t>
                    </m:r>
                  </m:oMath>
                </a14:m>
                <a:r>
                  <a:rPr lang="es-CO" sz="1200" dirty="0">
                    <a:effectLst/>
                    <a:latin typeface="Montserrat Medium" panose="00000600000000000000" pitchFamily="2" charset="0"/>
                    <a:ea typeface="Arial Narrow" panose="020B0606020202030204" pitchFamily="34" charset="0"/>
                    <a:cs typeface="Arial Narrow" panose="020B0606020202030204" pitchFamily="34" charset="0"/>
                  </a:rPr>
                  <a:t>Población pobre afiliada al RS Total Nacional</a:t>
                </a:r>
              </a:p>
            </p:txBody>
          </p:sp>
        </mc:Choice>
        <mc:Fallback xmlns="">
          <p:sp>
            <p:nvSpPr>
              <p:cNvPr id="21" name="CuadroTexto 20">
                <a:extLst>
                  <a:ext uri="{FF2B5EF4-FFF2-40B4-BE49-F238E27FC236}">
                    <a16:creationId xmlns:a16="http://schemas.microsoft.com/office/drawing/2014/main" id="{9A908B91-6F28-C060-58C5-51D9D688895B}"/>
                  </a:ext>
                </a:extLst>
              </p:cNvPr>
              <p:cNvSpPr txBox="1">
                <a:spLocks noRot="1" noChangeAspect="1" noMove="1" noResize="1" noEditPoints="1" noAdjustHandles="1" noChangeArrowheads="1" noChangeShapeType="1" noTextEdit="1"/>
              </p:cNvSpPr>
              <p:nvPr/>
            </p:nvSpPr>
            <p:spPr>
              <a:xfrm>
                <a:off x="7490164" y="2592734"/>
                <a:ext cx="4552797" cy="1830373"/>
              </a:xfrm>
              <a:prstGeom prst="rect">
                <a:avLst/>
              </a:prstGeom>
              <a:blipFill>
                <a:blip r:embed="rId11"/>
                <a:stretch>
                  <a:fillRect b="-1329"/>
                </a:stretch>
              </a:blipFill>
            </p:spPr>
            <p:txBody>
              <a:bodyPr/>
              <a:lstStyle/>
              <a:p>
                <a:r>
                  <a:rPr lang="es-CO">
                    <a:noFill/>
                  </a:rPr>
                  <a:t> </a:t>
                </a:r>
              </a:p>
            </p:txBody>
          </p:sp>
        </mc:Fallback>
      </mc:AlternateContent>
    </p:spTree>
    <p:extLst>
      <p:ext uri="{BB962C8B-B14F-4D97-AF65-F5344CB8AC3E}">
        <p14:creationId xmlns:p14="http://schemas.microsoft.com/office/powerpoint/2010/main" val="1225552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ángulo: esquinas redondeadas 1">
                <a:extLst>
                  <a:ext uri="{FF2B5EF4-FFF2-40B4-BE49-F238E27FC236}">
                    <a16:creationId xmlns:a16="http://schemas.microsoft.com/office/drawing/2014/main" id="{682ABC6A-970F-8770-A5F9-F1047DF924B4}"/>
                  </a:ext>
                </a:extLst>
              </p:cNvPr>
              <p:cNvSpPr/>
              <p:nvPr/>
            </p:nvSpPr>
            <p:spPr>
              <a:xfrm>
                <a:off x="8114744" y="3084904"/>
                <a:ext cx="2142735" cy="2309351"/>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s-CO" sz="1100" b="1" dirty="0">
                    <a:solidFill>
                      <a:schemeClr val="tx1"/>
                    </a:solidFill>
                    <a:latin typeface="Montserrat Medium" panose="00000600000000000000" pitchFamily="2" charset="0"/>
                  </a:rPr>
                  <a:t>Cumplimiento de Vacunación Triple Viral 3%</a:t>
                </a:r>
              </a:p>
              <a:p>
                <a:pPr lvl="0" algn="ctr"/>
                <a:endParaRPr lang="es-CO" sz="1100" b="1" dirty="0">
                  <a:solidFill>
                    <a:schemeClr val="tx1"/>
                  </a:solidFill>
                </a:endParaRPr>
              </a:p>
              <a:p>
                <a:pPr lvl="0" algn="ctr"/>
                <a:r>
                  <a:rPr lang="es-CO" sz="1100" dirty="0">
                    <a:solidFill>
                      <a:schemeClr val="tx1"/>
                    </a:solidFill>
                    <a:latin typeface="Montserrat Medium" panose="00000600000000000000" pitchFamily="2" charset="0"/>
                  </a:rPr>
                  <a:t>Población susceptible x % de Cobertura</a:t>
                </a:r>
              </a:p>
              <a:p>
                <a:pPr lvl="0" algn="ctr"/>
                <a:endParaRPr lang="es-CO" sz="1200" b="1" dirty="0">
                  <a:solidFill>
                    <a:schemeClr val="tx1"/>
                  </a:solidFill>
                </a:endParaRPr>
              </a:p>
              <a:p>
                <a:pPr lvl="0" algn="ctr"/>
                <a14:m>
                  <m:oMathPara xmlns:m="http://schemas.openxmlformats.org/officeDocument/2006/math">
                    <m:oMathParaPr>
                      <m:jc m:val="centerGroup"/>
                    </m:oMathParaPr>
                    <m:oMath xmlns:m="http://schemas.openxmlformats.org/officeDocument/2006/math">
                      <m:f>
                        <m:fPr>
                          <m:ctrlPr>
                            <a:rPr lang="es-CO" sz="1200" i="1">
                              <a:solidFill>
                                <a:schemeClr val="tx1"/>
                              </a:solidFill>
                              <a:latin typeface="Cambria Math" panose="02040503050406030204" pitchFamily="18" charset="0"/>
                            </a:rPr>
                          </m:ctrlPr>
                        </m:fPr>
                        <m:num>
                          <m:r>
                            <a:rPr lang="es-MX" sz="1200" b="0" i="1" smtClean="0">
                              <a:solidFill>
                                <a:schemeClr val="tx1"/>
                              </a:solidFill>
                              <a:latin typeface="Cambria Math" panose="02040503050406030204" pitchFamily="18" charset="0"/>
                            </a:rPr>
                            <m:t>𝐶𝑢𝑚𝑝𝑙𝑖𝑚𝑖𝑒𝑛𝑡𝑜</m:t>
                          </m:r>
                          <m:r>
                            <a:rPr lang="es-MX" sz="1200" b="0" i="1" smtClean="0">
                              <a:solidFill>
                                <a:schemeClr val="tx1"/>
                              </a:solidFill>
                              <a:latin typeface="Cambria Math" panose="02040503050406030204" pitchFamily="18" charset="0"/>
                            </a:rPr>
                            <m:t> </m:t>
                          </m:r>
                          <m:r>
                            <a:rPr lang="es-MX" sz="1200" b="0" i="1" smtClean="0">
                              <a:solidFill>
                                <a:schemeClr val="tx1"/>
                              </a:solidFill>
                              <a:latin typeface="Cambria Math" panose="02040503050406030204" pitchFamily="18" charset="0"/>
                            </a:rPr>
                            <m:t>𝐵𝑒𝑛𝑒𝑓𝑖𝑐𝑖𝑎𝑟𝑖𝑜</m:t>
                          </m:r>
                        </m:num>
                        <m:den>
                          <m:r>
                            <a:rPr lang="es-MX" sz="1200" b="0" i="1" smtClean="0">
                              <a:solidFill>
                                <a:schemeClr val="tx1"/>
                              </a:solidFill>
                              <a:latin typeface="Cambria Math" panose="02040503050406030204" pitchFamily="18" charset="0"/>
                            </a:rPr>
                            <m:t>𝐶𝑢𝑚𝑝𝑙𝑖𝑚𝑖𝑒𝑛𝑡𝑜</m:t>
                          </m:r>
                          <m:r>
                            <a:rPr lang="es-MX" sz="1200" b="0" i="1" smtClean="0">
                              <a:solidFill>
                                <a:schemeClr val="tx1"/>
                              </a:solidFill>
                              <a:latin typeface="Cambria Math" panose="02040503050406030204" pitchFamily="18" charset="0"/>
                            </a:rPr>
                            <m:t> </m:t>
                          </m:r>
                          <m:r>
                            <a:rPr lang="es-CO" sz="1200" b="0" i="1" smtClean="0">
                              <a:solidFill>
                                <a:schemeClr val="tx1"/>
                              </a:solidFill>
                              <a:latin typeface="Cambria Math" panose="02040503050406030204" pitchFamily="18" charset="0"/>
                            </a:rPr>
                            <m:t>𝑇𝑜𝑡𝑎𝑙</m:t>
                          </m:r>
                          <m:r>
                            <a:rPr lang="es-MX" sz="1200" b="0" i="1" smtClean="0">
                              <a:solidFill>
                                <a:schemeClr val="tx1"/>
                              </a:solidFill>
                              <a:latin typeface="Cambria Math" panose="02040503050406030204" pitchFamily="18" charset="0"/>
                            </a:rPr>
                            <m:t>∗</m:t>
                          </m:r>
                        </m:den>
                      </m:f>
                    </m:oMath>
                  </m:oMathPara>
                </a14:m>
                <a:endParaRPr lang="es-MX" sz="1200" b="0" dirty="0">
                  <a:solidFill>
                    <a:schemeClr val="tx1"/>
                  </a:solidFill>
                </a:endParaRPr>
              </a:p>
              <a:p>
                <a:pPr lvl="0" algn="ctr"/>
                <a:endParaRPr lang="es-CO" sz="1200" dirty="0">
                  <a:solidFill>
                    <a:schemeClr val="tx1"/>
                  </a:solidFill>
                </a:endParaRPr>
              </a:p>
              <a:p>
                <a:r>
                  <a:rPr lang="es-CO" sz="800" dirty="0">
                    <a:solidFill>
                      <a:schemeClr val="tx1"/>
                    </a:solidFill>
                    <a:latin typeface="Montserrat Medium" panose="00000600000000000000" pitchFamily="2" charset="0"/>
                  </a:rPr>
                  <a:t>*Solo del grupo de los que cumplen</a:t>
                </a:r>
              </a:p>
            </p:txBody>
          </p:sp>
        </mc:Choice>
        <mc:Fallback xmlns="">
          <p:sp>
            <p:nvSpPr>
              <p:cNvPr id="2" name="Rectángulo: esquinas redondeadas 1">
                <a:extLst>
                  <a:ext uri="{FF2B5EF4-FFF2-40B4-BE49-F238E27FC236}">
                    <a16:creationId xmlns:a16="http://schemas.microsoft.com/office/drawing/2014/main" id="{682ABC6A-970F-8770-A5F9-F1047DF924B4}"/>
                  </a:ext>
                </a:extLst>
              </p:cNvPr>
              <p:cNvSpPr>
                <a:spLocks noRot="1" noChangeAspect="1" noMove="1" noResize="1" noEditPoints="1" noAdjustHandles="1" noChangeArrowheads="1" noChangeShapeType="1" noTextEdit="1"/>
              </p:cNvSpPr>
              <p:nvPr/>
            </p:nvSpPr>
            <p:spPr>
              <a:xfrm>
                <a:off x="8114744" y="3084904"/>
                <a:ext cx="2142735" cy="2309351"/>
              </a:xfrm>
              <a:prstGeom prst="roundRect">
                <a:avLst/>
              </a:prstGeom>
              <a:blipFill>
                <a:blip r:embed="rId2"/>
                <a:stretch>
                  <a:fillRect/>
                </a:stretch>
              </a:blipFill>
              <a:ln>
                <a:noFill/>
              </a:ln>
            </p:spPr>
            <p:txBody>
              <a:bodyPr/>
              <a:lstStyle/>
              <a:p>
                <a:r>
                  <a:rPr lang="es-CO">
                    <a:noFill/>
                  </a:rPr>
                  <a:t> </a:t>
                </a:r>
              </a:p>
            </p:txBody>
          </p:sp>
        </mc:Fallback>
      </mc:AlternateContent>
      <p:cxnSp>
        <p:nvCxnSpPr>
          <p:cNvPr id="3" name="Conector recto de flecha 2">
            <a:extLst>
              <a:ext uri="{FF2B5EF4-FFF2-40B4-BE49-F238E27FC236}">
                <a16:creationId xmlns:a16="http://schemas.microsoft.com/office/drawing/2014/main" id="{5935A51A-215B-ADE1-B6E3-60087C437951}"/>
              </a:ext>
            </a:extLst>
          </p:cNvPr>
          <p:cNvCxnSpPr/>
          <p:nvPr/>
        </p:nvCxnSpPr>
        <p:spPr>
          <a:xfrm>
            <a:off x="11202813" y="2486736"/>
            <a:ext cx="0" cy="56724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 name="Conector recto de flecha 3">
            <a:extLst>
              <a:ext uri="{FF2B5EF4-FFF2-40B4-BE49-F238E27FC236}">
                <a16:creationId xmlns:a16="http://schemas.microsoft.com/office/drawing/2014/main" id="{2096DD6B-3B8D-75F7-AC35-BDD0FD7FC066}"/>
              </a:ext>
            </a:extLst>
          </p:cNvPr>
          <p:cNvCxnSpPr/>
          <p:nvPr/>
        </p:nvCxnSpPr>
        <p:spPr>
          <a:xfrm>
            <a:off x="9203132" y="2479059"/>
            <a:ext cx="0" cy="56724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 name="Conector recto de flecha 4">
            <a:extLst>
              <a:ext uri="{FF2B5EF4-FFF2-40B4-BE49-F238E27FC236}">
                <a16:creationId xmlns:a16="http://schemas.microsoft.com/office/drawing/2014/main" id="{5EC0F74F-AB91-6392-7F02-2A4CECFD70EC}"/>
              </a:ext>
            </a:extLst>
          </p:cNvPr>
          <p:cNvCxnSpPr/>
          <p:nvPr/>
        </p:nvCxnSpPr>
        <p:spPr>
          <a:xfrm>
            <a:off x="7076165" y="2459179"/>
            <a:ext cx="0" cy="56724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 name="Conector recto de flecha 5">
            <a:extLst>
              <a:ext uri="{FF2B5EF4-FFF2-40B4-BE49-F238E27FC236}">
                <a16:creationId xmlns:a16="http://schemas.microsoft.com/office/drawing/2014/main" id="{1C5D7AE7-2B1A-6B84-E57F-9CC7CBF4C730}"/>
              </a:ext>
            </a:extLst>
          </p:cNvPr>
          <p:cNvCxnSpPr/>
          <p:nvPr/>
        </p:nvCxnSpPr>
        <p:spPr>
          <a:xfrm>
            <a:off x="5147967" y="2492309"/>
            <a:ext cx="0" cy="56724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 name="Conector recto de flecha 6">
            <a:extLst>
              <a:ext uri="{FF2B5EF4-FFF2-40B4-BE49-F238E27FC236}">
                <a16:creationId xmlns:a16="http://schemas.microsoft.com/office/drawing/2014/main" id="{11D0D7EF-A0FD-A269-CEDD-CE4C792BD0F7}"/>
              </a:ext>
            </a:extLst>
          </p:cNvPr>
          <p:cNvCxnSpPr/>
          <p:nvPr/>
        </p:nvCxnSpPr>
        <p:spPr>
          <a:xfrm>
            <a:off x="3186362" y="2473484"/>
            <a:ext cx="0" cy="56724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Conector recto de flecha 7">
            <a:extLst>
              <a:ext uri="{FF2B5EF4-FFF2-40B4-BE49-F238E27FC236}">
                <a16:creationId xmlns:a16="http://schemas.microsoft.com/office/drawing/2014/main" id="{EC8F234E-3002-3F40-E785-5035B9406BDB}"/>
              </a:ext>
            </a:extLst>
          </p:cNvPr>
          <p:cNvCxnSpPr/>
          <p:nvPr/>
        </p:nvCxnSpPr>
        <p:spPr>
          <a:xfrm>
            <a:off x="1175941" y="3662647"/>
            <a:ext cx="0" cy="56724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Conector recto de flecha 8">
            <a:extLst>
              <a:ext uri="{FF2B5EF4-FFF2-40B4-BE49-F238E27FC236}">
                <a16:creationId xmlns:a16="http://schemas.microsoft.com/office/drawing/2014/main" id="{429390B1-E67A-3CC0-2D73-14037B739D46}"/>
              </a:ext>
            </a:extLst>
          </p:cNvPr>
          <p:cNvCxnSpPr/>
          <p:nvPr/>
        </p:nvCxnSpPr>
        <p:spPr>
          <a:xfrm>
            <a:off x="1175942" y="2481134"/>
            <a:ext cx="0" cy="56724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Text Placeholder 2">
            <a:extLst>
              <a:ext uri="{FF2B5EF4-FFF2-40B4-BE49-F238E27FC236}">
                <a16:creationId xmlns:a16="http://schemas.microsoft.com/office/drawing/2014/main" id="{4EDB7FD5-07C1-035A-AC9E-EEA0BA73F1DA}"/>
              </a:ext>
            </a:extLst>
          </p:cNvPr>
          <p:cNvSpPr txBox="1">
            <a:spLocks/>
          </p:cNvSpPr>
          <p:nvPr/>
        </p:nvSpPr>
        <p:spPr>
          <a:xfrm>
            <a:off x="226988" y="1010569"/>
            <a:ext cx="8751573" cy="112458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tx1"/>
                </a:solidFill>
                <a:latin typeface="Work Sans" panose="000005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O" sz="3550" dirty="0">
                <a:latin typeface="Montserrat ExtraBold" panose="00000900000000000000" pitchFamily="2" charset="0"/>
              </a:rPr>
              <a:t>Distribución del componente para Salud Pública – 10%</a:t>
            </a:r>
          </a:p>
        </p:txBody>
      </p:sp>
      <p:sp>
        <p:nvSpPr>
          <p:cNvPr id="11" name="Rectángulo: esquinas redondeadas 10">
            <a:extLst>
              <a:ext uri="{FF2B5EF4-FFF2-40B4-BE49-F238E27FC236}">
                <a16:creationId xmlns:a16="http://schemas.microsoft.com/office/drawing/2014/main" id="{6BF39FC1-BC69-0E3B-30DB-DFAA7CD2EE34}"/>
              </a:ext>
            </a:extLst>
          </p:cNvPr>
          <p:cNvSpPr/>
          <p:nvPr/>
        </p:nvSpPr>
        <p:spPr>
          <a:xfrm>
            <a:off x="334513" y="2135308"/>
            <a:ext cx="1624473" cy="578882"/>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algn="ctr"/>
            <a:r>
              <a:rPr lang="es-CO" sz="1400" dirty="0">
                <a:solidFill>
                  <a:schemeClr val="tx1"/>
                </a:solidFill>
                <a:latin typeface="Montserrat Medium" panose="00000600000000000000" pitchFamily="2" charset="0"/>
              </a:rPr>
              <a:t>Población </a:t>
            </a:r>
          </a:p>
          <a:p>
            <a:pPr lvl="0" algn="ctr"/>
            <a:r>
              <a:rPr lang="es-CO" sz="1400" dirty="0">
                <a:solidFill>
                  <a:schemeClr val="tx1"/>
                </a:solidFill>
                <a:latin typeface="Montserrat Medium" panose="00000600000000000000" pitchFamily="2" charset="0"/>
              </a:rPr>
              <a:t>68%</a:t>
            </a:r>
          </a:p>
        </p:txBody>
      </p:sp>
      <p:sp>
        <p:nvSpPr>
          <p:cNvPr id="12" name="Rectángulo: esquinas redondeadas 11">
            <a:extLst>
              <a:ext uri="{FF2B5EF4-FFF2-40B4-BE49-F238E27FC236}">
                <a16:creationId xmlns:a16="http://schemas.microsoft.com/office/drawing/2014/main" id="{6157C83B-8420-C66D-0E2C-CEFB0246C852}"/>
              </a:ext>
            </a:extLst>
          </p:cNvPr>
          <p:cNvSpPr/>
          <p:nvPr/>
        </p:nvSpPr>
        <p:spPr>
          <a:xfrm>
            <a:off x="2330614" y="2135308"/>
            <a:ext cx="1696610" cy="578882"/>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algn="ctr"/>
            <a:r>
              <a:rPr lang="es-CO" sz="1400" dirty="0">
                <a:solidFill>
                  <a:schemeClr val="tx1"/>
                </a:solidFill>
                <a:latin typeface="Montserrat Medium" panose="00000600000000000000" pitchFamily="2" charset="0"/>
              </a:rPr>
              <a:t>Ruralidad</a:t>
            </a:r>
          </a:p>
          <a:p>
            <a:pPr lvl="0" algn="ctr"/>
            <a:r>
              <a:rPr lang="es-CO" sz="1400" dirty="0">
                <a:solidFill>
                  <a:schemeClr val="tx1"/>
                </a:solidFill>
                <a:latin typeface="Montserrat Medium" panose="00000600000000000000" pitchFamily="2" charset="0"/>
              </a:rPr>
              <a:t>5%</a:t>
            </a:r>
          </a:p>
        </p:txBody>
      </p:sp>
      <p:sp>
        <p:nvSpPr>
          <p:cNvPr id="13" name="Rectángulo: esquinas redondeadas 12">
            <a:extLst>
              <a:ext uri="{FF2B5EF4-FFF2-40B4-BE49-F238E27FC236}">
                <a16:creationId xmlns:a16="http://schemas.microsoft.com/office/drawing/2014/main" id="{58DECF7D-160E-ED03-1CFE-3E884E4A220C}"/>
              </a:ext>
            </a:extLst>
          </p:cNvPr>
          <p:cNvSpPr/>
          <p:nvPr/>
        </p:nvSpPr>
        <p:spPr>
          <a:xfrm>
            <a:off x="4317892" y="2149809"/>
            <a:ext cx="1696609" cy="578882"/>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algn="ctr"/>
            <a:r>
              <a:rPr lang="es-CO" sz="1400" dirty="0">
                <a:solidFill>
                  <a:schemeClr val="tx1"/>
                </a:solidFill>
                <a:latin typeface="Montserrat Medium" panose="00000600000000000000" pitchFamily="2" charset="0"/>
              </a:rPr>
              <a:t>Porcentaje de Pobreza 15%</a:t>
            </a:r>
          </a:p>
        </p:txBody>
      </p:sp>
      <mc:AlternateContent xmlns:mc="http://schemas.openxmlformats.org/markup-compatibility/2006" xmlns:a14="http://schemas.microsoft.com/office/drawing/2010/main">
        <mc:Choice Requires="a14">
          <p:sp>
            <p:nvSpPr>
              <p:cNvPr id="14" name="Rectángulo: esquinas redondeadas 13">
                <a:extLst>
                  <a:ext uri="{FF2B5EF4-FFF2-40B4-BE49-F238E27FC236}">
                    <a16:creationId xmlns:a16="http://schemas.microsoft.com/office/drawing/2014/main" id="{8B0E0A5C-2B49-A6EB-2C63-08F3E4B72764}"/>
                  </a:ext>
                </a:extLst>
              </p:cNvPr>
              <p:cNvSpPr/>
              <p:nvPr/>
            </p:nvSpPr>
            <p:spPr>
              <a:xfrm>
                <a:off x="6190417" y="3041074"/>
                <a:ext cx="1854647" cy="3649749"/>
              </a:xfrm>
              <a:prstGeom prst="round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CO" sz="1100" dirty="0">
                    <a:solidFill>
                      <a:schemeClr val="tx1"/>
                    </a:solidFill>
                    <a:latin typeface="Montserrat Medium" panose="00000600000000000000" pitchFamily="2" charset="0"/>
                  </a:rPr>
                  <a:t>Solo aplican los beneficiarios con una densidad poblacional superior al promedio nacional.</a:t>
                </a:r>
              </a:p>
              <a:p>
                <a:pPr algn="ctr"/>
                <a:endParaRPr lang="es-CO" sz="1100" dirty="0">
                  <a:solidFill>
                    <a:schemeClr val="tx1"/>
                  </a:solidFill>
                  <a:latin typeface="Montserrat Medium" panose="00000600000000000000" pitchFamily="2" charset="0"/>
                </a:endParaRPr>
              </a:p>
              <a:p>
                <a:pPr algn="ctr"/>
                <a:r>
                  <a:rPr lang="es-CO" sz="1100" b="1" dirty="0">
                    <a:solidFill>
                      <a:schemeClr val="tx1"/>
                    </a:solidFill>
                    <a:latin typeface="Montserrat Medium" panose="00000600000000000000" pitchFamily="2" charset="0"/>
                  </a:rPr>
                  <a:t>Densidad Poblacional</a:t>
                </a:r>
              </a:p>
              <a:p>
                <a:pPr algn="ctr"/>
                <a:endParaRPr lang="es-CO" sz="1100" b="1" dirty="0">
                  <a:solidFill>
                    <a:schemeClr val="tx1"/>
                  </a:solidFill>
                </a:endParaRPr>
              </a:p>
              <a:p>
                <a:pPr algn="ctr"/>
                <a14:m>
                  <m:oMathPara xmlns:m="http://schemas.openxmlformats.org/officeDocument/2006/math">
                    <m:oMathParaPr>
                      <m:jc m:val="centerGroup"/>
                    </m:oMathParaPr>
                    <m:oMath xmlns:m="http://schemas.openxmlformats.org/officeDocument/2006/math">
                      <m:f>
                        <m:fPr>
                          <m:ctrlPr>
                            <a:rPr lang="es-CO" sz="1100" i="1">
                              <a:solidFill>
                                <a:schemeClr val="tx1"/>
                              </a:solidFill>
                              <a:latin typeface="Cambria Math" panose="02040503050406030204" pitchFamily="18" charset="0"/>
                              <a:ea typeface="Cambria Math" panose="02040503050406030204" pitchFamily="18" charset="0"/>
                            </a:rPr>
                          </m:ctrlPr>
                        </m:fPr>
                        <m:num>
                          <m:r>
                            <a:rPr lang="es-CO" sz="1100" b="0" i="1">
                              <a:solidFill>
                                <a:schemeClr val="tx1"/>
                              </a:solidFill>
                              <a:latin typeface="Cambria Math" panose="02040503050406030204" pitchFamily="18" charset="0"/>
                              <a:ea typeface="Cambria Math" panose="02040503050406030204" pitchFamily="18" charset="0"/>
                            </a:rPr>
                            <m:t>Á</m:t>
                          </m:r>
                          <m:r>
                            <a:rPr lang="es-CO" sz="1100" b="0" i="1">
                              <a:solidFill>
                                <a:schemeClr val="tx1"/>
                              </a:solidFill>
                              <a:latin typeface="Cambria Math" panose="02040503050406030204" pitchFamily="18" charset="0"/>
                              <a:ea typeface="Cambria Math" panose="02040503050406030204" pitchFamily="18" charset="0"/>
                            </a:rPr>
                            <m:t>𝑟𝑒𝑎</m:t>
                          </m:r>
                          <m:r>
                            <a:rPr lang="es-CO" sz="1100" b="0" i="1">
                              <a:solidFill>
                                <a:schemeClr val="tx1"/>
                              </a:solidFill>
                              <a:latin typeface="Cambria Math" panose="02040503050406030204" pitchFamily="18" charset="0"/>
                              <a:ea typeface="Cambria Math" panose="02040503050406030204" pitchFamily="18" charset="0"/>
                            </a:rPr>
                            <m:t> </m:t>
                          </m:r>
                          <m:r>
                            <a:rPr lang="es-CO" sz="1100" b="0" i="1">
                              <a:solidFill>
                                <a:schemeClr val="tx1"/>
                              </a:solidFill>
                              <a:latin typeface="Cambria Math" panose="02040503050406030204" pitchFamily="18" charset="0"/>
                              <a:ea typeface="Cambria Math" panose="02040503050406030204" pitchFamily="18" charset="0"/>
                            </a:rPr>
                            <m:t>𝑑𝑒𝑙</m:t>
                          </m:r>
                          <m:r>
                            <a:rPr lang="es-CO" sz="1100" b="0" i="1">
                              <a:solidFill>
                                <a:schemeClr val="tx1"/>
                              </a:solidFill>
                              <a:latin typeface="Cambria Math" panose="02040503050406030204" pitchFamily="18" charset="0"/>
                              <a:ea typeface="Cambria Math" panose="02040503050406030204" pitchFamily="18" charset="0"/>
                            </a:rPr>
                            <m:t> </m:t>
                          </m:r>
                          <m:r>
                            <a:rPr lang="es-CO" sz="1100" b="0" i="1">
                              <a:solidFill>
                                <a:schemeClr val="tx1"/>
                              </a:solidFill>
                              <a:latin typeface="Cambria Math" panose="02040503050406030204" pitchFamily="18" charset="0"/>
                              <a:ea typeface="Cambria Math" panose="02040503050406030204" pitchFamily="18" charset="0"/>
                            </a:rPr>
                            <m:t>𝑀𝑢𝑛𝑖𝑐𝑖𝑝𝑖𝑜</m:t>
                          </m:r>
                        </m:num>
                        <m:den>
                          <m:r>
                            <a:rPr lang="es-CO" sz="1100" b="0" i="1">
                              <a:solidFill>
                                <a:schemeClr val="tx1"/>
                              </a:solidFill>
                              <a:latin typeface="Cambria Math" panose="02040503050406030204" pitchFamily="18" charset="0"/>
                              <a:ea typeface="Cambria Math" panose="02040503050406030204" pitchFamily="18" charset="0"/>
                            </a:rPr>
                            <m:t> </m:t>
                          </m:r>
                          <m:r>
                            <a:rPr lang="es-MX" sz="1100" b="0" i="1" smtClean="0">
                              <a:solidFill>
                                <a:schemeClr val="tx1"/>
                              </a:solidFill>
                              <a:latin typeface="Cambria Math" panose="02040503050406030204" pitchFamily="18" charset="0"/>
                              <a:ea typeface="Cambria Math" panose="02040503050406030204" pitchFamily="18" charset="0"/>
                            </a:rPr>
                            <m:t>𝑃𝑜𝑏𝑙𝑎𝑐𝑖</m:t>
                          </m:r>
                          <m:r>
                            <a:rPr lang="es-MX" sz="1100" b="0" i="1" smtClean="0">
                              <a:solidFill>
                                <a:schemeClr val="tx1"/>
                              </a:solidFill>
                              <a:latin typeface="Cambria Math" panose="02040503050406030204" pitchFamily="18" charset="0"/>
                              <a:ea typeface="Cambria Math" panose="02040503050406030204" pitchFamily="18" charset="0"/>
                            </a:rPr>
                            <m:t>ó</m:t>
                          </m:r>
                          <m:r>
                            <a:rPr lang="es-MX" sz="1100" b="0" i="1" smtClean="0">
                              <a:solidFill>
                                <a:schemeClr val="tx1"/>
                              </a:solidFill>
                              <a:latin typeface="Cambria Math" panose="02040503050406030204" pitchFamily="18" charset="0"/>
                              <a:ea typeface="Cambria Math" panose="02040503050406030204" pitchFamily="18" charset="0"/>
                            </a:rPr>
                            <m:t>𝑛</m:t>
                          </m:r>
                          <m:r>
                            <a:rPr lang="es-MX" sz="1100" b="0" i="1" smtClean="0">
                              <a:solidFill>
                                <a:schemeClr val="tx1"/>
                              </a:solidFill>
                              <a:latin typeface="Cambria Math" panose="02040503050406030204" pitchFamily="18" charset="0"/>
                              <a:ea typeface="Cambria Math" panose="02040503050406030204" pitchFamily="18" charset="0"/>
                            </a:rPr>
                            <m:t> </m:t>
                          </m:r>
                          <m:r>
                            <a:rPr lang="es-MX" sz="1100" b="0" i="1" smtClean="0">
                              <a:solidFill>
                                <a:schemeClr val="tx1"/>
                              </a:solidFill>
                              <a:latin typeface="Cambria Math" panose="02040503050406030204" pitchFamily="18" charset="0"/>
                              <a:ea typeface="Cambria Math" panose="02040503050406030204" pitchFamily="18" charset="0"/>
                            </a:rPr>
                            <m:t>𝑑𝑒𝑙</m:t>
                          </m:r>
                          <m:r>
                            <a:rPr lang="es-MX" sz="1100" b="0" i="1" smtClean="0">
                              <a:solidFill>
                                <a:schemeClr val="tx1"/>
                              </a:solidFill>
                              <a:latin typeface="Cambria Math" panose="02040503050406030204" pitchFamily="18" charset="0"/>
                              <a:ea typeface="Cambria Math" panose="02040503050406030204" pitchFamily="18" charset="0"/>
                            </a:rPr>
                            <m:t> </m:t>
                          </m:r>
                          <m:r>
                            <a:rPr lang="es-MX" sz="1100" b="0" i="1" smtClean="0">
                              <a:solidFill>
                                <a:schemeClr val="tx1"/>
                              </a:solidFill>
                              <a:latin typeface="Cambria Math" panose="02040503050406030204" pitchFamily="18" charset="0"/>
                              <a:ea typeface="Cambria Math" panose="02040503050406030204" pitchFamily="18" charset="0"/>
                            </a:rPr>
                            <m:t>𝑚𝑢𝑛𝑖𝑐𝑖𝑝𝑖𝑜</m:t>
                          </m:r>
                        </m:den>
                      </m:f>
                    </m:oMath>
                  </m:oMathPara>
                </a14:m>
                <a:endParaRPr lang="es-CO" sz="1100" i="1" dirty="0">
                  <a:solidFill>
                    <a:schemeClr val="tx1"/>
                  </a:solidFill>
                  <a:latin typeface="Cambria Math" panose="02040503050406030204" pitchFamily="18" charset="0"/>
                  <a:ea typeface="Cambria Math" panose="02040503050406030204" pitchFamily="18" charset="0"/>
                </a:endParaRPr>
              </a:p>
              <a:p>
                <a:pPr algn="ctr"/>
                <a:endParaRPr lang="es-CO" sz="1100" b="1" dirty="0">
                  <a:solidFill>
                    <a:schemeClr val="tx1"/>
                  </a:solidFill>
                </a:endParaRPr>
              </a:p>
              <a:p>
                <a:pPr algn="ctr"/>
                <a:r>
                  <a:rPr lang="es-CO" sz="1100" b="1" dirty="0">
                    <a:solidFill>
                      <a:schemeClr val="tx1"/>
                    </a:solidFill>
                    <a:latin typeface="Montserrat Medium" panose="00000600000000000000" pitchFamily="2" charset="0"/>
                  </a:rPr>
                  <a:t>Indicador Final</a:t>
                </a:r>
              </a:p>
              <a:p>
                <a:pPr algn="ctr"/>
                <a:endParaRPr lang="es-CO" sz="1100" b="1" dirty="0">
                  <a:solidFill>
                    <a:schemeClr val="tx1"/>
                  </a:solidFill>
                </a:endParaRPr>
              </a:p>
              <a:p>
                <a:pPr algn="ctr"/>
                <a14:m>
                  <m:oMathPara xmlns:m="http://schemas.openxmlformats.org/officeDocument/2006/math">
                    <m:oMathParaPr>
                      <m:jc m:val="centerGroup"/>
                    </m:oMathParaPr>
                    <m:oMath xmlns:m="http://schemas.openxmlformats.org/officeDocument/2006/math">
                      <m:f>
                        <m:fPr>
                          <m:ctrlPr>
                            <a:rPr lang="es-CO" sz="1100" i="1">
                              <a:solidFill>
                                <a:schemeClr val="tx1"/>
                              </a:solidFill>
                              <a:latin typeface="Cambria Math" panose="02040503050406030204" pitchFamily="18" charset="0"/>
                            </a:rPr>
                          </m:ctrlPr>
                        </m:fPr>
                        <m:num>
                          <m:r>
                            <a:rPr lang="es-MX" sz="1100" b="0" i="1" smtClean="0">
                              <a:solidFill>
                                <a:schemeClr val="tx1"/>
                              </a:solidFill>
                              <a:latin typeface="Cambria Math" panose="02040503050406030204" pitchFamily="18" charset="0"/>
                            </a:rPr>
                            <m:t>𝐷𝑒𝑛𝑠𝑖𝑑𝑎𝑑</m:t>
                          </m:r>
                          <m:r>
                            <a:rPr lang="es-MX" sz="1100" b="0" i="1" smtClean="0">
                              <a:solidFill>
                                <a:schemeClr val="tx1"/>
                              </a:solidFill>
                              <a:latin typeface="Cambria Math" panose="02040503050406030204" pitchFamily="18" charset="0"/>
                            </a:rPr>
                            <m:t>  </m:t>
                          </m:r>
                          <m:r>
                            <a:rPr lang="es-MX" sz="1100" i="1">
                              <a:solidFill>
                                <a:schemeClr val="tx1"/>
                              </a:solidFill>
                              <a:latin typeface="Cambria Math" panose="02040503050406030204" pitchFamily="18" charset="0"/>
                            </a:rPr>
                            <m:t>𝐵𝑒𝑛𝑒𝑓𝑖𝑐𝑖𝑎𝑟𝑖𝑜</m:t>
                          </m:r>
                        </m:num>
                        <m:den>
                          <m:r>
                            <a:rPr lang="es-MX" sz="1100" b="0" i="1" smtClean="0">
                              <a:solidFill>
                                <a:schemeClr val="tx1"/>
                              </a:solidFill>
                              <a:latin typeface="Cambria Math" panose="02040503050406030204" pitchFamily="18" charset="0"/>
                            </a:rPr>
                            <m:t>𝐷𝑒𝑛𝑠𝑖𝑑𝑎𝑑</m:t>
                          </m:r>
                          <m:r>
                            <a:rPr lang="es-MX" sz="1100" b="0" i="1" smtClean="0">
                              <a:solidFill>
                                <a:schemeClr val="tx1"/>
                              </a:solidFill>
                              <a:latin typeface="Cambria Math" panose="02040503050406030204" pitchFamily="18" charset="0"/>
                            </a:rPr>
                            <m:t>  </m:t>
                          </m:r>
                          <m:r>
                            <a:rPr lang="es-CO" sz="1100" i="1">
                              <a:solidFill>
                                <a:schemeClr val="tx1"/>
                              </a:solidFill>
                              <a:latin typeface="Cambria Math" panose="02040503050406030204" pitchFamily="18" charset="0"/>
                            </a:rPr>
                            <m:t>𝑇𝑜𝑡𝑎𝑙</m:t>
                          </m:r>
                          <m:r>
                            <a:rPr lang="es-MX" sz="1100" b="0" i="1" smtClean="0">
                              <a:solidFill>
                                <a:schemeClr val="tx1"/>
                              </a:solidFill>
                              <a:latin typeface="Cambria Math" panose="02040503050406030204" pitchFamily="18" charset="0"/>
                            </a:rPr>
                            <m:t>∗</m:t>
                          </m:r>
                        </m:den>
                      </m:f>
                    </m:oMath>
                  </m:oMathPara>
                </a14:m>
                <a:endParaRPr lang="es-CO" sz="1100" b="1" dirty="0">
                  <a:solidFill>
                    <a:schemeClr val="tx1"/>
                  </a:solidFill>
                </a:endParaRPr>
              </a:p>
              <a:p>
                <a:pPr algn="ctr"/>
                <a:endParaRPr lang="es-CO" sz="900" b="1" dirty="0">
                  <a:solidFill>
                    <a:schemeClr val="tx1"/>
                  </a:solidFill>
                  <a:latin typeface="Montserrat Medium" panose="00000600000000000000" pitchFamily="2" charset="0"/>
                </a:endParaRPr>
              </a:p>
              <a:p>
                <a:r>
                  <a:rPr lang="es-CO" sz="800" dirty="0">
                    <a:solidFill>
                      <a:schemeClr val="tx1"/>
                    </a:solidFill>
                    <a:latin typeface="Montserrat Medium" panose="00000600000000000000" pitchFamily="2" charset="0"/>
                  </a:rPr>
                  <a:t>*Solo del grupo de los que aplican</a:t>
                </a:r>
              </a:p>
            </p:txBody>
          </p:sp>
        </mc:Choice>
        <mc:Fallback xmlns="">
          <p:sp>
            <p:nvSpPr>
              <p:cNvPr id="14" name="Rectángulo: esquinas redondeadas 13">
                <a:extLst>
                  <a:ext uri="{FF2B5EF4-FFF2-40B4-BE49-F238E27FC236}">
                    <a16:creationId xmlns:a16="http://schemas.microsoft.com/office/drawing/2014/main" id="{8B0E0A5C-2B49-A6EB-2C63-08F3E4B72764}"/>
                  </a:ext>
                </a:extLst>
              </p:cNvPr>
              <p:cNvSpPr>
                <a:spLocks noRot="1" noChangeAspect="1" noMove="1" noResize="1" noEditPoints="1" noAdjustHandles="1" noChangeArrowheads="1" noChangeShapeType="1" noTextEdit="1"/>
              </p:cNvSpPr>
              <p:nvPr/>
            </p:nvSpPr>
            <p:spPr>
              <a:xfrm>
                <a:off x="6190417" y="3041074"/>
                <a:ext cx="1854647" cy="3649749"/>
              </a:xfrm>
              <a:prstGeom prst="roundRect">
                <a:avLst/>
              </a:prstGeom>
              <a:blipFill>
                <a:blip r:embed="rId3"/>
                <a:stretch>
                  <a:fillRect/>
                </a:stretch>
              </a:blipFill>
              <a:ln>
                <a:noFill/>
              </a:ln>
            </p:spPr>
            <p:txBody>
              <a:bodyPr/>
              <a:lstStyle/>
              <a:p>
                <a:r>
                  <a:rPr lang="es-CO">
                    <a:noFill/>
                  </a:rPr>
                  <a:t> </a:t>
                </a:r>
              </a:p>
            </p:txBody>
          </p:sp>
        </mc:Fallback>
      </mc:AlternateContent>
      <p:sp>
        <p:nvSpPr>
          <p:cNvPr id="15" name="Rectángulo: esquinas redondeadas 14">
            <a:extLst>
              <a:ext uri="{FF2B5EF4-FFF2-40B4-BE49-F238E27FC236}">
                <a16:creationId xmlns:a16="http://schemas.microsoft.com/office/drawing/2014/main" id="{D8B0186D-EFD1-8404-E92A-CD5F1E60EC65}"/>
              </a:ext>
            </a:extLst>
          </p:cNvPr>
          <p:cNvSpPr/>
          <p:nvPr/>
        </p:nvSpPr>
        <p:spPr>
          <a:xfrm>
            <a:off x="8284484" y="2159097"/>
            <a:ext cx="3583422" cy="578882"/>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algn="ctr"/>
            <a:r>
              <a:rPr lang="es-CO" sz="1400" dirty="0">
                <a:solidFill>
                  <a:schemeClr val="tx1"/>
                </a:solidFill>
                <a:latin typeface="Montserrat Medium" panose="00000600000000000000" pitchFamily="2" charset="0"/>
              </a:rPr>
              <a:t>Eficiencia administrativa </a:t>
            </a:r>
          </a:p>
          <a:p>
            <a:pPr lvl="0" algn="ctr"/>
            <a:r>
              <a:rPr lang="es-CO" sz="1400" dirty="0">
                <a:solidFill>
                  <a:schemeClr val="tx1"/>
                </a:solidFill>
                <a:latin typeface="Montserrat Medium" panose="00000600000000000000" pitchFamily="2" charset="0"/>
              </a:rPr>
              <a:t>7%</a:t>
            </a:r>
          </a:p>
        </p:txBody>
      </p:sp>
      <p:sp>
        <p:nvSpPr>
          <p:cNvPr id="16" name="Rectángulo 15">
            <a:extLst>
              <a:ext uri="{FF2B5EF4-FFF2-40B4-BE49-F238E27FC236}">
                <a16:creationId xmlns:a16="http://schemas.microsoft.com/office/drawing/2014/main" id="{E9ABB80A-5749-1972-95F0-038C5A2F09FB}"/>
              </a:ext>
            </a:extLst>
          </p:cNvPr>
          <p:cNvSpPr/>
          <p:nvPr/>
        </p:nvSpPr>
        <p:spPr>
          <a:xfrm>
            <a:off x="97270" y="6023042"/>
            <a:ext cx="5734855" cy="553998"/>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s-CO" sz="1000" dirty="0">
                <a:solidFill>
                  <a:schemeClr val="tx1"/>
                </a:solidFill>
                <a:latin typeface="Montserrat Medium" panose="00000600000000000000" pitchFamily="2" charset="0"/>
              </a:rPr>
              <a:t>Una vez asignados los recursos, el respectivo municipio y distrito recibe el 55% de dicha asignación y el restante 45% es orientado y girado a las administraciones departamentales. En el caso del Distrito Capital, este recibe el 100% de su asignación.</a:t>
            </a:r>
          </a:p>
        </p:txBody>
      </p:sp>
      <mc:AlternateContent xmlns:mc="http://schemas.openxmlformats.org/markup-compatibility/2006" xmlns:a14="http://schemas.microsoft.com/office/drawing/2010/main">
        <mc:Choice Requires="a14">
          <p:sp>
            <p:nvSpPr>
              <p:cNvPr id="17" name="Rectángulo: esquinas redondeadas 16">
                <a:extLst>
                  <a:ext uri="{FF2B5EF4-FFF2-40B4-BE49-F238E27FC236}">
                    <a16:creationId xmlns:a16="http://schemas.microsoft.com/office/drawing/2014/main" id="{66306344-B628-CC65-FD1E-9ED5570DA580}"/>
                  </a:ext>
                </a:extLst>
              </p:cNvPr>
              <p:cNvSpPr/>
              <p:nvPr/>
            </p:nvSpPr>
            <p:spPr>
              <a:xfrm>
                <a:off x="229675" y="3069615"/>
                <a:ext cx="1919037" cy="916137"/>
              </a:xfrm>
              <a:prstGeom prst="round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s-CO" sz="1100" b="1" dirty="0">
                    <a:solidFill>
                      <a:schemeClr val="tx1"/>
                    </a:solidFill>
                    <a:latin typeface="Montserrat Medium" panose="00000600000000000000" pitchFamily="2" charset="0"/>
                  </a:rPr>
                  <a:t>Población DANE 60%</a:t>
                </a:r>
              </a:p>
              <a:p>
                <a:pPr lvl="0" algn="ctr"/>
                <a:endParaRPr lang="es-CO" sz="1200" b="1" dirty="0">
                  <a:solidFill>
                    <a:schemeClr val="tx1"/>
                  </a:solidFill>
                </a:endParaRPr>
              </a:p>
              <a:p>
                <a:pPr lvl="0" algn="ctr"/>
                <a14:m>
                  <m:oMathPara xmlns:m="http://schemas.openxmlformats.org/officeDocument/2006/math">
                    <m:oMathParaPr>
                      <m:jc m:val="centerGroup"/>
                    </m:oMathParaPr>
                    <m:oMath xmlns:m="http://schemas.openxmlformats.org/officeDocument/2006/math">
                      <m:f>
                        <m:fPr>
                          <m:ctrlPr>
                            <a:rPr lang="es-CO" sz="1200" i="1">
                              <a:solidFill>
                                <a:schemeClr val="tx1"/>
                              </a:solidFill>
                              <a:latin typeface="Cambria Math" panose="02040503050406030204" pitchFamily="18" charset="0"/>
                            </a:rPr>
                          </m:ctrlPr>
                        </m:fPr>
                        <m:num>
                          <m:r>
                            <a:rPr lang="es-CO" sz="1200" b="0" i="1" smtClean="0">
                              <a:solidFill>
                                <a:schemeClr val="tx1"/>
                              </a:solidFill>
                              <a:latin typeface="Cambria Math" panose="02040503050406030204" pitchFamily="18" charset="0"/>
                            </a:rPr>
                            <m:t>𝑃</m:t>
                          </m:r>
                          <m:r>
                            <a:rPr lang="es-MX" sz="1200" b="0" i="1" smtClean="0">
                              <a:solidFill>
                                <a:schemeClr val="tx1"/>
                              </a:solidFill>
                              <a:latin typeface="Cambria Math" panose="02040503050406030204" pitchFamily="18" charset="0"/>
                            </a:rPr>
                            <m:t>𝑜𝑏𝑙𝑎𝑐𝑖</m:t>
                          </m:r>
                          <m:r>
                            <a:rPr lang="es-MX" sz="1200" b="0" i="1" smtClean="0">
                              <a:solidFill>
                                <a:schemeClr val="tx1"/>
                              </a:solidFill>
                              <a:latin typeface="Cambria Math" panose="02040503050406030204" pitchFamily="18" charset="0"/>
                            </a:rPr>
                            <m:t>ó</m:t>
                          </m:r>
                          <m:r>
                            <a:rPr lang="es-MX" sz="1200" b="0" i="1" smtClean="0">
                              <a:solidFill>
                                <a:schemeClr val="tx1"/>
                              </a:solidFill>
                              <a:latin typeface="Cambria Math" panose="02040503050406030204" pitchFamily="18" charset="0"/>
                            </a:rPr>
                            <m:t>𝑛</m:t>
                          </m:r>
                          <m:r>
                            <a:rPr lang="es-CO" sz="1200" b="0" i="1" smtClean="0">
                              <a:solidFill>
                                <a:schemeClr val="tx1"/>
                              </a:solidFill>
                              <a:latin typeface="Cambria Math" panose="02040503050406030204" pitchFamily="18" charset="0"/>
                            </a:rPr>
                            <m:t> </m:t>
                          </m:r>
                          <m:r>
                            <a:rPr lang="es-MX" sz="1200" b="0" i="1" smtClean="0">
                              <a:solidFill>
                                <a:schemeClr val="tx1"/>
                              </a:solidFill>
                              <a:latin typeface="Cambria Math" panose="02040503050406030204" pitchFamily="18" charset="0"/>
                            </a:rPr>
                            <m:t>𝑑𝑒𝑙</m:t>
                          </m:r>
                          <m:r>
                            <a:rPr lang="es-MX" sz="1200" b="0" i="1" smtClean="0">
                              <a:solidFill>
                                <a:schemeClr val="tx1"/>
                              </a:solidFill>
                              <a:latin typeface="Cambria Math" panose="02040503050406030204" pitchFamily="18" charset="0"/>
                            </a:rPr>
                            <m:t> </m:t>
                          </m:r>
                          <m:r>
                            <a:rPr lang="es-MX" sz="1200" b="0" i="1" smtClean="0">
                              <a:solidFill>
                                <a:schemeClr val="tx1"/>
                              </a:solidFill>
                              <a:latin typeface="Cambria Math" panose="02040503050406030204" pitchFamily="18" charset="0"/>
                            </a:rPr>
                            <m:t>𝐵𝑒𝑛𝑒𝑓𝑖𝑐𝑖𝑎𝑟𝑖𝑜</m:t>
                          </m:r>
                        </m:num>
                        <m:den>
                          <m:nary>
                            <m:naryPr>
                              <m:chr m:val="∑"/>
                              <m:subHide m:val="on"/>
                              <m:supHide m:val="on"/>
                              <m:ctrlPr>
                                <a:rPr lang="es-MX" sz="1200" i="1">
                                  <a:solidFill>
                                    <a:schemeClr val="tx1"/>
                                  </a:solidFill>
                                  <a:latin typeface="Cambria Math" panose="02040503050406030204" pitchFamily="18" charset="0"/>
                                </a:rPr>
                              </m:ctrlPr>
                            </m:naryPr>
                            <m:sub/>
                            <m:sup/>
                            <m:e>
                              <m:r>
                                <a:rPr lang="es-MX" sz="1200" i="1">
                                  <a:solidFill>
                                    <a:schemeClr val="tx1"/>
                                  </a:solidFill>
                                  <a:latin typeface="Cambria Math" panose="02040503050406030204" pitchFamily="18" charset="0"/>
                                </a:rPr>
                                <m:t>𝑃𝑜𝑏𝑙𝑎𝑐𝑖</m:t>
                              </m:r>
                              <m:r>
                                <a:rPr lang="es-MX" sz="1200" i="1">
                                  <a:solidFill>
                                    <a:schemeClr val="tx1"/>
                                  </a:solidFill>
                                  <a:latin typeface="Cambria Math" panose="02040503050406030204" pitchFamily="18" charset="0"/>
                                </a:rPr>
                                <m:t>ó</m:t>
                              </m:r>
                              <m:r>
                                <a:rPr lang="es-MX" sz="1200" i="1">
                                  <a:solidFill>
                                    <a:schemeClr val="tx1"/>
                                  </a:solidFill>
                                  <a:latin typeface="Cambria Math" panose="02040503050406030204" pitchFamily="18" charset="0"/>
                                </a:rPr>
                                <m:t>𝑛</m:t>
                              </m:r>
                            </m:e>
                          </m:nary>
                        </m:den>
                      </m:f>
                    </m:oMath>
                  </m:oMathPara>
                </a14:m>
                <a:endParaRPr lang="es-CO" sz="1200" dirty="0">
                  <a:solidFill>
                    <a:schemeClr val="tx1"/>
                  </a:solidFill>
                </a:endParaRPr>
              </a:p>
            </p:txBody>
          </p:sp>
        </mc:Choice>
        <mc:Fallback xmlns="">
          <p:sp>
            <p:nvSpPr>
              <p:cNvPr id="17" name="Rectángulo: esquinas redondeadas 16">
                <a:extLst>
                  <a:ext uri="{FF2B5EF4-FFF2-40B4-BE49-F238E27FC236}">
                    <a16:creationId xmlns:a16="http://schemas.microsoft.com/office/drawing/2014/main" id="{66306344-B628-CC65-FD1E-9ED5570DA580}"/>
                  </a:ext>
                </a:extLst>
              </p:cNvPr>
              <p:cNvSpPr>
                <a:spLocks noRot="1" noChangeAspect="1" noMove="1" noResize="1" noEditPoints="1" noAdjustHandles="1" noChangeArrowheads="1" noChangeShapeType="1" noTextEdit="1"/>
              </p:cNvSpPr>
              <p:nvPr/>
            </p:nvSpPr>
            <p:spPr>
              <a:xfrm>
                <a:off x="229675" y="3069615"/>
                <a:ext cx="1919037" cy="916137"/>
              </a:xfrm>
              <a:prstGeom prst="roundRect">
                <a:avLst/>
              </a:prstGeom>
              <a:blipFill>
                <a:blip r:embed="rId4"/>
                <a:stretch>
                  <a:fillRect r="-7006" b="-44000"/>
                </a:stretch>
              </a:blipFill>
              <a:ln>
                <a:noFill/>
              </a:ln>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18" name="Rectángulo: esquinas redondeadas 17">
                <a:extLst>
                  <a:ext uri="{FF2B5EF4-FFF2-40B4-BE49-F238E27FC236}">
                    <a16:creationId xmlns:a16="http://schemas.microsoft.com/office/drawing/2014/main" id="{9F56EA9D-6674-7262-78FA-B24E8BE6D495}"/>
                  </a:ext>
                </a:extLst>
              </p:cNvPr>
              <p:cNvSpPr/>
              <p:nvPr/>
            </p:nvSpPr>
            <p:spPr>
              <a:xfrm>
                <a:off x="226988" y="4250427"/>
                <a:ext cx="1919036" cy="1139319"/>
              </a:xfrm>
              <a:prstGeom prst="round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s-CO" sz="1100" dirty="0">
                    <a:solidFill>
                      <a:schemeClr val="tx1"/>
                    </a:solidFill>
                    <a:latin typeface="Montserrat Medium" panose="00000600000000000000" pitchFamily="2" charset="0"/>
                  </a:rPr>
                  <a:t> </a:t>
                </a:r>
                <a:r>
                  <a:rPr lang="es-CO" sz="1100" b="1" dirty="0">
                    <a:solidFill>
                      <a:schemeClr val="tx1"/>
                    </a:solidFill>
                    <a:latin typeface="Montserrat Medium" panose="00000600000000000000" pitchFamily="2" charset="0"/>
                  </a:rPr>
                  <a:t>Población en Riesgo de Malaria 8</a:t>
                </a:r>
                <a:r>
                  <a:rPr lang="es-CO" sz="1200" b="1" dirty="0">
                    <a:solidFill>
                      <a:schemeClr val="tx1"/>
                    </a:solidFill>
                    <a:latin typeface="Montserrat Medium" panose="00000600000000000000" pitchFamily="2" charset="0"/>
                  </a:rPr>
                  <a:t>%</a:t>
                </a:r>
              </a:p>
              <a:p>
                <a:pPr lvl="0" algn="ctr"/>
                <a:endParaRPr lang="es-CO" sz="1200" b="1" dirty="0">
                  <a:solidFill>
                    <a:schemeClr val="tx1"/>
                  </a:solidFill>
                </a:endParaRPr>
              </a:p>
              <a:p>
                <a:pPr lvl="0" algn="ctr"/>
                <a14:m>
                  <m:oMathPara xmlns:m="http://schemas.openxmlformats.org/officeDocument/2006/math">
                    <m:oMathParaPr>
                      <m:jc m:val="centerGroup"/>
                    </m:oMathParaPr>
                    <m:oMath xmlns:m="http://schemas.openxmlformats.org/officeDocument/2006/math">
                      <m:f>
                        <m:fPr>
                          <m:ctrlPr>
                            <a:rPr lang="es-CO" sz="1200" i="1">
                              <a:solidFill>
                                <a:schemeClr val="tx1"/>
                              </a:solidFill>
                              <a:latin typeface="Cambria Math" panose="02040503050406030204" pitchFamily="18" charset="0"/>
                            </a:rPr>
                          </m:ctrlPr>
                        </m:fPr>
                        <m:num>
                          <m:r>
                            <a:rPr lang="es-CO" sz="1200" b="0" i="1" smtClean="0">
                              <a:solidFill>
                                <a:schemeClr val="tx1"/>
                              </a:solidFill>
                              <a:latin typeface="Cambria Math" panose="02040503050406030204" pitchFamily="18" charset="0"/>
                            </a:rPr>
                            <m:t>𝑃</m:t>
                          </m:r>
                          <m:r>
                            <a:rPr lang="es-CO" sz="1200" b="0" i="1" smtClean="0">
                              <a:solidFill>
                                <a:schemeClr val="tx1"/>
                              </a:solidFill>
                              <a:latin typeface="Cambria Math" panose="02040503050406030204" pitchFamily="18" charset="0"/>
                            </a:rPr>
                            <m:t>. </m:t>
                          </m:r>
                          <m:r>
                            <a:rPr lang="es-CO" sz="1200" b="0" i="1" smtClean="0">
                              <a:solidFill>
                                <a:schemeClr val="tx1"/>
                              </a:solidFill>
                              <a:latin typeface="Cambria Math" panose="02040503050406030204" pitchFamily="18" charset="0"/>
                            </a:rPr>
                            <m:t>𝑒𝑛</m:t>
                          </m:r>
                          <m:r>
                            <a:rPr lang="es-CO" sz="1200" b="0" i="1" smtClean="0">
                              <a:solidFill>
                                <a:schemeClr val="tx1"/>
                              </a:solidFill>
                              <a:latin typeface="Cambria Math" panose="02040503050406030204" pitchFamily="18" charset="0"/>
                            </a:rPr>
                            <m:t> </m:t>
                          </m:r>
                          <m:r>
                            <a:rPr lang="es-CO" sz="1200" b="0" i="1" smtClean="0">
                              <a:solidFill>
                                <a:schemeClr val="tx1"/>
                              </a:solidFill>
                              <a:latin typeface="Cambria Math" panose="02040503050406030204" pitchFamily="18" charset="0"/>
                            </a:rPr>
                            <m:t>𝑟𝑖𝑒𝑠𝑔𝑜</m:t>
                          </m:r>
                          <m:r>
                            <a:rPr lang="es-CO" sz="1200" b="0" i="1" smtClean="0">
                              <a:solidFill>
                                <a:schemeClr val="tx1"/>
                              </a:solidFill>
                              <a:latin typeface="Cambria Math" panose="02040503050406030204" pitchFamily="18" charset="0"/>
                            </a:rPr>
                            <m:t> </m:t>
                          </m:r>
                          <m:r>
                            <a:rPr lang="es-MX" sz="1200" b="0" i="1" smtClean="0">
                              <a:solidFill>
                                <a:schemeClr val="tx1"/>
                              </a:solidFill>
                              <a:latin typeface="Cambria Math" panose="02040503050406030204" pitchFamily="18" charset="0"/>
                            </a:rPr>
                            <m:t>𝐵𝑒𝑛𝑒𝑓𝑖𝑐𝑖𝑎𝑟𝑖𝑜</m:t>
                          </m:r>
                        </m:num>
                        <m:den>
                          <m:nary>
                            <m:naryPr>
                              <m:chr m:val="∑"/>
                              <m:subHide m:val="on"/>
                              <m:supHide m:val="on"/>
                              <m:ctrlPr>
                                <a:rPr lang="es-MX" sz="1200" i="1">
                                  <a:solidFill>
                                    <a:schemeClr val="tx1"/>
                                  </a:solidFill>
                                  <a:latin typeface="Cambria Math" panose="02040503050406030204" pitchFamily="18" charset="0"/>
                                </a:rPr>
                              </m:ctrlPr>
                            </m:naryPr>
                            <m:sub/>
                            <m:sup/>
                            <m:e>
                              <m:r>
                                <a:rPr lang="es-MX" sz="1200" i="1">
                                  <a:solidFill>
                                    <a:schemeClr val="tx1"/>
                                  </a:solidFill>
                                  <a:latin typeface="Cambria Math" panose="02040503050406030204" pitchFamily="18" charset="0"/>
                                </a:rPr>
                                <m:t>𝑃𝑜𝑏𝑙𝑎𝑐𝑖</m:t>
                              </m:r>
                              <m:r>
                                <a:rPr lang="es-MX" sz="1200" i="1">
                                  <a:solidFill>
                                    <a:schemeClr val="tx1"/>
                                  </a:solidFill>
                                  <a:latin typeface="Cambria Math" panose="02040503050406030204" pitchFamily="18" charset="0"/>
                                </a:rPr>
                                <m:t>ó</m:t>
                              </m:r>
                              <m:r>
                                <a:rPr lang="es-MX" sz="1200" i="1">
                                  <a:solidFill>
                                    <a:schemeClr val="tx1"/>
                                  </a:solidFill>
                                  <a:latin typeface="Cambria Math" panose="02040503050406030204" pitchFamily="18" charset="0"/>
                                </a:rPr>
                                <m:t>𝑛</m:t>
                              </m:r>
                            </m:e>
                          </m:nary>
                          <m:r>
                            <a:rPr lang="es-MX" sz="1200" b="0" i="1" smtClean="0">
                              <a:solidFill>
                                <a:schemeClr val="tx1"/>
                              </a:solidFill>
                              <a:latin typeface="Cambria Math" panose="02040503050406030204" pitchFamily="18" charset="0"/>
                            </a:rPr>
                            <m:t> </m:t>
                          </m:r>
                          <m:r>
                            <a:rPr lang="es-MX" sz="1200" b="0" i="1" smtClean="0">
                              <a:solidFill>
                                <a:schemeClr val="tx1"/>
                              </a:solidFill>
                              <a:latin typeface="Cambria Math" panose="02040503050406030204" pitchFamily="18" charset="0"/>
                            </a:rPr>
                            <m:t>𝑒𝑛</m:t>
                          </m:r>
                          <m:r>
                            <a:rPr lang="es-MX" sz="1200" b="0" i="1" smtClean="0">
                              <a:solidFill>
                                <a:schemeClr val="tx1"/>
                              </a:solidFill>
                              <a:latin typeface="Cambria Math" panose="02040503050406030204" pitchFamily="18" charset="0"/>
                            </a:rPr>
                            <m:t> </m:t>
                          </m:r>
                          <m:r>
                            <a:rPr lang="es-MX" sz="1200" b="0" i="1" smtClean="0">
                              <a:solidFill>
                                <a:schemeClr val="tx1"/>
                              </a:solidFill>
                              <a:latin typeface="Cambria Math" panose="02040503050406030204" pitchFamily="18" charset="0"/>
                            </a:rPr>
                            <m:t>𝑟𝑖𝑒𝑠𝑔𝑜</m:t>
                          </m:r>
                        </m:den>
                      </m:f>
                    </m:oMath>
                  </m:oMathPara>
                </a14:m>
                <a:endParaRPr lang="es-CO" sz="1200" dirty="0">
                  <a:solidFill>
                    <a:schemeClr val="tx1"/>
                  </a:solidFill>
                </a:endParaRPr>
              </a:p>
            </p:txBody>
          </p:sp>
        </mc:Choice>
        <mc:Fallback xmlns="">
          <p:sp>
            <p:nvSpPr>
              <p:cNvPr id="18" name="Rectángulo: esquinas redondeadas 17">
                <a:extLst>
                  <a:ext uri="{FF2B5EF4-FFF2-40B4-BE49-F238E27FC236}">
                    <a16:creationId xmlns:a16="http://schemas.microsoft.com/office/drawing/2014/main" id="{9F56EA9D-6674-7262-78FA-B24E8BE6D495}"/>
                  </a:ext>
                </a:extLst>
              </p:cNvPr>
              <p:cNvSpPr>
                <a:spLocks noRot="1" noChangeAspect="1" noMove="1" noResize="1" noEditPoints="1" noAdjustHandles="1" noChangeArrowheads="1" noChangeShapeType="1" noTextEdit="1"/>
              </p:cNvSpPr>
              <p:nvPr/>
            </p:nvSpPr>
            <p:spPr>
              <a:xfrm>
                <a:off x="226988" y="4250427"/>
                <a:ext cx="1919036" cy="1139319"/>
              </a:xfrm>
              <a:prstGeom prst="roundRect">
                <a:avLst/>
              </a:prstGeom>
              <a:blipFill>
                <a:blip r:embed="rId5"/>
                <a:stretch>
                  <a:fillRect l="-1905" r="-317" b="-32620"/>
                </a:stretch>
              </a:blipFill>
              <a:ln>
                <a:noFill/>
              </a:ln>
            </p:spPr>
            <p:txBody>
              <a:bodyPr/>
              <a:lstStyle/>
              <a:p>
                <a:r>
                  <a:rPr lang="es-CO">
                    <a:noFill/>
                  </a:rPr>
                  <a:t> </a:t>
                </a:r>
              </a:p>
            </p:txBody>
          </p:sp>
        </mc:Fallback>
      </mc:AlternateContent>
      <p:sp>
        <p:nvSpPr>
          <p:cNvPr id="19" name="Rectángulo: esquinas redondeadas 18">
            <a:extLst>
              <a:ext uri="{FF2B5EF4-FFF2-40B4-BE49-F238E27FC236}">
                <a16:creationId xmlns:a16="http://schemas.microsoft.com/office/drawing/2014/main" id="{3137D06B-F998-BFBB-17BA-8B02C74699BA}"/>
              </a:ext>
            </a:extLst>
          </p:cNvPr>
          <p:cNvSpPr/>
          <p:nvPr/>
        </p:nvSpPr>
        <p:spPr>
          <a:xfrm>
            <a:off x="9374998" y="6063504"/>
            <a:ext cx="2472445" cy="510778"/>
          </a:xfrm>
          <a:prstGeom prst="roundRect">
            <a:avLst/>
          </a:prstGeom>
          <a:solidFill>
            <a:schemeClr val="bg1">
              <a:lumMod val="95000"/>
            </a:schemeClr>
          </a:solidFill>
          <a:ln>
            <a:solidFill>
              <a:schemeClr val="tx1"/>
            </a:solidFill>
          </a:ln>
        </p:spPr>
        <p:style>
          <a:lnRef idx="1">
            <a:schemeClr val="accent2"/>
          </a:lnRef>
          <a:fillRef idx="3">
            <a:schemeClr val="accent2"/>
          </a:fillRef>
          <a:effectRef idx="2">
            <a:schemeClr val="accent2"/>
          </a:effectRef>
          <a:fontRef idx="minor">
            <a:schemeClr val="lt1"/>
          </a:fontRef>
        </p:style>
        <p:txBody>
          <a:bodyPr wrap="square">
            <a:spAutoFit/>
          </a:bodyPr>
          <a:lstStyle/>
          <a:p>
            <a:pPr lvl="0" algn="ctr"/>
            <a:r>
              <a:rPr lang="es-MX" sz="1200" dirty="0">
                <a:solidFill>
                  <a:schemeClr val="tx1"/>
                </a:solidFill>
                <a:latin typeface="Montserrat Medium" panose="00000600000000000000" pitchFamily="2" charset="0"/>
              </a:rPr>
              <a:t>Decreto 268 de 2020 </a:t>
            </a:r>
          </a:p>
          <a:p>
            <a:pPr lvl="0" algn="ctr"/>
            <a:r>
              <a:rPr lang="es-MX" sz="1200" dirty="0">
                <a:solidFill>
                  <a:schemeClr val="tx1"/>
                </a:solidFill>
                <a:latin typeface="Montserrat Medium" panose="00000600000000000000" pitchFamily="2" charset="0"/>
              </a:rPr>
              <a:t>Decreto 292 de 2020</a:t>
            </a:r>
          </a:p>
        </p:txBody>
      </p:sp>
      <mc:AlternateContent xmlns:mc="http://schemas.openxmlformats.org/markup-compatibility/2006" xmlns:a14="http://schemas.microsoft.com/office/drawing/2010/main">
        <mc:Choice Requires="a14">
          <p:sp>
            <p:nvSpPr>
              <p:cNvPr id="20" name="Rectángulo: esquinas redondeadas 19">
                <a:extLst>
                  <a:ext uri="{FF2B5EF4-FFF2-40B4-BE49-F238E27FC236}">
                    <a16:creationId xmlns:a16="http://schemas.microsoft.com/office/drawing/2014/main" id="{94AD9804-C232-A92C-95D3-1AB3C50E8679}"/>
                  </a:ext>
                </a:extLst>
              </p:cNvPr>
              <p:cNvSpPr/>
              <p:nvPr/>
            </p:nvSpPr>
            <p:spPr>
              <a:xfrm>
                <a:off x="2226844" y="3069615"/>
                <a:ext cx="1919036" cy="932667"/>
              </a:xfrm>
              <a:prstGeom prst="round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s-CO" sz="1200" dirty="0">
                    <a:solidFill>
                      <a:schemeClr val="tx1"/>
                    </a:solidFill>
                  </a:rPr>
                  <a:t> </a:t>
                </a:r>
                <a:r>
                  <a:rPr lang="es-CO" sz="1100" b="1" dirty="0">
                    <a:solidFill>
                      <a:schemeClr val="tx1"/>
                    </a:solidFill>
                    <a:latin typeface="Montserrat Medium" panose="00000600000000000000" pitchFamily="2" charset="0"/>
                  </a:rPr>
                  <a:t>Índice de Ruralidad</a:t>
                </a:r>
              </a:p>
              <a:p>
                <a:pPr lvl="0" algn="ctr"/>
                <a:endParaRPr lang="es-CO" sz="1200" b="1" dirty="0">
                  <a:solidFill>
                    <a:schemeClr val="tx1"/>
                  </a:solidFill>
                </a:endParaRPr>
              </a:p>
              <a:p>
                <a:pPr lvl="0" algn="ctr"/>
                <a14:m>
                  <m:oMathPara xmlns:m="http://schemas.openxmlformats.org/officeDocument/2006/math">
                    <m:oMathParaPr>
                      <m:jc m:val="centerGroup"/>
                    </m:oMathParaPr>
                    <m:oMath xmlns:m="http://schemas.openxmlformats.org/officeDocument/2006/math">
                      <m:f>
                        <m:fPr>
                          <m:ctrlPr>
                            <a:rPr lang="es-CO" sz="1200" i="1">
                              <a:solidFill>
                                <a:schemeClr val="tx1"/>
                              </a:solidFill>
                              <a:latin typeface="Cambria Math" panose="02040503050406030204" pitchFamily="18" charset="0"/>
                            </a:rPr>
                          </m:ctrlPr>
                        </m:fPr>
                        <m:num>
                          <m:r>
                            <a:rPr lang="es-MX" sz="1200" b="0" i="1" smtClean="0">
                              <a:solidFill>
                                <a:schemeClr val="tx1"/>
                              </a:solidFill>
                              <a:latin typeface="Cambria Math" panose="02040503050406030204" pitchFamily="18" charset="0"/>
                            </a:rPr>
                            <m:t>𝑅𝑢𝑟𝑎𝑙𝑖𝑑𝑎𝑑</m:t>
                          </m:r>
                          <m:r>
                            <a:rPr lang="es-MX" sz="1200" b="0" i="1" smtClean="0">
                              <a:solidFill>
                                <a:schemeClr val="tx1"/>
                              </a:solidFill>
                              <a:latin typeface="Cambria Math" panose="02040503050406030204" pitchFamily="18" charset="0"/>
                            </a:rPr>
                            <m:t> </m:t>
                          </m:r>
                          <m:r>
                            <a:rPr lang="es-MX" sz="1200" b="0" i="1" smtClean="0">
                              <a:solidFill>
                                <a:schemeClr val="tx1"/>
                              </a:solidFill>
                              <a:latin typeface="Cambria Math" panose="02040503050406030204" pitchFamily="18" charset="0"/>
                            </a:rPr>
                            <m:t>𝐵𝑒𝑛𝑒𝑓𝑖𝑐𝑖𝑎𝑟𝑖𝑜</m:t>
                          </m:r>
                        </m:num>
                        <m:den>
                          <m:nary>
                            <m:naryPr>
                              <m:chr m:val="∑"/>
                              <m:subHide m:val="on"/>
                              <m:supHide m:val="on"/>
                              <m:ctrlPr>
                                <a:rPr lang="es-MX" sz="1200" i="1">
                                  <a:solidFill>
                                    <a:schemeClr val="tx1"/>
                                  </a:solidFill>
                                  <a:latin typeface="Cambria Math" panose="02040503050406030204" pitchFamily="18" charset="0"/>
                                </a:rPr>
                              </m:ctrlPr>
                            </m:naryPr>
                            <m:sub/>
                            <m:sup/>
                            <m:e>
                              <m:r>
                                <a:rPr lang="es-MX" sz="1200" b="0" i="1" smtClean="0">
                                  <a:solidFill>
                                    <a:schemeClr val="tx1"/>
                                  </a:solidFill>
                                  <a:latin typeface="Cambria Math" panose="02040503050406030204" pitchFamily="18" charset="0"/>
                                </a:rPr>
                                <m:t>𝑅𝑢𝑟𝑎𝑙𝑖𝑑𝑎𝑑</m:t>
                              </m:r>
                              <m:r>
                                <a:rPr lang="es-MX" sz="1200" b="0" i="1" smtClean="0">
                                  <a:solidFill>
                                    <a:schemeClr val="tx1"/>
                                  </a:solidFill>
                                  <a:latin typeface="Cambria Math" panose="02040503050406030204" pitchFamily="18" charset="0"/>
                                </a:rPr>
                                <m:t> </m:t>
                              </m:r>
                            </m:e>
                          </m:nary>
                        </m:den>
                      </m:f>
                    </m:oMath>
                  </m:oMathPara>
                </a14:m>
                <a:endParaRPr lang="es-CO" sz="1200" dirty="0">
                  <a:solidFill>
                    <a:schemeClr val="tx1"/>
                  </a:solidFill>
                </a:endParaRPr>
              </a:p>
            </p:txBody>
          </p:sp>
        </mc:Choice>
        <mc:Fallback xmlns="">
          <p:sp>
            <p:nvSpPr>
              <p:cNvPr id="20" name="Rectángulo: esquinas redondeadas 19">
                <a:extLst>
                  <a:ext uri="{FF2B5EF4-FFF2-40B4-BE49-F238E27FC236}">
                    <a16:creationId xmlns:a16="http://schemas.microsoft.com/office/drawing/2014/main" id="{94AD9804-C232-A92C-95D3-1AB3C50E8679}"/>
                  </a:ext>
                </a:extLst>
              </p:cNvPr>
              <p:cNvSpPr>
                <a:spLocks noRot="1" noChangeAspect="1" noMove="1" noResize="1" noEditPoints="1" noAdjustHandles="1" noChangeArrowheads="1" noChangeShapeType="1" noTextEdit="1"/>
              </p:cNvSpPr>
              <p:nvPr/>
            </p:nvSpPr>
            <p:spPr>
              <a:xfrm>
                <a:off x="2226844" y="3069615"/>
                <a:ext cx="1919036" cy="932667"/>
              </a:xfrm>
              <a:prstGeom prst="roundRect">
                <a:avLst/>
              </a:prstGeom>
              <a:blipFill>
                <a:blip r:embed="rId6"/>
                <a:stretch>
                  <a:fillRect b="-42484"/>
                </a:stretch>
              </a:blipFill>
              <a:ln>
                <a:noFill/>
              </a:ln>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21" name="Rectángulo: esquinas redondeadas 20">
                <a:extLst>
                  <a:ext uri="{FF2B5EF4-FFF2-40B4-BE49-F238E27FC236}">
                    <a16:creationId xmlns:a16="http://schemas.microsoft.com/office/drawing/2014/main" id="{16AE02C9-2014-2514-8EA1-B41D01A69D7D}"/>
                  </a:ext>
                </a:extLst>
              </p:cNvPr>
              <p:cNvSpPr/>
              <p:nvPr/>
            </p:nvSpPr>
            <p:spPr>
              <a:xfrm>
                <a:off x="4201701" y="3069617"/>
                <a:ext cx="1919036" cy="932667"/>
              </a:xfrm>
              <a:prstGeom prst="round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s-CO" sz="1200" dirty="0">
                    <a:solidFill>
                      <a:schemeClr val="tx1"/>
                    </a:solidFill>
                    <a:latin typeface="Montserrat Medium" panose="00000600000000000000" pitchFamily="2" charset="0"/>
                  </a:rPr>
                  <a:t> </a:t>
                </a:r>
                <a:r>
                  <a:rPr lang="es-CO" sz="1100" b="1" dirty="0">
                    <a:solidFill>
                      <a:schemeClr val="tx1"/>
                    </a:solidFill>
                    <a:latin typeface="Montserrat Medium" panose="00000600000000000000" pitchFamily="2" charset="0"/>
                  </a:rPr>
                  <a:t>NBI</a:t>
                </a:r>
              </a:p>
              <a:p>
                <a:pPr lvl="0" algn="ctr"/>
                <a:endParaRPr lang="es-CO" sz="1200" b="1" dirty="0">
                  <a:solidFill>
                    <a:schemeClr val="tx1"/>
                  </a:solidFill>
                </a:endParaRPr>
              </a:p>
              <a:p>
                <a:pPr lvl="0" algn="ctr"/>
                <a14:m>
                  <m:oMathPara xmlns:m="http://schemas.openxmlformats.org/officeDocument/2006/math">
                    <m:oMathParaPr>
                      <m:jc m:val="centerGroup"/>
                    </m:oMathParaPr>
                    <m:oMath xmlns:m="http://schemas.openxmlformats.org/officeDocument/2006/math">
                      <m:f>
                        <m:fPr>
                          <m:ctrlPr>
                            <a:rPr lang="es-CO" sz="1200" i="1">
                              <a:solidFill>
                                <a:schemeClr val="tx1"/>
                              </a:solidFill>
                              <a:latin typeface="Cambria Math" panose="02040503050406030204" pitchFamily="18" charset="0"/>
                            </a:rPr>
                          </m:ctrlPr>
                        </m:fPr>
                        <m:num>
                          <m:r>
                            <a:rPr lang="es-MX" sz="1200" i="1">
                              <a:solidFill>
                                <a:schemeClr val="tx1"/>
                              </a:solidFill>
                              <a:latin typeface="Cambria Math" panose="02040503050406030204" pitchFamily="18" charset="0"/>
                            </a:rPr>
                            <m:t>𝑁𝐵𝐼</m:t>
                          </m:r>
                          <m:r>
                            <a:rPr lang="es-MX" sz="1200" i="1">
                              <a:solidFill>
                                <a:schemeClr val="tx1"/>
                              </a:solidFill>
                              <a:latin typeface="Cambria Math" panose="02040503050406030204" pitchFamily="18" charset="0"/>
                            </a:rPr>
                            <m:t> </m:t>
                          </m:r>
                          <m:r>
                            <a:rPr lang="es-MX" sz="1200" i="1">
                              <a:solidFill>
                                <a:schemeClr val="tx1"/>
                              </a:solidFill>
                              <a:latin typeface="Cambria Math" panose="02040503050406030204" pitchFamily="18" charset="0"/>
                            </a:rPr>
                            <m:t>𝐵𝑒𝑛𝑒𝑓𝑖𝑐𝑖𝑎𝑟𝑖𝑜</m:t>
                          </m:r>
                        </m:num>
                        <m:den>
                          <m:nary>
                            <m:naryPr>
                              <m:chr m:val="∑"/>
                              <m:subHide m:val="on"/>
                              <m:supHide m:val="on"/>
                              <m:ctrlPr>
                                <a:rPr lang="es-MX" sz="1200" i="1">
                                  <a:solidFill>
                                    <a:schemeClr val="tx1"/>
                                  </a:solidFill>
                                  <a:latin typeface="Cambria Math" panose="02040503050406030204" pitchFamily="18" charset="0"/>
                                </a:rPr>
                              </m:ctrlPr>
                            </m:naryPr>
                            <m:sub/>
                            <m:sup/>
                            <m:e>
                              <m:r>
                                <a:rPr lang="es-MX" sz="1200" i="1">
                                  <a:solidFill>
                                    <a:schemeClr val="tx1"/>
                                  </a:solidFill>
                                  <a:latin typeface="Cambria Math" panose="02040503050406030204" pitchFamily="18" charset="0"/>
                                </a:rPr>
                                <m:t>𝑁𝐵𝐼</m:t>
                              </m:r>
                              <m:r>
                                <a:rPr lang="es-MX" sz="1200" i="1">
                                  <a:solidFill>
                                    <a:schemeClr val="tx1"/>
                                  </a:solidFill>
                                  <a:latin typeface="Cambria Math" panose="02040503050406030204" pitchFamily="18" charset="0"/>
                                </a:rPr>
                                <m:t> </m:t>
                              </m:r>
                            </m:e>
                          </m:nary>
                        </m:den>
                      </m:f>
                    </m:oMath>
                  </m:oMathPara>
                </a14:m>
                <a:endParaRPr lang="es-CO" sz="1200" dirty="0">
                  <a:solidFill>
                    <a:schemeClr val="tx1"/>
                  </a:solidFill>
                </a:endParaRPr>
              </a:p>
            </p:txBody>
          </p:sp>
        </mc:Choice>
        <mc:Fallback xmlns="">
          <p:sp>
            <p:nvSpPr>
              <p:cNvPr id="21" name="Rectángulo: esquinas redondeadas 20">
                <a:extLst>
                  <a:ext uri="{FF2B5EF4-FFF2-40B4-BE49-F238E27FC236}">
                    <a16:creationId xmlns:a16="http://schemas.microsoft.com/office/drawing/2014/main" id="{16AE02C9-2014-2514-8EA1-B41D01A69D7D}"/>
                  </a:ext>
                </a:extLst>
              </p:cNvPr>
              <p:cNvSpPr>
                <a:spLocks noRot="1" noChangeAspect="1" noMove="1" noResize="1" noEditPoints="1" noAdjustHandles="1" noChangeArrowheads="1" noChangeShapeType="1" noTextEdit="1"/>
              </p:cNvSpPr>
              <p:nvPr/>
            </p:nvSpPr>
            <p:spPr>
              <a:xfrm>
                <a:off x="4201701" y="3069617"/>
                <a:ext cx="1919036" cy="932667"/>
              </a:xfrm>
              <a:prstGeom prst="roundRect">
                <a:avLst/>
              </a:prstGeom>
              <a:blipFill>
                <a:blip r:embed="rId7"/>
                <a:stretch>
                  <a:fillRect b="-42484"/>
                </a:stretch>
              </a:blipFill>
              <a:ln>
                <a:noFill/>
              </a:ln>
            </p:spPr>
            <p:txBody>
              <a:bodyPr/>
              <a:lstStyle/>
              <a:p>
                <a:r>
                  <a:rPr lang="es-CO">
                    <a:noFill/>
                  </a:rPr>
                  <a:t> </a:t>
                </a:r>
              </a:p>
            </p:txBody>
          </p:sp>
        </mc:Fallback>
      </mc:AlternateContent>
      <p:sp>
        <p:nvSpPr>
          <p:cNvPr id="22" name="Rectángulo: esquinas redondeadas 21">
            <a:extLst>
              <a:ext uri="{FF2B5EF4-FFF2-40B4-BE49-F238E27FC236}">
                <a16:creationId xmlns:a16="http://schemas.microsoft.com/office/drawing/2014/main" id="{0FFB9417-26FD-B2B0-D02B-93DCADCDA1DB}"/>
              </a:ext>
            </a:extLst>
          </p:cNvPr>
          <p:cNvSpPr/>
          <p:nvPr/>
        </p:nvSpPr>
        <p:spPr>
          <a:xfrm>
            <a:off x="6269436" y="2149809"/>
            <a:ext cx="1696610" cy="578882"/>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algn="ctr"/>
            <a:r>
              <a:rPr lang="es-CO" sz="1400" dirty="0">
                <a:solidFill>
                  <a:schemeClr val="tx1"/>
                </a:solidFill>
                <a:latin typeface="Montserrat Medium" panose="00000600000000000000" pitchFamily="2" charset="0"/>
              </a:rPr>
              <a:t>Densidad Poblacional 5%</a:t>
            </a:r>
          </a:p>
        </p:txBody>
      </p:sp>
      <mc:AlternateContent xmlns:mc="http://schemas.openxmlformats.org/markup-compatibility/2006" xmlns:a14="http://schemas.microsoft.com/office/drawing/2010/main">
        <mc:Choice Requires="a14">
          <p:sp>
            <p:nvSpPr>
              <p:cNvPr id="23" name="Rectángulo: esquinas redondeadas 22">
                <a:extLst>
                  <a:ext uri="{FF2B5EF4-FFF2-40B4-BE49-F238E27FC236}">
                    <a16:creationId xmlns:a16="http://schemas.microsoft.com/office/drawing/2014/main" id="{7E0AEB26-21B1-B126-D580-036A0C4590E8}"/>
                  </a:ext>
                </a:extLst>
              </p:cNvPr>
              <p:cNvSpPr/>
              <p:nvPr/>
            </p:nvSpPr>
            <p:spPr>
              <a:xfrm>
                <a:off x="10175693" y="3109981"/>
                <a:ext cx="1919037" cy="1784602"/>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s-CO" sz="1200" b="1" dirty="0">
                    <a:solidFill>
                      <a:schemeClr val="tx1"/>
                    </a:solidFill>
                    <a:latin typeface="Montserrat Medium" panose="00000600000000000000" pitchFamily="2" charset="0"/>
                  </a:rPr>
                  <a:t>Porcentaje de recursos comprometidos 4%</a:t>
                </a:r>
              </a:p>
              <a:p>
                <a:pPr lvl="0" algn="ctr"/>
                <a:endParaRPr lang="es-CO" sz="1200" b="1" dirty="0">
                  <a:solidFill>
                    <a:schemeClr val="tx1"/>
                  </a:solidFill>
                </a:endParaRPr>
              </a:p>
              <a:p>
                <a:pPr lvl="0" algn="ctr"/>
                <a14:m>
                  <m:oMathPara xmlns:m="http://schemas.openxmlformats.org/officeDocument/2006/math">
                    <m:oMathParaPr>
                      <m:jc m:val="centerGroup"/>
                    </m:oMathParaPr>
                    <m:oMath xmlns:m="http://schemas.openxmlformats.org/officeDocument/2006/math">
                      <m:f>
                        <m:fPr>
                          <m:ctrlPr>
                            <a:rPr lang="es-CO" sz="1200" i="1">
                              <a:solidFill>
                                <a:schemeClr val="tx1"/>
                              </a:solidFill>
                              <a:latin typeface="Cambria Math" panose="02040503050406030204" pitchFamily="18" charset="0"/>
                            </a:rPr>
                          </m:ctrlPr>
                        </m:fPr>
                        <m:num>
                          <m:r>
                            <a:rPr lang="es-MX" sz="1200" b="0" i="1" smtClean="0">
                              <a:solidFill>
                                <a:schemeClr val="tx1"/>
                              </a:solidFill>
                              <a:latin typeface="Cambria Math" panose="02040503050406030204" pitchFamily="18" charset="0"/>
                            </a:rPr>
                            <m:t>𝑅𝑒𝑐𝑢𝑟𝑠𝑜𝑠</m:t>
                          </m:r>
                          <m:r>
                            <a:rPr lang="es-MX" sz="1200" b="0" i="1" smtClean="0">
                              <a:solidFill>
                                <a:schemeClr val="tx1"/>
                              </a:solidFill>
                              <a:latin typeface="Cambria Math" panose="02040503050406030204" pitchFamily="18" charset="0"/>
                            </a:rPr>
                            <m:t> </m:t>
                          </m:r>
                          <m:r>
                            <a:rPr lang="es-MX" sz="1200" b="0" i="1" smtClean="0">
                              <a:solidFill>
                                <a:schemeClr val="tx1"/>
                              </a:solidFill>
                              <a:latin typeface="Cambria Math" panose="02040503050406030204" pitchFamily="18" charset="0"/>
                            </a:rPr>
                            <m:t>𝐶</m:t>
                          </m:r>
                          <m:r>
                            <a:rPr lang="es-MX" sz="1200" b="0" i="1" smtClean="0">
                              <a:solidFill>
                                <a:schemeClr val="tx1"/>
                              </a:solidFill>
                              <a:latin typeface="Cambria Math" panose="02040503050406030204" pitchFamily="18" charset="0"/>
                            </a:rPr>
                            <m:t>. </m:t>
                          </m:r>
                          <m:r>
                            <a:rPr lang="es-MX" sz="1200" b="0" i="1" smtClean="0">
                              <a:solidFill>
                                <a:schemeClr val="tx1"/>
                              </a:solidFill>
                              <a:latin typeface="Cambria Math" panose="02040503050406030204" pitchFamily="18" charset="0"/>
                            </a:rPr>
                            <m:t>𝐵𝑒𝑛𝑒𝑓𝑖𝑐𝑖𝑎𝑟𝑖𝑜</m:t>
                          </m:r>
                        </m:num>
                        <m:den>
                          <m:r>
                            <a:rPr lang="es-MX" sz="1200" b="0" i="1" smtClean="0">
                              <a:solidFill>
                                <a:schemeClr val="tx1"/>
                              </a:solidFill>
                              <a:latin typeface="Cambria Math" panose="02040503050406030204" pitchFamily="18" charset="0"/>
                            </a:rPr>
                            <m:t>𝑅𝑒𝑐𝑢𝑟𝑠𝑜𝑠</m:t>
                          </m:r>
                          <m:r>
                            <a:rPr lang="es-MX" sz="1200" b="0" i="1" smtClean="0">
                              <a:solidFill>
                                <a:schemeClr val="tx1"/>
                              </a:solidFill>
                              <a:latin typeface="Cambria Math" panose="02040503050406030204" pitchFamily="18" charset="0"/>
                            </a:rPr>
                            <m:t> </m:t>
                          </m:r>
                          <m:r>
                            <a:rPr lang="es-MX" sz="1200" b="0" i="1" smtClean="0">
                              <a:solidFill>
                                <a:schemeClr val="tx1"/>
                              </a:solidFill>
                              <a:latin typeface="Cambria Math" panose="02040503050406030204" pitchFamily="18" charset="0"/>
                            </a:rPr>
                            <m:t>𝐶</m:t>
                          </m:r>
                          <m:r>
                            <a:rPr lang="es-MX" sz="1200" b="0" i="1" smtClean="0">
                              <a:solidFill>
                                <a:schemeClr val="tx1"/>
                              </a:solidFill>
                              <a:latin typeface="Cambria Math" panose="02040503050406030204" pitchFamily="18" charset="0"/>
                            </a:rPr>
                            <m:t>. </m:t>
                          </m:r>
                          <m:r>
                            <a:rPr lang="es-CO" sz="1200" b="0" i="1" smtClean="0">
                              <a:solidFill>
                                <a:schemeClr val="tx1"/>
                              </a:solidFill>
                              <a:latin typeface="Cambria Math" panose="02040503050406030204" pitchFamily="18" charset="0"/>
                            </a:rPr>
                            <m:t>𝑇𝑜𝑡𝑎𝑙</m:t>
                          </m:r>
                          <m:r>
                            <a:rPr lang="es-MX" sz="1200" b="0" i="1" smtClean="0">
                              <a:solidFill>
                                <a:schemeClr val="tx1"/>
                              </a:solidFill>
                              <a:latin typeface="Cambria Math" panose="02040503050406030204" pitchFamily="18" charset="0"/>
                            </a:rPr>
                            <m:t>∗</m:t>
                          </m:r>
                        </m:den>
                      </m:f>
                    </m:oMath>
                  </m:oMathPara>
                </a14:m>
                <a:endParaRPr lang="es-MX" sz="1200" b="0" dirty="0">
                  <a:solidFill>
                    <a:schemeClr val="tx1"/>
                  </a:solidFill>
                </a:endParaRPr>
              </a:p>
              <a:p>
                <a:pPr lvl="0" algn="ctr"/>
                <a:endParaRPr lang="es-CO" sz="1200" dirty="0">
                  <a:solidFill>
                    <a:schemeClr val="tx1"/>
                  </a:solidFill>
                </a:endParaRPr>
              </a:p>
              <a:p>
                <a:r>
                  <a:rPr lang="es-CO" sz="800" dirty="0">
                    <a:solidFill>
                      <a:schemeClr val="tx1"/>
                    </a:solidFill>
                    <a:latin typeface="Montserrat Medium" panose="00000600000000000000" pitchFamily="2" charset="0"/>
                  </a:rPr>
                  <a:t>*Solo del grupo de los que cumplen</a:t>
                </a:r>
              </a:p>
            </p:txBody>
          </p:sp>
        </mc:Choice>
        <mc:Fallback xmlns="">
          <p:sp>
            <p:nvSpPr>
              <p:cNvPr id="23" name="Rectángulo: esquinas redondeadas 22">
                <a:extLst>
                  <a:ext uri="{FF2B5EF4-FFF2-40B4-BE49-F238E27FC236}">
                    <a16:creationId xmlns:a16="http://schemas.microsoft.com/office/drawing/2014/main" id="{7E0AEB26-21B1-B126-D580-036A0C4590E8}"/>
                  </a:ext>
                </a:extLst>
              </p:cNvPr>
              <p:cNvSpPr>
                <a:spLocks noRot="1" noChangeAspect="1" noMove="1" noResize="1" noEditPoints="1" noAdjustHandles="1" noChangeArrowheads="1" noChangeShapeType="1" noTextEdit="1"/>
              </p:cNvSpPr>
              <p:nvPr/>
            </p:nvSpPr>
            <p:spPr>
              <a:xfrm>
                <a:off x="10175693" y="3109981"/>
                <a:ext cx="1919037" cy="1784602"/>
              </a:xfrm>
              <a:prstGeom prst="roundRect">
                <a:avLst/>
              </a:prstGeom>
              <a:blipFill>
                <a:blip r:embed="rId8"/>
                <a:stretch>
                  <a:fillRect r="-1270"/>
                </a:stretch>
              </a:blipFill>
              <a:ln>
                <a:noFill/>
              </a:ln>
            </p:spPr>
            <p:txBody>
              <a:bodyPr/>
              <a:lstStyle/>
              <a:p>
                <a:r>
                  <a:rPr lang="es-CO">
                    <a:noFill/>
                  </a:rPr>
                  <a:t> </a:t>
                </a:r>
              </a:p>
            </p:txBody>
          </p:sp>
        </mc:Fallback>
      </mc:AlternateContent>
    </p:spTree>
    <p:extLst>
      <p:ext uri="{BB962C8B-B14F-4D97-AF65-F5344CB8AC3E}">
        <p14:creationId xmlns:p14="http://schemas.microsoft.com/office/powerpoint/2010/main" val="1494187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8ED0EE84-AD59-1CA2-780F-4B42D8E0FD76}"/>
              </a:ext>
            </a:extLst>
          </p:cNvPr>
          <p:cNvSpPr txBox="1">
            <a:spLocks/>
          </p:cNvSpPr>
          <p:nvPr/>
        </p:nvSpPr>
        <p:spPr>
          <a:xfrm>
            <a:off x="332137" y="835352"/>
            <a:ext cx="8500433" cy="106295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tx1"/>
                </a:solidFill>
                <a:latin typeface="Work Sans" panose="000005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3550" dirty="0">
                <a:latin typeface="Montserrat ExtraBold" panose="00000900000000000000" pitchFamily="2" charset="0"/>
                <a:ea typeface="Verdana" panose="020B0604030504040204" pitchFamily="34" charset="0"/>
                <a:cs typeface="Arial" panose="020B0604020202020204" pitchFamily="34" charset="0"/>
              </a:rPr>
              <a:t>Distribución del componente para Subsidio a la oferta – 3%</a:t>
            </a:r>
            <a:endParaRPr lang="es-CO" sz="3550" dirty="0">
              <a:latin typeface="Montserrat ExtraBold" panose="00000900000000000000" pitchFamily="2" charset="0"/>
            </a:endParaRPr>
          </a:p>
        </p:txBody>
      </p:sp>
      <p:cxnSp>
        <p:nvCxnSpPr>
          <p:cNvPr id="3" name="Conector recto de flecha 2">
            <a:extLst>
              <a:ext uri="{FF2B5EF4-FFF2-40B4-BE49-F238E27FC236}">
                <a16:creationId xmlns:a16="http://schemas.microsoft.com/office/drawing/2014/main" id="{6889563E-870F-206D-F462-A1B591ADD3AB}"/>
              </a:ext>
            </a:extLst>
          </p:cNvPr>
          <p:cNvCxnSpPr/>
          <p:nvPr/>
        </p:nvCxnSpPr>
        <p:spPr>
          <a:xfrm>
            <a:off x="10726217" y="2822946"/>
            <a:ext cx="0" cy="56724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 name="Conector recto de flecha 3">
            <a:extLst>
              <a:ext uri="{FF2B5EF4-FFF2-40B4-BE49-F238E27FC236}">
                <a16:creationId xmlns:a16="http://schemas.microsoft.com/office/drawing/2014/main" id="{936D6019-87AB-1BAD-9597-A0E842DA9CAC}"/>
              </a:ext>
            </a:extLst>
          </p:cNvPr>
          <p:cNvCxnSpPr/>
          <p:nvPr/>
        </p:nvCxnSpPr>
        <p:spPr>
          <a:xfrm>
            <a:off x="8832570" y="2546706"/>
            <a:ext cx="0" cy="56724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 name="Conector recto de flecha 4">
            <a:extLst>
              <a:ext uri="{FF2B5EF4-FFF2-40B4-BE49-F238E27FC236}">
                <a16:creationId xmlns:a16="http://schemas.microsoft.com/office/drawing/2014/main" id="{8705A523-26D7-7215-AD08-5E379A2ED55E}"/>
              </a:ext>
            </a:extLst>
          </p:cNvPr>
          <p:cNvCxnSpPr/>
          <p:nvPr/>
        </p:nvCxnSpPr>
        <p:spPr>
          <a:xfrm>
            <a:off x="6870965" y="2527881"/>
            <a:ext cx="0" cy="56724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 name="Conector recto de flecha 5">
            <a:extLst>
              <a:ext uri="{FF2B5EF4-FFF2-40B4-BE49-F238E27FC236}">
                <a16:creationId xmlns:a16="http://schemas.microsoft.com/office/drawing/2014/main" id="{431DDC79-EE42-D0F9-600E-8C4ACB2BCCC0}"/>
              </a:ext>
            </a:extLst>
          </p:cNvPr>
          <p:cNvCxnSpPr/>
          <p:nvPr/>
        </p:nvCxnSpPr>
        <p:spPr>
          <a:xfrm>
            <a:off x="4860545" y="2535531"/>
            <a:ext cx="0" cy="56724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 name="Rectángulo: esquinas redondeadas 6">
            <a:extLst>
              <a:ext uri="{FF2B5EF4-FFF2-40B4-BE49-F238E27FC236}">
                <a16:creationId xmlns:a16="http://schemas.microsoft.com/office/drawing/2014/main" id="{1D4E6D29-5548-BE60-E118-FA42A4EB1330}"/>
              </a:ext>
            </a:extLst>
          </p:cNvPr>
          <p:cNvSpPr/>
          <p:nvPr/>
        </p:nvSpPr>
        <p:spPr>
          <a:xfrm>
            <a:off x="4019116" y="2189705"/>
            <a:ext cx="1624473" cy="578882"/>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algn="ctr"/>
            <a:r>
              <a:rPr lang="es-CO" sz="1400" dirty="0">
                <a:solidFill>
                  <a:schemeClr val="tx1"/>
                </a:solidFill>
                <a:latin typeface="Montserrat Medium" panose="00000600000000000000" pitchFamily="2" charset="0"/>
              </a:rPr>
              <a:t>Población </a:t>
            </a:r>
          </a:p>
          <a:p>
            <a:pPr lvl="0" algn="ctr"/>
            <a:r>
              <a:rPr lang="es-CO" sz="1400" dirty="0">
                <a:solidFill>
                  <a:schemeClr val="tx1"/>
                </a:solidFill>
                <a:latin typeface="Montserrat Medium" panose="00000600000000000000" pitchFamily="2" charset="0"/>
              </a:rPr>
              <a:t>30%</a:t>
            </a:r>
          </a:p>
        </p:txBody>
      </p:sp>
      <p:sp>
        <p:nvSpPr>
          <p:cNvPr id="8" name="Rectángulo: esquinas redondeadas 7">
            <a:extLst>
              <a:ext uri="{FF2B5EF4-FFF2-40B4-BE49-F238E27FC236}">
                <a16:creationId xmlns:a16="http://schemas.microsoft.com/office/drawing/2014/main" id="{7AAB98C3-367E-1401-9AFA-7A893C328B02}"/>
              </a:ext>
            </a:extLst>
          </p:cNvPr>
          <p:cNvSpPr/>
          <p:nvPr/>
        </p:nvSpPr>
        <p:spPr>
          <a:xfrm>
            <a:off x="6015217" y="2189705"/>
            <a:ext cx="1696610" cy="578882"/>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algn="ctr"/>
            <a:r>
              <a:rPr lang="es-CO" sz="1400" dirty="0">
                <a:solidFill>
                  <a:schemeClr val="tx1"/>
                </a:solidFill>
                <a:latin typeface="Montserrat Medium" panose="00000600000000000000" pitchFamily="2" charset="0"/>
              </a:rPr>
              <a:t>Ruralidad</a:t>
            </a:r>
          </a:p>
          <a:p>
            <a:pPr lvl="0" algn="ctr"/>
            <a:r>
              <a:rPr lang="es-CO" sz="1400" dirty="0">
                <a:solidFill>
                  <a:schemeClr val="tx1"/>
                </a:solidFill>
                <a:latin typeface="Montserrat Medium" panose="00000600000000000000" pitchFamily="2" charset="0"/>
              </a:rPr>
              <a:t>22%</a:t>
            </a:r>
          </a:p>
        </p:txBody>
      </p:sp>
      <p:sp>
        <p:nvSpPr>
          <p:cNvPr id="9" name="Rectángulo: esquinas redondeadas 8">
            <a:extLst>
              <a:ext uri="{FF2B5EF4-FFF2-40B4-BE49-F238E27FC236}">
                <a16:creationId xmlns:a16="http://schemas.microsoft.com/office/drawing/2014/main" id="{7D426A63-A6F1-BE4B-60A4-7140743EFF34}"/>
              </a:ext>
            </a:extLst>
          </p:cNvPr>
          <p:cNvSpPr/>
          <p:nvPr/>
        </p:nvSpPr>
        <p:spPr>
          <a:xfrm>
            <a:off x="8002495" y="2204206"/>
            <a:ext cx="1696609" cy="578882"/>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algn="ctr"/>
            <a:r>
              <a:rPr lang="es-CO" sz="1400" dirty="0">
                <a:solidFill>
                  <a:schemeClr val="tx1"/>
                </a:solidFill>
                <a:latin typeface="Montserrat Medium" panose="00000600000000000000" pitchFamily="2" charset="0"/>
              </a:rPr>
              <a:t>Porcentaje de Pobreza 38%</a:t>
            </a:r>
          </a:p>
        </p:txBody>
      </p:sp>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A55533CE-DA81-E48E-7964-CB3BA46D18A0}"/>
                  </a:ext>
                </a:extLst>
              </p:cNvPr>
              <p:cNvSpPr/>
              <p:nvPr/>
            </p:nvSpPr>
            <p:spPr>
              <a:xfrm>
                <a:off x="9897446" y="3390190"/>
                <a:ext cx="1854647" cy="306590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CO" sz="1100" dirty="0">
                    <a:solidFill>
                      <a:schemeClr val="tx1"/>
                    </a:solidFill>
                    <a:latin typeface="Montserrat Medium" panose="00000600000000000000" pitchFamily="2" charset="0"/>
                  </a:rPr>
                  <a:t>Solo aplican los beneficiarios con una densidad poblacional superior al promedio nacional.</a:t>
                </a:r>
              </a:p>
              <a:p>
                <a:pPr algn="ctr"/>
                <a:endParaRPr lang="es-CO" sz="1100" dirty="0">
                  <a:solidFill>
                    <a:schemeClr val="tx1"/>
                  </a:solidFill>
                  <a:latin typeface="Montserrat Medium" panose="00000600000000000000" pitchFamily="2" charset="0"/>
                </a:endParaRPr>
              </a:p>
              <a:p>
                <a:pPr algn="ctr"/>
                <a:r>
                  <a:rPr lang="es-CO" sz="1100" b="1" dirty="0">
                    <a:solidFill>
                      <a:schemeClr val="tx1"/>
                    </a:solidFill>
                    <a:latin typeface="Montserrat Medium" panose="00000600000000000000" pitchFamily="2" charset="0"/>
                  </a:rPr>
                  <a:t>Densidad Poblacional</a:t>
                </a:r>
              </a:p>
              <a:p>
                <a:pPr algn="ctr"/>
                <a:endParaRPr lang="es-CO" sz="1100" b="1" dirty="0">
                  <a:solidFill>
                    <a:schemeClr val="tx1"/>
                  </a:solidFill>
                </a:endParaRPr>
              </a:p>
              <a:p>
                <a:pPr algn="ctr"/>
                <a14:m>
                  <m:oMathPara xmlns:m="http://schemas.openxmlformats.org/officeDocument/2006/math">
                    <m:oMathParaPr>
                      <m:jc m:val="centerGroup"/>
                    </m:oMathParaPr>
                    <m:oMath xmlns:m="http://schemas.openxmlformats.org/officeDocument/2006/math">
                      <m:f>
                        <m:fPr>
                          <m:ctrlPr>
                            <a:rPr lang="es-CO" sz="1100" i="1">
                              <a:solidFill>
                                <a:schemeClr val="tx1"/>
                              </a:solidFill>
                              <a:latin typeface="Cambria Math" panose="02040503050406030204" pitchFamily="18" charset="0"/>
                              <a:ea typeface="Cambria Math" panose="02040503050406030204" pitchFamily="18" charset="0"/>
                            </a:rPr>
                          </m:ctrlPr>
                        </m:fPr>
                        <m:num>
                          <m:r>
                            <a:rPr lang="es-CO" sz="1100" i="1">
                              <a:solidFill>
                                <a:schemeClr val="tx1"/>
                              </a:solidFill>
                              <a:latin typeface="Cambria Math" panose="02040503050406030204" pitchFamily="18" charset="0"/>
                              <a:ea typeface="Cambria Math" panose="02040503050406030204" pitchFamily="18" charset="0"/>
                            </a:rPr>
                            <m:t>Á</m:t>
                          </m:r>
                          <m:r>
                            <a:rPr lang="es-CO" sz="1100" i="1">
                              <a:solidFill>
                                <a:schemeClr val="tx1"/>
                              </a:solidFill>
                              <a:latin typeface="Cambria Math" panose="02040503050406030204" pitchFamily="18" charset="0"/>
                              <a:ea typeface="Cambria Math" panose="02040503050406030204" pitchFamily="18" charset="0"/>
                            </a:rPr>
                            <m:t>𝑟𝑒𝑎</m:t>
                          </m:r>
                          <m:r>
                            <a:rPr lang="es-CO" sz="1100" i="1">
                              <a:solidFill>
                                <a:schemeClr val="tx1"/>
                              </a:solidFill>
                              <a:latin typeface="Cambria Math" panose="02040503050406030204" pitchFamily="18" charset="0"/>
                              <a:ea typeface="Cambria Math" panose="02040503050406030204" pitchFamily="18" charset="0"/>
                            </a:rPr>
                            <m:t> </m:t>
                          </m:r>
                          <m:r>
                            <a:rPr lang="es-CO" sz="1100" i="1">
                              <a:solidFill>
                                <a:schemeClr val="tx1"/>
                              </a:solidFill>
                              <a:latin typeface="Cambria Math" panose="02040503050406030204" pitchFamily="18" charset="0"/>
                              <a:ea typeface="Cambria Math" panose="02040503050406030204" pitchFamily="18" charset="0"/>
                            </a:rPr>
                            <m:t>𝑑𝑒𝑙</m:t>
                          </m:r>
                          <m:r>
                            <a:rPr lang="es-CO" sz="1100" i="1">
                              <a:solidFill>
                                <a:schemeClr val="tx1"/>
                              </a:solidFill>
                              <a:latin typeface="Cambria Math" panose="02040503050406030204" pitchFamily="18" charset="0"/>
                              <a:ea typeface="Cambria Math" panose="02040503050406030204" pitchFamily="18" charset="0"/>
                            </a:rPr>
                            <m:t> </m:t>
                          </m:r>
                          <m:r>
                            <a:rPr lang="es-CO" sz="1100" i="1">
                              <a:solidFill>
                                <a:schemeClr val="tx1"/>
                              </a:solidFill>
                              <a:latin typeface="Cambria Math" panose="02040503050406030204" pitchFamily="18" charset="0"/>
                              <a:ea typeface="Cambria Math" panose="02040503050406030204" pitchFamily="18" charset="0"/>
                            </a:rPr>
                            <m:t>𝑀𝑢𝑛𝑖𝑐𝑖𝑝𝑖𝑜</m:t>
                          </m:r>
                        </m:num>
                        <m:den>
                          <m:r>
                            <a:rPr lang="es-CO" sz="1100" i="1">
                              <a:solidFill>
                                <a:schemeClr val="tx1"/>
                              </a:solidFill>
                              <a:latin typeface="Cambria Math" panose="02040503050406030204" pitchFamily="18" charset="0"/>
                              <a:ea typeface="Cambria Math" panose="02040503050406030204" pitchFamily="18" charset="0"/>
                            </a:rPr>
                            <m:t> </m:t>
                          </m:r>
                          <m:r>
                            <a:rPr lang="es-MX" sz="1100" i="1">
                              <a:solidFill>
                                <a:schemeClr val="tx1"/>
                              </a:solidFill>
                              <a:latin typeface="Cambria Math" panose="02040503050406030204" pitchFamily="18" charset="0"/>
                              <a:ea typeface="Cambria Math" panose="02040503050406030204" pitchFamily="18" charset="0"/>
                            </a:rPr>
                            <m:t>𝑃𝑜𝑏𝑙𝑎𝑐𝑖</m:t>
                          </m:r>
                          <m:r>
                            <a:rPr lang="es-MX" sz="1100" i="1">
                              <a:solidFill>
                                <a:schemeClr val="tx1"/>
                              </a:solidFill>
                              <a:latin typeface="Cambria Math" panose="02040503050406030204" pitchFamily="18" charset="0"/>
                              <a:ea typeface="Cambria Math" panose="02040503050406030204" pitchFamily="18" charset="0"/>
                            </a:rPr>
                            <m:t>ó</m:t>
                          </m:r>
                          <m:r>
                            <a:rPr lang="es-MX" sz="1100" i="1">
                              <a:solidFill>
                                <a:schemeClr val="tx1"/>
                              </a:solidFill>
                              <a:latin typeface="Cambria Math" panose="02040503050406030204" pitchFamily="18" charset="0"/>
                              <a:ea typeface="Cambria Math" panose="02040503050406030204" pitchFamily="18" charset="0"/>
                            </a:rPr>
                            <m:t>𝑛</m:t>
                          </m:r>
                          <m:r>
                            <a:rPr lang="es-MX" sz="1100" i="1">
                              <a:solidFill>
                                <a:schemeClr val="tx1"/>
                              </a:solidFill>
                              <a:latin typeface="Cambria Math" panose="02040503050406030204" pitchFamily="18" charset="0"/>
                              <a:ea typeface="Cambria Math" panose="02040503050406030204" pitchFamily="18" charset="0"/>
                            </a:rPr>
                            <m:t> </m:t>
                          </m:r>
                          <m:r>
                            <a:rPr lang="es-MX" sz="1100" b="0" i="1" smtClean="0">
                              <a:solidFill>
                                <a:schemeClr val="tx1"/>
                              </a:solidFill>
                              <a:latin typeface="Cambria Math" panose="02040503050406030204" pitchFamily="18" charset="0"/>
                              <a:ea typeface="Cambria Math" panose="02040503050406030204" pitchFamily="18" charset="0"/>
                            </a:rPr>
                            <m:t>𝑑𝑒𝑙</m:t>
                          </m:r>
                          <m:r>
                            <a:rPr lang="es-MX" sz="1100" b="0" i="1" smtClean="0">
                              <a:solidFill>
                                <a:schemeClr val="tx1"/>
                              </a:solidFill>
                              <a:latin typeface="Cambria Math" panose="02040503050406030204" pitchFamily="18" charset="0"/>
                              <a:ea typeface="Cambria Math" panose="02040503050406030204" pitchFamily="18" charset="0"/>
                            </a:rPr>
                            <m:t> </m:t>
                          </m:r>
                          <m:r>
                            <a:rPr lang="es-MX" sz="1100" b="0" i="1" smtClean="0">
                              <a:solidFill>
                                <a:schemeClr val="tx1"/>
                              </a:solidFill>
                              <a:latin typeface="Cambria Math" panose="02040503050406030204" pitchFamily="18" charset="0"/>
                              <a:ea typeface="Cambria Math" panose="02040503050406030204" pitchFamily="18" charset="0"/>
                            </a:rPr>
                            <m:t>𝑚𝑢𝑛𝑖𝑐𝑖𝑝𝑖𝑜</m:t>
                          </m:r>
                        </m:den>
                      </m:f>
                    </m:oMath>
                  </m:oMathPara>
                </a14:m>
                <a:endParaRPr lang="es-CO" sz="1100" b="1" dirty="0">
                  <a:solidFill>
                    <a:schemeClr val="tx1"/>
                  </a:solidFill>
                </a:endParaRPr>
              </a:p>
              <a:p>
                <a:pPr algn="ctr"/>
                <a:endParaRPr lang="es-CO" sz="1100" b="1" dirty="0">
                  <a:solidFill>
                    <a:schemeClr val="tx1"/>
                  </a:solidFill>
                </a:endParaRPr>
              </a:p>
              <a:p>
                <a:pPr algn="ctr"/>
                <a:r>
                  <a:rPr lang="es-CO" sz="1100" b="1" dirty="0">
                    <a:solidFill>
                      <a:schemeClr val="tx1"/>
                    </a:solidFill>
                    <a:latin typeface="Montserrat Medium" panose="00000600000000000000" pitchFamily="2" charset="0"/>
                  </a:rPr>
                  <a:t>Indicador Final</a:t>
                </a:r>
              </a:p>
              <a:p>
                <a:pPr algn="ctr"/>
                <a:endParaRPr lang="es-CO" sz="1100" b="1" dirty="0">
                  <a:solidFill>
                    <a:schemeClr val="tx1"/>
                  </a:solidFill>
                </a:endParaRPr>
              </a:p>
              <a:p>
                <a:pPr algn="ctr"/>
                <a14:m>
                  <m:oMathPara xmlns:m="http://schemas.openxmlformats.org/officeDocument/2006/math">
                    <m:oMathParaPr>
                      <m:jc m:val="centerGroup"/>
                    </m:oMathParaPr>
                    <m:oMath xmlns:m="http://schemas.openxmlformats.org/officeDocument/2006/math">
                      <m:f>
                        <m:fPr>
                          <m:ctrlPr>
                            <a:rPr lang="es-CO" sz="1100" i="1">
                              <a:solidFill>
                                <a:schemeClr val="tx1"/>
                              </a:solidFill>
                              <a:latin typeface="Cambria Math" panose="02040503050406030204" pitchFamily="18" charset="0"/>
                            </a:rPr>
                          </m:ctrlPr>
                        </m:fPr>
                        <m:num>
                          <m:r>
                            <a:rPr lang="es-MX" sz="1100" b="0" i="1" smtClean="0">
                              <a:solidFill>
                                <a:schemeClr val="tx1"/>
                              </a:solidFill>
                              <a:latin typeface="Cambria Math" panose="02040503050406030204" pitchFamily="18" charset="0"/>
                            </a:rPr>
                            <m:t>𝐷𝑒𝑛𝑠𝑖𝑑𝑎𝑑</m:t>
                          </m:r>
                          <m:r>
                            <a:rPr lang="es-MX" sz="1100" b="0" i="1" smtClean="0">
                              <a:solidFill>
                                <a:schemeClr val="tx1"/>
                              </a:solidFill>
                              <a:latin typeface="Cambria Math" panose="02040503050406030204" pitchFamily="18" charset="0"/>
                            </a:rPr>
                            <m:t>  </m:t>
                          </m:r>
                          <m:r>
                            <a:rPr lang="es-MX" sz="1100" i="1">
                              <a:solidFill>
                                <a:schemeClr val="tx1"/>
                              </a:solidFill>
                              <a:latin typeface="Cambria Math" panose="02040503050406030204" pitchFamily="18" charset="0"/>
                            </a:rPr>
                            <m:t>𝐵𝑒𝑛𝑒𝑓𝑖𝑐𝑖𝑎𝑟𝑖𝑜</m:t>
                          </m:r>
                        </m:num>
                        <m:den>
                          <m:r>
                            <a:rPr lang="es-MX" sz="1100" b="0" i="1" smtClean="0">
                              <a:solidFill>
                                <a:schemeClr val="tx1"/>
                              </a:solidFill>
                              <a:latin typeface="Cambria Math" panose="02040503050406030204" pitchFamily="18" charset="0"/>
                            </a:rPr>
                            <m:t>𝐷𝑒𝑛𝑠𝑖𝑑𝑎𝑑</m:t>
                          </m:r>
                          <m:r>
                            <a:rPr lang="es-MX" sz="1100" b="0" i="1" smtClean="0">
                              <a:solidFill>
                                <a:schemeClr val="tx1"/>
                              </a:solidFill>
                              <a:latin typeface="Cambria Math" panose="02040503050406030204" pitchFamily="18" charset="0"/>
                            </a:rPr>
                            <m:t>  </m:t>
                          </m:r>
                          <m:r>
                            <a:rPr lang="es-CO" sz="1100" i="1">
                              <a:solidFill>
                                <a:schemeClr val="tx1"/>
                              </a:solidFill>
                              <a:latin typeface="Cambria Math" panose="02040503050406030204" pitchFamily="18" charset="0"/>
                            </a:rPr>
                            <m:t>𝑇𝑜𝑡𝑎𝑙</m:t>
                          </m:r>
                          <m:r>
                            <a:rPr lang="es-MX" sz="1100" b="0" i="1" smtClean="0">
                              <a:solidFill>
                                <a:schemeClr val="tx1"/>
                              </a:solidFill>
                              <a:latin typeface="Cambria Math" panose="02040503050406030204" pitchFamily="18" charset="0"/>
                            </a:rPr>
                            <m:t>∗</m:t>
                          </m:r>
                        </m:den>
                      </m:f>
                    </m:oMath>
                  </m:oMathPara>
                </a14:m>
                <a:endParaRPr lang="es-CO" sz="1100" b="1" dirty="0">
                  <a:solidFill>
                    <a:schemeClr val="tx1"/>
                  </a:solidFill>
                </a:endParaRPr>
              </a:p>
              <a:p>
                <a:pPr algn="ctr"/>
                <a:endParaRPr lang="es-CO" sz="1100" b="1" dirty="0">
                  <a:solidFill>
                    <a:schemeClr val="tx1"/>
                  </a:solidFill>
                </a:endParaRPr>
              </a:p>
              <a:p>
                <a:r>
                  <a:rPr lang="es-CO" sz="800" dirty="0">
                    <a:solidFill>
                      <a:schemeClr val="tx1"/>
                    </a:solidFill>
                    <a:latin typeface="Montserrat Medium" panose="00000600000000000000" pitchFamily="2" charset="0"/>
                  </a:rPr>
                  <a:t>*Solo del grupo de los que aplican</a:t>
                </a:r>
              </a:p>
            </p:txBody>
          </p:sp>
        </mc:Choice>
        <mc:Fallback xmlns="">
          <p:sp>
            <p:nvSpPr>
              <p:cNvPr id="10" name="Rectángulo 9">
                <a:extLst>
                  <a:ext uri="{FF2B5EF4-FFF2-40B4-BE49-F238E27FC236}">
                    <a16:creationId xmlns:a16="http://schemas.microsoft.com/office/drawing/2014/main" id="{A55533CE-DA81-E48E-7964-CB3BA46D18A0}"/>
                  </a:ext>
                </a:extLst>
              </p:cNvPr>
              <p:cNvSpPr>
                <a:spLocks noRot="1" noChangeAspect="1" noMove="1" noResize="1" noEditPoints="1" noAdjustHandles="1" noChangeArrowheads="1" noChangeShapeType="1" noTextEdit="1"/>
              </p:cNvSpPr>
              <p:nvPr/>
            </p:nvSpPr>
            <p:spPr>
              <a:xfrm>
                <a:off x="9897446" y="3390190"/>
                <a:ext cx="1854647" cy="3065904"/>
              </a:xfrm>
              <a:prstGeom prst="rect">
                <a:avLst/>
              </a:prstGeom>
              <a:blipFill>
                <a:blip r:embed="rId2"/>
                <a:stretch>
                  <a:fillRect/>
                </a:stretch>
              </a:blipFill>
              <a:ln>
                <a:noFill/>
              </a:ln>
            </p:spPr>
            <p:txBody>
              <a:bodyPr/>
              <a:lstStyle/>
              <a:p>
                <a:r>
                  <a:rPr lang="es-CO">
                    <a:noFill/>
                  </a:rPr>
                  <a:t> </a:t>
                </a:r>
              </a:p>
            </p:txBody>
          </p:sp>
        </mc:Fallback>
      </mc:AlternateContent>
      <p:sp>
        <p:nvSpPr>
          <p:cNvPr id="11" name="Rectángulo: esquinas redondeadas 10">
            <a:extLst>
              <a:ext uri="{FF2B5EF4-FFF2-40B4-BE49-F238E27FC236}">
                <a16:creationId xmlns:a16="http://schemas.microsoft.com/office/drawing/2014/main" id="{B16C6EDC-F891-B239-96BB-96F593885EC6}"/>
              </a:ext>
            </a:extLst>
          </p:cNvPr>
          <p:cNvSpPr/>
          <p:nvPr/>
        </p:nvSpPr>
        <p:spPr>
          <a:xfrm>
            <a:off x="4019116" y="4688650"/>
            <a:ext cx="5679988" cy="1413153"/>
          </a:xfrm>
          <a:prstGeom prst="roundRect">
            <a:avLst/>
          </a:prstGeom>
          <a:noFill/>
          <a:ln>
            <a:noFill/>
          </a:ln>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s-MX" sz="1100" dirty="0">
                <a:solidFill>
                  <a:schemeClr val="tx1"/>
                </a:solidFill>
                <a:latin typeface="Montserrat Medium" panose="00000600000000000000" pitchFamily="2" charset="0"/>
              </a:rPr>
              <a:t>Los recursos se distribuyen entre los departamentos, municipios y distritos en donde se encuentren los monopolios en servicios trazadores no sostenibles por venta de servicios, certificados por el MSPS. </a:t>
            </a:r>
          </a:p>
          <a:p>
            <a:pPr algn="ctr"/>
            <a:endParaRPr lang="es-MX" sz="1100" dirty="0">
              <a:solidFill>
                <a:schemeClr val="tx1"/>
              </a:solidFill>
              <a:latin typeface="Montserrat Medium" panose="00000600000000000000" pitchFamily="2" charset="0"/>
            </a:endParaRPr>
          </a:p>
          <a:p>
            <a:pPr algn="ctr"/>
            <a:r>
              <a:rPr lang="es-MX" sz="1100" dirty="0">
                <a:solidFill>
                  <a:schemeClr val="tx1"/>
                </a:solidFill>
                <a:latin typeface="Montserrat Medium" panose="00000600000000000000" pitchFamily="2" charset="0"/>
              </a:rPr>
              <a:t>La asignación de estos recursos se realiza únicamente a entidades certificadas en salud, de lo contrario los recursos se asignan al departamento correspondiente.</a:t>
            </a:r>
            <a:endParaRPr lang="es-CO" sz="1100" dirty="0">
              <a:solidFill>
                <a:schemeClr val="tx1"/>
              </a:solidFill>
              <a:latin typeface="Montserrat Medium" panose="00000600000000000000" pitchFamily="2" charset="0"/>
            </a:endParaRPr>
          </a:p>
        </p:txBody>
      </p:sp>
      <mc:AlternateContent xmlns:mc="http://schemas.openxmlformats.org/markup-compatibility/2006" xmlns:a14="http://schemas.microsoft.com/office/drawing/2010/main">
        <mc:Choice Requires="a14">
          <p:sp>
            <p:nvSpPr>
              <p:cNvPr id="12" name="Rectángulo 11">
                <a:extLst>
                  <a:ext uri="{FF2B5EF4-FFF2-40B4-BE49-F238E27FC236}">
                    <a16:creationId xmlns:a16="http://schemas.microsoft.com/office/drawing/2014/main" id="{C51D4C99-3B67-33FB-4001-06C5FAD962F9}"/>
                  </a:ext>
                </a:extLst>
              </p:cNvPr>
              <p:cNvSpPr/>
              <p:nvPr/>
            </p:nvSpPr>
            <p:spPr>
              <a:xfrm>
                <a:off x="3914278" y="3124012"/>
                <a:ext cx="1919037" cy="78085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s-CO" sz="1100" b="1" dirty="0">
                    <a:solidFill>
                      <a:schemeClr val="tx1"/>
                    </a:solidFill>
                    <a:latin typeface="Montserrat Medium" panose="00000600000000000000" pitchFamily="2" charset="0"/>
                  </a:rPr>
                  <a:t>Población DANE</a:t>
                </a:r>
              </a:p>
              <a:p>
                <a:pPr lvl="0" algn="ctr"/>
                <a:endParaRPr lang="es-CO" sz="1100" b="1" dirty="0">
                  <a:solidFill>
                    <a:schemeClr val="tx1"/>
                  </a:solidFill>
                </a:endParaRPr>
              </a:p>
              <a:p>
                <a:pPr lvl="0" algn="ctr"/>
                <a14:m>
                  <m:oMathPara xmlns:m="http://schemas.openxmlformats.org/officeDocument/2006/math">
                    <m:oMathParaPr>
                      <m:jc m:val="centerGroup"/>
                    </m:oMathParaPr>
                    <m:oMath xmlns:m="http://schemas.openxmlformats.org/officeDocument/2006/math">
                      <m:f>
                        <m:fPr>
                          <m:ctrlPr>
                            <a:rPr lang="es-CO" sz="1100" i="1">
                              <a:solidFill>
                                <a:schemeClr val="tx1"/>
                              </a:solidFill>
                              <a:latin typeface="Cambria Math" panose="02040503050406030204" pitchFamily="18" charset="0"/>
                            </a:rPr>
                          </m:ctrlPr>
                        </m:fPr>
                        <m:num>
                          <m:r>
                            <a:rPr lang="es-CO" sz="1100" b="0" i="1" smtClean="0">
                              <a:solidFill>
                                <a:schemeClr val="tx1"/>
                              </a:solidFill>
                              <a:latin typeface="Cambria Math" panose="02040503050406030204" pitchFamily="18" charset="0"/>
                            </a:rPr>
                            <m:t>𝑃</m:t>
                          </m:r>
                          <m:r>
                            <a:rPr lang="es-MX" sz="1100" b="0" i="1" smtClean="0">
                              <a:solidFill>
                                <a:schemeClr val="tx1"/>
                              </a:solidFill>
                              <a:latin typeface="Cambria Math" panose="02040503050406030204" pitchFamily="18" charset="0"/>
                            </a:rPr>
                            <m:t>𝑜𝑏𝑙𝑎𝑐𝑖</m:t>
                          </m:r>
                          <m:r>
                            <a:rPr lang="es-MX" sz="1100" b="0" i="1" smtClean="0">
                              <a:solidFill>
                                <a:schemeClr val="tx1"/>
                              </a:solidFill>
                              <a:latin typeface="Cambria Math" panose="02040503050406030204" pitchFamily="18" charset="0"/>
                            </a:rPr>
                            <m:t>ó</m:t>
                          </m:r>
                          <m:r>
                            <a:rPr lang="es-MX" sz="1100" b="0" i="1" smtClean="0">
                              <a:solidFill>
                                <a:schemeClr val="tx1"/>
                              </a:solidFill>
                              <a:latin typeface="Cambria Math" panose="02040503050406030204" pitchFamily="18" charset="0"/>
                            </a:rPr>
                            <m:t>𝑛</m:t>
                          </m:r>
                          <m:r>
                            <a:rPr lang="es-CO" sz="1100" b="0" i="1" smtClean="0">
                              <a:solidFill>
                                <a:schemeClr val="tx1"/>
                              </a:solidFill>
                              <a:latin typeface="Cambria Math" panose="02040503050406030204" pitchFamily="18" charset="0"/>
                            </a:rPr>
                            <m:t> </m:t>
                          </m:r>
                          <m:r>
                            <a:rPr lang="es-MX" sz="1100" b="0" i="1" smtClean="0">
                              <a:solidFill>
                                <a:schemeClr val="tx1"/>
                              </a:solidFill>
                              <a:latin typeface="Cambria Math" panose="02040503050406030204" pitchFamily="18" charset="0"/>
                            </a:rPr>
                            <m:t>𝑑𝑒𝑙</m:t>
                          </m:r>
                          <m:r>
                            <a:rPr lang="es-MX" sz="1100" b="0" i="1" smtClean="0">
                              <a:solidFill>
                                <a:schemeClr val="tx1"/>
                              </a:solidFill>
                              <a:latin typeface="Cambria Math" panose="02040503050406030204" pitchFamily="18" charset="0"/>
                            </a:rPr>
                            <m:t> </m:t>
                          </m:r>
                          <m:r>
                            <a:rPr lang="es-MX" sz="1100" b="0" i="1" smtClean="0">
                              <a:solidFill>
                                <a:schemeClr val="tx1"/>
                              </a:solidFill>
                              <a:latin typeface="Cambria Math" panose="02040503050406030204" pitchFamily="18" charset="0"/>
                            </a:rPr>
                            <m:t>𝐵𝑒𝑛𝑒𝑓𝑖𝑐𝑖𝑎𝑟𝑖𝑜</m:t>
                          </m:r>
                        </m:num>
                        <m:den>
                          <m:nary>
                            <m:naryPr>
                              <m:chr m:val="∑"/>
                              <m:subHide m:val="on"/>
                              <m:supHide m:val="on"/>
                              <m:ctrlPr>
                                <a:rPr lang="es-MX" sz="1100" i="1">
                                  <a:solidFill>
                                    <a:schemeClr val="tx1"/>
                                  </a:solidFill>
                                  <a:latin typeface="Cambria Math" panose="02040503050406030204" pitchFamily="18" charset="0"/>
                                </a:rPr>
                              </m:ctrlPr>
                            </m:naryPr>
                            <m:sub/>
                            <m:sup/>
                            <m:e>
                              <m:r>
                                <a:rPr lang="es-MX" sz="1100" b="0" i="1" smtClean="0">
                                  <a:solidFill>
                                    <a:schemeClr val="tx1"/>
                                  </a:solidFill>
                                  <a:latin typeface="Cambria Math" panose="02040503050406030204" pitchFamily="18" charset="0"/>
                                </a:rPr>
                                <m:t>𝑃𝑜𝑏𝑙𝑎𝑐𝑖</m:t>
                              </m:r>
                              <m:r>
                                <a:rPr lang="es-MX" sz="1100" b="0" i="1" smtClean="0">
                                  <a:solidFill>
                                    <a:schemeClr val="tx1"/>
                                  </a:solidFill>
                                  <a:latin typeface="Cambria Math" panose="02040503050406030204" pitchFamily="18" charset="0"/>
                                </a:rPr>
                                <m:t>ó</m:t>
                              </m:r>
                              <m:r>
                                <a:rPr lang="es-MX" sz="1100" b="0" i="1" smtClean="0">
                                  <a:solidFill>
                                    <a:schemeClr val="tx1"/>
                                  </a:solidFill>
                                  <a:latin typeface="Cambria Math" panose="02040503050406030204" pitchFamily="18" charset="0"/>
                                </a:rPr>
                                <m:t>𝑛</m:t>
                              </m:r>
                            </m:e>
                          </m:nary>
                        </m:den>
                      </m:f>
                    </m:oMath>
                  </m:oMathPara>
                </a14:m>
                <a:endParaRPr lang="es-CO" sz="1100" dirty="0">
                  <a:solidFill>
                    <a:schemeClr val="tx1"/>
                  </a:solidFill>
                </a:endParaRPr>
              </a:p>
            </p:txBody>
          </p:sp>
        </mc:Choice>
        <mc:Fallback xmlns="">
          <p:sp>
            <p:nvSpPr>
              <p:cNvPr id="12" name="Rectángulo 11">
                <a:extLst>
                  <a:ext uri="{FF2B5EF4-FFF2-40B4-BE49-F238E27FC236}">
                    <a16:creationId xmlns:a16="http://schemas.microsoft.com/office/drawing/2014/main" id="{C51D4C99-3B67-33FB-4001-06C5FAD962F9}"/>
                  </a:ext>
                </a:extLst>
              </p:cNvPr>
              <p:cNvSpPr>
                <a:spLocks noRot="1" noChangeAspect="1" noMove="1" noResize="1" noEditPoints="1" noAdjustHandles="1" noChangeArrowheads="1" noChangeShapeType="1" noTextEdit="1"/>
              </p:cNvSpPr>
              <p:nvPr/>
            </p:nvSpPr>
            <p:spPr>
              <a:xfrm>
                <a:off x="3914278" y="3124012"/>
                <a:ext cx="1919037" cy="780855"/>
              </a:xfrm>
              <a:prstGeom prst="rect">
                <a:avLst/>
              </a:prstGeom>
              <a:blipFill>
                <a:blip r:embed="rId3"/>
                <a:stretch>
                  <a:fillRect b="-49612"/>
                </a:stretch>
              </a:blipFill>
              <a:ln>
                <a:noFill/>
              </a:ln>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13" name="Rectángulo 12">
                <a:extLst>
                  <a:ext uri="{FF2B5EF4-FFF2-40B4-BE49-F238E27FC236}">
                    <a16:creationId xmlns:a16="http://schemas.microsoft.com/office/drawing/2014/main" id="{C71FE15D-9187-D99C-2CDF-5D78F26D14D6}"/>
                  </a:ext>
                </a:extLst>
              </p:cNvPr>
              <p:cNvSpPr/>
              <p:nvPr/>
            </p:nvSpPr>
            <p:spPr>
              <a:xfrm>
                <a:off x="5911447" y="3124012"/>
                <a:ext cx="1919036" cy="78047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s-CO" sz="1100" dirty="0">
                    <a:solidFill>
                      <a:schemeClr val="tx1"/>
                    </a:solidFill>
                    <a:latin typeface="Montserrat Medium" panose="00000600000000000000" pitchFamily="2" charset="0"/>
                  </a:rPr>
                  <a:t> </a:t>
                </a:r>
                <a:r>
                  <a:rPr lang="es-CO" sz="1100" b="1" dirty="0">
                    <a:solidFill>
                      <a:schemeClr val="tx1"/>
                    </a:solidFill>
                    <a:latin typeface="Montserrat Medium" panose="00000600000000000000" pitchFamily="2" charset="0"/>
                  </a:rPr>
                  <a:t>Índice de Ruralidad</a:t>
                </a:r>
              </a:p>
              <a:p>
                <a:pPr lvl="0" algn="ctr"/>
                <a:endParaRPr lang="es-CO" sz="1100" b="1" dirty="0">
                  <a:solidFill>
                    <a:schemeClr val="tx1"/>
                  </a:solidFill>
                </a:endParaRPr>
              </a:p>
              <a:p>
                <a:pPr lvl="0" algn="ctr"/>
                <a14:m>
                  <m:oMathPara xmlns:m="http://schemas.openxmlformats.org/officeDocument/2006/math">
                    <m:oMathParaPr>
                      <m:jc m:val="centerGroup"/>
                    </m:oMathParaPr>
                    <m:oMath xmlns:m="http://schemas.openxmlformats.org/officeDocument/2006/math">
                      <m:f>
                        <m:fPr>
                          <m:ctrlPr>
                            <a:rPr lang="es-CO" sz="1100" i="1" smtClean="0">
                              <a:solidFill>
                                <a:schemeClr val="tx1"/>
                              </a:solidFill>
                              <a:latin typeface="Cambria Math" panose="02040503050406030204" pitchFamily="18" charset="0"/>
                            </a:rPr>
                          </m:ctrlPr>
                        </m:fPr>
                        <m:num>
                          <m:r>
                            <a:rPr lang="es-MX" sz="1100" b="0" i="1" smtClean="0">
                              <a:solidFill>
                                <a:schemeClr val="tx1"/>
                              </a:solidFill>
                              <a:latin typeface="Cambria Math" panose="02040503050406030204" pitchFamily="18" charset="0"/>
                            </a:rPr>
                            <m:t>𝑅𝑢𝑟𝑎𝑙𝑖𝑑𝑎𝑑</m:t>
                          </m:r>
                          <m:r>
                            <a:rPr lang="es-MX" sz="1100" b="0" i="1" smtClean="0">
                              <a:solidFill>
                                <a:schemeClr val="tx1"/>
                              </a:solidFill>
                              <a:latin typeface="Cambria Math" panose="02040503050406030204" pitchFamily="18" charset="0"/>
                            </a:rPr>
                            <m:t> </m:t>
                          </m:r>
                          <m:r>
                            <a:rPr lang="es-MX" sz="1100" b="0" i="1" smtClean="0">
                              <a:solidFill>
                                <a:schemeClr val="tx1"/>
                              </a:solidFill>
                              <a:latin typeface="Cambria Math" panose="02040503050406030204" pitchFamily="18" charset="0"/>
                            </a:rPr>
                            <m:t>𝐵𝑒𝑛𝑒𝑓𝑖𝑐𝑖𝑎𝑟𝑖𝑜</m:t>
                          </m:r>
                        </m:num>
                        <m:den>
                          <m:nary>
                            <m:naryPr>
                              <m:chr m:val="∑"/>
                              <m:subHide m:val="on"/>
                              <m:supHide m:val="on"/>
                              <m:ctrlPr>
                                <a:rPr lang="es-MX" sz="1100" i="1" smtClean="0">
                                  <a:solidFill>
                                    <a:schemeClr val="tx1"/>
                                  </a:solidFill>
                                  <a:latin typeface="Cambria Math" panose="02040503050406030204" pitchFamily="18" charset="0"/>
                                </a:rPr>
                              </m:ctrlPr>
                            </m:naryPr>
                            <m:sub/>
                            <m:sup/>
                            <m:e>
                              <m:r>
                                <a:rPr lang="es-MX" sz="1100" b="0" i="1" smtClean="0">
                                  <a:solidFill>
                                    <a:schemeClr val="tx1"/>
                                  </a:solidFill>
                                  <a:latin typeface="Cambria Math" panose="02040503050406030204" pitchFamily="18" charset="0"/>
                                </a:rPr>
                                <m:t>𝑅𝑢𝑟𝑎𝑙𝑖𝑑𝑎𝑑</m:t>
                              </m:r>
                            </m:e>
                          </m:nary>
                        </m:den>
                      </m:f>
                    </m:oMath>
                  </m:oMathPara>
                </a14:m>
                <a:endParaRPr lang="es-CO" sz="1100" dirty="0">
                  <a:solidFill>
                    <a:schemeClr val="tx1"/>
                  </a:solidFill>
                </a:endParaRPr>
              </a:p>
            </p:txBody>
          </p:sp>
        </mc:Choice>
        <mc:Fallback xmlns="">
          <p:sp>
            <p:nvSpPr>
              <p:cNvPr id="13" name="Rectángulo 12">
                <a:extLst>
                  <a:ext uri="{FF2B5EF4-FFF2-40B4-BE49-F238E27FC236}">
                    <a16:creationId xmlns:a16="http://schemas.microsoft.com/office/drawing/2014/main" id="{C71FE15D-9187-D99C-2CDF-5D78F26D14D6}"/>
                  </a:ext>
                </a:extLst>
              </p:cNvPr>
              <p:cNvSpPr>
                <a:spLocks noRot="1" noChangeAspect="1" noMove="1" noResize="1" noEditPoints="1" noAdjustHandles="1" noChangeArrowheads="1" noChangeShapeType="1" noTextEdit="1"/>
              </p:cNvSpPr>
              <p:nvPr/>
            </p:nvSpPr>
            <p:spPr>
              <a:xfrm>
                <a:off x="5911447" y="3124012"/>
                <a:ext cx="1919036" cy="780470"/>
              </a:xfrm>
              <a:prstGeom prst="rect">
                <a:avLst/>
              </a:prstGeom>
              <a:blipFill>
                <a:blip r:embed="rId4"/>
                <a:stretch>
                  <a:fillRect b="-50781"/>
                </a:stretch>
              </a:blipFill>
              <a:ln>
                <a:noFill/>
              </a:ln>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14" name="Rectángulo 13">
                <a:extLst>
                  <a:ext uri="{FF2B5EF4-FFF2-40B4-BE49-F238E27FC236}">
                    <a16:creationId xmlns:a16="http://schemas.microsoft.com/office/drawing/2014/main" id="{B474F9F2-1D64-77DA-7BC3-221364B26402}"/>
                  </a:ext>
                </a:extLst>
              </p:cNvPr>
              <p:cNvSpPr/>
              <p:nvPr/>
            </p:nvSpPr>
            <p:spPr>
              <a:xfrm>
                <a:off x="7886304" y="3124014"/>
                <a:ext cx="1919036" cy="78047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s-CO" sz="1100" dirty="0">
                    <a:solidFill>
                      <a:schemeClr val="tx1"/>
                    </a:solidFill>
                    <a:latin typeface="Montserrat Medium" panose="00000600000000000000" pitchFamily="2" charset="0"/>
                  </a:rPr>
                  <a:t> </a:t>
                </a:r>
                <a:r>
                  <a:rPr lang="es-CO" sz="1100" b="1" dirty="0">
                    <a:solidFill>
                      <a:schemeClr val="tx1"/>
                    </a:solidFill>
                    <a:latin typeface="Montserrat Medium" panose="00000600000000000000" pitchFamily="2" charset="0"/>
                  </a:rPr>
                  <a:t>NBI</a:t>
                </a:r>
              </a:p>
              <a:p>
                <a:pPr lvl="0" algn="ctr"/>
                <a:endParaRPr lang="es-CO" sz="1100" b="1" dirty="0">
                  <a:solidFill>
                    <a:schemeClr val="tx1"/>
                  </a:solidFill>
                </a:endParaRPr>
              </a:p>
              <a:p>
                <a:pPr lvl="0" algn="ctr"/>
                <a14:m>
                  <m:oMathPara xmlns:m="http://schemas.openxmlformats.org/officeDocument/2006/math">
                    <m:oMathParaPr>
                      <m:jc m:val="centerGroup"/>
                    </m:oMathParaPr>
                    <m:oMath xmlns:m="http://schemas.openxmlformats.org/officeDocument/2006/math">
                      <m:f>
                        <m:fPr>
                          <m:ctrlPr>
                            <a:rPr lang="es-CO" sz="1100" i="1" smtClean="0">
                              <a:solidFill>
                                <a:schemeClr val="tx1"/>
                              </a:solidFill>
                              <a:latin typeface="Cambria Math" panose="02040503050406030204" pitchFamily="18" charset="0"/>
                            </a:rPr>
                          </m:ctrlPr>
                        </m:fPr>
                        <m:num>
                          <m:r>
                            <a:rPr lang="es-MX" sz="1100" b="0" i="1" smtClean="0">
                              <a:solidFill>
                                <a:schemeClr val="tx1"/>
                              </a:solidFill>
                              <a:latin typeface="Cambria Math" panose="02040503050406030204" pitchFamily="18" charset="0"/>
                            </a:rPr>
                            <m:t>𝑁𝐵𝐼</m:t>
                          </m:r>
                          <m:r>
                            <a:rPr lang="es-MX" sz="1100" b="0" i="1" smtClean="0">
                              <a:solidFill>
                                <a:schemeClr val="tx1"/>
                              </a:solidFill>
                              <a:latin typeface="Cambria Math" panose="02040503050406030204" pitchFamily="18" charset="0"/>
                            </a:rPr>
                            <m:t> </m:t>
                          </m:r>
                          <m:r>
                            <a:rPr lang="es-MX" sz="1100" b="0" i="1" smtClean="0">
                              <a:solidFill>
                                <a:schemeClr val="tx1"/>
                              </a:solidFill>
                              <a:latin typeface="Cambria Math" panose="02040503050406030204" pitchFamily="18" charset="0"/>
                            </a:rPr>
                            <m:t>𝐵𝑒𝑛𝑒𝑓𝑖𝑐𝑖𝑎𝑟𝑖𝑜</m:t>
                          </m:r>
                        </m:num>
                        <m:den>
                          <m:nary>
                            <m:naryPr>
                              <m:chr m:val="∑"/>
                              <m:subHide m:val="on"/>
                              <m:supHide m:val="on"/>
                              <m:ctrlPr>
                                <a:rPr lang="es-MX" sz="1100" b="0" i="1" smtClean="0">
                                  <a:solidFill>
                                    <a:schemeClr val="tx1"/>
                                  </a:solidFill>
                                  <a:latin typeface="Cambria Math" panose="02040503050406030204" pitchFamily="18" charset="0"/>
                                </a:rPr>
                              </m:ctrlPr>
                            </m:naryPr>
                            <m:sub/>
                            <m:sup/>
                            <m:e>
                              <m:r>
                                <a:rPr lang="es-MX" sz="1100" b="0" i="1" smtClean="0">
                                  <a:solidFill>
                                    <a:schemeClr val="tx1"/>
                                  </a:solidFill>
                                  <a:latin typeface="Cambria Math" panose="02040503050406030204" pitchFamily="18" charset="0"/>
                                </a:rPr>
                                <m:t>𝑁𝐵𝐼</m:t>
                              </m:r>
                            </m:e>
                          </m:nary>
                        </m:den>
                      </m:f>
                    </m:oMath>
                  </m:oMathPara>
                </a14:m>
                <a:endParaRPr lang="es-CO" sz="1100" dirty="0">
                  <a:solidFill>
                    <a:schemeClr val="tx1"/>
                  </a:solidFill>
                </a:endParaRPr>
              </a:p>
            </p:txBody>
          </p:sp>
        </mc:Choice>
        <mc:Fallback xmlns="">
          <p:sp>
            <p:nvSpPr>
              <p:cNvPr id="14" name="Rectángulo 13">
                <a:extLst>
                  <a:ext uri="{FF2B5EF4-FFF2-40B4-BE49-F238E27FC236}">
                    <a16:creationId xmlns:a16="http://schemas.microsoft.com/office/drawing/2014/main" id="{B474F9F2-1D64-77DA-7BC3-221364B26402}"/>
                  </a:ext>
                </a:extLst>
              </p:cNvPr>
              <p:cNvSpPr>
                <a:spLocks noRot="1" noChangeAspect="1" noMove="1" noResize="1" noEditPoints="1" noAdjustHandles="1" noChangeArrowheads="1" noChangeShapeType="1" noTextEdit="1"/>
              </p:cNvSpPr>
              <p:nvPr/>
            </p:nvSpPr>
            <p:spPr>
              <a:xfrm>
                <a:off x="7886304" y="3124014"/>
                <a:ext cx="1919036" cy="780470"/>
              </a:xfrm>
              <a:prstGeom prst="rect">
                <a:avLst/>
              </a:prstGeom>
              <a:blipFill>
                <a:blip r:embed="rId5"/>
                <a:stretch>
                  <a:fillRect b="-50781"/>
                </a:stretch>
              </a:blipFill>
              <a:ln>
                <a:noFill/>
              </a:ln>
            </p:spPr>
            <p:txBody>
              <a:bodyPr/>
              <a:lstStyle/>
              <a:p>
                <a:r>
                  <a:rPr lang="es-CO">
                    <a:noFill/>
                  </a:rPr>
                  <a:t> </a:t>
                </a:r>
              </a:p>
            </p:txBody>
          </p:sp>
        </mc:Fallback>
      </mc:AlternateContent>
      <p:sp>
        <p:nvSpPr>
          <p:cNvPr id="15" name="Rectángulo: esquinas redondeadas 14">
            <a:extLst>
              <a:ext uri="{FF2B5EF4-FFF2-40B4-BE49-F238E27FC236}">
                <a16:creationId xmlns:a16="http://schemas.microsoft.com/office/drawing/2014/main" id="{B4A02E46-77D6-09B0-0CD8-8A0662145107}"/>
              </a:ext>
            </a:extLst>
          </p:cNvPr>
          <p:cNvSpPr/>
          <p:nvPr/>
        </p:nvSpPr>
        <p:spPr>
          <a:xfrm>
            <a:off x="9945870" y="2189705"/>
            <a:ext cx="1696610" cy="817245"/>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algn="ctr"/>
            <a:r>
              <a:rPr lang="es-CO" sz="1400" dirty="0">
                <a:solidFill>
                  <a:schemeClr val="tx1"/>
                </a:solidFill>
                <a:latin typeface="Montserrat Medium" panose="00000600000000000000" pitchFamily="2" charset="0"/>
              </a:rPr>
              <a:t>Densidad Poblacional 10%</a:t>
            </a:r>
          </a:p>
        </p:txBody>
      </p:sp>
      <p:sp>
        <p:nvSpPr>
          <p:cNvPr id="16" name="Elipse 15">
            <a:extLst>
              <a:ext uri="{FF2B5EF4-FFF2-40B4-BE49-F238E27FC236}">
                <a16:creationId xmlns:a16="http://schemas.microsoft.com/office/drawing/2014/main" id="{32AC1589-2A63-977F-7475-17239AD7E773}"/>
              </a:ext>
            </a:extLst>
          </p:cNvPr>
          <p:cNvSpPr/>
          <p:nvPr/>
        </p:nvSpPr>
        <p:spPr>
          <a:xfrm>
            <a:off x="332137" y="2204206"/>
            <a:ext cx="452129" cy="430887"/>
          </a:xfrm>
          <a:prstGeom prst="ellipse">
            <a:avLst/>
          </a:prstGeom>
          <a:solidFill>
            <a:schemeClr val="bg1">
              <a:lumMod val="75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400" dirty="0">
                <a:latin typeface="Montserrat ExtraBold" panose="00000900000000000000" pitchFamily="2" charset="0"/>
              </a:rPr>
              <a:t>1</a:t>
            </a:r>
          </a:p>
        </p:txBody>
      </p:sp>
      <p:sp>
        <p:nvSpPr>
          <p:cNvPr id="17" name="Elipse 16">
            <a:extLst>
              <a:ext uri="{FF2B5EF4-FFF2-40B4-BE49-F238E27FC236}">
                <a16:creationId xmlns:a16="http://schemas.microsoft.com/office/drawing/2014/main" id="{0A1504A6-799B-29C7-CB51-2B8921AE7C54}"/>
              </a:ext>
            </a:extLst>
          </p:cNvPr>
          <p:cNvSpPr/>
          <p:nvPr/>
        </p:nvSpPr>
        <p:spPr>
          <a:xfrm>
            <a:off x="3308977" y="2228414"/>
            <a:ext cx="452129" cy="430887"/>
          </a:xfrm>
          <a:prstGeom prst="ellipse">
            <a:avLst/>
          </a:prstGeom>
          <a:solidFill>
            <a:schemeClr val="bg1">
              <a:lumMod val="75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1400" dirty="0">
                <a:latin typeface="Montserrat ExtraBold" panose="00000900000000000000" pitchFamily="2" charset="0"/>
              </a:rPr>
              <a:t>2</a:t>
            </a:r>
            <a:endParaRPr lang="es-CO" sz="1400" dirty="0">
              <a:latin typeface="Montserrat ExtraBold" panose="00000900000000000000" pitchFamily="2" charset="0"/>
            </a:endParaRPr>
          </a:p>
        </p:txBody>
      </p:sp>
      <p:sp>
        <p:nvSpPr>
          <p:cNvPr id="18" name="Rectángulo: esquinas redondeadas 17">
            <a:extLst>
              <a:ext uri="{FF2B5EF4-FFF2-40B4-BE49-F238E27FC236}">
                <a16:creationId xmlns:a16="http://schemas.microsoft.com/office/drawing/2014/main" id="{F1824F99-594C-8D8D-C57D-1DA8FF7F5776}"/>
              </a:ext>
            </a:extLst>
          </p:cNvPr>
          <p:cNvSpPr/>
          <p:nvPr/>
        </p:nvSpPr>
        <p:spPr>
          <a:xfrm>
            <a:off x="939224" y="2228414"/>
            <a:ext cx="2235701" cy="4388168"/>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endParaRPr lang="es-MX" sz="1400" dirty="0">
              <a:solidFill>
                <a:schemeClr val="tx1"/>
              </a:solidFill>
              <a:latin typeface="Montserrat Medium" panose="00000600000000000000" pitchFamily="2" charset="0"/>
            </a:endParaRPr>
          </a:p>
          <a:p>
            <a:pPr algn="ctr"/>
            <a:r>
              <a:rPr lang="es-MX" sz="1400" dirty="0">
                <a:solidFill>
                  <a:schemeClr val="tx1"/>
                </a:solidFill>
                <a:latin typeface="Montserrat Medium" panose="00000600000000000000" pitchFamily="2" charset="0"/>
              </a:rPr>
              <a:t>Un porcentaje de la bolsa se asigna con el fin de apoyar la operación, acceso y atención en salud a la población de los departamentos definidos en el literal l), del artículo 14 de la Ley 1122 de 2007 y del Departamento Archipiélago de San Andrés, Providencia y Santa Catalina, este porcentaje es certificado por el MSPS.</a:t>
            </a:r>
            <a:endParaRPr lang="es-CO" sz="1400" dirty="0">
              <a:solidFill>
                <a:schemeClr val="tx1"/>
              </a:solidFill>
              <a:latin typeface="Montserrat Medium" panose="00000600000000000000" pitchFamily="2" charset="0"/>
            </a:endParaRPr>
          </a:p>
        </p:txBody>
      </p:sp>
    </p:spTree>
    <p:extLst>
      <p:ext uri="{BB962C8B-B14F-4D97-AF65-F5344CB8AC3E}">
        <p14:creationId xmlns:p14="http://schemas.microsoft.com/office/powerpoint/2010/main" val="3939649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F1DAE1-8893-6E4F-7AC4-8DE9C6A2F254}"/>
              </a:ext>
            </a:extLst>
          </p:cNvPr>
          <p:cNvSpPr txBox="1">
            <a:spLocks/>
          </p:cNvSpPr>
          <p:nvPr/>
        </p:nvSpPr>
        <p:spPr>
          <a:xfrm>
            <a:off x="5635822" y="3036183"/>
            <a:ext cx="6358346" cy="1325563"/>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mj-ea"/>
                <a:cs typeface="+mj-cs"/>
              </a:defRPr>
            </a:lvl1pPr>
          </a:lstStyle>
          <a:p>
            <a:r>
              <a:rPr lang="es-MX" dirty="0">
                <a:latin typeface="Montserrat ExtraBold" panose="00000900000000000000" pitchFamily="2" charset="0"/>
              </a:rPr>
              <a:t>PARTICIPACIÓN PARA AGUA POTABLE Y SANEAMIENTO BÁSICO</a:t>
            </a:r>
          </a:p>
        </p:txBody>
      </p:sp>
      <p:pic>
        <p:nvPicPr>
          <p:cNvPr id="3" name="Imagen 2">
            <a:extLst>
              <a:ext uri="{FF2B5EF4-FFF2-40B4-BE49-F238E27FC236}">
                <a16:creationId xmlns:a16="http://schemas.microsoft.com/office/drawing/2014/main" id="{841DE3B7-3DC9-9AD9-307A-6BCBD7FC84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0757" y="3106863"/>
            <a:ext cx="1090669" cy="1090669"/>
          </a:xfrm>
          <a:prstGeom prst="rect">
            <a:avLst/>
          </a:prstGeom>
        </p:spPr>
      </p:pic>
    </p:spTree>
    <p:extLst>
      <p:ext uri="{BB962C8B-B14F-4D97-AF65-F5344CB8AC3E}">
        <p14:creationId xmlns:p14="http://schemas.microsoft.com/office/powerpoint/2010/main" val="3243690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B27E39A9-3F97-B8D4-2CB6-C809E78AF59D}"/>
              </a:ext>
            </a:extLst>
          </p:cNvPr>
          <p:cNvGraphicFramePr/>
          <p:nvPr>
            <p:extLst>
              <p:ext uri="{D42A27DB-BD31-4B8C-83A1-F6EECF244321}">
                <p14:modId xmlns:p14="http://schemas.microsoft.com/office/powerpoint/2010/main" val="1638249932"/>
              </p:ext>
            </p:extLst>
          </p:nvPr>
        </p:nvGraphicFramePr>
        <p:xfrm>
          <a:off x="533613" y="699047"/>
          <a:ext cx="11383300" cy="5918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0594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23496085-F6F4-6A9E-804A-71C61B5CE1B4}"/>
              </a:ext>
            </a:extLst>
          </p:cNvPr>
          <p:cNvSpPr/>
          <p:nvPr/>
        </p:nvSpPr>
        <p:spPr>
          <a:xfrm>
            <a:off x="837336" y="1935579"/>
            <a:ext cx="1819863" cy="578882"/>
          </a:xfrm>
          <a:prstGeom prst="round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lvl="0" algn="ctr"/>
            <a:r>
              <a:rPr lang="es-CO" sz="1400" b="1" dirty="0">
                <a:solidFill>
                  <a:schemeClr val="bg1"/>
                </a:solidFill>
                <a:latin typeface="Montserrat Medium" panose="00000600000000000000" pitchFamily="2" charset="0"/>
              </a:rPr>
              <a:t>Departamentos</a:t>
            </a:r>
          </a:p>
          <a:p>
            <a:pPr lvl="0" algn="ctr"/>
            <a:r>
              <a:rPr lang="es-CO" sz="1400" b="1" dirty="0">
                <a:solidFill>
                  <a:schemeClr val="bg1"/>
                </a:solidFill>
                <a:latin typeface="Montserrat Medium" panose="00000600000000000000" pitchFamily="2" charset="0"/>
              </a:rPr>
              <a:t>15%</a:t>
            </a:r>
          </a:p>
        </p:txBody>
      </p:sp>
      <p:cxnSp>
        <p:nvCxnSpPr>
          <p:cNvPr id="3" name="Conector recto de flecha 2">
            <a:extLst>
              <a:ext uri="{FF2B5EF4-FFF2-40B4-BE49-F238E27FC236}">
                <a16:creationId xmlns:a16="http://schemas.microsoft.com/office/drawing/2014/main" id="{4EEFE1D7-401C-BC05-C7AB-260597230244}"/>
              </a:ext>
            </a:extLst>
          </p:cNvPr>
          <p:cNvCxnSpPr>
            <a:cxnSpLocks/>
          </p:cNvCxnSpPr>
          <p:nvPr/>
        </p:nvCxnSpPr>
        <p:spPr>
          <a:xfrm>
            <a:off x="2779059" y="2213719"/>
            <a:ext cx="4566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Rectángulo: esquinas redondeadas 3">
            <a:extLst>
              <a:ext uri="{FF2B5EF4-FFF2-40B4-BE49-F238E27FC236}">
                <a16:creationId xmlns:a16="http://schemas.microsoft.com/office/drawing/2014/main" id="{502D7482-A7FC-E9FC-20B5-4B2DD6B9E58A}"/>
              </a:ext>
            </a:extLst>
          </p:cNvPr>
          <p:cNvSpPr/>
          <p:nvPr/>
        </p:nvSpPr>
        <p:spPr>
          <a:xfrm>
            <a:off x="3357596" y="1637338"/>
            <a:ext cx="4082511" cy="1225868"/>
          </a:xfrm>
          <a:prstGeom prst="roundRect">
            <a:avLst/>
          </a:prstGeom>
          <a:ln>
            <a:solidFill>
              <a:schemeClr val="bg1">
                <a:lumMod val="6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es-CO" sz="1100" dirty="0">
                <a:solidFill>
                  <a:schemeClr val="tx1"/>
                </a:solidFill>
                <a:latin typeface="Montserrat Medium" panose="00000600000000000000" pitchFamily="2" charset="0"/>
              </a:rPr>
              <a:t>Se tiene en cuenta la participación de los distritos y municipios de su jurisdicción por concepto de:</a:t>
            </a:r>
          </a:p>
          <a:p>
            <a:pPr lvl="0" algn="ctr"/>
            <a:r>
              <a:rPr lang="es-CO" sz="1100" dirty="0">
                <a:solidFill>
                  <a:schemeClr val="tx1"/>
                </a:solidFill>
                <a:latin typeface="Montserrat Medium" panose="00000600000000000000" pitchFamily="2" charset="0"/>
              </a:rPr>
              <a:t>i) déficit de coberturas</a:t>
            </a:r>
          </a:p>
          <a:p>
            <a:pPr lvl="0" algn="ctr"/>
            <a:r>
              <a:rPr lang="es-CO" sz="1100" dirty="0">
                <a:solidFill>
                  <a:schemeClr val="tx1"/>
                </a:solidFill>
                <a:latin typeface="Montserrat Medium" panose="00000600000000000000" pitchFamily="2" charset="0"/>
              </a:rPr>
              <a:t>ii) población atendida y balance de esquema solidario</a:t>
            </a:r>
          </a:p>
          <a:p>
            <a:pPr lvl="0" algn="ctr"/>
            <a:r>
              <a:rPr lang="es-CO" sz="1100" dirty="0">
                <a:solidFill>
                  <a:schemeClr val="tx1"/>
                </a:solidFill>
                <a:latin typeface="Montserrat Medium" panose="00000600000000000000" pitchFamily="2" charset="0"/>
              </a:rPr>
              <a:t>iii) esfuerzo de la entidad territorial en el aumento de coberturas.</a:t>
            </a:r>
            <a:endParaRPr lang="es-CO" sz="1100" b="1" dirty="0">
              <a:solidFill>
                <a:schemeClr val="tx1"/>
              </a:solidFill>
              <a:latin typeface="Montserrat Medium" panose="00000600000000000000" pitchFamily="2" charset="0"/>
            </a:endParaRPr>
          </a:p>
        </p:txBody>
      </p:sp>
      <p:sp>
        <p:nvSpPr>
          <p:cNvPr id="5" name="Rectángulo: esquinas redondeadas 4">
            <a:extLst>
              <a:ext uri="{FF2B5EF4-FFF2-40B4-BE49-F238E27FC236}">
                <a16:creationId xmlns:a16="http://schemas.microsoft.com/office/drawing/2014/main" id="{D9FA251F-4CEC-5C82-59A3-73B8A0FA4343}"/>
              </a:ext>
            </a:extLst>
          </p:cNvPr>
          <p:cNvSpPr/>
          <p:nvPr/>
        </p:nvSpPr>
        <p:spPr>
          <a:xfrm>
            <a:off x="8134921" y="1730981"/>
            <a:ext cx="3537570" cy="1038582"/>
          </a:xfrm>
          <a:prstGeom prst="roundRect">
            <a:avLst/>
          </a:prstGeom>
          <a:ln>
            <a:solidFill>
              <a:schemeClr val="bg1">
                <a:lumMod val="6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es-CO" sz="1100" dirty="0">
                <a:solidFill>
                  <a:schemeClr val="tx1"/>
                </a:solidFill>
                <a:latin typeface="Montserrat Medium" panose="00000600000000000000" pitchFamily="2" charset="0"/>
              </a:rPr>
              <a:t>Para cada departamento se suma los coeficientes de los criterios anteriores, se calcula una proporción y este coeficiente se</a:t>
            </a:r>
          </a:p>
          <a:p>
            <a:pPr lvl="0" algn="ctr"/>
            <a:r>
              <a:rPr lang="es-CO" sz="1100" dirty="0">
                <a:solidFill>
                  <a:schemeClr val="tx1"/>
                </a:solidFill>
                <a:latin typeface="Montserrat Medium" panose="00000600000000000000" pitchFamily="2" charset="0"/>
              </a:rPr>
              <a:t>multiplica por el monto de recursos a distribuir entre departamentos.</a:t>
            </a:r>
            <a:endParaRPr lang="es-CO" sz="1100" b="1" dirty="0">
              <a:solidFill>
                <a:schemeClr val="tx1"/>
              </a:solidFill>
              <a:latin typeface="Montserrat Medium" panose="00000600000000000000" pitchFamily="2" charset="0"/>
            </a:endParaRPr>
          </a:p>
        </p:txBody>
      </p:sp>
      <p:sp>
        <p:nvSpPr>
          <p:cNvPr id="6" name="Rectángulo: esquinas redondeadas 5">
            <a:extLst>
              <a:ext uri="{FF2B5EF4-FFF2-40B4-BE49-F238E27FC236}">
                <a16:creationId xmlns:a16="http://schemas.microsoft.com/office/drawing/2014/main" id="{8040BE11-7111-F226-DEB7-251D4846F659}"/>
              </a:ext>
            </a:extLst>
          </p:cNvPr>
          <p:cNvSpPr/>
          <p:nvPr/>
        </p:nvSpPr>
        <p:spPr>
          <a:xfrm>
            <a:off x="3432191" y="4402594"/>
            <a:ext cx="1775345" cy="510778"/>
          </a:xfrm>
          <a:prstGeom prst="round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lvl="0" algn="ctr"/>
            <a:r>
              <a:rPr lang="es-CO" sz="1200" dirty="0">
                <a:solidFill>
                  <a:schemeClr val="bg1"/>
                </a:solidFill>
                <a:latin typeface="Montserrat Medium" panose="00000600000000000000" pitchFamily="2" charset="0"/>
              </a:rPr>
              <a:t>Déficit de Coberturas 35%    </a:t>
            </a:r>
          </a:p>
        </p:txBody>
      </p:sp>
      <p:sp>
        <p:nvSpPr>
          <p:cNvPr id="7" name="Rectángulo: esquinas redondeadas 6">
            <a:extLst>
              <a:ext uri="{FF2B5EF4-FFF2-40B4-BE49-F238E27FC236}">
                <a16:creationId xmlns:a16="http://schemas.microsoft.com/office/drawing/2014/main" id="{1827E0A2-1AC3-9FED-3E96-59B4001A074D}"/>
              </a:ext>
            </a:extLst>
          </p:cNvPr>
          <p:cNvSpPr/>
          <p:nvPr/>
        </p:nvSpPr>
        <p:spPr>
          <a:xfrm>
            <a:off x="837336" y="2932382"/>
            <a:ext cx="1819863" cy="817245"/>
          </a:xfrm>
          <a:prstGeom prst="round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lvl="0" algn="ctr"/>
            <a:r>
              <a:rPr lang="es-CO" sz="1400" b="1" dirty="0">
                <a:solidFill>
                  <a:schemeClr val="bg1"/>
                </a:solidFill>
                <a:latin typeface="Montserrat Medium" panose="00000600000000000000" pitchFamily="2" charset="0"/>
              </a:rPr>
              <a:t>Municipios</a:t>
            </a:r>
          </a:p>
          <a:p>
            <a:pPr lvl="0" algn="ctr"/>
            <a:r>
              <a:rPr lang="es-CO" sz="1400" b="1" dirty="0">
                <a:solidFill>
                  <a:schemeClr val="bg1"/>
                </a:solidFill>
                <a:latin typeface="Montserrat Medium" panose="00000600000000000000" pitchFamily="2" charset="0"/>
              </a:rPr>
              <a:t>(5 Criterios)</a:t>
            </a:r>
          </a:p>
          <a:p>
            <a:pPr lvl="0" algn="ctr"/>
            <a:r>
              <a:rPr lang="es-CO" sz="1400" b="1" dirty="0">
                <a:solidFill>
                  <a:schemeClr val="bg1"/>
                </a:solidFill>
                <a:latin typeface="Montserrat Medium" panose="00000600000000000000" pitchFamily="2" charset="0"/>
              </a:rPr>
              <a:t>85%</a:t>
            </a:r>
          </a:p>
        </p:txBody>
      </p:sp>
      <p:cxnSp>
        <p:nvCxnSpPr>
          <p:cNvPr id="8" name="Conector recto de flecha 7">
            <a:extLst>
              <a:ext uri="{FF2B5EF4-FFF2-40B4-BE49-F238E27FC236}">
                <a16:creationId xmlns:a16="http://schemas.microsoft.com/office/drawing/2014/main" id="{16C6CE31-C17A-4689-88B2-9DE03AEC4077}"/>
              </a:ext>
            </a:extLst>
          </p:cNvPr>
          <p:cNvCxnSpPr>
            <a:cxnSpLocks/>
          </p:cNvCxnSpPr>
          <p:nvPr/>
        </p:nvCxnSpPr>
        <p:spPr>
          <a:xfrm>
            <a:off x="7560264" y="2219487"/>
            <a:ext cx="4545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ángulo: esquinas redondeadas 8">
            <a:extLst>
              <a:ext uri="{FF2B5EF4-FFF2-40B4-BE49-F238E27FC236}">
                <a16:creationId xmlns:a16="http://schemas.microsoft.com/office/drawing/2014/main" id="{AC467684-4929-624E-FF5E-241230529858}"/>
              </a:ext>
            </a:extLst>
          </p:cNvPr>
          <p:cNvSpPr/>
          <p:nvPr/>
        </p:nvSpPr>
        <p:spPr>
          <a:xfrm>
            <a:off x="5982530" y="3173570"/>
            <a:ext cx="5694760" cy="851297"/>
          </a:xfrm>
          <a:prstGeom prst="roundRect">
            <a:avLst/>
          </a:prstGeom>
          <a:ln>
            <a:solidFill>
              <a:schemeClr val="bg1">
                <a:lumMod val="6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es-CO" sz="1100" dirty="0">
                <a:solidFill>
                  <a:schemeClr val="tx1"/>
                </a:solidFill>
                <a:latin typeface="Montserrat Medium" panose="00000600000000000000" pitchFamily="2" charset="0"/>
              </a:rPr>
              <a:t>El cálculo es de acuerdo con el número de personas carentes del servicio de acueducto y alcantarillado, en relación con el número total de personas carentes del servicio en el país, considerando una estimación del diferencial de costos de provisión entre los diferentes servicios.</a:t>
            </a:r>
          </a:p>
        </p:txBody>
      </p:sp>
      <p:sp>
        <p:nvSpPr>
          <p:cNvPr id="10" name="Rectángulo: esquinas redondeadas 9">
            <a:extLst>
              <a:ext uri="{FF2B5EF4-FFF2-40B4-BE49-F238E27FC236}">
                <a16:creationId xmlns:a16="http://schemas.microsoft.com/office/drawing/2014/main" id="{57286699-BBCB-ECD3-6489-DE55700A1263}"/>
              </a:ext>
            </a:extLst>
          </p:cNvPr>
          <p:cNvSpPr/>
          <p:nvPr/>
        </p:nvSpPr>
        <p:spPr>
          <a:xfrm>
            <a:off x="5982530" y="4245901"/>
            <a:ext cx="5694760" cy="851297"/>
          </a:xfrm>
          <a:prstGeom prst="roundRect">
            <a:avLst/>
          </a:prstGeom>
          <a:ln>
            <a:solidFill>
              <a:schemeClr val="bg1">
                <a:lumMod val="6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es-CO" sz="1100" dirty="0">
                <a:solidFill>
                  <a:schemeClr val="tx1"/>
                </a:solidFill>
                <a:latin typeface="Montserrat Medium" panose="00000600000000000000" pitchFamily="2" charset="0"/>
              </a:rPr>
              <a:t>Para ello, se toma la proyección de la población urbana y rural y el porcentaje de personas no cubiertas en cada uno de estos servicios, calculado a partir de las coberturas de los servicios públicos domiciliarios de acueducto y alcantarillado.</a:t>
            </a:r>
          </a:p>
        </p:txBody>
      </p:sp>
      <p:sp>
        <p:nvSpPr>
          <p:cNvPr id="11" name="Rectángulo: esquinas redondeadas 10">
            <a:extLst>
              <a:ext uri="{FF2B5EF4-FFF2-40B4-BE49-F238E27FC236}">
                <a16:creationId xmlns:a16="http://schemas.microsoft.com/office/drawing/2014/main" id="{DEEE9839-FABB-4CBB-43F5-55C2E9E7018B}"/>
              </a:ext>
            </a:extLst>
          </p:cNvPr>
          <p:cNvSpPr/>
          <p:nvPr/>
        </p:nvSpPr>
        <p:spPr>
          <a:xfrm>
            <a:off x="5982530" y="5318232"/>
            <a:ext cx="5694760" cy="1038582"/>
          </a:xfrm>
          <a:prstGeom prst="roundRect">
            <a:avLst/>
          </a:prstGeom>
          <a:ln>
            <a:solidFill>
              <a:schemeClr val="bg1">
                <a:lumMod val="6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es-CO" sz="1100" dirty="0">
                <a:solidFill>
                  <a:schemeClr val="tx1"/>
                </a:solidFill>
                <a:latin typeface="Montserrat Medium" panose="00000600000000000000" pitchFamily="2" charset="0"/>
              </a:rPr>
              <a:t>El resultado se pondera con base en la relación disponible de costos de provisión entre los diferentes servicios. El resultado ponderado se divide entre la suma total de personas no atendidas, igualmente ponderada a nivel nacional. El coeficiente resultante para cada entidad territorial beneficiaria se aplica al monto total de recursos a distribuir por este criterio.</a:t>
            </a:r>
          </a:p>
        </p:txBody>
      </p:sp>
      <p:sp>
        <p:nvSpPr>
          <p:cNvPr id="12" name="Rectángulo: esquinas redondeadas 11">
            <a:extLst>
              <a:ext uri="{FF2B5EF4-FFF2-40B4-BE49-F238E27FC236}">
                <a16:creationId xmlns:a16="http://schemas.microsoft.com/office/drawing/2014/main" id="{9A446DB7-C8D0-1253-785A-E72E0E5A4819}"/>
              </a:ext>
            </a:extLst>
          </p:cNvPr>
          <p:cNvSpPr/>
          <p:nvPr/>
        </p:nvSpPr>
        <p:spPr>
          <a:xfrm>
            <a:off x="595030" y="3883973"/>
            <a:ext cx="2348992" cy="2676525"/>
          </a:xfrm>
          <a:prstGeom prst="round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s-CO" sz="1100" b="1" dirty="0">
                <a:solidFill>
                  <a:schemeClr val="tx1"/>
                </a:solidFill>
                <a:latin typeface="Montserrat Medium" panose="00000600000000000000" pitchFamily="2" charset="0"/>
              </a:rPr>
              <a:t>Variables </a:t>
            </a:r>
          </a:p>
          <a:p>
            <a:pPr lvl="0" algn="ctr"/>
            <a:endParaRPr lang="es-CO" sz="1100" b="1" dirty="0">
              <a:solidFill>
                <a:schemeClr val="accent1"/>
              </a:solidFill>
              <a:latin typeface="Montserrat Medium" panose="00000600000000000000" pitchFamily="2" charset="0"/>
            </a:endParaRPr>
          </a:p>
          <a:p>
            <a:pPr lvl="0" algn="ctr"/>
            <a:r>
              <a:rPr lang="es-CO" sz="1100" dirty="0">
                <a:solidFill>
                  <a:schemeClr val="tx1"/>
                </a:solidFill>
                <a:latin typeface="Montserrat Medium" panose="00000600000000000000" pitchFamily="2" charset="0"/>
              </a:rPr>
              <a:t>Proyecciones de Población de la vigencia calculada </a:t>
            </a:r>
            <a:r>
              <a:rPr lang="es-CO" sz="1100" b="1" dirty="0">
                <a:solidFill>
                  <a:schemeClr val="tx1"/>
                </a:solidFill>
                <a:latin typeface="Montserrat Medium" panose="00000600000000000000" pitchFamily="2" charset="0"/>
              </a:rPr>
              <a:t>DANE</a:t>
            </a:r>
          </a:p>
          <a:p>
            <a:pPr lvl="0" algn="ctr"/>
            <a:endParaRPr lang="es-CO" sz="1100" b="1" dirty="0">
              <a:solidFill>
                <a:schemeClr val="tx1"/>
              </a:solidFill>
              <a:latin typeface="Montserrat Medium" panose="00000600000000000000" pitchFamily="2" charset="0"/>
            </a:endParaRPr>
          </a:p>
          <a:p>
            <a:pPr lvl="0" algn="ctr"/>
            <a:r>
              <a:rPr lang="es-CO" sz="1100" dirty="0">
                <a:solidFill>
                  <a:schemeClr val="tx1"/>
                </a:solidFill>
                <a:latin typeface="Montserrat Medium" panose="00000600000000000000" pitchFamily="2" charset="0"/>
              </a:rPr>
              <a:t>Coberturas de acueducto y alcantarillado </a:t>
            </a:r>
            <a:r>
              <a:rPr lang="es-CO" sz="1100" b="1" dirty="0">
                <a:solidFill>
                  <a:schemeClr val="tx1"/>
                </a:solidFill>
                <a:latin typeface="Montserrat Medium" panose="00000600000000000000" pitchFamily="2" charset="0"/>
              </a:rPr>
              <a:t>SSPD</a:t>
            </a:r>
          </a:p>
          <a:p>
            <a:pPr lvl="0" algn="ctr"/>
            <a:endParaRPr lang="es-CO" sz="1100" b="1" dirty="0">
              <a:solidFill>
                <a:schemeClr val="tx1"/>
              </a:solidFill>
              <a:latin typeface="Montserrat Medium" panose="00000600000000000000" pitchFamily="2" charset="0"/>
            </a:endParaRPr>
          </a:p>
          <a:p>
            <a:pPr lvl="0" algn="ctr"/>
            <a:r>
              <a:rPr lang="es-CO" sz="1100" dirty="0">
                <a:solidFill>
                  <a:schemeClr val="tx1"/>
                </a:solidFill>
                <a:latin typeface="Montserrat Medium" panose="00000600000000000000" pitchFamily="2" charset="0"/>
              </a:rPr>
              <a:t>Diferencial de costos (costo per cápita a nivel nacional para la provisión de los servicios de acueducto y alcantarillado) </a:t>
            </a:r>
            <a:r>
              <a:rPr lang="es-CO" sz="1100" b="1" dirty="0">
                <a:solidFill>
                  <a:schemeClr val="tx1"/>
                </a:solidFill>
                <a:latin typeface="Montserrat Medium" panose="00000600000000000000" pitchFamily="2" charset="0"/>
              </a:rPr>
              <a:t>DDU</a:t>
            </a:r>
          </a:p>
        </p:txBody>
      </p:sp>
      <p:sp>
        <p:nvSpPr>
          <p:cNvPr id="13" name="Abrir llave 12">
            <a:extLst>
              <a:ext uri="{FF2B5EF4-FFF2-40B4-BE49-F238E27FC236}">
                <a16:creationId xmlns:a16="http://schemas.microsoft.com/office/drawing/2014/main" id="{127A5214-37D0-CDAF-8F9C-3492FDF81C07}"/>
              </a:ext>
            </a:extLst>
          </p:cNvPr>
          <p:cNvSpPr/>
          <p:nvPr/>
        </p:nvSpPr>
        <p:spPr>
          <a:xfrm>
            <a:off x="5320923" y="3514789"/>
            <a:ext cx="355876" cy="2354492"/>
          </a:xfrm>
          <a:prstGeom prst="leftBrace">
            <a:avLst/>
          </a:prstGeo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14" name="Elipse 13">
            <a:extLst>
              <a:ext uri="{FF2B5EF4-FFF2-40B4-BE49-F238E27FC236}">
                <a16:creationId xmlns:a16="http://schemas.microsoft.com/office/drawing/2014/main" id="{00E5252A-54A3-0A7E-B8EA-1B038A85B07D}"/>
              </a:ext>
            </a:extLst>
          </p:cNvPr>
          <p:cNvSpPr/>
          <p:nvPr/>
        </p:nvSpPr>
        <p:spPr>
          <a:xfrm>
            <a:off x="4093800" y="3826655"/>
            <a:ext cx="452129" cy="430887"/>
          </a:xfrm>
          <a:prstGeom prst="ellipse">
            <a:avLst/>
          </a:prstGeom>
          <a:solidFill>
            <a:schemeClr val="bg1">
              <a:lumMod val="95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CO" dirty="0">
                <a:solidFill>
                  <a:schemeClr val="tx1">
                    <a:lumMod val="50000"/>
                  </a:schemeClr>
                </a:solidFill>
              </a:rPr>
              <a:t>1</a:t>
            </a:r>
          </a:p>
        </p:txBody>
      </p:sp>
      <p:sp>
        <p:nvSpPr>
          <p:cNvPr id="15" name="Rectángulo: esquinas redondeadas 14">
            <a:extLst>
              <a:ext uri="{FF2B5EF4-FFF2-40B4-BE49-F238E27FC236}">
                <a16:creationId xmlns:a16="http://schemas.microsoft.com/office/drawing/2014/main" id="{6666AC2B-205F-3AF4-06F5-DF144826616A}"/>
              </a:ext>
            </a:extLst>
          </p:cNvPr>
          <p:cNvSpPr/>
          <p:nvPr/>
        </p:nvSpPr>
        <p:spPr>
          <a:xfrm>
            <a:off x="9596610" y="1069277"/>
            <a:ext cx="2075881" cy="306467"/>
          </a:xfrm>
          <a:prstGeom prst="roundRect">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wrap="square">
            <a:spAutoFit/>
          </a:bodyPr>
          <a:lstStyle/>
          <a:p>
            <a:pPr lvl="0" algn="ctr"/>
            <a:r>
              <a:rPr lang="es-CO" sz="1200" b="1" dirty="0">
                <a:solidFill>
                  <a:schemeClr val="tx1"/>
                </a:solidFill>
                <a:latin typeface="Montserrat Medium" panose="00000600000000000000" pitchFamily="2" charset="0"/>
              </a:rPr>
              <a:t>Ley 1176 de 2007</a:t>
            </a:r>
            <a:endParaRPr lang="es-MX" sz="1200" b="1" dirty="0">
              <a:solidFill>
                <a:schemeClr val="tx1"/>
              </a:solidFill>
              <a:latin typeface="Montserrat Medium" panose="00000600000000000000" pitchFamily="2" charset="0"/>
            </a:endParaRPr>
          </a:p>
        </p:txBody>
      </p:sp>
      <p:sp>
        <p:nvSpPr>
          <p:cNvPr id="16" name="Text Placeholder 2">
            <a:extLst>
              <a:ext uri="{FF2B5EF4-FFF2-40B4-BE49-F238E27FC236}">
                <a16:creationId xmlns:a16="http://schemas.microsoft.com/office/drawing/2014/main" id="{1F8F098C-6C00-9E5F-D53B-2224D232DA38}"/>
              </a:ext>
            </a:extLst>
          </p:cNvPr>
          <p:cNvSpPr txBox="1">
            <a:spLocks/>
          </p:cNvSpPr>
          <p:nvPr/>
        </p:nvSpPr>
        <p:spPr>
          <a:xfrm>
            <a:off x="142650" y="920805"/>
            <a:ext cx="7902300" cy="52322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tx1"/>
                </a:solidFill>
                <a:latin typeface="Work Sans" panose="000005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3600" dirty="0">
                <a:latin typeface="Montserrat ExtraBold" panose="00000900000000000000" pitchFamily="2" charset="0"/>
                <a:ea typeface="Verdana" panose="020B0604030504040204" pitchFamily="34" charset="0"/>
                <a:cs typeface="Arial" panose="020B0604020202020204" pitchFamily="34" charset="0"/>
              </a:rPr>
              <a:t>Distribución por Criterio</a:t>
            </a:r>
            <a:endParaRPr lang="es-CO" sz="3600" dirty="0">
              <a:latin typeface="Montserrat ExtraBold" panose="00000900000000000000" pitchFamily="2" charset="0"/>
            </a:endParaRPr>
          </a:p>
        </p:txBody>
      </p:sp>
    </p:spTree>
    <p:extLst>
      <p:ext uri="{BB962C8B-B14F-4D97-AF65-F5344CB8AC3E}">
        <p14:creationId xmlns:p14="http://schemas.microsoft.com/office/powerpoint/2010/main" val="1537998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E526FBA6-CFC0-B441-52A7-B462D0C04F80}"/>
              </a:ext>
            </a:extLst>
          </p:cNvPr>
          <p:cNvSpPr/>
          <p:nvPr/>
        </p:nvSpPr>
        <p:spPr>
          <a:xfrm>
            <a:off x="879000" y="1007996"/>
            <a:ext cx="1985997" cy="851297"/>
          </a:xfrm>
          <a:prstGeom prst="round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lvl="0" algn="ctr"/>
            <a:r>
              <a:rPr lang="es-CO" sz="1100" dirty="0">
                <a:solidFill>
                  <a:schemeClr val="bg1"/>
                </a:solidFill>
                <a:latin typeface="Montserrat Medium" panose="00000600000000000000" pitchFamily="2" charset="0"/>
              </a:rPr>
              <a:t>Población atendida y balance del esquema solidario</a:t>
            </a:r>
          </a:p>
          <a:p>
            <a:pPr lvl="0" algn="ctr"/>
            <a:r>
              <a:rPr lang="es-CO" sz="1100" dirty="0">
                <a:solidFill>
                  <a:schemeClr val="bg1"/>
                </a:solidFill>
                <a:latin typeface="Montserrat Medium" panose="00000600000000000000" pitchFamily="2" charset="0"/>
              </a:rPr>
              <a:t>30%    </a:t>
            </a:r>
          </a:p>
        </p:txBody>
      </p:sp>
      <p:sp>
        <p:nvSpPr>
          <p:cNvPr id="3" name="Rectángulo: esquinas redondeadas 2">
            <a:extLst>
              <a:ext uri="{FF2B5EF4-FFF2-40B4-BE49-F238E27FC236}">
                <a16:creationId xmlns:a16="http://schemas.microsoft.com/office/drawing/2014/main" id="{A3E1A282-7135-EE77-4908-DAB3F0B590D7}"/>
              </a:ext>
            </a:extLst>
          </p:cNvPr>
          <p:cNvSpPr/>
          <p:nvPr/>
        </p:nvSpPr>
        <p:spPr>
          <a:xfrm>
            <a:off x="3266072" y="660964"/>
            <a:ext cx="3093808" cy="1711107"/>
          </a:xfrm>
          <a:prstGeom prst="roundRect">
            <a:avLst/>
          </a:prstGeom>
          <a:ln>
            <a:solidFill>
              <a:schemeClr val="bg1">
                <a:lumMod val="6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es-CO" sz="1050" b="1" dirty="0">
                <a:solidFill>
                  <a:schemeClr val="tx1"/>
                </a:solidFill>
                <a:latin typeface="Montserrat Medium" panose="00000600000000000000" pitchFamily="2" charset="0"/>
              </a:rPr>
              <a:t>Población a subsidiar: </a:t>
            </a:r>
            <a:r>
              <a:rPr lang="es-CO" sz="1050" dirty="0">
                <a:solidFill>
                  <a:schemeClr val="tx1"/>
                </a:solidFill>
                <a:latin typeface="Montserrat Medium" panose="00000600000000000000" pitchFamily="2" charset="0"/>
              </a:rPr>
              <a:t>La proyección de la población total se ajusta con el % de cobertura total del servicio de alcantarillado 2005 y se le aplica la proporción de predios residenciales en estratos 1, 2 y 3. La</a:t>
            </a:r>
          </a:p>
          <a:p>
            <a:pPr lvl="0" algn="ctr"/>
            <a:r>
              <a:rPr lang="es-CO" sz="1050" dirty="0">
                <a:solidFill>
                  <a:schemeClr val="tx1"/>
                </a:solidFill>
                <a:latin typeface="Montserrat Medium" panose="00000600000000000000" pitchFamily="2" charset="0"/>
              </a:rPr>
              <a:t>población calculada para cada estrato, se pondera con el porcentaje máximo de subsidio*</a:t>
            </a:r>
          </a:p>
        </p:txBody>
      </p:sp>
      <p:sp>
        <p:nvSpPr>
          <p:cNvPr id="4" name="Abrir llave 3">
            <a:extLst>
              <a:ext uri="{FF2B5EF4-FFF2-40B4-BE49-F238E27FC236}">
                <a16:creationId xmlns:a16="http://schemas.microsoft.com/office/drawing/2014/main" id="{CB7A354B-7B2C-A96A-53A6-707EE70406E4}"/>
              </a:ext>
            </a:extLst>
          </p:cNvPr>
          <p:cNvSpPr/>
          <p:nvPr/>
        </p:nvSpPr>
        <p:spPr>
          <a:xfrm rot="5400000">
            <a:off x="1815959" y="1181315"/>
            <a:ext cx="169326" cy="1946361"/>
          </a:xfrm>
          <a:prstGeom prst="leftBrac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s-CO" sz="1200">
              <a:latin typeface="Montserrat Medium" panose="00000600000000000000" pitchFamily="2" charset="0"/>
            </a:endParaRPr>
          </a:p>
        </p:txBody>
      </p:sp>
      <p:sp>
        <p:nvSpPr>
          <p:cNvPr id="5" name="Rectángulo: esquinas redondeadas 4">
            <a:extLst>
              <a:ext uri="{FF2B5EF4-FFF2-40B4-BE49-F238E27FC236}">
                <a16:creationId xmlns:a16="http://schemas.microsoft.com/office/drawing/2014/main" id="{7F1DF912-E474-A9DB-6743-71D0487E4713}"/>
              </a:ext>
            </a:extLst>
          </p:cNvPr>
          <p:cNvSpPr/>
          <p:nvPr/>
        </p:nvSpPr>
        <p:spPr>
          <a:xfrm>
            <a:off x="581187" y="2182034"/>
            <a:ext cx="2450749" cy="1889879"/>
          </a:xfrm>
          <a:prstGeom prst="round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s-CO" sz="1050" b="1" dirty="0">
                <a:solidFill>
                  <a:schemeClr val="tx1"/>
                </a:solidFill>
                <a:latin typeface="Montserrat Medium" panose="00000600000000000000" pitchFamily="2" charset="0"/>
              </a:rPr>
              <a:t>Variables</a:t>
            </a:r>
            <a:r>
              <a:rPr lang="es-CO" sz="1050" dirty="0">
                <a:solidFill>
                  <a:schemeClr val="accent1"/>
                </a:solidFill>
                <a:latin typeface="Montserrat Medium" panose="00000600000000000000" pitchFamily="2" charset="0"/>
              </a:rPr>
              <a:t> </a:t>
            </a:r>
          </a:p>
          <a:p>
            <a:pPr lvl="0" algn="ctr"/>
            <a:endParaRPr lang="es-CO" sz="1050" dirty="0">
              <a:solidFill>
                <a:schemeClr val="tx1"/>
              </a:solidFill>
              <a:latin typeface="Montserrat Medium" panose="00000600000000000000" pitchFamily="2" charset="0"/>
            </a:endParaRPr>
          </a:p>
          <a:p>
            <a:pPr lvl="0" algn="ctr"/>
            <a:r>
              <a:rPr lang="es-CO" sz="1050" dirty="0">
                <a:solidFill>
                  <a:schemeClr val="tx1"/>
                </a:solidFill>
                <a:latin typeface="Montserrat Medium" panose="00000600000000000000" pitchFamily="2" charset="0"/>
              </a:rPr>
              <a:t>Proyecciones de Población de la vigencia calculada  </a:t>
            </a:r>
            <a:r>
              <a:rPr lang="es-CO" sz="1050" b="1" dirty="0">
                <a:solidFill>
                  <a:schemeClr val="tx1"/>
                </a:solidFill>
                <a:latin typeface="Montserrat Medium" panose="00000600000000000000" pitchFamily="2" charset="0"/>
              </a:rPr>
              <a:t>DANE</a:t>
            </a:r>
          </a:p>
          <a:p>
            <a:pPr lvl="0" algn="ctr"/>
            <a:endParaRPr lang="es-CO" sz="1050" b="1" dirty="0">
              <a:solidFill>
                <a:schemeClr val="tx1"/>
              </a:solidFill>
              <a:latin typeface="Montserrat Medium" panose="00000600000000000000" pitchFamily="2" charset="0"/>
            </a:endParaRPr>
          </a:p>
          <a:p>
            <a:pPr lvl="0" algn="ctr"/>
            <a:r>
              <a:rPr lang="es-CO" sz="1050" dirty="0">
                <a:solidFill>
                  <a:schemeClr val="tx1"/>
                </a:solidFill>
                <a:latin typeface="Montserrat Medium" panose="00000600000000000000" pitchFamily="2" charset="0"/>
              </a:rPr>
              <a:t>Coberturas de acueducto y alcantarillado </a:t>
            </a:r>
            <a:r>
              <a:rPr lang="es-CO" sz="1050" b="1" dirty="0">
                <a:solidFill>
                  <a:schemeClr val="tx1"/>
                </a:solidFill>
                <a:latin typeface="Montserrat Medium" panose="00000600000000000000" pitchFamily="2" charset="0"/>
              </a:rPr>
              <a:t>SSPD</a:t>
            </a:r>
          </a:p>
          <a:p>
            <a:pPr marL="285750" lvl="0" indent="-285750" algn="ctr">
              <a:buFont typeface="Arial" panose="020B0604020202020204" pitchFamily="34" charset="0"/>
              <a:buChar char="•"/>
            </a:pPr>
            <a:endParaRPr lang="es-CO" sz="1050" dirty="0">
              <a:solidFill>
                <a:schemeClr val="tx1"/>
              </a:solidFill>
              <a:latin typeface="Montserrat Medium" panose="00000600000000000000" pitchFamily="2" charset="0"/>
            </a:endParaRPr>
          </a:p>
          <a:p>
            <a:pPr lvl="0" algn="ctr"/>
            <a:r>
              <a:rPr lang="es-CO" sz="1050" dirty="0">
                <a:solidFill>
                  <a:schemeClr val="tx1"/>
                </a:solidFill>
                <a:latin typeface="Montserrat Medium" panose="00000600000000000000" pitchFamily="2" charset="0"/>
              </a:rPr>
              <a:t>Distribución de estratos por municipio y distrito* </a:t>
            </a:r>
            <a:r>
              <a:rPr lang="es-CO" sz="1050" b="1" dirty="0">
                <a:solidFill>
                  <a:schemeClr val="tx1"/>
                </a:solidFill>
                <a:latin typeface="Montserrat Medium" panose="00000600000000000000" pitchFamily="2" charset="0"/>
              </a:rPr>
              <a:t>SSPD</a:t>
            </a:r>
          </a:p>
        </p:txBody>
      </p:sp>
      <p:sp>
        <p:nvSpPr>
          <p:cNvPr id="6" name="Rectángulo: esquinas redondeadas 5">
            <a:extLst>
              <a:ext uri="{FF2B5EF4-FFF2-40B4-BE49-F238E27FC236}">
                <a16:creationId xmlns:a16="http://schemas.microsoft.com/office/drawing/2014/main" id="{35A8D558-770E-FA9B-216F-C472392E2CDD}"/>
              </a:ext>
            </a:extLst>
          </p:cNvPr>
          <p:cNvSpPr/>
          <p:nvPr/>
        </p:nvSpPr>
        <p:spPr>
          <a:xfrm>
            <a:off x="7157370" y="1207362"/>
            <a:ext cx="1834737" cy="664012"/>
          </a:xfrm>
          <a:prstGeom prst="round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lvl="0" algn="ctr"/>
            <a:r>
              <a:rPr lang="es-CO" sz="1100" dirty="0">
                <a:solidFill>
                  <a:schemeClr val="bg1"/>
                </a:solidFill>
                <a:latin typeface="Montserrat Medium" panose="00000600000000000000" pitchFamily="2" charset="0"/>
              </a:rPr>
              <a:t>Ampliación de coberturas</a:t>
            </a:r>
          </a:p>
          <a:p>
            <a:pPr lvl="0" algn="ctr"/>
            <a:r>
              <a:rPr lang="es-CO" sz="1100" dirty="0">
                <a:solidFill>
                  <a:schemeClr val="bg1"/>
                </a:solidFill>
                <a:latin typeface="Montserrat Medium" panose="00000600000000000000" pitchFamily="2" charset="0"/>
              </a:rPr>
              <a:t>5%    </a:t>
            </a:r>
          </a:p>
        </p:txBody>
      </p:sp>
      <p:sp>
        <p:nvSpPr>
          <p:cNvPr id="7" name="Abrir llave 6">
            <a:extLst>
              <a:ext uri="{FF2B5EF4-FFF2-40B4-BE49-F238E27FC236}">
                <a16:creationId xmlns:a16="http://schemas.microsoft.com/office/drawing/2014/main" id="{9CDA8FDE-B948-83B8-FCD0-F4CD06A78EA6}"/>
              </a:ext>
            </a:extLst>
          </p:cNvPr>
          <p:cNvSpPr/>
          <p:nvPr/>
        </p:nvSpPr>
        <p:spPr>
          <a:xfrm rot="5400000">
            <a:off x="7981737" y="1211541"/>
            <a:ext cx="185991" cy="1834737"/>
          </a:xfrm>
          <a:prstGeom prst="leftBrac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s-CO" sz="1200">
              <a:latin typeface="Montserrat Medium" panose="00000600000000000000" pitchFamily="2" charset="0"/>
            </a:endParaRPr>
          </a:p>
        </p:txBody>
      </p:sp>
      <p:sp>
        <p:nvSpPr>
          <p:cNvPr id="8" name="Rectángulo: esquinas redondeadas 7">
            <a:extLst>
              <a:ext uri="{FF2B5EF4-FFF2-40B4-BE49-F238E27FC236}">
                <a16:creationId xmlns:a16="http://schemas.microsoft.com/office/drawing/2014/main" id="{718A5F9C-FC50-2131-1D51-DAECBF1BEC04}"/>
              </a:ext>
            </a:extLst>
          </p:cNvPr>
          <p:cNvSpPr/>
          <p:nvPr/>
        </p:nvSpPr>
        <p:spPr>
          <a:xfrm>
            <a:off x="7157363" y="2315588"/>
            <a:ext cx="1834737" cy="1174790"/>
          </a:xfrm>
          <a:prstGeom prst="round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s-CO" sz="1050" b="1" dirty="0">
                <a:solidFill>
                  <a:schemeClr val="tx1"/>
                </a:solidFill>
                <a:latin typeface="Montserrat Medium" panose="00000600000000000000" pitchFamily="2" charset="0"/>
              </a:rPr>
              <a:t>Variables</a:t>
            </a:r>
          </a:p>
          <a:p>
            <a:pPr lvl="0" algn="ctr"/>
            <a:endParaRPr lang="es-CO" sz="1050" dirty="0">
              <a:solidFill>
                <a:schemeClr val="tx1"/>
              </a:solidFill>
              <a:latin typeface="Montserrat Medium" panose="00000600000000000000" pitchFamily="2" charset="0"/>
            </a:endParaRPr>
          </a:p>
          <a:p>
            <a:pPr lvl="0" algn="ctr"/>
            <a:r>
              <a:rPr lang="es-CO" sz="1050" dirty="0">
                <a:solidFill>
                  <a:schemeClr val="tx1"/>
                </a:solidFill>
                <a:latin typeface="Montserrat Medium" panose="00000600000000000000" pitchFamily="2" charset="0"/>
              </a:rPr>
              <a:t>Población </a:t>
            </a:r>
            <a:r>
              <a:rPr lang="es-CO" sz="1050" b="1" dirty="0">
                <a:solidFill>
                  <a:schemeClr val="tx1"/>
                </a:solidFill>
                <a:latin typeface="Montserrat Medium" panose="00000600000000000000" pitchFamily="2" charset="0"/>
              </a:rPr>
              <a:t>DANE</a:t>
            </a:r>
          </a:p>
          <a:p>
            <a:pPr lvl="0" algn="ctr"/>
            <a:r>
              <a:rPr lang="es-CO" sz="1050" dirty="0">
                <a:solidFill>
                  <a:schemeClr val="tx1"/>
                </a:solidFill>
                <a:latin typeface="Montserrat Medium" panose="00000600000000000000" pitchFamily="2" charset="0"/>
              </a:rPr>
              <a:t>Coberturas de acueducto y alcantarillado </a:t>
            </a:r>
            <a:r>
              <a:rPr lang="es-CO" sz="1050" b="1" dirty="0">
                <a:solidFill>
                  <a:schemeClr val="tx1"/>
                </a:solidFill>
                <a:latin typeface="Montserrat Medium" panose="00000600000000000000" pitchFamily="2" charset="0"/>
              </a:rPr>
              <a:t>SSPD</a:t>
            </a:r>
          </a:p>
        </p:txBody>
      </p:sp>
      <p:sp>
        <p:nvSpPr>
          <p:cNvPr id="9" name="Rectángulo: esquinas redondeadas 8">
            <a:extLst>
              <a:ext uri="{FF2B5EF4-FFF2-40B4-BE49-F238E27FC236}">
                <a16:creationId xmlns:a16="http://schemas.microsoft.com/office/drawing/2014/main" id="{4EED9B07-B735-3D3A-EC3D-F63F1CF68B22}"/>
              </a:ext>
            </a:extLst>
          </p:cNvPr>
          <p:cNvSpPr/>
          <p:nvPr/>
        </p:nvSpPr>
        <p:spPr>
          <a:xfrm>
            <a:off x="3259701" y="2481963"/>
            <a:ext cx="3100179" cy="1532334"/>
          </a:xfrm>
          <a:prstGeom prst="roundRect">
            <a:avLst/>
          </a:prstGeom>
          <a:ln>
            <a:solidFill>
              <a:schemeClr val="bg1">
                <a:lumMod val="6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es-CO" sz="1050" b="1" dirty="0">
                <a:solidFill>
                  <a:schemeClr val="tx1"/>
                </a:solidFill>
                <a:latin typeface="Montserrat Medium" panose="00000600000000000000" pitchFamily="2" charset="0"/>
              </a:rPr>
              <a:t>Población aportante: </a:t>
            </a:r>
            <a:r>
              <a:rPr lang="es-CO" sz="1050" dirty="0">
                <a:solidFill>
                  <a:schemeClr val="tx1"/>
                </a:solidFill>
                <a:latin typeface="Montserrat Medium" panose="00000600000000000000" pitchFamily="2" charset="0"/>
              </a:rPr>
              <a:t>La proyección de la población total se ajusta con el</a:t>
            </a:r>
          </a:p>
          <a:p>
            <a:pPr lvl="0" algn="ctr"/>
            <a:r>
              <a:rPr lang="es-CO" sz="1050" dirty="0">
                <a:solidFill>
                  <a:schemeClr val="tx1"/>
                </a:solidFill>
                <a:latin typeface="Montserrat Medium" panose="00000600000000000000" pitchFamily="2" charset="0"/>
              </a:rPr>
              <a:t>% de cobertura total del servicio de alcantarillado y se le aplica la proporción de predios residenciales en los estratos 5 y 6. La población calculada para cada estrato, se pondera con el porcentaje mínimo del aporte solidario*</a:t>
            </a:r>
          </a:p>
        </p:txBody>
      </p:sp>
      <p:sp>
        <p:nvSpPr>
          <p:cNvPr id="10" name="Rectángulo: esquinas redondeadas 9">
            <a:extLst>
              <a:ext uri="{FF2B5EF4-FFF2-40B4-BE49-F238E27FC236}">
                <a16:creationId xmlns:a16="http://schemas.microsoft.com/office/drawing/2014/main" id="{AF021CF1-81AD-2C0A-1058-E67C89629005}"/>
              </a:ext>
            </a:extLst>
          </p:cNvPr>
          <p:cNvSpPr/>
          <p:nvPr/>
        </p:nvSpPr>
        <p:spPr>
          <a:xfrm>
            <a:off x="9515018" y="1058322"/>
            <a:ext cx="2338053" cy="2247424"/>
          </a:xfrm>
          <a:prstGeom prst="roundRect">
            <a:avLst/>
          </a:prstGeom>
          <a:ln>
            <a:solidFill>
              <a:schemeClr val="bg1">
                <a:lumMod val="6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CO" sz="1050" dirty="0">
                <a:solidFill>
                  <a:schemeClr val="tx1"/>
                </a:solidFill>
                <a:latin typeface="Montserrat Medium" panose="00000600000000000000" pitchFamily="2" charset="0"/>
              </a:rPr>
              <a:t>Para la estimación de este criterio, se tiene en consideración los incrementos de la población atendida en acueducto y alcantarillado de cada distrito o municipio en relación con los incrementos observados a nivel nacional. Para ello, se toman los datos de los dos últimos censos realizados en el país.</a:t>
            </a:r>
          </a:p>
        </p:txBody>
      </p:sp>
      <p:sp>
        <p:nvSpPr>
          <p:cNvPr id="11" name="Rectángulo: esquinas redondeadas 10">
            <a:extLst>
              <a:ext uri="{FF2B5EF4-FFF2-40B4-BE49-F238E27FC236}">
                <a16:creationId xmlns:a16="http://schemas.microsoft.com/office/drawing/2014/main" id="{18CDF9D6-F665-EC94-9ACD-16E50FB1C89A}"/>
              </a:ext>
            </a:extLst>
          </p:cNvPr>
          <p:cNvSpPr/>
          <p:nvPr/>
        </p:nvSpPr>
        <p:spPr>
          <a:xfrm>
            <a:off x="7200771" y="3866108"/>
            <a:ext cx="1834735" cy="476726"/>
          </a:xfrm>
          <a:prstGeom prst="round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lvl="0" algn="ctr"/>
            <a:r>
              <a:rPr lang="es-CO" sz="1100" dirty="0">
                <a:solidFill>
                  <a:schemeClr val="bg1"/>
                </a:solidFill>
                <a:latin typeface="Montserrat Medium" panose="00000600000000000000" pitchFamily="2" charset="0"/>
              </a:rPr>
              <a:t>Nivel de pobreza</a:t>
            </a:r>
          </a:p>
          <a:p>
            <a:pPr lvl="0" algn="ctr"/>
            <a:r>
              <a:rPr lang="es-CO" sz="1100" dirty="0">
                <a:solidFill>
                  <a:schemeClr val="bg1"/>
                </a:solidFill>
                <a:latin typeface="Montserrat Medium" panose="00000600000000000000" pitchFamily="2" charset="0"/>
              </a:rPr>
              <a:t>20%    </a:t>
            </a:r>
          </a:p>
        </p:txBody>
      </p:sp>
      <p:sp>
        <p:nvSpPr>
          <p:cNvPr id="12" name="Abrir llave 11">
            <a:extLst>
              <a:ext uri="{FF2B5EF4-FFF2-40B4-BE49-F238E27FC236}">
                <a16:creationId xmlns:a16="http://schemas.microsoft.com/office/drawing/2014/main" id="{5A7FEAAE-166A-5746-D711-C72C928A160A}"/>
              </a:ext>
            </a:extLst>
          </p:cNvPr>
          <p:cNvSpPr/>
          <p:nvPr/>
        </p:nvSpPr>
        <p:spPr>
          <a:xfrm rot="5400000">
            <a:off x="8077627" y="3666882"/>
            <a:ext cx="185992" cy="1834735"/>
          </a:xfrm>
          <a:prstGeom prst="leftBrac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s-CO" sz="1200">
              <a:latin typeface="Montserrat Medium" panose="00000600000000000000" pitchFamily="2" charset="0"/>
            </a:endParaRPr>
          </a:p>
        </p:txBody>
      </p:sp>
      <p:sp>
        <p:nvSpPr>
          <p:cNvPr id="13" name="Rectángulo: esquinas redondeadas 12">
            <a:extLst>
              <a:ext uri="{FF2B5EF4-FFF2-40B4-BE49-F238E27FC236}">
                <a16:creationId xmlns:a16="http://schemas.microsoft.com/office/drawing/2014/main" id="{D29B9930-F926-BB16-3B40-59222E7368D4}"/>
              </a:ext>
            </a:extLst>
          </p:cNvPr>
          <p:cNvSpPr/>
          <p:nvPr/>
        </p:nvSpPr>
        <p:spPr>
          <a:xfrm>
            <a:off x="7200769" y="4636096"/>
            <a:ext cx="1834737" cy="638473"/>
          </a:xfrm>
          <a:prstGeom prst="round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s-CO" sz="1050" b="1" dirty="0">
                <a:solidFill>
                  <a:schemeClr val="tx1"/>
                </a:solidFill>
                <a:latin typeface="Montserrat Medium" panose="00000600000000000000" pitchFamily="2" charset="0"/>
              </a:rPr>
              <a:t>Variable</a:t>
            </a:r>
          </a:p>
          <a:p>
            <a:pPr lvl="0" algn="ctr"/>
            <a:endParaRPr lang="es-CO" sz="1050" dirty="0">
              <a:solidFill>
                <a:schemeClr val="tx1"/>
              </a:solidFill>
              <a:latin typeface="Montserrat Medium" panose="00000600000000000000" pitchFamily="2" charset="0"/>
            </a:endParaRPr>
          </a:p>
          <a:p>
            <a:pPr lvl="0" algn="ctr"/>
            <a:r>
              <a:rPr lang="es-CO" sz="1050" dirty="0">
                <a:solidFill>
                  <a:schemeClr val="tx1"/>
                </a:solidFill>
                <a:latin typeface="Montserrat Medium" panose="00000600000000000000" pitchFamily="2" charset="0"/>
              </a:rPr>
              <a:t>NBI </a:t>
            </a:r>
            <a:r>
              <a:rPr lang="es-CO" sz="1050" b="1" dirty="0">
                <a:solidFill>
                  <a:schemeClr val="tx1"/>
                </a:solidFill>
                <a:latin typeface="Montserrat Medium" panose="00000600000000000000" pitchFamily="2" charset="0"/>
              </a:rPr>
              <a:t>DANE</a:t>
            </a:r>
          </a:p>
        </p:txBody>
      </p:sp>
      <p:sp>
        <p:nvSpPr>
          <p:cNvPr id="14" name="Rectángulo: esquinas redondeadas 13">
            <a:extLst>
              <a:ext uri="{FF2B5EF4-FFF2-40B4-BE49-F238E27FC236}">
                <a16:creationId xmlns:a16="http://schemas.microsoft.com/office/drawing/2014/main" id="{B0E43E34-B535-A244-CACB-046DF4DBEF14}"/>
              </a:ext>
            </a:extLst>
          </p:cNvPr>
          <p:cNvSpPr/>
          <p:nvPr/>
        </p:nvSpPr>
        <p:spPr>
          <a:xfrm>
            <a:off x="9515017" y="3641070"/>
            <a:ext cx="2338053" cy="2068651"/>
          </a:xfrm>
          <a:prstGeom prst="roundRect">
            <a:avLst/>
          </a:prstGeom>
          <a:ln>
            <a:solidFill>
              <a:schemeClr val="bg1">
                <a:lumMod val="6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CO" sz="1050" dirty="0">
                <a:solidFill>
                  <a:schemeClr val="tx1"/>
                </a:solidFill>
                <a:latin typeface="Montserrat Medium" panose="00000600000000000000" pitchFamily="2" charset="0"/>
              </a:rPr>
              <a:t>Para la determinación del monto a distribuir por este criterio se toma el porcentaje de personas con NBI por municipio o distrito certificado por el DANE, y se divide por el agregado</a:t>
            </a:r>
          </a:p>
          <a:p>
            <a:pPr algn="ctr"/>
            <a:r>
              <a:rPr lang="es-CO" sz="1050" dirty="0">
                <a:solidFill>
                  <a:schemeClr val="tx1"/>
                </a:solidFill>
                <a:latin typeface="Montserrat Medium" panose="00000600000000000000" pitchFamily="2" charset="0"/>
              </a:rPr>
              <a:t>nacional, el coeficiente resultante se aplica a los recursos por distribuir por este criterio.</a:t>
            </a:r>
          </a:p>
        </p:txBody>
      </p:sp>
      <p:sp>
        <p:nvSpPr>
          <p:cNvPr id="15" name="Rectángulo: esquinas redondeadas 14">
            <a:extLst>
              <a:ext uri="{FF2B5EF4-FFF2-40B4-BE49-F238E27FC236}">
                <a16:creationId xmlns:a16="http://schemas.microsoft.com/office/drawing/2014/main" id="{43124076-7188-2986-7A41-B7E160F954F0}"/>
              </a:ext>
            </a:extLst>
          </p:cNvPr>
          <p:cNvSpPr/>
          <p:nvPr/>
        </p:nvSpPr>
        <p:spPr>
          <a:xfrm>
            <a:off x="3259701" y="4316214"/>
            <a:ext cx="3106548" cy="2247424"/>
          </a:xfrm>
          <a:prstGeom prst="roundRect">
            <a:avLst/>
          </a:prstGeom>
          <a:ln>
            <a:solidFill>
              <a:schemeClr val="bg1">
                <a:lumMod val="6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es-CO" sz="1050" b="1" dirty="0">
                <a:solidFill>
                  <a:schemeClr val="tx1"/>
                </a:solidFill>
                <a:latin typeface="Montserrat Medium" panose="00000600000000000000" pitchFamily="2" charset="0"/>
              </a:rPr>
              <a:t>Balance del esquema solidario: </a:t>
            </a:r>
            <a:r>
              <a:rPr lang="es-CO" sz="1050" dirty="0">
                <a:solidFill>
                  <a:schemeClr val="tx1"/>
                </a:solidFill>
                <a:latin typeface="Montserrat Medium" panose="00000600000000000000" pitchFamily="2" charset="0"/>
              </a:rPr>
              <a:t>Se calcula la diferencia entre la población a subsidiar y la población  aportante, este resultado proporciona una medida relativa de la capacidad de cada municipio para lograr el equilibrio en su esquema solidario. La diferencia obtenida para cada municipio se divide entre la sumatoria de las diferencias del total nacional. El coeficiente resultante se aplica al monto total de recursos a distribuir por este criterio.</a:t>
            </a:r>
          </a:p>
        </p:txBody>
      </p:sp>
      <p:sp>
        <p:nvSpPr>
          <p:cNvPr id="16" name="Rectángulo: esquinas redondeadas 15">
            <a:extLst>
              <a:ext uri="{FF2B5EF4-FFF2-40B4-BE49-F238E27FC236}">
                <a16:creationId xmlns:a16="http://schemas.microsoft.com/office/drawing/2014/main" id="{AC1DDC5D-EE08-D18B-D888-936E6EA9DBFE}"/>
              </a:ext>
            </a:extLst>
          </p:cNvPr>
          <p:cNvSpPr/>
          <p:nvPr/>
        </p:nvSpPr>
        <p:spPr>
          <a:xfrm>
            <a:off x="558436" y="4373372"/>
            <a:ext cx="2450748" cy="2068651"/>
          </a:xfrm>
          <a:prstGeom prst="round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CO" sz="1050" dirty="0">
                <a:solidFill>
                  <a:schemeClr val="tx1"/>
                </a:solidFill>
                <a:latin typeface="Montserrat Medium" panose="00000600000000000000" pitchFamily="2" charset="0"/>
              </a:rPr>
              <a:t>*Art 125 Ley 1450 de 2011</a:t>
            </a:r>
          </a:p>
          <a:p>
            <a:pPr algn="ctr"/>
            <a:endParaRPr lang="es-CO" sz="1050" dirty="0">
              <a:solidFill>
                <a:schemeClr val="tx1"/>
              </a:solidFill>
              <a:latin typeface="Montserrat Medium" panose="00000600000000000000" pitchFamily="2" charset="0"/>
            </a:endParaRPr>
          </a:p>
          <a:p>
            <a:pPr algn="ctr"/>
            <a:r>
              <a:rPr lang="es-CO" sz="1050" dirty="0">
                <a:solidFill>
                  <a:schemeClr val="tx1"/>
                </a:solidFill>
                <a:latin typeface="Montserrat Medium" panose="00000600000000000000" pitchFamily="2" charset="0"/>
              </a:rPr>
              <a:t>Subsidios y contribuciones para los servicios de acueducto, alcantarillado y aseo, los porcentajes son: </a:t>
            </a:r>
          </a:p>
          <a:p>
            <a:pPr algn="ctr"/>
            <a:r>
              <a:rPr lang="es-CO" sz="1050" dirty="0">
                <a:solidFill>
                  <a:schemeClr val="tx1"/>
                </a:solidFill>
                <a:latin typeface="Montserrat Medium" panose="00000600000000000000" pitchFamily="2" charset="0"/>
              </a:rPr>
              <a:t>70% estrato 1</a:t>
            </a:r>
          </a:p>
          <a:p>
            <a:pPr algn="ctr"/>
            <a:r>
              <a:rPr lang="es-CO" sz="1050" dirty="0">
                <a:solidFill>
                  <a:schemeClr val="tx1"/>
                </a:solidFill>
                <a:latin typeface="Montserrat Medium" panose="00000600000000000000" pitchFamily="2" charset="0"/>
              </a:rPr>
              <a:t>40% estrato 2</a:t>
            </a:r>
          </a:p>
          <a:p>
            <a:pPr algn="ctr"/>
            <a:r>
              <a:rPr lang="es-CO" sz="1050" dirty="0">
                <a:solidFill>
                  <a:schemeClr val="tx1"/>
                </a:solidFill>
                <a:latin typeface="Montserrat Medium" panose="00000600000000000000" pitchFamily="2" charset="0"/>
              </a:rPr>
              <a:t>15% estrato 3</a:t>
            </a:r>
          </a:p>
          <a:p>
            <a:pPr algn="ctr"/>
            <a:r>
              <a:rPr lang="es-CO" sz="1050" dirty="0">
                <a:solidFill>
                  <a:schemeClr val="tx1"/>
                </a:solidFill>
                <a:latin typeface="Montserrat Medium" panose="00000600000000000000" pitchFamily="2" charset="0"/>
              </a:rPr>
              <a:t>50% estrato 5</a:t>
            </a:r>
          </a:p>
          <a:p>
            <a:pPr algn="ctr"/>
            <a:r>
              <a:rPr lang="es-CO" sz="1050" dirty="0">
                <a:solidFill>
                  <a:schemeClr val="tx1"/>
                </a:solidFill>
                <a:latin typeface="Montserrat Medium" panose="00000600000000000000" pitchFamily="2" charset="0"/>
              </a:rPr>
              <a:t>60% estrato 6</a:t>
            </a:r>
          </a:p>
        </p:txBody>
      </p:sp>
      <p:sp>
        <p:nvSpPr>
          <p:cNvPr id="17" name="Elipse 16">
            <a:extLst>
              <a:ext uri="{FF2B5EF4-FFF2-40B4-BE49-F238E27FC236}">
                <a16:creationId xmlns:a16="http://schemas.microsoft.com/office/drawing/2014/main" id="{3DEC0004-2694-436D-DBF1-A289FBBFD45C}"/>
              </a:ext>
            </a:extLst>
          </p:cNvPr>
          <p:cNvSpPr/>
          <p:nvPr/>
        </p:nvSpPr>
        <p:spPr>
          <a:xfrm>
            <a:off x="338929" y="1208227"/>
            <a:ext cx="452129" cy="430887"/>
          </a:xfrm>
          <a:prstGeom prst="ellipse">
            <a:avLst/>
          </a:prstGeom>
          <a:solidFill>
            <a:schemeClr val="bg1">
              <a:lumMod val="95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CO" dirty="0">
                <a:solidFill>
                  <a:schemeClr val="tx1">
                    <a:lumMod val="50000"/>
                  </a:schemeClr>
                </a:solidFill>
                <a:latin typeface="Montserrat Medium" panose="00000600000000000000" pitchFamily="2" charset="0"/>
              </a:rPr>
              <a:t>2</a:t>
            </a:r>
          </a:p>
        </p:txBody>
      </p:sp>
      <p:sp>
        <p:nvSpPr>
          <p:cNvPr id="18" name="Elipse 17">
            <a:extLst>
              <a:ext uri="{FF2B5EF4-FFF2-40B4-BE49-F238E27FC236}">
                <a16:creationId xmlns:a16="http://schemas.microsoft.com/office/drawing/2014/main" id="{48B9CC53-5B2F-9FB7-C87D-C28648C8D0FD}"/>
              </a:ext>
            </a:extLst>
          </p:cNvPr>
          <p:cNvSpPr/>
          <p:nvPr/>
        </p:nvSpPr>
        <p:spPr>
          <a:xfrm>
            <a:off x="6556487" y="1605027"/>
            <a:ext cx="452129" cy="430887"/>
          </a:xfrm>
          <a:prstGeom prst="ellipse">
            <a:avLst/>
          </a:prstGeom>
          <a:solidFill>
            <a:schemeClr val="bg1">
              <a:lumMod val="95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CO" dirty="0">
                <a:solidFill>
                  <a:schemeClr val="tx1">
                    <a:lumMod val="50000"/>
                  </a:schemeClr>
                </a:solidFill>
                <a:latin typeface="Montserrat Medium" panose="00000600000000000000" pitchFamily="2" charset="0"/>
              </a:rPr>
              <a:t>3</a:t>
            </a:r>
          </a:p>
        </p:txBody>
      </p:sp>
      <p:sp>
        <p:nvSpPr>
          <p:cNvPr id="19" name="Elipse 18">
            <a:extLst>
              <a:ext uri="{FF2B5EF4-FFF2-40B4-BE49-F238E27FC236}">
                <a16:creationId xmlns:a16="http://schemas.microsoft.com/office/drawing/2014/main" id="{F79F1EF5-26B5-3CC9-456E-9C60A0790C33}"/>
              </a:ext>
            </a:extLst>
          </p:cNvPr>
          <p:cNvSpPr/>
          <p:nvPr/>
        </p:nvSpPr>
        <p:spPr>
          <a:xfrm>
            <a:off x="6617426" y="4305950"/>
            <a:ext cx="452129" cy="430887"/>
          </a:xfrm>
          <a:prstGeom prst="ellipse">
            <a:avLst/>
          </a:prstGeom>
          <a:solidFill>
            <a:schemeClr val="bg1">
              <a:lumMod val="95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CO" dirty="0">
                <a:solidFill>
                  <a:schemeClr val="tx1">
                    <a:lumMod val="50000"/>
                  </a:schemeClr>
                </a:solidFill>
                <a:latin typeface="Montserrat Medium" panose="00000600000000000000" pitchFamily="2" charset="0"/>
              </a:rPr>
              <a:t>4</a:t>
            </a:r>
          </a:p>
        </p:txBody>
      </p:sp>
      <p:sp>
        <p:nvSpPr>
          <p:cNvPr id="20" name="Rectángulo: esquinas redondeadas 19">
            <a:extLst>
              <a:ext uri="{FF2B5EF4-FFF2-40B4-BE49-F238E27FC236}">
                <a16:creationId xmlns:a16="http://schemas.microsoft.com/office/drawing/2014/main" id="{9A94EE51-95C8-17E4-BB20-3633BA94BAAD}"/>
              </a:ext>
            </a:extLst>
          </p:cNvPr>
          <p:cNvSpPr/>
          <p:nvPr/>
        </p:nvSpPr>
        <p:spPr>
          <a:xfrm>
            <a:off x="7253256" y="5942046"/>
            <a:ext cx="1834735" cy="476726"/>
          </a:xfrm>
          <a:prstGeom prst="round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lvl="0" algn="ctr"/>
            <a:r>
              <a:rPr lang="es-CO" sz="1100" dirty="0">
                <a:solidFill>
                  <a:schemeClr val="bg1"/>
                </a:solidFill>
                <a:latin typeface="Montserrat Medium" panose="00000600000000000000" pitchFamily="2" charset="0"/>
              </a:rPr>
              <a:t>Eficiencia</a:t>
            </a:r>
          </a:p>
          <a:p>
            <a:pPr lvl="0" algn="ctr"/>
            <a:r>
              <a:rPr lang="es-CO" sz="1100" dirty="0">
                <a:solidFill>
                  <a:schemeClr val="bg1"/>
                </a:solidFill>
                <a:latin typeface="Montserrat Medium" panose="00000600000000000000" pitchFamily="2" charset="0"/>
              </a:rPr>
              <a:t>10%    </a:t>
            </a:r>
          </a:p>
        </p:txBody>
      </p:sp>
      <p:sp>
        <p:nvSpPr>
          <p:cNvPr id="21" name="Elipse 20">
            <a:extLst>
              <a:ext uri="{FF2B5EF4-FFF2-40B4-BE49-F238E27FC236}">
                <a16:creationId xmlns:a16="http://schemas.microsoft.com/office/drawing/2014/main" id="{AB87198C-5406-C8D4-9515-57653A98D3A6}"/>
              </a:ext>
            </a:extLst>
          </p:cNvPr>
          <p:cNvSpPr/>
          <p:nvPr/>
        </p:nvSpPr>
        <p:spPr>
          <a:xfrm>
            <a:off x="6617426" y="5942046"/>
            <a:ext cx="452129" cy="430887"/>
          </a:xfrm>
          <a:prstGeom prst="ellipse">
            <a:avLst/>
          </a:prstGeom>
          <a:solidFill>
            <a:schemeClr val="bg1">
              <a:lumMod val="95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MX" dirty="0">
                <a:solidFill>
                  <a:schemeClr val="tx1">
                    <a:lumMod val="50000"/>
                  </a:schemeClr>
                </a:solidFill>
                <a:latin typeface="Montserrat Medium" panose="00000600000000000000" pitchFamily="2" charset="0"/>
              </a:rPr>
              <a:t>5</a:t>
            </a:r>
            <a:endParaRPr lang="es-CO" dirty="0">
              <a:solidFill>
                <a:schemeClr val="tx1">
                  <a:lumMod val="50000"/>
                </a:schemeClr>
              </a:solidFill>
              <a:latin typeface="Montserrat Medium" panose="00000600000000000000" pitchFamily="2" charset="0"/>
            </a:endParaRPr>
          </a:p>
        </p:txBody>
      </p:sp>
      <p:sp>
        <p:nvSpPr>
          <p:cNvPr id="22" name="Rectángulo: esquinas redondeadas 21">
            <a:extLst>
              <a:ext uri="{FF2B5EF4-FFF2-40B4-BE49-F238E27FC236}">
                <a16:creationId xmlns:a16="http://schemas.microsoft.com/office/drawing/2014/main" id="{227B5211-BBB6-4489-5CA7-D9E584268344}"/>
              </a:ext>
            </a:extLst>
          </p:cNvPr>
          <p:cNvSpPr/>
          <p:nvPr/>
        </p:nvSpPr>
        <p:spPr>
          <a:xfrm>
            <a:off x="9460371" y="6092005"/>
            <a:ext cx="2338053" cy="280928"/>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CO" sz="1050" dirty="0">
                <a:solidFill>
                  <a:schemeClr val="tx1"/>
                </a:solidFill>
                <a:latin typeface="Montserrat Medium" panose="00000600000000000000" pitchFamily="2" charset="0"/>
              </a:rPr>
              <a:t>Resolución MVCT 0573 de 2022</a:t>
            </a:r>
          </a:p>
        </p:txBody>
      </p:sp>
    </p:spTree>
    <p:extLst>
      <p:ext uri="{BB962C8B-B14F-4D97-AF65-F5344CB8AC3E}">
        <p14:creationId xmlns:p14="http://schemas.microsoft.com/office/powerpoint/2010/main" val="2850802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3D98A7-EDC2-0110-451F-50FC9B8ADE7E}"/>
              </a:ext>
            </a:extLst>
          </p:cNvPr>
          <p:cNvSpPr txBox="1">
            <a:spLocks/>
          </p:cNvSpPr>
          <p:nvPr/>
        </p:nvSpPr>
        <p:spPr>
          <a:xfrm>
            <a:off x="5676899" y="2766218"/>
            <a:ext cx="6166757" cy="1325563"/>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mj-ea"/>
                <a:cs typeface="+mj-cs"/>
              </a:defRPr>
            </a:lvl1pPr>
          </a:lstStyle>
          <a:p>
            <a:r>
              <a:rPr lang="es-MX" dirty="0">
                <a:latin typeface="Montserrat ExtraBold" panose="00000900000000000000" pitchFamily="2" charset="0"/>
              </a:rPr>
              <a:t>PARTICIPACIÓN PARA PROPÓSITO GENERAL</a:t>
            </a:r>
          </a:p>
        </p:txBody>
      </p:sp>
      <p:pic>
        <p:nvPicPr>
          <p:cNvPr id="3" name="Gráfico 2" descr="Grupo">
            <a:extLst>
              <a:ext uri="{FF2B5EF4-FFF2-40B4-BE49-F238E27FC236}">
                <a16:creationId xmlns:a16="http://schemas.microsoft.com/office/drawing/2014/main" id="{431A96FD-B6DB-8872-6376-87C8264A12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29296" y="2744178"/>
            <a:ext cx="1347603" cy="1347603"/>
          </a:xfrm>
          <a:prstGeom prst="rect">
            <a:avLst/>
          </a:prstGeom>
        </p:spPr>
      </p:pic>
    </p:spTree>
    <p:extLst>
      <p:ext uri="{BB962C8B-B14F-4D97-AF65-F5344CB8AC3E}">
        <p14:creationId xmlns:p14="http://schemas.microsoft.com/office/powerpoint/2010/main" val="2120122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6CB8DF4D-F303-5CFB-BC6A-69111FA85710}"/>
              </a:ext>
            </a:extLst>
          </p:cNvPr>
          <p:cNvGraphicFramePr/>
          <p:nvPr>
            <p:extLst>
              <p:ext uri="{D42A27DB-BD31-4B8C-83A1-F6EECF244321}">
                <p14:modId xmlns:p14="http://schemas.microsoft.com/office/powerpoint/2010/main" val="548655671"/>
              </p:ext>
            </p:extLst>
          </p:nvPr>
        </p:nvGraphicFramePr>
        <p:xfrm>
          <a:off x="514160" y="601480"/>
          <a:ext cx="11436309" cy="59560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7979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E2F821D-F8D5-39C3-5C67-AF0E5A0CEFFF}"/>
              </a:ext>
            </a:extLst>
          </p:cNvPr>
          <p:cNvSpPr txBox="1">
            <a:spLocks noChangeArrowheads="1"/>
          </p:cNvSpPr>
          <p:nvPr/>
        </p:nvSpPr>
        <p:spPr bwMode="auto">
          <a:xfrm>
            <a:off x="4681165" y="1952759"/>
            <a:ext cx="3430564" cy="440560"/>
          </a:xfrm>
          <a:prstGeom prst="rect">
            <a:avLst/>
          </a:prstGeom>
          <a:ln/>
        </p:spPr>
        <p:style>
          <a:lnRef idx="1">
            <a:schemeClr val="accent5"/>
          </a:lnRef>
          <a:fillRef idx="2">
            <a:schemeClr val="accent5"/>
          </a:fillRef>
          <a:effectRef idx="1">
            <a:schemeClr val="accent5"/>
          </a:effectRef>
          <a:fontRef idx="minor">
            <a:schemeClr val="dk1"/>
          </a:fontRef>
        </p:style>
        <p:txBody>
          <a:bodyPr/>
          <a:lstStyle>
            <a:defPPr>
              <a:defRPr lang="es-CO"/>
            </a:defPPr>
            <a:lvl1pPr algn="ctr">
              <a:defRPr sz="1400" spc="-4">
                <a:ea typeface="MS PGothic" pitchFamily="34" charset="-128"/>
                <a:cs typeface="Arial"/>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r>
              <a:rPr lang="es-CO" altLang="es-CO" sz="1600" b="1" dirty="0">
                <a:solidFill>
                  <a:schemeClr val="tx1"/>
                </a:solidFill>
                <a:latin typeface="Montserrat Medium" panose="00000600000000000000" pitchFamily="2" charset="0"/>
              </a:rPr>
              <a:t>Eficiencia Fiscal</a:t>
            </a:r>
          </a:p>
        </p:txBody>
      </p:sp>
      <p:sp>
        <p:nvSpPr>
          <p:cNvPr id="3" name="1 Rectángulo">
            <a:extLst>
              <a:ext uri="{FF2B5EF4-FFF2-40B4-BE49-F238E27FC236}">
                <a16:creationId xmlns:a16="http://schemas.microsoft.com/office/drawing/2014/main" id="{1C737AE8-E14A-0435-B5BD-3577DBA127CF}"/>
              </a:ext>
            </a:extLst>
          </p:cNvPr>
          <p:cNvSpPr/>
          <p:nvPr/>
        </p:nvSpPr>
        <p:spPr>
          <a:xfrm>
            <a:off x="4681165" y="2319141"/>
            <a:ext cx="3430564" cy="3981463"/>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lstStyle/>
          <a:p>
            <a:pPr algn="ctr"/>
            <a:r>
              <a:rPr lang="es-CO" sz="1400" spc="-4" dirty="0">
                <a:solidFill>
                  <a:schemeClr val="dk1"/>
                </a:solidFill>
                <a:latin typeface="Montserrat Medium" panose="00000600000000000000" pitchFamily="2" charset="0"/>
                <a:ea typeface="MS PGothic" pitchFamily="34" charset="-128"/>
                <a:cs typeface="Arial"/>
              </a:rPr>
              <a:t>Crecimiento promedio positivo de los ingresos tributarios per-cápita de las últimas tres vigencias fiscales.  Para </a:t>
            </a:r>
            <a:r>
              <a:rPr lang="es-CO" sz="1400" spc="-4" dirty="0">
                <a:latin typeface="Montserrat Medium" panose="00000600000000000000" pitchFamily="2" charset="0"/>
                <a:ea typeface="MS PGothic" pitchFamily="34" charset="-128"/>
                <a:cs typeface="Arial"/>
              </a:rPr>
              <a:t>2022</a:t>
            </a:r>
            <a:r>
              <a:rPr lang="es-CO" sz="1400" spc="-4" dirty="0">
                <a:solidFill>
                  <a:schemeClr val="dk1"/>
                </a:solidFill>
                <a:latin typeface="Montserrat Medium" panose="00000600000000000000" pitchFamily="2" charset="0"/>
                <a:ea typeface="MS PGothic" pitchFamily="34" charset="-128"/>
                <a:cs typeface="Arial"/>
              </a:rPr>
              <a:t> se utilizó la información correspondiente con los años 2020 - 2019 – 2018 y 2017.</a:t>
            </a:r>
          </a:p>
          <a:p>
            <a:pPr algn="ctr"/>
            <a:endParaRPr lang="es-CO" sz="1400" spc="-4" dirty="0">
              <a:latin typeface="Montserrat Medium" panose="00000600000000000000" pitchFamily="2" charset="0"/>
              <a:ea typeface="MS PGothic" pitchFamily="34" charset="-128"/>
              <a:cs typeface="Arial"/>
            </a:endParaRPr>
          </a:p>
          <a:p>
            <a:pPr algn="ctr"/>
            <a:r>
              <a:rPr lang="es-MX" altLang="es-CO" sz="1400" b="1" spc="-4" dirty="0">
                <a:solidFill>
                  <a:schemeClr val="accent1">
                    <a:lumMod val="50000"/>
                  </a:schemeClr>
                </a:solidFill>
                <a:latin typeface="Montserrat Medium" panose="00000600000000000000" pitchFamily="2" charset="0"/>
                <a:ea typeface="MS PGothic" pitchFamily="34" charset="-128"/>
                <a:cs typeface="Arial"/>
              </a:rPr>
              <a:t>CONDICIONES:</a:t>
            </a:r>
          </a:p>
          <a:p>
            <a:pPr algn="ctr"/>
            <a:endParaRPr lang="es-MX" altLang="es-CO" sz="1400" spc="-4" dirty="0">
              <a:latin typeface="Montserrat Medium" panose="00000600000000000000" pitchFamily="2" charset="0"/>
              <a:ea typeface="MS PGothic" pitchFamily="34" charset="-128"/>
              <a:cs typeface="Arial"/>
            </a:endParaRPr>
          </a:p>
          <a:p>
            <a:pPr algn="ctr"/>
            <a:r>
              <a:rPr lang="es-MX" altLang="es-CO" sz="1400" spc="-4" dirty="0">
                <a:latin typeface="Montserrat Medium" panose="00000600000000000000" pitchFamily="2" charset="0"/>
                <a:ea typeface="MS PGothic" pitchFamily="34" charset="-128"/>
                <a:cs typeface="Arial"/>
              </a:rPr>
              <a:t>Reportar la información solicitada en FUT en la fecha oportuna (15 de marzo)</a:t>
            </a:r>
          </a:p>
          <a:p>
            <a:pPr algn="ctr"/>
            <a:r>
              <a:rPr lang="es-MX" altLang="es-CO" sz="1400" spc="-4" dirty="0">
                <a:solidFill>
                  <a:schemeClr val="accent1">
                    <a:lumMod val="50000"/>
                  </a:schemeClr>
                </a:solidFill>
                <a:latin typeface="Montserrat Medium" panose="00000600000000000000" pitchFamily="2" charset="0"/>
                <a:ea typeface="MS PGothic" pitchFamily="34" charset="-128"/>
                <a:cs typeface="Arial"/>
              </a:rPr>
              <a:t>Refrendación por parte de la Contaduría General de la Nación</a:t>
            </a:r>
          </a:p>
          <a:p>
            <a:pPr algn="ctr"/>
            <a:r>
              <a:rPr lang="es-MX" altLang="es-CO" sz="1400" spc="-4" dirty="0">
                <a:solidFill>
                  <a:schemeClr val="accent1">
                    <a:lumMod val="50000"/>
                  </a:schemeClr>
                </a:solidFill>
                <a:latin typeface="Montserrat Medium" panose="00000600000000000000" pitchFamily="2" charset="0"/>
                <a:ea typeface="MS PGothic" pitchFamily="34" charset="-128"/>
                <a:cs typeface="Arial"/>
              </a:rPr>
              <a:t>Cumplir con las condiciones de </a:t>
            </a:r>
            <a:r>
              <a:rPr lang="es-MX" altLang="es-CO" sz="1400" spc="-4" dirty="0">
                <a:latin typeface="Montserrat Medium" panose="00000600000000000000" pitchFamily="2" charset="0"/>
                <a:ea typeface="MS PGothic" pitchFamily="34" charset="-128"/>
                <a:cs typeface="Arial"/>
              </a:rPr>
              <a:t>esfuerzo previstas por la Ley 715 de 2001.</a:t>
            </a:r>
            <a:endParaRPr lang="es-MX" sz="1400" spc="-4" dirty="0">
              <a:latin typeface="Montserrat Medium" panose="00000600000000000000" pitchFamily="2" charset="0"/>
              <a:ea typeface="MS PGothic" pitchFamily="34" charset="-128"/>
              <a:cs typeface="Arial"/>
            </a:endParaRPr>
          </a:p>
          <a:p>
            <a:pPr algn="ctr"/>
            <a:endParaRPr lang="es-CO" sz="1400" spc="-4" dirty="0">
              <a:solidFill>
                <a:schemeClr val="dk1"/>
              </a:solidFill>
              <a:latin typeface="Montserrat Medium" panose="00000600000000000000" pitchFamily="2" charset="0"/>
              <a:ea typeface="MS PGothic" pitchFamily="34" charset="-128"/>
              <a:cs typeface="Arial"/>
            </a:endParaRPr>
          </a:p>
        </p:txBody>
      </p:sp>
      <p:sp>
        <p:nvSpPr>
          <p:cNvPr id="4" name="Rectangle 3">
            <a:extLst>
              <a:ext uri="{FF2B5EF4-FFF2-40B4-BE49-F238E27FC236}">
                <a16:creationId xmlns:a16="http://schemas.microsoft.com/office/drawing/2014/main" id="{AA2562CD-5267-B5FF-DD00-1F2CB0EA1134}"/>
              </a:ext>
            </a:extLst>
          </p:cNvPr>
          <p:cNvSpPr txBox="1">
            <a:spLocks noChangeArrowheads="1"/>
          </p:cNvSpPr>
          <p:nvPr/>
        </p:nvSpPr>
        <p:spPr bwMode="auto">
          <a:xfrm>
            <a:off x="8425260" y="1952759"/>
            <a:ext cx="3426611" cy="485930"/>
          </a:xfrm>
          <a:prstGeom prst="rect">
            <a:avLst/>
          </a:prstGeom>
          <a:ln/>
        </p:spPr>
        <p:style>
          <a:lnRef idx="1">
            <a:schemeClr val="accent5"/>
          </a:lnRef>
          <a:fillRef idx="2">
            <a:schemeClr val="accent5"/>
          </a:fillRef>
          <a:effectRef idx="1">
            <a:schemeClr val="accent5"/>
          </a:effectRef>
          <a:fontRef idx="minor">
            <a:schemeClr val="dk1"/>
          </a:fontRef>
        </p:style>
        <p:txBody>
          <a:bodyPr/>
          <a:lstStyle>
            <a:defPPr>
              <a:defRPr lang="es-CO"/>
            </a:defPPr>
            <a:lvl1pPr algn="ctr">
              <a:defRPr sz="1400" spc="-4">
                <a:ea typeface="MS PGothic" pitchFamily="34" charset="-128"/>
                <a:cs typeface="Arial"/>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r>
              <a:rPr lang="es-CO" altLang="es-CO" sz="1600" b="1" dirty="0">
                <a:solidFill>
                  <a:schemeClr val="tx1"/>
                </a:solidFill>
                <a:latin typeface="Montserrat Medium" panose="00000600000000000000" pitchFamily="2" charset="0"/>
              </a:rPr>
              <a:t>Eficiencia Administrativa</a:t>
            </a:r>
          </a:p>
        </p:txBody>
      </p:sp>
      <p:sp>
        <p:nvSpPr>
          <p:cNvPr id="5" name="19 Rectángulo">
            <a:extLst>
              <a:ext uri="{FF2B5EF4-FFF2-40B4-BE49-F238E27FC236}">
                <a16:creationId xmlns:a16="http://schemas.microsoft.com/office/drawing/2014/main" id="{EDA7F8C8-679D-A5DC-3839-38E57785E562}"/>
              </a:ext>
            </a:extLst>
          </p:cNvPr>
          <p:cNvSpPr/>
          <p:nvPr/>
        </p:nvSpPr>
        <p:spPr>
          <a:xfrm>
            <a:off x="8424483" y="2358378"/>
            <a:ext cx="3430564" cy="393976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lstStyle/>
          <a:p>
            <a:pPr algn="ctr"/>
            <a:r>
              <a:rPr lang="es-ES" sz="1400" spc="-4" dirty="0">
                <a:solidFill>
                  <a:schemeClr val="dk1"/>
                </a:solidFill>
                <a:latin typeface="Montserrat Medium" panose="00000600000000000000" pitchFamily="2" charset="0"/>
                <a:ea typeface="MS PGothic" pitchFamily="34" charset="-128"/>
                <a:cs typeface="Arial"/>
              </a:rPr>
              <a:t>Incentivo a los distritos y municipios que cumplan con los límites establecidos para los gastos de funcionamiento de la administración central de que trata la Ley 617 de 2000.</a:t>
            </a:r>
          </a:p>
          <a:p>
            <a:pPr algn="ctr"/>
            <a:endParaRPr lang="es-ES" sz="1400" spc="-4" dirty="0">
              <a:latin typeface="Montserrat Medium" panose="00000600000000000000" pitchFamily="2" charset="0"/>
              <a:ea typeface="MS PGothic" pitchFamily="34" charset="-128"/>
              <a:cs typeface="Arial"/>
            </a:endParaRPr>
          </a:p>
          <a:p>
            <a:pPr algn="ctr"/>
            <a:r>
              <a:rPr lang="es-MX" altLang="es-CO" sz="1400" b="1" spc="-4" dirty="0">
                <a:solidFill>
                  <a:schemeClr val="accent1">
                    <a:lumMod val="50000"/>
                  </a:schemeClr>
                </a:solidFill>
                <a:latin typeface="Montserrat Medium" panose="00000600000000000000" pitchFamily="2" charset="0"/>
                <a:ea typeface="MS PGothic" pitchFamily="34" charset="-128"/>
                <a:cs typeface="Arial"/>
              </a:rPr>
              <a:t>CONDICIONES:</a:t>
            </a:r>
          </a:p>
          <a:p>
            <a:pPr algn="ctr"/>
            <a:endParaRPr lang="es-CO" sz="1400" spc="-4" dirty="0">
              <a:latin typeface="Montserrat Medium" panose="00000600000000000000" pitchFamily="2" charset="0"/>
              <a:ea typeface="MS PGothic" pitchFamily="34" charset="-128"/>
              <a:cs typeface="Arial"/>
            </a:endParaRPr>
          </a:p>
          <a:p>
            <a:pPr algn="ctr"/>
            <a:r>
              <a:rPr lang="es-MX" altLang="es-CO" sz="1400" spc="-4" dirty="0">
                <a:latin typeface="Montserrat Medium" panose="00000600000000000000" pitchFamily="2" charset="0"/>
                <a:ea typeface="MS PGothic" pitchFamily="34" charset="-128"/>
                <a:cs typeface="Arial"/>
              </a:rPr>
              <a:t>Reportar la información solicitada a la Contraloría General de la República.</a:t>
            </a:r>
            <a:endParaRPr lang="es-CO" sz="1400" spc="-4" dirty="0">
              <a:latin typeface="Montserrat Medium" panose="00000600000000000000" pitchFamily="2" charset="0"/>
              <a:ea typeface="MS PGothic" pitchFamily="34" charset="-128"/>
              <a:cs typeface="Arial"/>
            </a:endParaRPr>
          </a:p>
          <a:p>
            <a:pPr algn="ctr"/>
            <a:r>
              <a:rPr lang="es-ES" altLang="es-CO" sz="1400" spc="-4" dirty="0">
                <a:solidFill>
                  <a:schemeClr val="accent1">
                    <a:lumMod val="50000"/>
                  </a:schemeClr>
                </a:solidFill>
                <a:latin typeface="Montserrat Medium" panose="00000600000000000000" pitchFamily="2" charset="0"/>
                <a:ea typeface="MS PGothic" pitchFamily="34" charset="-128"/>
                <a:cs typeface="Arial"/>
              </a:rPr>
              <a:t>Cumplimiento del indicador de distribución que será la diferencia entre el límite establecido por la Ley 617 de 2000 y el porcentaje de gastos de reportado. </a:t>
            </a:r>
            <a:endParaRPr lang="es-MX" sz="1400" spc="-4" dirty="0">
              <a:solidFill>
                <a:schemeClr val="accent1">
                  <a:lumMod val="50000"/>
                </a:schemeClr>
              </a:solidFill>
              <a:latin typeface="Montserrat Medium" panose="00000600000000000000" pitchFamily="2" charset="0"/>
              <a:ea typeface="MS PGothic" pitchFamily="34" charset="-128"/>
              <a:cs typeface="Arial"/>
            </a:endParaRPr>
          </a:p>
          <a:p>
            <a:pPr algn="ctr"/>
            <a:endParaRPr lang="es-CO" sz="1400" spc="-4" dirty="0">
              <a:solidFill>
                <a:schemeClr val="dk1"/>
              </a:solidFill>
              <a:latin typeface="Montserrat Medium" panose="00000600000000000000" pitchFamily="2" charset="0"/>
              <a:ea typeface="MS PGothic" pitchFamily="34" charset="-128"/>
              <a:cs typeface="Arial"/>
            </a:endParaRPr>
          </a:p>
        </p:txBody>
      </p:sp>
      <p:sp>
        <p:nvSpPr>
          <p:cNvPr id="6" name="Title 1">
            <a:extLst>
              <a:ext uri="{FF2B5EF4-FFF2-40B4-BE49-F238E27FC236}">
                <a16:creationId xmlns:a16="http://schemas.microsoft.com/office/drawing/2014/main" id="{17FBC234-BA17-8E19-FE8E-D1AE8745DF81}"/>
              </a:ext>
            </a:extLst>
          </p:cNvPr>
          <p:cNvSpPr txBox="1">
            <a:spLocks/>
          </p:cNvSpPr>
          <p:nvPr/>
        </p:nvSpPr>
        <p:spPr>
          <a:xfrm>
            <a:off x="363535" y="1025683"/>
            <a:ext cx="8833731" cy="55938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mj-ea"/>
                <a:cs typeface="+mj-cs"/>
              </a:defRPr>
            </a:lvl1pPr>
          </a:lstStyle>
          <a:p>
            <a:r>
              <a:rPr lang="es-MX" sz="3600" b="1">
                <a:latin typeface="Montserrat ExtraBold" panose="00000900000000000000" pitchFamily="2" charset="0"/>
              </a:rPr>
              <a:t>Criterios de Distribución</a:t>
            </a:r>
            <a:endParaRPr lang="es-CO" sz="3600" b="1" dirty="0">
              <a:latin typeface="Montserrat ExtraBold" panose="00000900000000000000" pitchFamily="2" charset="0"/>
            </a:endParaRPr>
          </a:p>
        </p:txBody>
      </p:sp>
      <p:sp>
        <p:nvSpPr>
          <p:cNvPr id="7" name="Rectangle 3">
            <a:extLst>
              <a:ext uri="{FF2B5EF4-FFF2-40B4-BE49-F238E27FC236}">
                <a16:creationId xmlns:a16="http://schemas.microsoft.com/office/drawing/2014/main" id="{6C1402E3-190F-2334-6A26-F781F21D5167}"/>
              </a:ext>
            </a:extLst>
          </p:cNvPr>
          <p:cNvSpPr txBox="1">
            <a:spLocks noChangeArrowheads="1"/>
          </p:cNvSpPr>
          <p:nvPr/>
        </p:nvSpPr>
        <p:spPr bwMode="auto">
          <a:xfrm>
            <a:off x="2726203" y="2383821"/>
            <a:ext cx="1363826" cy="374571"/>
          </a:xfrm>
          <a:prstGeom prst="round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s-CO"/>
            </a:defPPr>
            <a:lvl1pPr lvl="0" algn="ctr">
              <a:defRPr sz="14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CO" altLang="es-CO" sz="1600" dirty="0">
                <a:solidFill>
                  <a:schemeClr val="tx1"/>
                </a:solidFill>
                <a:latin typeface="Montserrat Medium" panose="00000600000000000000" pitchFamily="2" charset="0"/>
              </a:rPr>
              <a:t>Pobreza</a:t>
            </a:r>
          </a:p>
        </p:txBody>
      </p:sp>
      <p:sp>
        <p:nvSpPr>
          <p:cNvPr id="8" name="Rectangle 3">
            <a:extLst>
              <a:ext uri="{FF2B5EF4-FFF2-40B4-BE49-F238E27FC236}">
                <a16:creationId xmlns:a16="http://schemas.microsoft.com/office/drawing/2014/main" id="{8FE271FB-BF6E-73C5-8FF5-709934CA8E25}"/>
              </a:ext>
            </a:extLst>
          </p:cNvPr>
          <p:cNvSpPr txBox="1">
            <a:spLocks noChangeArrowheads="1"/>
          </p:cNvSpPr>
          <p:nvPr/>
        </p:nvSpPr>
        <p:spPr bwMode="auto">
          <a:xfrm>
            <a:off x="594844" y="2383821"/>
            <a:ext cx="1363825" cy="374571"/>
          </a:xfrm>
          <a:prstGeom prst="round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s-CO"/>
            </a:defPPr>
            <a:lvl1pPr lvl="0" algn="ctr">
              <a:defRPr sz="14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CO" altLang="es-CO" sz="1600" dirty="0">
                <a:solidFill>
                  <a:schemeClr val="tx1"/>
                </a:solidFill>
                <a:latin typeface="Montserrat Medium" panose="00000600000000000000" pitchFamily="2" charset="0"/>
              </a:rPr>
              <a:t>Población</a:t>
            </a:r>
          </a:p>
        </p:txBody>
      </p:sp>
      <mc:AlternateContent xmlns:mc="http://schemas.openxmlformats.org/markup-compatibility/2006" xmlns:a14="http://schemas.microsoft.com/office/drawing/2010/main">
        <mc:Choice Requires="a14">
          <p:sp>
            <p:nvSpPr>
              <p:cNvPr id="9" name="Rectángulo: esquinas redondeadas 8">
                <a:extLst>
                  <a:ext uri="{FF2B5EF4-FFF2-40B4-BE49-F238E27FC236}">
                    <a16:creationId xmlns:a16="http://schemas.microsoft.com/office/drawing/2014/main" id="{0EE31BE4-2C35-CCBE-B5B1-8368607BD8E5}"/>
                  </a:ext>
                </a:extLst>
              </p:cNvPr>
              <p:cNvSpPr/>
              <p:nvPr/>
            </p:nvSpPr>
            <p:spPr>
              <a:xfrm>
                <a:off x="2414971" y="3557143"/>
                <a:ext cx="1919036" cy="1071003"/>
              </a:xfrm>
              <a:prstGeom prst="round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s-CO" sz="1400" dirty="0">
                    <a:solidFill>
                      <a:schemeClr val="tx1"/>
                    </a:solidFill>
                    <a:latin typeface="Montserrat Medium" panose="00000600000000000000" pitchFamily="2" charset="0"/>
                  </a:rPr>
                  <a:t> </a:t>
                </a:r>
                <a:r>
                  <a:rPr lang="es-CO" sz="1400" b="1" dirty="0">
                    <a:solidFill>
                      <a:schemeClr val="tx1"/>
                    </a:solidFill>
                    <a:latin typeface="Montserrat Medium" panose="00000600000000000000" pitchFamily="2" charset="0"/>
                  </a:rPr>
                  <a:t>NBI</a:t>
                </a:r>
              </a:p>
              <a:p>
                <a:pPr lvl="0" algn="ctr"/>
                <a:endParaRPr lang="es-CO" sz="1400" b="1" dirty="0">
                  <a:solidFill>
                    <a:schemeClr val="tx1"/>
                  </a:solidFill>
                </a:endParaRPr>
              </a:p>
              <a:p>
                <a:pPr lvl="0" algn="ctr"/>
                <a14:m>
                  <m:oMathPara xmlns:m="http://schemas.openxmlformats.org/officeDocument/2006/math">
                    <m:oMathParaPr>
                      <m:jc m:val="centerGroup"/>
                    </m:oMathParaPr>
                    <m:oMath xmlns:m="http://schemas.openxmlformats.org/officeDocument/2006/math">
                      <m:f>
                        <m:fPr>
                          <m:ctrlPr>
                            <a:rPr lang="es-CO" sz="1400" i="1" smtClean="0">
                              <a:solidFill>
                                <a:schemeClr val="tx1"/>
                              </a:solidFill>
                              <a:latin typeface="Cambria Math" panose="02040503050406030204" pitchFamily="18" charset="0"/>
                            </a:rPr>
                          </m:ctrlPr>
                        </m:fPr>
                        <m:num>
                          <m:r>
                            <a:rPr lang="es-MX" sz="1400" b="0" i="1" smtClean="0">
                              <a:solidFill>
                                <a:schemeClr val="tx1"/>
                              </a:solidFill>
                              <a:latin typeface="Cambria Math" panose="02040503050406030204" pitchFamily="18" charset="0"/>
                            </a:rPr>
                            <m:t>𝑁𝐵𝐼</m:t>
                          </m:r>
                          <m:r>
                            <a:rPr lang="es-MX" sz="1400" b="0" i="1" smtClean="0">
                              <a:solidFill>
                                <a:schemeClr val="tx1"/>
                              </a:solidFill>
                              <a:latin typeface="Cambria Math" panose="02040503050406030204" pitchFamily="18" charset="0"/>
                            </a:rPr>
                            <m:t> </m:t>
                          </m:r>
                          <m:r>
                            <a:rPr lang="es-MX" sz="1400" b="0" i="1" smtClean="0">
                              <a:solidFill>
                                <a:schemeClr val="tx1"/>
                              </a:solidFill>
                              <a:latin typeface="Cambria Math" panose="02040503050406030204" pitchFamily="18" charset="0"/>
                            </a:rPr>
                            <m:t>𝐵𝑒𝑛𝑒𝑓𝑖𝑐𝑖𝑎𝑟𝑖𝑜</m:t>
                          </m:r>
                        </m:num>
                        <m:den>
                          <m:nary>
                            <m:naryPr>
                              <m:chr m:val="∑"/>
                              <m:subHide m:val="on"/>
                              <m:supHide m:val="on"/>
                              <m:ctrlPr>
                                <a:rPr lang="es-MX" sz="1400" b="0" i="1" smtClean="0">
                                  <a:solidFill>
                                    <a:schemeClr val="tx1"/>
                                  </a:solidFill>
                                  <a:latin typeface="Cambria Math" panose="02040503050406030204" pitchFamily="18" charset="0"/>
                                </a:rPr>
                              </m:ctrlPr>
                            </m:naryPr>
                            <m:sub/>
                            <m:sup/>
                            <m:e>
                              <m:r>
                                <a:rPr lang="es-MX" sz="1400" b="0" i="1" smtClean="0">
                                  <a:solidFill>
                                    <a:schemeClr val="tx1"/>
                                  </a:solidFill>
                                  <a:latin typeface="Cambria Math" panose="02040503050406030204" pitchFamily="18" charset="0"/>
                                </a:rPr>
                                <m:t>𝑁𝐵𝐼</m:t>
                              </m:r>
                            </m:e>
                          </m:nary>
                        </m:den>
                      </m:f>
                    </m:oMath>
                  </m:oMathPara>
                </a14:m>
                <a:endParaRPr lang="es-CO" sz="1400" dirty="0">
                  <a:solidFill>
                    <a:schemeClr val="tx1"/>
                  </a:solidFill>
                </a:endParaRPr>
              </a:p>
            </p:txBody>
          </p:sp>
        </mc:Choice>
        <mc:Fallback xmlns="">
          <p:sp>
            <p:nvSpPr>
              <p:cNvPr id="9" name="Rectángulo: esquinas redondeadas 8">
                <a:extLst>
                  <a:ext uri="{FF2B5EF4-FFF2-40B4-BE49-F238E27FC236}">
                    <a16:creationId xmlns:a16="http://schemas.microsoft.com/office/drawing/2014/main" id="{0EE31BE4-2C35-CCBE-B5B1-8368607BD8E5}"/>
                  </a:ext>
                </a:extLst>
              </p:cNvPr>
              <p:cNvSpPr>
                <a:spLocks noRot="1" noChangeAspect="1" noMove="1" noResize="1" noEditPoints="1" noAdjustHandles="1" noChangeArrowheads="1" noChangeShapeType="1" noTextEdit="1"/>
              </p:cNvSpPr>
              <p:nvPr/>
            </p:nvSpPr>
            <p:spPr>
              <a:xfrm>
                <a:off x="2414971" y="3557143"/>
                <a:ext cx="1919036" cy="1071003"/>
              </a:xfrm>
              <a:prstGeom prst="roundRect">
                <a:avLst/>
              </a:prstGeom>
              <a:blipFill>
                <a:blip r:embed="rId2"/>
                <a:stretch>
                  <a:fillRect b="-41714"/>
                </a:stretch>
              </a:blipFill>
              <a:ln>
                <a:noFill/>
              </a:ln>
            </p:spPr>
            <p:txBody>
              <a:bodyPr/>
              <a:lstStyle/>
              <a:p>
                <a:r>
                  <a:rPr lang="es-CO">
                    <a:noFill/>
                  </a:rPr>
                  <a:t> </a:t>
                </a:r>
              </a:p>
            </p:txBody>
          </p:sp>
        </mc:Fallback>
      </mc:AlternateContent>
      <p:cxnSp>
        <p:nvCxnSpPr>
          <p:cNvPr id="10" name="Conector recto de flecha 9">
            <a:extLst>
              <a:ext uri="{FF2B5EF4-FFF2-40B4-BE49-F238E27FC236}">
                <a16:creationId xmlns:a16="http://schemas.microsoft.com/office/drawing/2014/main" id="{573DFF0F-5D68-7BEE-C859-C99BB0046484}"/>
              </a:ext>
            </a:extLst>
          </p:cNvPr>
          <p:cNvCxnSpPr/>
          <p:nvPr/>
        </p:nvCxnSpPr>
        <p:spPr>
          <a:xfrm>
            <a:off x="1276756" y="2837846"/>
            <a:ext cx="0" cy="56724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Conector recto de flecha 10">
            <a:extLst>
              <a:ext uri="{FF2B5EF4-FFF2-40B4-BE49-F238E27FC236}">
                <a16:creationId xmlns:a16="http://schemas.microsoft.com/office/drawing/2014/main" id="{2409F4A6-37C6-5FCB-08B7-6CC8C64B7534}"/>
              </a:ext>
            </a:extLst>
          </p:cNvPr>
          <p:cNvCxnSpPr/>
          <p:nvPr/>
        </p:nvCxnSpPr>
        <p:spPr>
          <a:xfrm>
            <a:off x="3408116" y="2837846"/>
            <a:ext cx="0" cy="56724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 name="1 Rectángulo">
            <a:extLst>
              <a:ext uri="{FF2B5EF4-FFF2-40B4-BE49-F238E27FC236}">
                <a16:creationId xmlns:a16="http://schemas.microsoft.com/office/drawing/2014/main" id="{DA5E259C-BD9B-9EAE-664F-400FE2BB0A29}"/>
              </a:ext>
            </a:extLst>
          </p:cNvPr>
          <p:cNvSpPr/>
          <p:nvPr/>
        </p:nvSpPr>
        <p:spPr>
          <a:xfrm>
            <a:off x="460555" y="4930678"/>
            <a:ext cx="3873452" cy="781822"/>
          </a:xfrm>
          <a:prstGeom prst="roundRect">
            <a:avLst/>
          </a:prstGeom>
          <a:ln/>
        </p:spPr>
        <p:style>
          <a:lnRef idx="2">
            <a:schemeClr val="dk1"/>
          </a:lnRef>
          <a:fillRef idx="1">
            <a:schemeClr val="lt1"/>
          </a:fillRef>
          <a:effectRef idx="0">
            <a:schemeClr val="dk1"/>
          </a:effectRef>
          <a:fontRef idx="minor">
            <a:schemeClr val="dk1"/>
          </a:fontRef>
        </p:style>
        <p:txBody>
          <a:bodyPr/>
          <a:lstStyle/>
          <a:p>
            <a:pPr algn="ctr"/>
            <a:r>
              <a:rPr lang="es-MX" sz="1400" spc="-4" dirty="0">
                <a:solidFill>
                  <a:schemeClr val="tx1"/>
                </a:solidFill>
                <a:latin typeface="Montserrat Medium" panose="00000600000000000000" pitchFamily="2" charset="0"/>
                <a:ea typeface="MS PGothic" pitchFamily="34" charset="-128"/>
                <a:cs typeface="Arial"/>
              </a:rPr>
              <a:t>La fórmula de distribución para los criterios de población y pobreza en la bolsa del 17% y 83% es la misma.</a:t>
            </a:r>
            <a:endParaRPr lang="es-CO" sz="1400" spc="-4" dirty="0">
              <a:solidFill>
                <a:schemeClr val="tx1"/>
              </a:solidFill>
              <a:latin typeface="Montserrat Medium" panose="00000600000000000000" pitchFamily="2" charset="0"/>
              <a:ea typeface="MS PGothic" pitchFamily="34" charset="-128"/>
              <a:cs typeface="Arial"/>
            </a:endParaRPr>
          </a:p>
        </p:txBody>
      </p:sp>
      <mc:AlternateContent xmlns:mc="http://schemas.openxmlformats.org/markup-compatibility/2006" xmlns:a14="http://schemas.microsoft.com/office/drawing/2010/main">
        <mc:Choice Requires="a14">
          <p:sp>
            <p:nvSpPr>
              <p:cNvPr id="13" name="Rectángulo: esquinas redondeadas 12">
                <a:extLst>
                  <a:ext uri="{FF2B5EF4-FFF2-40B4-BE49-F238E27FC236}">
                    <a16:creationId xmlns:a16="http://schemas.microsoft.com/office/drawing/2014/main" id="{D0EAB079-3C38-9AC9-4DFD-09596D052D36}"/>
                  </a:ext>
                </a:extLst>
              </p:cNvPr>
              <p:cNvSpPr/>
              <p:nvPr/>
            </p:nvSpPr>
            <p:spPr>
              <a:xfrm>
                <a:off x="317238" y="3564107"/>
                <a:ext cx="1919036" cy="1071003"/>
              </a:xfrm>
              <a:prstGeom prst="round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s-CO" sz="1400" b="1" dirty="0">
                    <a:solidFill>
                      <a:schemeClr val="tx1"/>
                    </a:solidFill>
                    <a:latin typeface="Montserrat Medium" panose="00000600000000000000" pitchFamily="2" charset="0"/>
                  </a:rPr>
                  <a:t>Población DANE</a:t>
                </a:r>
              </a:p>
              <a:p>
                <a:pPr lvl="0" algn="ctr"/>
                <a:endParaRPr lang="es-CO" sz="1400" b="1" dirty="0">
                  <a:solidFill>
                    <a:schemeClr val="tx1"/>
                  </a:solidFill>
                </a:endParaRPr>
              </a:p>
              <a:p>
                <a:pPr lvl="0" algn="ctr"/>
                <a14:m>
                  <m:oMathPara xmlns:m="http://schemas.openxmlformats.org/officeDocument/2006/math">
                    <m:oMathParaPr>
                      <m:jc m:val="centerGroup"/>
                    </m:oMathParaPr>
                    <m:oMath xmlns:m="http://schemas.openxmlformats.org/officeDocument/2006/math">
                      <m:f>
                        <m:fPr>
                          <m:ctrlPr>
                            <a:rPr lang="es-CO" sz="1400" i="1" smtClean="0">
                              <a:solidFill>
                                <a:schemeClr val="tx1"/>
                              </a:solidFill>
                              <a:latin typeface="Cambria Math" panose="02040503050406030204" pitchFamily="18" charset="0"/>
                            </a:rPr>
                          </m:ctrlPr>
                        </m:fPr>
                        <m:num>
                          <m:r>
                            <a:rPr lang="es-CO" sz="1400" b="0" i="1" smtClean="0">
                              <a:solidFill>
                                <a:schemeClr val="tx1"/>
                              </a:solidFill>
                              <a:latin typeface="Cambria Math" panose="02040503050406030204" pitchFamily="18" charset="0"/>
                            </a:rPr>
                            <m:t>𝑃𝑜𝑏𝑙𝑎𝑐𝑖</m:t>
                          </m:r>
                          <m:r>
                            <a:rPr lang="es-CO" sz="1400" b="0" i="1" smtClean="0">
                              <a:solidFill>
                                <a:schemeClr val="tx1"/>
                              </a:solidFill>
                              <a:latin typeface="Cambria Math" panose="02040503050406030204" pitchFamily="18" charset="0"/>
                            </a:rPr>
                            <m:t>ó</m:t>
                          </m:r>
                          <m:r>
                            <a:rPr lang="es-CO" sz="1400" b="0" i="1" smtClean="0">
                              <a:solidFill>
                                <a:schemeClr val="tx1"/>
                              </a:solidFill>
                              <a:latin typeface="Cambria Math" panose="02040503050406030204" pitchFamily="18" charset="0"/>
                            </a:rPr>
                            <m:t>𝑛</m:t>
                          </m:r>
                        </m:num>
                        <m:den>
                          <m:nary>
                            <m:naryPr>
                              <m:chr m:val="∑"/>
                              <m:subHide m:val="on"/>
                              <m:supHide m:val="on"/>
                              <m:ctrlPr>
                                <a:rPr lang="es-MX" sz="1400" b="0" i="1" smtClean="0">
                                  <a:solidFill>
                                    <a:schemeClr val="tx1"/>
                                  </a:solidFill>
                                  <a:latin typeface="Cambria Math" panose="02040503050406030204" pitchFamily="18" charset="0"/>
                                </a:rPr>
                              </m:ctrlPr>
                            </m:naryPr>
                            <m:sub/>
                            <m:sup/>
                            <m:e>
                              <m:r>
                                <a:rPr lang="es-CO" sz="1400" b="0" i="1" smtClean="0">
                                  <a:solidFill>
                                    <a:schemeClr val="tx1"/>
                                  </a:solidFill>
                                  <a:latin typeface="Cambria Math" panose="02040503050406030204" pitchFamily="18" charset="0"/>
                                </a:rPr>
                                <m:t>𝑃𝑜𝑏𝑙𝑎𝑐𝑖</m:t>
                              </m:r>
                              <m:r>
                                <a:rPr lang="es-CO" sz="1400" b="0" i="1" smtClean="0">
                                  <a:solidFill>
                                    <a:schemeClr val="tx1"/>
                                  </a:solidFill>
                                  <a:latin typeface="Cambria Math" panose="02040503050406030204" pitchFamily="18" charset="0"/>
                                </a:rPr>
                                <m:t>ó</m:t>
                              </m:r>
                              <m:r>
                                <a:rPr lang="es-CO" sz="1400" b="0" i="1" smtClean="0">
                                  <a:solidFill>
                                    <a:schemeClr val="tx1"/>
                                  </a:solidFill>
                                  <a:latin typeface="Cambria Math" panose="02040503050406030204" pitchFamily="18" charset="0"/>
                                </a:rPr>
                                <m:t>𝑛</m:t>
                              </m:r>
                            </m:e>
                          </m:nary>
                        </m:den>
                      </m:f>
                    </m:oMath>
                  </m:oMathPara>
                </a14:m>
                <a:endParaRPr lang="es-CO" sz="1400" dirty="0">
                  <a:solidFill>
                    <a:schemeClr val="tx1"/>
                  </a:solidFill>
                </a:endParaRPr>
              </a:p>
            </p:txBody>
          </p:sp>
        </mc:Choice>
        <mc:Fallback xmlns="">
          <p:sp>
            <p:nvSpPr>
              <p:cNvPr id="13" name="Rectángulo: esquinas redondeadas 12">
                <a:extLst>
                  <a:ext uri="{FF2B5EF4-FFF2-40B4-BE49-F238E27FC236}">
                    <a16:creationId xmlns:a16="http://schemas.microsoft.com/office/drawing/2014/main" id="{D0EAB079-3C38-9AC9-4DFD-09596D052D36}"/>
                  </a:ext>
                </a:extLst>
              </p:cNvPr>
              <p:cNvSpPr>
                <a:spLocks noRot="1" noChangeAspect="1" noMove="1" noResize="1" noEditPoints="1" noAdjustHandles="1" noChangeArrowheads="1" noChangeShapeType="1" noTextEdit="1"/>
              </p:cNvSpPr>
              <p:nvPr/>
            </p:nvSpPr>
            <p:spPr>
              <a:xfrm>
                <a:off x="317238" y="3564107"/>
                <a:ext cx="1919036" cy="1071003"/>
              </a:xfrm>
              <a:prstGeom prst="roundRect">
                <a:avLst/>
              </a:prstGeom>
              <a:blipFill>
                <a:blip r:embed="rId3"/>
                <a:stretch>
                  <a:fillRect b="-41714"/>
                </a:stretch>
              </a:blipFill>
              <a:ln>
                <a:noFill/>
              </a:ln>
            </p:spPr>
            <p:txBody>
              <a:bodyPr/>
              <a:lstStyle/>
              <a:p>
                <a:r>
                  <a:rPr lang="es-CO">
                    <a:noFill/>
                  </a:rPr>
                  <a:t> </a:t>
                </a:r>
              </a:p>
            </p:txBody>
          </p:sp>
        </mc:Fallback>
      </mc:AlternateContent>
    </p:spTree>
    <p:extLst>
      <p:ext uri="{BB962C8B-B14F-4D97-AF65-F5344CB8AC3E}">
        <p14:creationId xmlns:p14="http://schemas.microsoft.com/office/powerpoint/2010/main" val="453395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2A6CCD74-F8C3-0A8F-06DF-CE2D38DF6D2D}"/>
              </a:ext>
            </a:extLst>
          </p:cNvPr>
          <p:cNvSpPr>
            <a:spLocks noGrp="1"/>
          </p:cNvSpPr>
          <p:nvPr>
            <p:ph type="title"/>
          </p:nvPr>
        </p:nvSpPr>
        <p:spPr>
          <a:xfrm>
            <a:off x="705112" y="1104258"/>
            <a:ext cx="10535236" cy="559387"/>
          </a:xfrm>
        </p:spPr>
        <p:txBody>
          <a:bodyPr>
            <a:noAutofit/>
          </a:bodyPr>
          <a:lstStyle/>
          <a:p>
            <a:r>
              <a:rPr lang="es-ES" sz="3600" b="1" dirty="0">
                <a:latin typeface="Montserrat ExtraBold" panose="00000900000000000000" pitchFamily="2" charset="0"/>
              </a:rPr>
              <a:t>Sistema General de Participaciones</a:t>
            </a:r>
            <a:endParaRPr lang="es-CO" sz="3600" b="1" dirty="0">
              <a:latin typeface="Montserrat ExtraBold" panose="00000900000000000000" pitchFamily="2" charset="0"/>
            </a:endParaRPr>
          </a:p>
        </p:txBody>
      </p:sp>
      <p:sp>
        <p:nvSpPr>
          <p:cNvPr id="3" name="CuadroTexto 2">
            <a:extLst>
              <a:ext uri="{FF2B5EF4-FFF2-40B4-BE49-F238E27FC236}">
                <a16:creationId xmlns:a16="http://schemas.microsoft.com/office/drawing/2014/main" id="{D262CF8E-08B9-5D5D-D75F-01B2780B28E3}"/>
              </a:ext>
            </a:extLst>
          </p:cNvPr>
          <p:cNvSpPr txBox="1"/>
          <p:nvPr/>
        </p:nvSpPr>
        <p:spPr>
          <a:xfrm>
            <a:off x="705112" y="2077523"/>
            <a:ext cx="2722670" cy="3801144"/>
          </a:xfrm>
          <a:prstGeom prst="rect">
            <a:avLst/>
          </a:prstGeom>
          <a:solidFill>
            <a:schemeClr val="bg1">
              <a:lumMod val="95000"/>
            </a:schemeClr>
          </a:solidFill>
          <a:effectLst>
            <a:innerShdw blurRad="114300">
              <a:prstClr val="black"/>
            </a:innerShdw>
          </a:effectLst>
        </p:spPr>
        <p:style>
          <a:lnRef idx="0">
            <a:schemeClr val="accent3"/>
          </a:lnRef>
          <a:fillRef idx="3">
            <a:schemeClr val="accent3"/>
          </a:fillRef>
          <a:effectRef idx="3">
            <a:schemeClr val="accent3"/>
          </a:effectRef>
          <a:fontRef idx="minor">
            <a:schemeClr val="lt1"/>
          </a:fontRef>
        </p:style>
        <p:txBody>
          <a:bodyPr rtlCol="0" anchor="ctr"/>
          <a:lstStyle>
            <a:defPPr>
              <a:defRPr lang="es-CO"/>
            </a:defPPr>
            <a:lvl1pPr algn="ctr">
              <a:defRPr sz="1350">
                <a:solidFill>
                  <a:schemeClr val="lt1"/>
                </a:solidFill>
                <a:latin typeface="Montserrat Medium" panose="00000600000000000000"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CO" sz="1600" dirty="0">
                <a:solidFill>
                  <a:schemeClr val="tx1"/>
                </a:solidFill>
              </a:rPr>
              <a:t>Recursos que la Nación transfiere a las entidades territoriales y </a:t>
            </a:r>
            <a:r>
              <a:rPr lang="es-CO" altLang="es-CO" sz="1600" dirty="0">
                <a:solidFill>
                  <a:schemeClr val="tx1"/>
                </a:solidFill>
              </a:rPr>
              <a:t>resguardos indígenas </a:t>
            </a:r>
            <a:r>
              <a:rPr lang="es-CO" sz="1600" dirty="0">
                <a:solidFill>
                  <a:schemeClr val="tx1"/>
                </a:solidFill>
              </a:rPr>
              <a:t>en cumplimiento de los artículos 356 y 357 de la Constitución Política para la financiación de los servicios de salud, educación, agua potable y saneamiento básico y los de propósito general.</a:t>
            </a:r>
            <a:endParaRPr lang="x-none" sz="1600" dirty="0">
              <a:solidFill>
                <a:schemeClr val="tx1"/>
              </a:solidFill>
            </a:endParaRPr>
          </a:p>
        </p:txBody>
      </p:sp>
      <p:sp>
        <p:nvSpPr>
          <p:cNvPr id="4" name="CuadroTexto 3">
            <a:extLst>
              <a:ext uri="{FF2B5EF4-FFF2-40B4-BE49-F238E27FC236}">
                <a16:creationId xmlns:a16="http://schemas.microsoft.com/office/drawing/2014/main" id="{EF0A3DDC-812F-0DD0-132B-C107D4C37F54}"/>
              </a:ext>
            </a:extLst>
          </p:cNvPr>
          <p:cNvSpPr txBox="1"/>
          <p:nvPr/>
        </p:nvSpPr>
        <p:spPr>
          <a:xfrm>
            <a:off x="6650420" y="4584696"/>
            <a:ext cx="2161876" cy="1770698"/>
          </a:xfrm>
          <a:prstGeom prst="roundRect">
            <a:avLst/>
          </a:prstGeom>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CO"/>
            </a:defPPr>
            <a:lvl1pPr algn="ctr">
              <a:defRPr sz="1200">
                <a:latin typeface="Montserrat Medium" panose="00000600000000000000" pitchFamily="2" charset="0"/>
                <a:ea typeface="Arial" charset="0"/>
                <a:cs typeface="Arial" charset="0"/>
              </a:defRPr>
            </a:lvl1pPr>
          </a:lstStyle>
          <a:p>
            <a:r>
              <a:rPr lang="es-CO" sz="1400" dirty="0">
                <a:solidFill>
                  <a:schemeClr val="tx1"/>
                </a:solidFill>
              </a:rPr>
              <a:t>Libre destinación (funcionamiento e inversión) hasta un 42% de lo percibido por PPG en los municipios de 4ª, 5ª y 6ª categoría.</a:t>
            </a:r>
          </a:p>
        </p:txBody>
      </p:sp>
      <p:sp>
        <p:nvSpPr>
          <p:cNvPr id="5" name="Rectángulo 4">
            <a:extLst>
              <a:ext uri="{FF2B5EF4-FFF2-40B4-BE49-F238E27FC236}">
                <a16:creationId xmlns:a16="http://schemas.microsoft.com/office/drawing/2014/main" id="{B4216030-B272-A917-79F9-CE2A68320249}"/>
              </a:ext>
            </a:extLst>
          </p:cNvPr>
          <p:cNvSpPr/>
          <p:nvPr/>
        </p:nvSpPr>
        <p:spPr>
          <a:xfrm>
            <a:off x="3943112" y="2077523"/>
            <a:ext cx="7524166" cy="1354601"/>
          </a:xfrm>
          <a:prstGeom prst="rect">
            <a:avLst/>
          </a:prstGeom>
          <a:solidFill>
            <a:schemeClr val="bg1">
              <a:lumMod val="95000"/>
            </a:schemeClr>
          </a:solidFill>
          <a:effectLst>
            <a:innerShdw blurRad="114300">
              <a:prstClr val="black"/>
            </a:inn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s-CO" sz="2400" dirty="0">
              <a:latin typeface="Montserrat Medium" panose="00000600000000000000" pitchFamily="2" charset="0"/>
            </a:endParaRPr>
          </a:p>
        </p:txBody>
      </p:sp>
      <p:sp>
        <p:nvSpPr>
          <p:cNvPr id="6" name="CuadroTexto 5">
            <a:extLst>
              <a:ext uri="{FF2B5EF4-FFF2-40B4-BE49-F238E27FC236}">
                <a16:creationId xmlns:a16="http://schemas.microsoft.com/office/drawing/2014/main" id="{EF83590C-0279-9CC8-8654-DAAE969C5FB9}"/>
              </a:ext>
            </a:extLst>
          </p:cNvPr>
          <p:cNvSpPr txBox="1"/>
          <p:nvPr/>
        </p:nvSpPr>
        <p:spPr>
          <a:xfrm>
            <a:off x="4776150" y="4615473"/>
            <a:ext cx="1553426" cy="578882"/>
          </a:xfrm>
          <a:prstGeom prst="roundRect">
            <a:avLst/>
          </a:prstGeom>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400" dirty="0">
                <a:latin typeface="Montserrat Medium" panose="00000600000000000000" pitchFamily="2" charset="0"/>
                <a:ea typeface="Arial" charset="0"/>
                <a:cs typeface="Arial" charset="0"/>
              </a:rPr>
              <a:t>Proyectos de inversión</a:t>
            </a:r>
          </a:p>
        </p:txBody>
      </p:sp>
      <p:sp>
        <p:nvSpPr>
          <p:cNvPr id="7" name="CuadroTexto 6">
            <a:extLst>
              <a:ext uri="{FF2B5EF4-FFF2-40B4-BE49-F238E27FC236}">
                <a16:creationId xmlns:a16="http://schemas.microsoft.com/office/drawing/2014/main" id="{CD160CCA-74B4-62D3-30E7-8DE44D66E78C}"/>
              </a:ext>
            </a:extLst>
          </p:cNvPr>
          <p:cNvSpPr txBox="1"/>
          <p:nvPr/>
        </p:nvSpPr>
        <p:spPr>
          <a:xfrm>
            <a:off x="9133140" y="4584696"/>
            <a:ext cx="1615657" cy="1293971"/>
          </a:xfrm>
          <a:prstGeom prst="roundRect">
            <a:avLst/>
          </a:prstGeom>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CO"/>
            </a:defPPr>
            <a:lvl1pPr algn="ctr">
              <a:defRPr sz="1200">
                <a:latin typeface="Montserrat Medium" panose="00000600000000000000" pitchFamily="2" charset="0"/>
                <a:ea typeface="Arial" charset="0"/>
                <a:cs typeface="Arial" charset="0"/>
              </a:defRPr>
            </a:lvl1pPr>
          </a:lstStyle>
          <a:p>
            <a:r>
              <a:rPr lang="es-CO" sz="1400" dirty="0"/>
              <a:t>Pago servicio de la deuda en los casos permitidos por la Ley</a:t>
            </a:r>
          </a:p>
        </p:txBody>
      </p:sp>
      <p:sp>
        <p:nvSpPr>
          <p:cNvPr id="8" name="CuadroTexto 7">
            <a:extLst>
              <a:ext uri="{FF2B5EF4-FFF2-40B4-BE49-F238E27FC236}">
                <a16:creationId xmlns:a16="http://schemas.microsoft.com/office/drawing/2014/main" id="{22337FC3-5686-D96C-4CD8-0496E2200925}"/>
              </a:ext>
            </a:extLst>
          </p:cNvPr>
          <p:cNvSpPr txBox="1"/>
          <p:nvPr/>
        </p:nvSpPr>
        <p:spPr>
          <a:xfrm>
            <a:off x="6884599" y="3748157"/>
            <a:ext cx="1760161" cy="374571"/>
          </a:xfrm>
          <a:prstGeom prst="roundRect">
            <a:avLst/>
          </a:prstGeom>
          <a:solidFill>
            <a:schemeClr val="bg1">
              <a:lumMod val="95000"/>
            </a:schemeClr>
          </a:solidFill>
          <a:effectLst>
            <a:innerShdw blurRad="114300">
              <a:prstClr val="black"/>
            </a:innerShdw>
          </a:effectLst>
        </p:spPr>
        <p:style>
          <a:lnRef idx="0">
            <a:schemeClr val="accent3"/>
          </a:lnRef>
          <a:fillRef idx="3">
            <a:schemeClr val="accent3"/>
          </a:fillRef>
          <a:effectRef idx="3">
            <a:schemeClr val="accent3"/>
          </a:effectRef>
          <a:fontRef idx="minor">
            <a:schemeClr val="lt1"/>
          </a:fontRef>
        </p:style>
        <p:txBody>
          <a:bodyPr rtlCol="0" anchor="ctr"/>
          <a:lstStyle>
            <a:defPPr>
              <a:defRPr lang="es-CO"/>
            </a:defPPr>
            <a:lvl1pPr algn="ctr">
              <a:defRPr sz="1350">
                <a:solidFill>
                  <a:schemeClr val="lt1"/>
                </a:solidFill>
                <a:latin typeface="Montserrat Medium" panose="00000600000000000000"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CO" sz="1600" dirty="0">
                <a:solidFill>
                  <a:schemeClr val="tx1"/>
                </a:solidFill>
              </a:rPr>
              <a:t>Usos</a:t>
            </a:r>
          </a:p>
        </p:txBody>
      </p:sp>
      <p:sp>
        <p:nvSpPr>
          <p:cNvPr id="9" name="Abrir llave 8">
            <a:extLst>
              <a:ext uri="{FF2B5EF4-FFF2-40B4-BE49-F238E27FC236}">
                <a16:creationId xmlns:a16="http://schemas.microsoft.com/office/drawing/2014/main" id="{6B0BAEC3-655F-B260-E295-59D1DE9846B7}"/>
              </a:ext>
            </a:extLst>
          </p:cNvPr>
          <p:cNvSpPr/>
          <p:nvPr/>
        </p:nvSpPr>
        <p:spPr>
          <a:xfrm rot="5400000">
            <a:off x="7617901" y="2159823"/>
            <a:ext cx="278530" cy="4367606"/>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CO">
              <a:latin typeface="Montserrat Medium" panose="00000600000000000000" pitchFamily="2" charset="0"/>
            </a:endParaRPr>
          </a:p>
        </p:txBody>
      </p:sp>
      <p:sp>
        <p:nvSpPr>
          <p:cNvPr id="10" name="CuadroTexto 9">
            <a:extLst>
              <a:ext uri="{FF2B5EF4-FFF2-40B4-BE49-F238E27FC236}">
                <a16:creationId xmlns:a16="http://schemas.microsoft.com/office/drawing/2014/main" id="{20D43AF8-3501-516A-07C7-8F769507FB44}"/>
              </a:ext>
            </a:extLst>
          </p:cNvPr>
          <p:cNvSpPr txBox="1"/>
          <p:nvPr/>
        </p:nvSpPr>
        <p:spPr>
          <a:xfrm>
            <a:off x="6622807" y="2637151"/>
            <a:ext cx="2021953" cy="738664"/>
          </a:xfrm>
          <a:prstGeom prst="rect">
            <a:avLst/>
          </a:prstGeom>
          <a:noFill/>
        </p:spPr>
        <p:txBody>
          <a:bodyPr wrap="square" rtlCol="0">
            <a:spAutoFit/>
          </a:bodyPr>
          <a:lstStyle/>
          <a:p>
            <a:pPr algn="ctr"/>
            <a:r>
              <a:rPr lang="es-ES" sz="1400" dirty="0">
                <a:latin typeface="Montserrat Medium" panose="00000600000000000000" pitchFamily="2" charset="0"/>
                <a:ea typeface="Arial" charset="0"/>
                <a:cs typeface="Arial" charset="0"/>
              </a:rPr>
              <a:t>Recursos con destinación específica.</a:t>
            </a:r>
            <a:endParaRPr lang="x-none" sz="1400" b="1" dirty="0">
              <a:latin typeface="Montserrat Medium" panose="00000600000000000000" pitchFamily="2" charset="0"/>
              <a:ea typeface="Arial" charset="0"/>
              <a:cs typeface="Arial" charset="0"/>
            </a:endParaRPr>
          </a:p>
        </p:txBody>
      </p:sp>
      <p:sp>
        <p:nvSpPr>
          <p:cNvPr id="11" name="CuadroTexto 10">
            <a:extLst>
              <a:ext uri="{FF2B5EF4-FFF2-40B4-BE49-F238E27FC236}">
                <a16:creationId xmlns:a16="http://schemas.microsoft.com/office/drawing/2014/main" id="{2ED29578-2C44-212C-8725-94DE914E5FCC}"/>
              </a:ext>
            </a:extLst>
          </p:cNvPr>
          <p:cNvSpPr txBox="1"/>
          <p:nvPr/>
        </p:nvSpPr>
        <p:spPr>
          <a:xfrm>
            <a:off x="8914023" y="2639710"/>
            <a:ext cx="2531740" cy="738664"/>
          </a:xfrm>
          <a:prstGeom prst="rect">
            <a:avLst/>
          </a:prstGeom>
          <a:noFill/>
        </p:spPr>
        <p:txBody>
          <a:bodyPr wrap="square" rtlCol="0">
            <a:spAutoFit/>
          </a:bodyPr>
          <a:lstStyle/>
          <a:p>
            <a:pPr algn="ctr"/>
            <a:r>
              <a:rPr lang="es-CO" sz="1400" dirty="0">
                <a:latin typeface="Montserrat Medium" panose="00000600000000000000" pitchFamily="2" charset="0"/>
                <a:ea typeface="Arial" charset="0"/>
                <a:cs typeface="Arial" charset="0"/>
              </a:rPr>
              <a:t>Se distribuyen atendiendo variables sectoriales y presupuestales.</a:t>
            </a:r>
            <a:endParaRPr lang="x-none" sz="1100" dirty="0">
              <a:latin typeface="Montserrat Medium" panose="00000600000000000000" pitchFamily="2" charset="0"/>
              <a:ea typeface="Arial" charset="0"/>
              <a:cs typeface="Arial" charset="0"/>
            </a:endParaRPr>
          </a:p>
        </p:txBody>
      </p:sp>
      <p:sp>
        <p:nvSpPr>
          <p:cNvPr id="12" name="Rectángulo 11">
            <a:extLst>
              <a:ext uri="{FF2B5EF4-FFF2-40B4-BE49-F238E27FC236}">
                <a16:creationId xmlns:a16="http://schemas.microsoft.com/office/drawing/2014/main" id="{154C6655-3353-C6EC-5633-0F5A3BBECD49}"/>
              </a:ext>
            </a:extLst>
          </p:cNvPr>
          <p:cNvSpPr/>
          <p:nvPr/>
        </p:nvSpPr>
        <p:spPr>
          <a:xfrm>
            <a:off x="4331592" y="2595601"/>
            <a:ext cx="2021953" cy="738664"/>
          </a:xfrm>
          <a:prstGeom prst="rect">
            <a:avLst/>
          </a:prstGeom>
        </p:spPr>
        <p:txBody>
          <a:bodyPr wrap="square">
            <a:spAutoFit/>
          </a:bodyPr>
          <a:lstStyle/>
          <a:p>
            <a:pPr algn="ctr"/>
            <a:r>
              <a:rPr lang="es-CO" sz="1400" dirty="0">
                <a:latin typeface="Montserrat Medium" panose="00000600000000000000" pitchFamily="2" charset="0"/>
                <a:ea typeface="Arial" charset="0"/>
                <a:cs typeface="Arial" charset="0"/>
              </a:rPr>
              <a:t>Provienen de los Ingresos Corrientes de la Nación.</a:t>
            </a:r>
          </a:p>
        </p:txBody>
      </p:sp>
      <p:sp>
        <p:nvSpPr>
          <p:cNvPr id="13" name="Estrella: 8 puntas 12">
            <a:extLst>
              <a:ext uri="{FF2B5EF4-FFF2-40B4-BE49-F238E27FC236}">
                <a16:creationId xmlns:a16="http://schemas.microsoft.com/office/drawing/2014/main" id="{A75813FF-35A4-BB1E-6EC5-00CBB2E86BED}"/>
              </a:ext>
            </a:extLst>
          </p:cNvPr>
          <p:cNvSpPr/>
          <p:nvPr/>
        </p:nvSpPr>
        <p:spPr>
          <a:xfrm>
            <a:off x="5069382" y="2147527"/>
            <a:ext cx="503981" cy="448074"/>
          </a:xfrm>
          <a:prstGeom prst="star8">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000" dirty="0">
                <a:latin typeface="Montserrat Medium" panose="00000600000000000000" pitchFamily="2" charset="0"/>
              </a:rPr>
              <a:t>1</a:t>
            </a:r>
          </a:p>
        </p:txBody>
      </p:sp>
      <p:sp>
        <p:nvSpPr>
          <p:cNvPr id="14" name="Estrella: 8 puntas 13">
            <a:extLst>
              <a:ext uri="{FF2B5EF4-FFF2-40B4-BE49-F238E27FC236}">
                <a16:creationId xmlns:a16="http://schemas.microsoft.com/office/drawing/2014/main" id="{2C69BA9A-AA93-330E-17A0-428ED3EBA785}"/>
              </a:ext>
            </a:extLst>
          </p:cNvPr>
          <p:cNvSpPr/>
          <p:nvPr/>
        </p:nvSpPr>
        <p:spPr>
          <a:xfrm>
            <a:off x="7388581" y="2147527"/>
            <a:ext cx="503981" cy="448074"/>
          </a:xfrm>
          <a:prstGeom prst="star8">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000" dirty="0">
                <a:latin typeface="Montserrat Medium" panose="00000600000000000000" pitchFamily="2" charset="0"/>
              </a:rPr>
              <a:t>2</a:t>
            </a:r>
          </a:p>
        </p:txBody>
      </p:sp>
      <p:sp>
        <p:nvSpPr>
          <p:cNvPr id="15" name="Estrella: 8 puntas 14">
            <a:extLst>
              <a:ext uri="{FF2B5EF4-FFF2-40B4-BE49-F238E27FC236}">
                <a16:creationId xmlns:a16="http://schemas.microsoft.com/office/drawing/2014/main" id="{2DA461E3-BEA6-2ACC-E745-E15146FA4CAF}"/>
              </a:ext>
            </a:extLst>
          </p:cNvPr>
          <p:cNvSpPr/>
          <p:nvPr/>
        </p:nvSpPr>
        <p:spPr>
          <a:xfrm>
            <a:off x="9793311" y="2116356"/>
            <a:ext cx="503981" cy="448074"/>
          </a:xfrm>
          <a:prstGeom prst="star8">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000" dirty="0">
                <a:latin typeface="Montserrat Medium" panose="00000600000000000000" pitchFamily="2" charset="0"/>
              </a:rPr>
              <a:t>3</a:t>
            </a:r>
          </a:p>
        </p:txBody>
      </p:sp>
    </p:spTree>
    <p:extLst>
      <p:ext uri="{BB962C8B-B14F-4D97-AF65-F5344CB8AC3E}">
        <p14:creationId xmlns:p14="http://schemas.microsoft.com/office/powerpoint/2010/main" val="41361728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F935C-9B2B-9558-B777-B82024EBD394}"/>
              </a:ext>
            </a:extLst>
          </p:cNvPr>
          <p:cNvSpPr txBox="1">
            <a:spLocks/>
          </p:cNvSpPr>
          <p:nvPr/>
        </p:nvSpPr>
        <p:spPr>
          <a:xfrm>
            <a:off x="407923" y="1020116"/>
            <a:ext cx="5688077" cy="55938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mj-ea"/>
                <a:cs typeface="+mj-cs"/>
              </a:defRPr>
            </a:lvl1pPr>
          </a:lstStyle>
          <a:p>
            <a:r>
              <a:rPr lang="es-MX" sz="3600" dirty="0">
                <a:latin typeface="Montserrat ExtraBold" panose="00000900000000000000" pitchFamily="2" charset="0"/>
              </a:rPr>
              <a:t>Eficiencia Fiscal</a:t>
            </a:r>
            <a:endParaRPr lang="es-CO" sz="3600" dirty="0">
              <a:latin typeface="Montserrat ExtraBold" panose="00000900000000000000" pitchFamily="2" charset="0"/>
            </a:endParaRP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E8C056A6-691A-4949-5153-3AF09A210C42}"/>
                  </a:ext>
                </a:extLst>
              </p:cNvPr>
              <p:cNvSpPr txBox="1"/>
              <p:nvPr/>
            </p:nvSpPr>
            <p:spPr>
              <a:xfrm>
                <a:off x="2071998" y="1832242"/>
                <a:ext cx="9217326" cy="783804"/>
              </a:xfrm>
              <a:prstGeom prst="rect">
                <a:avLst/>
              </a:prstGeom>
              <a:noFill/>
            </p:spPr>
            <p:txBody>
              <a:bodyPr wrap="square">
                <a:spAutoFit/>
              </a:bodyPr>
              <a:lstStyle/>
              <a:p>
                <a:pPr>
                  <a:lnSpc>
                    <a:spcPct val="115000"/>
                  </a:lnSpc>
                </a:pPr>
                <a14:m>
                  <m:oMathPara xmlns:m="http://schemas.openxmlformats.org/officeDocument/2006/math">
                    <m:oMathParaPr>
                      <m:jc m:val="centerGroup"/>
                    </m:oMathParaPr>
                    <m:oMath xmlns:m="http://schemas.openxmlformats.org/officeDocument/2006/math">
                      <m:f>
                        <m:fPr>
                          <m:ctrlPr>
                            <a:rPr lang="es-CO" sz="1400" i="1" smtClean="0">
                              <a:effectLst/>
                              <a:latin typeface="Cambria Math" panose="02040503050406030204" pitchFamily="18" charset="0"/>
                              <a:ea typeface="Arial Narrow" panose="020B0606020202030204" pitchFamily="34" charset="0"/>
                              <a:cs typeface="Arial Narrow" panose="020B0606020202030204" pitchFamily="34" charset="0"/>
                            </a:rPr>
                          </m:ctrlPr>
                        </m:fPr>
                        <m:num>
                          <m:d>
                            <m:dPr>
                              <m:begChr m:val="["/>
                              <m:endChr m:val="]"/>
                              <m:ctrlPr>
                                <a:rPr lang="es-CO" sz="1400" i="1">
                                  <a:effectLst/>
                                  <a:latin typeface="Cambria Math" panose="02040503050406030204" pitchFamily="18" charset="0"/>
                                  <a:ea typeface="Arial Narrow" panose="020B0606020202030204" pitchFamily="34" charset="0"/>
                                  <a:cs typeface="Arial Narrow" panose="020B0606020202030204" pitchFamily="34" charset="0"/>
                                </a:rPr>
                              </m:ctrlPr>
                            </m:dPr>
                            <m:e>
                              <m:d>
                                <m:dPr>
                                  <m:ctrlPr>
                                    <a:rPr lang="es-CO" sz="1400" i="1">
                                      <a:effectLst/>
                                      <a:latin typeface="Cambria Math" panose="02040503050406030204" pitchFamily="18" charset="0"/>
                                      <a:ea typeface="Arial Narrow" panose="020B0606020202030204" pitchFamily="34" charset="0"/>
                                      <a:cs typeface="Arial Narrow" panose="020B0606020202030204" pitchFamily="34" charset="0"/>
                                    </a:rPr>
                                  </m:ctrlPr>
                                </m:dPr>
                                <m:e>
                                  <m:f>
                                    <m:fPr>
                                      <m:ctrlPr>
                                        <a:rPr lang="es-CO" sz="1400" i="1">
                                          <a:effectLst/>
                                          <a:latin typeface="Cambria Math" panose="02040503050406030204" pitchFamily="18" charset="0"/>
                                          <a:ea typeface="Arial Narrow" panose="020B0606020202030204" pitchFamily="34" charset="0"/>
                                          <a:cs typeface="Arial Narrow" panose="020B0606020202030204" pitchFamily="34" charset="0"/>
                                        </a:rPr>
                                      </m:ctrlPr>
                                    </m:fPr>
                                    <m:num>
                                      <m:sSub>
                                        <m:sSubPr>
                                          <m:ctrlPr>
                                            <a:rPr lang="es-CO" sz="1400" i="1">
                                              <a:effectLst/>
                                              <a:latin typeface="Cambria Math" panose="02040503050406030204" pitchFamily="18" charset="0"/>
                                              <a:ea typeface="Arial Narrow" panose="020B0606020202030204" pitchFamily="34" charset="0"/>
                                              <a:cs typeface="Arial Narrow" panose="020B0606020202030204" pitchFamily="34" charset="0"/>
                                            </a:rPr>
                                          </m:ctrlPr>
                                        </m:sSubPr>
                                        <m:e>
                                          <m:r>
                                            <a:rPr lang="es-CO" sz="1400" i="1">
                                              <a:effectLst/>
                                              <a:latin typeface="Cambria Math" panose="02040503050406030204" pitchFamily="18" charset="0"/>
                                              <a:ea typeface="Arial Narrow" panose="020B0606020202030204" pitchFamily="34" charset="0"/>
                                              <a:cs typeface="Arial Narrow" panose="020B0606020202030204" pitchFamily="34" charset="0"/>
                                            </a:rPr>
                                            <m:t>𝑌𝑡𝑟𝑖𝑏</m:t>
                                          </m:r>
                                          <m:r>
                                            <a:rPr lang="es-CO" sz="1400">
                                              <a:effectLst/>
                                              <a:latin typeface="Cambria Math" panose="02040503050406030204" pitchFamily="18" charset="0"/>
                                              <a:ea typeface="Arial Narrow" panose="020B0606020202030204" pitchFamily="34" charset="0"/>
                                              <a:cs typeface="Arial Narrow" panose="020B0606020202030204" pitchFamily="34" charset="0"/>
                                            </a:rPr>
                                            <m:t>_</m:t>
                                          </m:r>
                                          <m:r>
                                            <a:rPr lang="es-CO" sz="1400" i="1">
                                              <a:effectLst/>
                                              <a:latin typeface="Cambria Math" panose="02040503050406030204" pitchFamily="18" charset="0"/>
                                              <a:ea typeface="Arial Narrow" panose="020B0606020202030204" pitchFamily="34" charset="0"/>
                                              <a:cs typeface="Arial Narrow" panose="020B0606020202030204" pitchFamily="34" charset="0"/>
                                            </a:rPr>
                                            <m:t>𝑃𝐶</m:t>
                                          </m:r>
                                          <m:r>
                                            <a:rPr lang="es-CO" sz="1400">
                                              <a:effectLst/>
                                              <a:latin typeface="Cambria Math" panose="02040503050406030204" pitchFamily="18" charset="0"/>
                                              <a:ea typeface="Arial Narrow" panose="020B0606020202030204" pitchFamily="34" charset="0"/>
                                              <a:cs typeface="Arial Narrow" panose="020B0606020202030204" pitchFamily="34" charset="0"/>
                                            </a:rPr>
                                            <m:t> (</m:t>
                                          </m:r>
                                          <m:r>
                                            <a:rPr lang="es-CO" sz="1400" i="1">
                                              <a:effectLst/>
                                              <a:latin typeface="Cambria Math" panose="02040503050406030204" pitchFamily="18" charset="0"/>
                                              <a:ea typeface="Arial Narrow" panose="020B0606020202030204" pitchFamily="34" charset="0"/>
                                              <a:cs typeface="Arial Narrow" panose="020B0606020202030204" pitchFamily="34" charset="0"/>
                                            </a:rPr>
                                            <m:t>𝑎</m:t>
                                          </m:r>
                                          <m:r>
                                            <a:rPr lang="es-CO" sz="1400">
                                              <a:effectLst/>
                                              <a:latin typeface="Cambria Math" panose="02040503050406030204" pitchFamily="18" charset="0"/>
                                              <a:ea typeface="Arial Narrow" panose="020B0606020202030204" pitchFamily="34" charset="0"/>
                                              <a:cs typeface="Arial Narrow" panose="020B0606020202030204" pitchFamily="34" charset="0"/>
                                            </a:rPr>
                                            <m:t>ñ</m:t>
                                          </m:r>
                                          <m:r>
                                            <a:rPr lang="es-CO" sz="1400" i="1">
                                              <a:effectLst/>
                                              <a:latin typeface="Cambria Math" panose="02040503050406030204" pitchFamily="18" charset="0"/>
                                              <a:ea typeface="Arial Narrow" panose="020B0606020202030204" pitchFamily="34" charset="0"/>
                                              <a:cs typeface="Arial Narrow" panose="020B0606020202030204" pitchFamily="34" charset="0"/>
                                            </a:rPr>
                                            <m:t>𝑜</m:t>
                                          </m:r>
                                          <m:r>
                                            <a:rPr lang="es-CO" sz="1400">
                                              <a:effectLst/>
                                              <a:latin typeface="Cambria Math" panose="02040503050406030204" pitchFamily="18" charset="0"/>
                                              <a:ea typeface="Arial Narrow" panose="020B0606020202030204" pitchFamily="34" charset="0"/>
                                              <a:cs typeface="Arial Narrow" panose="020B0606020202030204" pitchFamily="34" charset="0"/>
                                            </a:rPr>
                                            <m:t> </m:t>
                                          </m:r>
                                          <m:r>
                                            <a:rPr lang="es-CO" sz="1400" i="1">
                                              <a:effectLst/>
                                              <a:latin typeface="Cambria Math" panose="02040503050406030204" pitchFamily="18" charset="0"/>
                                              <a:ea typeface="Arial Narrow" panose="020B0606020202030204" pitchFamily="34" charset="0"/>
                                              <a:cs typeface="Arial Narrow" panose="020B0606020202030204" pitchFamily="34" charset="0"/>
                                            </a:rPr>
                                            <m:t>𝑡</m:t>
                                          </m:r>
                                          <m:r>
                                            <a:rPr lang="es-CO" sz="1400">
                                              <a:effectLst/>
                                              <a:latin typeface="Cambria Math" panose="02040503050406030204" pitchFamily="18" charset="0"/>
                                              <a:ea typeface="Arial Narrow" panose="020B0606020202030204" pitchFamily="34" charset="0"/>
                                              <a:cs typeface="Arial Narrow" panose="020B0606020202030204" pitchFamily="34" charset="0"/>
                                            </a:rPr>
                                            <m:t>4)</m:t>
                                          </m:r>
                                        </m:e>
                                        <m:sub>
                                          <m:r>
                                            <a:rPr lang="es-CO" sz="1400" i="1">
                                              <a:effectLst/>
                                              <a:latin typeface="Cambria Math" panose="02040503050406030204" pitchFamily="18" charset="0"/>
                                              <a:ea typeface="Arial Narrow" panose="020B0606020202030204" pitchFamily="34" charset="0"/>
                                              <a:cs typeface="Arial Narrow" panose="020B0606020202030204" pitchFamily="34" charset="0"/>
                                            </a:rPr>
                                            <m:t>𝑥</m:t>
                                          </m:r>
                                        </m:sub>
                                      </m:sSub>
                                    </m:num>
                                    <m:den>
                                      <m:sSub>
                                        <m:sSubPr>
                                          <m:ctrlPr>
                                            <a:rPr lang="es-CO" sz="1400" i="1">
                                              <a:effectLst/>
                                              <a:latin typeface="Cambria Math" panose="02040503050406030204" pitchFamily="18" charset="0"/>
                                              <a:ea typeface="Arial Narrow" panose="020B0606020202030204" pitchFamily="34" charset="0"/>
                                              <a:cs typeface="Arial Narrow" panose="020B0606020202030204" pitchFamily="34" charset="0"/>
                                            </a:rPr>
                                          </m:ctrlPr>
                                        </m:sSubPr>
                                        <m:e>
                                          <m:r>
                                            <a:rPr lang="es-CO" sz="1400" i="1">
                                              <a:effectLst/>
                                              <a:latin typeface="Cambria Math" panose="02040503050406030204" pitchFamily="18" charset="0"/>
                                              <a:ea typeface="Arial Narrow" panose="020B0606020202030204" pitchFamily="34" charset="0"/>
                                              <a:cs typeface="Arial Narrow" panose="020B0606020202030204" pitchFamily="34" charset="0"/>
                                            </a:rPr>
                                            <m:t>𝑌𝑡𝑟𝑖𝑏</m:t>
                                          </m:r>
                                          <m:r>
                                            <a:rPr lang="es-CO" sz="1400">
                                              <a:effectLst/>
                                              <a:latin typeface="Cambria Math" panose="02040503050406030204" pitchFamily="18" charset="0"/>
                                              <a:ea typeface="Arial Narrow" panose="020B0606020202030204" pitchFamily="34" charset="0"/>
                                              <a:cs typeface="Arial Narrow" panose="020B0606020202030204" pitchFamily="34" charset="0"/>
                                            </a:rPr>
                                            <m:t>_</m:t>
                                          </m:r>
                                          <m:r>
                                            <a:rPr lang="es-CO" sz="1400" i="1">
                                              <a:effectLst/>
                                              <a:latin typeface="Cambria Math" panose="02040503050406030204" pitchFamily="18" charset="0"/>
                                              <a:ea typeface="Arial Narrow" panose="020B0606020202030204" pitchFamily="34" charset="0"/>
                                              <a:cs typeface="Arial Narrow" panose="020B0606020202030204" pitchFamily="34" charset="0"/>
                                            </a:rPr>
                                            <m:t>𝑃𝐶</m:t>
                                          </m:r>
                                          <m:r>
                                            <a:rPr lang="es-CO" sz="1400">
                                              <a:effectLst/>
                                              <a:latin typeface="Cambria Math" panose="02040503050406030204" pitchFamily="18" charset="0"/>
                                              <a:ea typeface="Arial Narrow" panose="020B0606020202030204" pitchFamily="34" charset="0"/>
                                              <a:cs typeface="Arial Narrow" panose="020B0606020202030204" pitchFamily="34" charset="0"/>
                                            </a:rPr>
                                            <m:t> </m:t>
                                          </m:r>
                                          <m:d>
                                            <m:dPr>
                                              <m:ctrlPr>
                                                <a:rPr lang="es-CO" sz="1400" i="1">
                                                  <a:effectLst/>
                                                  <a:latin typeface="Cambria Math" panose="02040503050406030204" pitchFamily="18" charset="0"/>
                                                  <a:ea typeface="Arial Narrow" panose="020B0606020202030204" pitchFamily="34" charset="0"/>
                                                  <a:cs typeface="Arial Narrow" panose="020B0606020202030204" pitchFamily="34" charset="0"/>
                                                </a:rPr>
                                              </m:ctrlPr>
                                            </m:dPr>
                                            <m:e>
                                              <m:r>
                                                <a:rPr lang="es-CO" sz="1400" i="1">
                                                  <a:effectLst/>
                                                  <a:latin typeface="Cambria Math" panose="02040503050406030204" pitchFamily="18" charset="0"/>
                                                  <a:ea typeface="Arial Narrow" panose="020B0606020202030204" pitchFamily="34" charset="0"/>
                                                  <a:cs typeface="Arial Narrow" panose="020B0606020202030204" pitchFamily="34" charset="0"/>
                                                </a:rPr>
                                                <m:t>𝑎</m:t>
                                              </m:r>
                                              <m:r>
                                                <a:rPr lang="es-CO" sz="1400">
                                                  <a:effectLst/>
                                                  <a:latin typeface="Cambria Math" panose="02040503050406030204" pitchFamily="18" charset="0"/>
                                                  <a:ea typeface="Arial Narrow" panose="020B0606020202030204" pitchFamily="34" charset="0"/>
                                                  <a:cs typeface="Arial Narrow" panose="020B0606020202030204" pitchFamily="34" charset="0"/>
                                                </a:rPr>
                                                <m:t>ñ</m:t>
                                              </m:r>
                                              <m:r>
                                                <a:rPr lang="es-CO" sz="1400" i="1">
                                                  <a:effectLst/>
                                                  <a:latin typeface="Cambria Math" panose="02040503050406030204" pitchFamily="18" charset="0"/>
                                                  <a:ea typeface="Arial Narrow" panose="020B0606020202030204" pitchFamily="34" charset="0"/>
                                                  <a:cs typeface="Arial Narrow" panose="020B0606020202030204" pitchFamily="34" charset="0"/>
                                                </a:rPr>
                                                <m:t>𝑜</m:t>
                                              </m:r>
                                              <m:r>
                                                <a:rPr lang="es-CO" sz="1400">
                                                  <a:effectLst/>
                                                  <a:latin typeface="Cambria Math" panose="02040503050406030204" pitchFamily="18" charset="0"/>
                                                  <a:ea typeface="Arial Narrow" panose="020B0606020202030204" pitchFamily="34" charset="0"/>
                                                  <a:cs typeface="Arial Narrow" panose="020B0606020202030204" pitchFamily="34" charset="0"/>
                                                </a:rPr>
                                                <m:t> </m:t>
                                              </m:r>
                                              <m:r>
                                                <a:rPr lang="es-CO" sz="1400" i="1">
                                                  <a:effectLst/>
                                                  <a:latin typeface="Cambria Math" panose="02040503050406030204" pitchFamily="18" charset="0"/>
                                                  <a:ea typeface="Arial Narrow" panose="020B0606020202030204" pitchFamily="34" charset="0"/>
                                                  <a:cs typeface="Arial Narrow" panose="020B0606020202030204" pitchFamily="34" charset="0"/>
                                                </a:rPr>
                                                <m:t>𝑡</m:t>
                                              </m:r>
                                              <m:r>
                                                <a:rPr lang="es-CO" sz="1400">
                                                  <a:effectLst/>
                                                  <a:latin typeface="Cambria Math" panose="02040503050406030204" pitchFamily="18" charset="0"/>
                                                  <a:ea typeface="Arial Narrow" panose="020B0606020202030204" pitchFamily="34" charset="0"/>
                                                  <a:cs typeface="Arial Narrow" panose="020B0606020202030204" pitchFamily="34" charset="0"/>
                                                </a:rPr>
                                                <m:t>5</m:t>
                                              </m:r>
                                            </m:e>
                                          </m:d>
                                        </m:e>
                                        <m:sub>
                                          <m:r>
                                            <a:rPr lang="es-CO" sz="1400" i="1">
                                              <a:effectLst/>
                                              <a:latin typeface="Cambria Math" panose="02040503050406030204" pitchFamily="18" charset="0"/>
                                              <a:ea typeface="Arial Narrow" panose="020B0606020202030204" pitchFamily="34" charset="0"/>
                                              <a:cs typeface="Arial Narrow" panose="020B0606020202030204" pitchFamily="34" charset="0"/>
                                            </a:rPr>
                                            <m:t>𝑥</m:t>
                                          </m:r>
                                        </m:sub>
                                      </m:sSub>
                                    </m:den>
                                  </m:f>
                                  <m:r>
                                    <a:rPr lang="es-CO" sz="1400" i="1">
                                      <a:effectLst/>
                                      <a:latin typeface="Cambria Math" panose="02040503050406030204" pitchFamily="18" charset="0"/>
                                      <a:ea typeface="Arial Narrow" panose="020B0606020202030204" pitchFamily="34" charset="0"/>
                                      <a:cs typeface="Arial Narrow" panose="020B0606020202030204" pitchFamily="34" charset="0"/>
                                    </a:rPr>
                                    <m:t>−</m:t>
                                  </m:r>
                                  <m:r>
                                    <a:rPr lang="es-CO" sz="1400">
                                      <a:effectLst/>
                                      <a:latin typeface="Cambria Math" panose="02040503050406030204" pitchFamily="18" charset="0"/>
                                      <a:ea typeface="Arial Narrow" panose="020B0606020202030204" pitchFamily="34" charset="0"/>
                                      <a:cs typeface="Arial Narrow" panose="020B0606020202030204" pitchFamily="34" charset="0"/>
                                    </a:rPr>
                                    <m:t>1</m:t>
                                  </m:r>
                                </m:e>
                              </m:d>
                              <m:r>
                                <a:rPr lang="es-CO" sz="1400">
                                  <a:effectLst/>
                                  <a:latin typeface="Cambria Math" panose="02040503050406030204" pitchFamily="18" charset="0"/>
                                  <a:ea typeface="Arial Narrow" panose="020B0606020202030204" pitchFamily="34" charset="0"/>
                                  <a:cs typeface="Arial Narrow" panose="020B0606020202030204" pitchFamily="34" charset="0"/>
                                </a:rPr>
                                <m:t>+ </m:t>
                              </m:r>
                              <m:d>
                                <m:dPr>
                                  <m:ctrlPr>
                                    <a:rPr lang="es-CO" sz="1400" i="1">
                                      <a:effectLst/>
                                      <a:latin typeface="Cambria Math" panose="02040503050406030204" pitchFamily="18" charset="0"/>
                                      <a:ea typeface="Arial Narrow" panose="020B0606020202030204" pitchFamily="34" charset="0"/>
                                      <a:cs typeface="Arial Narrow" panose="020B0606020202030204" pitchFamily="34" charset="0"/>
                                    </a:rPr>
                                  </m:ctrlPr>
                                </m:dPr>
                                <m:e>
                                  <m:f>
                                    <m:fPr>
                                      <m:ctrlPr>
                                        <a:rPr lang="es-CO" sz="1400" i="1">
                                          <a:effectLst/>
                                          <a:latin typeface="Cambria Math" panose="02040503050406030204" pitchFamily="18" charset="0"/>
                                          <a:ea typeface="Arial Narrow" panose="020B0606020202030204" pitchFamily="34" charset="0"/>
                                          <a:cs typeface="Arial Narrow" panose="020B0606020202030204" pitchFamily="34" charset="0"/>
                                        </a:rPr>
                                      </m:ctrlPr>
                                    </m:fPr>
                                    <m:num>
                                      <m:sSub>
                                        <m:sSubPr>
                                          <m:ctrlPr>
                                            <a:rPr lang="es-CO" sz="1400" i="1">
                                              <a:effectLst/>
                                              <a:latin typeface="Cambria Math" panose="02040503050406030204" pitchFamily="18" charset="0"/>
                                              <a:ea typeface="Arial Narrow" panose="020B0606020202030204" pitchFamily="34" charset="0"/>
                                              <a:cs typeface="Arial Narrow" panose="020B0606020202030204" pitchFamily="34" charset="0"/>
                                            </a:rPr>
                                          </m:ctrlPr>
                                        </m:sSubPr>
                                        <m:e>
                                          <m:r>
                                            <a:rPr lang="es-CO" sz="1400" i="1">
                                              <a:effectLst/>
                                              <a:latin typeface="Cambria Math" panose="02040503050406030204" pitchFamily="18" charset="0"/>
                                              <a:ea typeface="Arial Narrow" panose="020B0606020202030204" pitchFamily="34" charset="0"/>
                                              <a:cs typeface="Arial Narrow" panose="020B0606020202030204" pitchFamily="34" charset="0"/>
                                            </a:rPr>
                                            <m:t>𝑌𝑡𝑟𝑖𝑏</m:t>
                                          </m:r>
                                          <m:r>
                                            <a:rPr lang="es-CO" sz="1400">
                                              <a:effectLst/>
                                              <a:latin typeface="Cambria Math" panose="02040503050406030204" pitchFamily="18" charset="0"/>
                                              <a:ea typeface="Arial Narrow" panose="020B0606020202030204" pitchFamily="34" charset="0"/>
                                              <a:cs typeface="Arial Narrow" panose="020B0606020202030204" pitchFamily="34" charset="0"/>
                                            </a:rPr>
                                            <m:t>_</m:t>
                                          </m:r>
                                          <m:r>
                                            <a:rPr lang="es-CO" sz="1400" i="1">
                                              <a:effectLst/>
                                              <a:latin typeface="Cambria Math" panose="02040503050406030204" pitchFamily="18" charset="0"/>
                                              <a:ea typeface="Arial Narrow" panose="020B0606020202030204" pitchFamily="34" charset="0"/>
                                              <a:cs typeface="Arial Narrow" panose="020B0606020202030204" pitchFamily="34" charset="0"/>
                                            </a:rPr>
                                            <m:t>𝑃𝐶</m:t>
                                          </m:r>
                                          <m:r>
                                            <a:rPr lang="es-CO" sz="1400">
                                              <a:effectLst/>
                                              <a:latin typeface="Cambria Math" panose="02040503050406030204" pitchFamily="18" charset="0"/>
                                              <a:ea typeface="Arial Narrow" panose="020B0606020202030204" pitchFamily="34" charset="0"/>
                                              <a:cs typeface="Arial Narrow" panose="020B0606020202030204" pitchFamily="34" charset="0"/>
                                            </a:rPr>
                                            <m:t> (</m:t>
                                          </m:r>
                                          <m:r>
                                            <a:rPr lang="es-CO" sz="1400" i="1">
                                              <a:effectLst/>
                                              <a:latin typeface="Cambria Math" panose="02040503050406030204" pitchFamily="18" charset="0"/>
                                              <a:ea typeface="Arial Narrow" panose="020B0606020202030204" pitchFamily="34" charset="0"/>
                                              <a:cs typeface="Arial Narrow" panose="020B0606020202030204" pitchFamily="34" charset="0"/>
                                            </a:rPr>
                                            <m:t>𝑎</m:t>
                                          </m:r>
                                          <m:r>
                                            <a:rPr lang="es-CO" sz="1400">
                                              <a:effectLst/>
                                              <a:latin typeface="Cambria Math" panose="02040503050406030204" pitchFamily="18" charset="0"/>
                                              <a:ea typeface="Arial Narrow" panose="020B0606020202030204" pitchFamily="34" charset="0"/>
                                              <a:cs typeface="Arial Narrow" panose="020B0606020202030204" pitchFamily="34" charset="0"/>
                                            </a:rPr>
                                            <m:t>ñ</m:t>
                                          </m:r>
                                          <m:r>
                                            <a:rPr lang="es-CO" sz="1400" i="1">
                                              <a:effectLst/>
                                              <a:latin typeface="Cambria Math" panose="02040503050406030204" pitchFamily="18" charset="0"/>
                                              <a:ea typeface="Arial Narrow" panose="020B0606020202030204" pitchFamily="34" charset="0"/>
                                              <a:cs typeface="Arial Narrow" panose="020B0606020202030204" pitchFamily="34" charset="0"/>
                                            </a:rPr>
                                            <m:t>𝑜</m:t>
                                          </m:r>
                                          <m:r>
                                            <a:rPr lang="es-CO" sz="1400">
                                              <a:effectLst/>
                                              <a:latin typeface="Cambria Math" panose="02040503050406030204" pitchFamily="18" charset="0"/>
                                              <a:ea typeface="Arial Narrow" panose="020B0606020202030204" pitchFamily="34" charset="0"/>
                                              <a:cs typeface="Arial Narrow" panose="020B0606020202030204" pitchFamily="34" charset="0"/>
                                            </a:rPr>
                                            <m:t> </m:t>
                                          </m:r>
                                          <m:r>
                                            <a:rPr lang="es-CO" sz="1400" i="1">
                                              <a:effectLst/>
                                              <a:latin typeface="Cambria Math" panose="02040503050406030204" pitchFamily="18" charset="0"/>
                                              <a:ea typeface="Arial Narrow" panose="020B0606020202030204" pitchFamily="34" charset="0"/>
                                              <a:cs typeface="Arial Narrow" panose="020B0606020202030204" pitchFamily="34" charset="0"/>
                                            </a:rPr>
                                            <m:t>𝑡</m:t>
                                          </m:r>
                                          <m:r>
                                            <a:rPr lang="es-CO" sz="1400">
                                              <a:effectLst/>
                                              <a:latin typeface="Cambria Math" panose="02040503050406030204" pitchFamily="18" charset="0"/>
                                              <a:ea typeface="Arial Narrow" panose="020B0606020202030204" pitchFamily="34" charset="0"/>
                                              <a:cs typeface="Arial Narrow" panose="020B0606020202030204" pitchFamily="34" charset="0"/>
                                            </a:rPr>
                                            <m:t>3)</m:t>
                                          </m:r>
                                        </m:e>
                                        <m:sub>
                                          <m:r>
                                            <a:rPr lang="es-CO" sz="1400" i="1">
                                              <a:effectLst/>
                                              <a:latin typeface="Cambria Math" panose="02040503050406030204" pitchFamily="18" charset="0"/>
                                              <a:ea typeface="Arial Narrow" panose="020B0606020202030204" pitchFamily="34" charset="0"/>
                                              <a:cs typeface="Arial Narrow" panose="020B0606020202030204" pitchFamily="34" charset="0"/>
                                            </a:rPr>
                                            <m:t>𝑥</m:t>
                                          </m:r>
                                        </m:sub>
                                      </m:sSub>
                                    </m:num>
                                    <m:den>
                                      <m:sSub>
                                        <m:sSubPr>
                                          <m:ctrlPr>
                                            <a:rPr lang="es-CO" sz="1400" i="1">
                                              <a:effectLst/>
                                              <a:latin typeface="Cambria Math" panose="02040503050406030204" pitchFamily="18" charset="0"/>
                                              <a:ea typeface="Arial Narrow" panose="020B0606020202030204" pitchFamily="34" charset="0"/>
                                              <a:cs typeface="Arial Narrow" panose="020B0606020202030204" pitchFamily="34" charset="0"/>
                                            </a:rPr>
                                          </m:ctrlPr>
                                        </m:sSubPr>
                                        <m:e>
                                          <m:r>
                                            <a:rPr lang="es-CO" sz="1400" i="1">
                                              <a:effectLst/>
                                              <a:latin typeface="Cambria Math" panose="02040503050406030204" pitchFamily="18" charset="0"/>
                                              <a:ea typeface="Arial Narrow" panose="020B0606020202030204" pitchFamily="34" charset="0"/>
                                              <a:cs typeface="Arial Narrow" panose="020B0606020202030204" pitchFamily="34" charset="0"/>
                                            </a:rPr>
                                            <m:t>𝑌𝑡𝑟𝑖𝑏</m:t>
                                          </m:r>
                                          <m:r>
                                            <a:rPr lang="es-CO" sz="1400">
                                              <a:effectLst/>
                                              <a:latin typeface="Cambria Math" panose="02040503050406030204" pitchFamily="18" charset="0"/>
                                              <a:ea typeface="Arial Narrow" panose="020B0606020202030204" pitchFamily="34" charset="0"/>
                                              <a:cs typeface="Arial Narrow" panose="020B0606020202030204" pitchFamily="34" charset="0"/>
                                            </a:rPr>
                                            <m:t>_</m:t>
                                          </m:r>
                                          <m:r>
                                            <a:rPr lang="es-CO" sz="1400" i="1">
                                              <a:effectLst/>
                                              <a:latin typeface="Cambria Math" panose="02040503050406030204" pitchFamily="18" charset="0"/>
                                              <a:ea typeface="Arial Narrow" panose="020B0606020202030204" pitchFamily="34" charset="0"/>
                                              <a:cs typeface="Arial Narrow" panose="020B0606020202030204" pitchFamily="34" charset="0"/>
                                            </a:rPr>
                                            <m:t>𝑃𝐶</m:t>
                                          </m:r>
                                          <m:r>
                                            <a:rPr lang="es-CO" sz="1400">
                                              <a:effectLst/>
                                              <a:latin typeface="Cambria Math" panose="02040503050406030204" pitchFamily="18" charset="0"/>
                                              <a:ea typeface="Arial Narrow" panose="020B0606020202030204" pitchFamily="34" charset="0"/>
                                              <a:cs typeface="Arial Narrow" panose="020B0606020202030204" pitchFamily="34" charset="0"/>
                                            </a:rPr>
                                            <m:t> </m:t>
                                          </m:r>
                                          <m:d>
                                            <m:dPr>
                                              <m:ctrlPr>
                                                <a:rPr lang="es-CO" sz="1400" i="1">
                                                  <a:effectLst/>
                                                  <a:latin typeface="Cambria Math" panose="02040503050406030204" pitchFamily="18" charset="0"/>
                                                  <a:ea typeface="Arial Narrow" panose="020B0606020202030204" pitchFamily="34" charset="0"/>
                                                  <a:cs typeface="Arial Narrow" panose="020B0606020202030204" pitchFamily="34" charset="0"/>
                                                </a:rPr>
                                              </m:ctrlPr>
                                            </m:dPr>
                                            <m:e>
                                              <m:r>
                                                <a:rPr lang="es-CO" sz="1400" i="1">
                                                  <a:effectLst/>
                                                  <a:latin typeface="Cambria Math" panose="02040503050406030204" pitchFamily="18" charset="0"/>
                                                  <a:ea typeface="Arial Narrow" panose="020B0606020202030204" pitchFamily="34" charset="0"/>
                                                  <a:cs typeface="Arial Narrow" panose="020B0606020202030204" pitchFamily="34" charset="0"/>
                                                </a:rPr>
                                                <m:t>𝑎</m:t>
                                              </m:r>
                                              <m:r>
                                                <a:rPr lang="es-CO" sz="1400">
                                                  <a:effectLst/>
                                                  <a:latin typeface="Cambria Math" panose="02040503050406030204" pitchFamily="18" charset="0"/>
                                                  <a:ea typeface="Arial Narrow" panose="020B0606020202030204" pitchFamily="34" charset="0"/>
                                                  <a:cs typeface="Arial Narrow" panose="020B0606020202030204" pitchFamily="34" charset="0"/>
                                                </a:rPr>
                                                <m:t>ñ</m:t>
                                              </m:r>
                                              <m:r>
                                                <a:rPr lang="es-CO" sz="1400" i="1">
                                                  <a:effectLst/>
                                                  <a:latin typeface="Cambria Math" panose="02040503050406030204" pitchFamily="18" charset="0"/>
                                                  <a:ea typeface="Arial Narrow" panose="020B0606020202030204" pitchFamily="34" charset="0"/>
                                                  <a:cs typeface="Arial Narrow" panose="020B0606020202030204" pitchFamily="34" charset="0"/>
                                                </a:rPr>
                                                <m:t>𝑜</m:t>
                                              </m:r>
                                              <m:r>
                                                <a:rPr lang="es-CO" sz="1400">
                                                  <a:effectLst/>
                                                  <a:latin typeface="Cambria Math" panose="02040503050406030204" pitchFamily="18" charset="0"/>
                                                  <a:ea typeface="Arial Narrow" panose="020B0606020202030204" pitchFamily="34" charset="0"/>
                                                  <a:cs typeface="Arial Narrow" panose="020B0606020202030204" pitchFamily="34" charset="0"/>
                                                </a:rPr>
                                                <m:t> </m:t>
                                              </m:r>
                                              <m:r>
                                                <a:rPr lang="es-CO" sz="1400" i="1">
                                                  <a:effectLst/>
                                                  <a:latin typeface="Cambria Math" panose="02040503050406030204" pitchFamily="18" charset="0"/>
                                                  <a:ea typeface="Arial Narrow" panose="020B0606020202030204" pitchFamily="34" charset="0"/>
                                                  <a:cs typeface="Arial Narrow" panose="020B0606020202030204" pitchFamily="34" charset="0"/>
                                                </a:rPr>
                                                <m:t>𝑡</m:t>
                                              </m:r>
                                              <m:r>
                                                <a:rPr lang="es-CO" sz="1400">
                                                  <a:effectLst/>
                                                  <a:latin typeface="Cambria Math" panose="02040503050406030204" pitchFamily="18" charset="0"/>
                                                  <a:ea typeface="Arial Narrow" panose="020B0606020202030204" pitchFamily="34" charset="0"/>
                                                  <a:cs typeface="Arial Narrow" panose="020B0606020202030204" pitchFamily="34" charset="0"/>
                                                </a:rPr>
                                                <m:t>4</m:t>
                                              </m:r>
                                            </m:e>
                                          </m:d>
                                        </m:e>
                                        <m:sub>
                                          <m:r>
                                            <a:rPr lang="es-CO" sz="1400" i="1">
                                              <a:effectLst/>
                                              <a:latin typeface="Cambria Math" panose="02040503050406030204" pitchFamily="18" charset="0"/>
                                              <a:ea typeface="Arial Narrow" panose="020B0606020202030204" pitchFamily="34" charset="0"/>
                                              <a:cs typeface="Arial Narrow" panose="020B0606020202030204" pitchFamily="34" charset="0"/>
                                            </a:rPr>
                                            <m:t>𝑥</m:t>
                                          </m:r>
                                        </m:sub>
                                      </m:sSub>
                                    </m:den>
                                  </m:f>
                                  <m:r>
                                    <a:rPr lang="es-CO" sz="1400" i="1">
                                      <a:effectLst/>
                                      <a:latin typeface="Cambria Math" panose="02040503050406030204" pitchFamily="18" charset="0"/>
                                      <a:ea typeface="Arial Narrow" panose="020B0606020202030204" pitchFamily="34" charset="0"/>
                                      <a:cs typeface="Arial Narrow" panose="020B0606020202030204" pitchFamily="34" charset="0"/>
                                    </a:rPr>
                                    <m:t>−</m:t>
                                  </m:r>
                                  <m:r>
                                    <a:rPr lang="es-CO" sz="1400">
                                      <a:effectLst/>
                                      <a:latin typeface="Cambria Math" panose="02040503050406030204" pitchFamily="18" charset="0"/>
                                      <a:ea typeface="Arial Narrow" panose="020B0606020202030204" pitchFamily="34" charset="0"/>
                                      <a:cs typeface="Arial Narrow" panose="020B0606020202030204" pitchFamily="34" charset="0"/>
                                    </a:rPr>
                                    <m:t>1</m:t>
                                  </m:r>
                                </m:e>
                              </m:d>
                              <m:r>
                                <a:rPr lang="es-CO" sz="1400">
                                  <a:effectLst/>
                                  <a:latin typeface="Cambria Math" panose="02040503050406030204" pitchFamily="18" charset="0"/>
                                  <a:ea typeface="Arial Narrow" panose="020B0606020202030204" pitchFamily="34" charset="0"/>
                                  <a:cs typeface="Arial Narrow" panose="020B0606020202030204" pitchFamily="34" charset="0"/>
                                </a:rPr>
                                <m:t>+</m:t>
                              </m:r>
                              <m:d>
                                <m:dPr>
                                  <m:ctrlPr>
                                    <a:rPr lang="es-CO" sz="1400" i="1">
                                      <a:effectLst/>
                                      <a:latin typeface="Cambria Math" panose="02040503050406030204" pitchFamily="18" charset="0"/>
                                      <a:ea typeface="Arial Narrow" panose="020B0606020202030204" pitchFamily="34" charset="0"/>
                                      <a:cs typeface="Arial Narrow" panose="020B0606020202030204" pitchFamily="34" charset="0"/>
                                    </a:rPr>
                                  </m:ctrlPr>
                                </m:dPr>
                                <m:e>
                                  <m:f>
                                    <m:fPr>
                                      <m:ctrlPr>
                                        <a:rPr lang="es-CO" sz="1400" i="1">
                                          <a:effectLst/>
                                          <a:latin typeface="Cambria Math" panose="02040503050406030204" pitchFamily="18" charset="0"/>
                                          <a:ea typeface="Arial Narrow" panose="020B0606020202030204" pitchFamily="34" charset="0"/>
                                          <a:cs typeface="Arial Narrow" panose="020B0606020202030204" pitchFamily="34" charset="0"/>
                                        </a:rPr>
                                      </m:ctrlPr>
                                    </m:fPr>
                                    <m:num>
                                      <m:sSub>
                                        <m:sSubPr>
                                          <m:ctrlPr>
                                            <a:rPr lang="es-CO" sz="1400" i="1">
                                              <a:effectLst/>
                                              <a:latin typeface="Cambria Math" panose="02040503050406030204" pitchFamily="18" charset="0"/>
                                              <a:ea typeface="Arial Narrow" panose="020B0606020202030204" pitchFamily="34" charset="0"/>
                                              <a:cs typeface="Arial Narrow" panose="020B0606020202030204" pitchFamily="34" charset="0"/>
                                            </a:rPr>
                                          </m:ctrlPr>
                                        </m:sSubPr>
                                        <m:e>
                                          <m:r>
                                            <a:rPr lang="es-CO" sz="1400" i="1">
                                              <a:effectLst/>
                                              <a:latin typeface="Cambria Math" panose="02040503050406030204" pitchFamily="18" charset="0"/>
                                              <a:ea typeface="Arial Narrow" panose="020B0606020202030204" pitchFamily="34" charset="0"/>
                                              <a:cs typeface="Arial Narrow" panose="020B0606020202030204" pitchFamily="34" charset="0"/>
                                            </a:rPr>
                                            <m:t>𝑌𝑡𝑟𝑖𝑏</m:t>
                                          </m:r>
                                          <m:r>
                                            <a:rPr lang="es-CO" sz="1400">
                                              <a:effectLst/>
                                              <a:latin typeface="Cambria Math" panose="02040503050406030204" pitchFamily="18" charset="0"/>
                                              <a:ea typeface="Arial Narrow" panose="020B0606020202030204" pitchFamily="34" charset="0"/>
                                              <a:cs typeface="Arial Narrow" panose="020B0606020202030204" pitchFamily="34" charset="0"/>
                                            </a:rPr>
                                            <m:t>_</m:t>
                                          </m:r>
                                          <m:r>
                                            <a:rPr lang="es-CO" sz="1400" i="1">
                                              <a:effectLst/>
                                              <a:latin typeface="Cambria Math" panose="02040503050406030204" pitchFamily="18" charset="0"/>
                                              <a:ea typeface="Arial Narrow" panose="020B0606020202030204" pitchFamily="34" charset="0"/>
                                              <a:cs typeface="Arial Narrow" panose="020B0606020202030204" pitchFamily="34" charset="0"/>
                                            </a:rPr>
                                            <m:t>𝑃𝐶</m:t>
                                          </m:r>
                                          <m:r>
                                            <a:rPr lang="es-CO" sz="1400">
                                              <a:effectLst/>
                                              <a:latin typeface="Cambria Math" panose="02040503050406030204" pitchFamily="18" charset="0"/>
                                              <a:ea typeface="Arial Narrow" panose="020B0606020202030204" pitchFamily="34" charset="0"/>
                                              <a:cs typeface="Arial Narrow" panose="020B0606020202030204" pitchFamily="34" charset="0"/>
                                            </a:rPr>
                                            <m:t> (</m:t>
                                          </m:r>
                                          <m:r>
                                            <a:rPr lang="es-CO" sz="1400" i="1">
                                              <a:effectLst/>
                                              <a:latin typeface="Cambria Math" panose="02040503050406030204" pitchFamily="18" charset="0"/>
                                              <a:ea typeface="Arial Narrow" panose="020B0606020202030204" pitchFamily="34" charset="0"/>
                                              <a:cs typeface="Arial Narrow" panose="020B0606020202030204" pitchFamily="34" charset="0"/>
                                            </a:rPr>
                                            <m:t>𝑎</m:t>
                                          </m:r>
                                          <m:r>
                                            <a:rPr lang="es-CO" sz="1400">
                                              <a:effectLst/>
                                              <a:latin typeface="Cambria Math" panose="02040503050406030204" pitchFamily="18" charset="0"/>
                                              <a:ea typeface="Arial Narrow" panose="020B0606020202030204" pitchFamily="34" charset="0"/>
                                              <a:cs typeface="Arial Narrow" panose="020B0606020202030204" pitchFamily="34" charset="0"/>
                                            </a:rPr>
                                            <m:t>ñ</m:t>
                                          </m:r>
                                          <m:r>
                                            <a:rPr lang="es-CO" sz="1400" i="1">
                                              <a:effectLst/>
                                              <a:latin typeface="Cambria Math" panose="02040503050406030204" pitchFamily="18" charset="0"/>
                                              <a:ea typeface="Arial Narrow" panose="020B0606020202030204" pitchFamily="34" charset="0"/>
                                              <a:cs typeface="Arial Narrow" panose="020B0606020202030204" pitchFamily="34" charset="0"/>
                                            </a:rPr>
                                            <m:t>𝑜</m:t>
                                          </m:r>
                                          <m:r>
                                            <a:rPr lang="es-CO" sz="1400">
                                              <a:effectLst/>
                                              <a:latin typeface="Cambria Math" panose="02040503050406030204" pitchFamily="18" charset="0"/>
                                              <a:ea typeface="Arial Narrow" panose="020B0606020202030204" pitchFamily="34" charset="0"/>
                                              <a:cs typeface="Arial Narrow" panose="020B0606020202030204" pitchFamily="34" charset="0"/>
                                            </a:rPr>
                                            <m:t> </m:t>
                                          </m:r>
                                          <m:r>
                                            <a:rPr lang="es-CO" sz="1400" i="1">
                                              <a:effectLst/>
                                              <a:latin typeface="Cambria Math" panose="02040503050406030204" pitchFamily="18" charset="0"/>
                                              <a:ea typeface="Arial Narrow" panose="020B0606020202030204" pitchFamily="34" charset="0"/>
                                              <a:cs typeface="Arial Narrow" panose="020B0606020202030204" pitchFamily="34" charset="0"/>
                                            </a:rPr>
                                            <m:t>𝑡</m:t>
                                          </m:r>
                                          <m:r>
                                            <a:rPr lang="es-CO" sz="1400">
                                              <a:effectLst/>
                                              <a:latin typeface="Cambria Math" panose="02040503050406030204" pitchFamily="18" charset="0"/>
                                              <a:ea typeface="Arial Narrow" panose="020B0606020202030204" pitchFamily="34" charset="0"/>
                                              <a:cs typeface="Arial Narrow" panose="020B0606020202030204" pitchFamily="34" charset="0"/>
                                            </a:rPr>
                                            <m:t>2)</m:t>
                                          </m:r>
                                        </m:e>
                                        <m:sub>
                                          <m:r>
                                            <a:rPr lang="es-CO" sz="1400" i="1">
                                              <a:effectLst/>
                                              <a:latin typeface="Cambria Math" panose="02040503050406030204" pitchFamily="18" charset="0"/>
                                              <a:ea typeface="Arial Narrow" panose="020B0606020202030204" pitchFamily="34" charset="0"/>
                                              <a:cs typeface="Arial Narrow" panose="020B0606020202030204" pitchFamily="34" charset="0"/>
                                            </a:rPr>
                                            <m:t>𝑥</m:t>
                                          </m:r>
                                        </m:sub>
                                      </m:sSub>
                                    </m:num>
                                    <m:den>
                                      <m:sSub>
                                        <m:sSubPr>
                                          <m:ctrlPr>
                                            <a:rPr lang="es-CO" sz="1400" i="1">
                                              <a:effectLst/>
                                              <a:latin typeface="Cambria Math" panose="02040503050406030204" pitchFamily="18" charset="0"/>
                                              <a:ea typeface="Arial Narrow" panose="020B0606020202030204" pitchFamily="34" charset="0"/>
                                              <a:cs typeface="Arial Narrow" panose="020B0606020202030204" pitchFamily="34" charset="0"/>
                                            </a:rPr>
                                          </m:ctrlPr>
                                        </m:sSubPr>
                                        <m:e>
                                          <m:r>
                                            <a:rPr lang="es-CO" sz="1400" i="1">
                                              <a:effectLst/>
                                              <a:latin typeface="Cambria Math" panose="02040503050406030204" pitchFamily="18" charset="0"/>
                                              <a:ea typeface="Arial Narrow" panose="020B0606020202030204" pitchFamily="34" charset="0"/>
                                              <a:cs typeface="Arial Narrow" panose="020B0606020202030204" pitchFamily="34" charset="0"/>
                                            </a:rPr>
                                            <m:t>𝑌𝑡𝑟𝑖𝑏</m:t>
                                          </m:r>
                                          <m:r>
                                            <a:rPr lang="es-CO" sz="1400">
                                              <a:effectLst/>
                                              <a:latin typeface="Cambria Math" panose="02040503050406030204" pitchFamily="18" charset="0"/>
                                              <a:ea typeface="Arial Narrow" panose="020B0606020202030204" pitchFamily="34" charset="0"/>
                                              <a:cs typeface="Arial Narrow" panose="020B0606020202030204" pitchFamily="34" charset="0"/>
                                            </a:rPr>
                                            <m:t>_</m:t>
                                          </m:r>
                                          <m:r>
                                            <a:rPr lang="es-CO" sz="1400" i="1">
                                              <a:effectLst/>
                                              <a:latin typeface="Cambria Math" panose="02040503050406030204" pitchFamily="18" charset="0"/>
                                              <a:ea typeface="Arial Narrow" panose="020B0606020202030204" pitchFamily="34" charset="0"/>
                                              <a:cs typeface="Arial Narrow" panose="020B0606020202030204" pitchFamily="34" charset="0"/>
                                            </a:rPr>
                                            <m:t>𝑃𝐶</m:t>
                                          </m:r>
                                          <m:r>
                                            <a:rPr lang="es-CO" sz="1400">
                                              <a:effectLst/>
                                              <a:latin typeface="Cambria Math" panose="02040503050406030204" pitchFamily="18" charset="0"/>
                                              <a:ea typeface="Arial Narrow" panose="020B0606020202030204" pitchFamily="34" charset="0"/>
                                              <a:cs typeface="Arial Narrow" panose="020B0606020202030204" pitchFamily="34" charset="0"/>
                                            </a:rPr>
                                            <m:t> </m:t>
                                          </m:r>
                                          <m:d>
                                            <m:dPr>
                                              <m:ctrlPr>
                                                <a:rPr lang="es-CO" sz="1400" i="1">
                                                  <a:effectLst/>
                                                  <a:latin typeface="Cambria Math" panose="02040503050406030204" pitchFamily="18" charset="0"/>
                                                  <a:ea typeface="Arial Narrow" panose="020B0606020202030204" pitchFamily="34" charset="0"/>
                                                  <a:cs typeface="Arial Narrow" panose="020B0606020202030204" pitchFamily="34" charset="0"/>
                                                </a:rPr>
                                              </m:ctrlPr>
                                            </m:dPr>
                                            <m:e>
                                              <m:r>
                                                <a:rPr lang="es-CO" sz="1400" i="1">
                                                  <a:effectLst/>
                                                  <a:latin typeface="Cambria Math" panose="02040503050406030204" pitchFamily="18" charset="0"/>
                                                  <a:ea typeface="Arial Narrow" panose="020B0606020202030204" pitchFamily="34" charset="0"/>
                                                  <a:cs typeface="Arial Narrow" panose="020B0606020202030204" pitchFamily="34" charset="0"/>
                                                </a:rPr>
                                                <m:t>𝑎</m:t>
                                              </m:r>
                                              <m:r>
                                                <a:rPr lang="es-CO" sz="1400">
                                                  <a:effectLst/>
                                                  <a:latin typeface="Cambria Math" panose="02040503050406030204" pitchFamily="18" charset="0"/>
                                                  <a:ea typeface="Arial Narrow" panose="020B0606020202030204" pitchFamily="34" charset="0"/>
                                                  <a:cs typeface="Arial Narrow" panose="020B0606020202030204" pitchFamily="34" charset="0"/>
                                                </a:rPr>
                                                <m:t>ñ</m:t>
                                              </m:r>
                                              <m:r>
                                                <a:rPr lang="es-CO" sz="1400" i="1">
                                                  <a:effectLst/>
                                                  <a:latin typeface="Cambria Math" panose="02040503050406030204" pitchFamily="18" charset="0"/>
                                                  <a:ea typeface="Arial Narrow" panose="020B0606020202030204" pitchFamily="34" charset="0"/>
                                                  <a:cs typeface="Arial Narrow" panose="020B0606020202030204" pitchFamily="34" charset="0"/>
                                                </a:rPr>
                                                <m:t>𝑜</m:t>
                                              </m:r>
                                              <m:r>
                                                <a:rPr lang="es-CO" sz="1400">
                                                  <a:effectLst/>
                                                  <a:latin typeface="Cambria Math" panose="02040503050406030204" pitchFamily="18" charset="0"/>
                                                  <a:ea typeface="Arial Narrow" panose="020B0606020202030204" pitchFamily="34" charset="0"/>
                                                  <a:cs typeface="Arial Narrow" panose="020B0606020202030204" pitchFamily="34" charset="0"/>
                                                </a:rPr>
                                                <m:t> </m:t>
                                              </m:r>
                                              <m:r>
                                                <a:rPr lang="es-CO" sz="1400" i="1">
                                                  <a:effectLst/>
                                                  <a:latin typeface="Cambria Math" panose="02040503050406030204" pitchFamily="18" charset="0"/>
                                                  <a:ea typeface="Arial Narrow" panose="020B0606020202030204" pitchFamily="34" charset="0"/>
                                                  <a:cs typeface="Arial Narrow" panose="020B0606020202030204" pitchFamily="34" charset="0"/>
                                                </a:rPr>
                                                <m:t>𝑡</m:t>
                                              </m:r>
                                              <m:r>
                                                <a:rPr lang="es-CO" sz="1400">
                                                  <a:effectLst/>
                                                  <a:latin typeface="Cambria Math" panose="02040503050406030204" pitchFamily="18" charset="0"/>
                                                  <a:ea typeface="Arial Narrow" panose="020B0606020202030204" pitchFamily="34" charset="0"/>
                                                  <a:cs typeface="Arial Narrow" panose="020B0606020202030204" pitchFamily="34" charset="0"/>
                                                </a:rPr>
                                                <m:t>3</m:t>
                                              </m:r>
                                            </m:e>
                                          </m:d>
                                        </m:e>
                                        <m:sub>
                                          <m:r>
                                            <a:rPr lang="es-CO" sz="1400" i="1">
                                              <a:effectLst/>
                                              <a:latin typeface="Cambria Math" panose="02040503050406030204" pitchFamily="18" charset="0"/>
                                              <a:ea typeface="Arial Narrow" panose="020B0606020202030204" pitchFamily="34" charset="0"/>
                                              <a:cs typeface="Arial Narrow" panose="020B0606020202030204" pitchFamily="34" charset="0"/>
                                            </a:rPr>
                                            <m:t>𝑥</m:t>
                                          </m:r>
                                        </m:sub>
                                      </m:sSub>
                                    </m:den>
                                  </m:f>
                                  <m:r>
                                    <a:rPr lang="es-CO" sz="1400" i="1">
                                      <a:effectLst/>
                                      <a:latin typeface="Cambria Math" panose="02040503050406030204" pitchFamily="18" charset="0"/>
                                      <a:ea typeface="Arial Narrow" panose="020B0606020202030204" pitchFamily="34" charset="0"/>
                                      <a:cs typeface="Arial Narrow" panose="020B0606020202030204" pitchFamily="34" charset="0"/>
                                    </a:rPr>
                                    <m:t>−</m:t>
                                  </m:r>
                                  <m:r>
                                    <a:rPr lang="es-CO" sz="1400">
                                      <a:effectLst/>
                                      <a:latin typeface="Cambria Math" panose="02040503050406030204" pitchFamily="18" charset="0"/>
                                      <a:ea typeface="Arial Narrow" panose="020B0606020202030204" pitchFamily="34" charset="0"/>
                                      <a:cs typeface="Arial Narrow" panose="020B0606020202030204" pitchFamily="34" charset="0"/>
                                    </a:rPr>
                                    <m:t>1</m:t>
                                  </m:r>
                                </m:e>
                              </m:d>
                            </m:e>
                          </m:d>
                        </m:num>
                        <m:den>
                          <m:r>
                            <a:rPr lang="es-CO" sz="1400">
                              <a:effectLst/>
                              <a:latin typeface="Cambria Math" panose="02040503050406030204" pitchFamily="18" charset="0"/>
                              <a:ea typeface="Arial Narrow" panose="020B0606020202030204" pitchFamily="34" charset="0"/>
                              <a:cs typeface="Arial Narrow" panose="020B0606020202030204" pitchFamily="34" charset="0"/>
                            </a:rPr>
                            <m:t>3</m:t>
                          </m:r>
                        </m:den>
                      </m:f>
                    </m:oMath>
                  </m:oMathPara>
                </a14:m>
                <a:endParaRPr lang="es-CO" sz="1400" dirty="0">
                  <a:effectLst/>
                  <a:latin typeface="Arial Narrow" panose="020B0606020202030204" pitchFamily="34" charset="0"/>
                  <a:ea typeface="Arial Narrow" panose="020B0606020202030204" pitchFamily="34" charset="0"/>
                  <a:cs typeface="Arial Narrow" panose="020B0606020202030204" pitchFamily="34" charset="0"/>
                </a:endParaRPr>
              </a:p>
            </p:txBody>
          </p:sp>
        </mc:Choice>
        <mc:Fallback xmlns="">
          <p:sp>
            <p:nvSpPr>
              <p:cNvPr id="3" name="CuadroTexto 2">
                <a:extLst>
                  <a:ext uri="{FF2B5EF4-FFF2-40B4-BE49-F238E27FC236}">
                    <a16:creationId xmlns:a16="http://schemas.microsoft.com/office/drawing/2014/main" id="{E8C056A6-691A-4949-5153-3AF09A210C42}"/>
                  </a:ext>
                </a:extLst>
              </p:cNvPr>
              <p:cNvSpPr txBox="1">
                <a:spLocks noRot="1" noChangeAspect="1" noMove="1" noResize="1" noEditPoints="1" noAdjustHandles="1" noChangeArrowheads="1" noChangeShapeType="1" noTextEdit="1"/>
              </p:cNvSpPr>
              <p:nvPr/>
            </p:nvSpPr>
            <p:spPr>
              <a:xfrm>
                <a:off x="2071998" y="1832242"/>
                <a:ext cx="9217326" cy="783804"/>
              </a:xfrm>
              <a:prstGeom prst="rect">
                <a:avLst/>
              </a:prstGeom>
              <a:blipFill>
                <a:blip r:embed="rId2"/>
                <a:stretch>
                  <a:fillRect/>
                </a:stretch>
              </a:blipFill>
            </p:spPr>
            <p:txBody>
              <a:bodyPr/>
              <a:lstStyle/>
              <a:p>
                <a:r>
                  <a:rPr lang="es-CO">
                    <a:noFill/>
                  </a:rPr>
                  <a:t> </a:t>
                </a:r>
              </a:p>
            </p:txBody>
          </p:sp>
        </mc:Fallback>
      </mc:AlternateContent>
      <p:sp>
        <p:nvSpPr>
          <p:cNvPr id="4" name="Rectángulo: esquinas redondeadas 3">
            <a:extLst>
              <a:ext uri="{FF2B5EF4-FFF2-40B4-BE49-F238E27FC236}">
                <a16:creationId xmlns:a16="http://schemas.microsoft.com/office/drawing/2014/main" id="{62E0BA7D-BF88-BC4D-1CD1-6FAEF6801163}"/>
              </a:ext>
            </a:extLst>
          </p:cNvPr>
          <p:cNvSpPr/>
          <p:nvPr/>
        </p:nvSpPr>
        <p:spPr>
          <a:xfrm>
            <a:off x="1634704" y="2012597"/>
            <a:ext cx="1505794" cy="340519"/>
          </a:xfrm>
          <a:prstGeom prst="round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lvl="0" algn="ctr"/>
            <a:r>
              <a:rPr lang="es-MX" sz="1400" dirty="0">
                <a:solidFill>
                  <a:schemeClr val="tx1"/>
                </a:solidFill>
                <a:latin typeface="Montserrat Medium" panose="00000600000000000000" pitchFamily="2" charset="0"/>
              </a:rPr>
              <a:t>Fórmula</a:t>
            </a:r>
          </a:p>
        </p:txBody>
      </p:sp>
      <p:sp>
        <p:nvSpPr>
          <p:cNvPr id="6" name="1 Rectángulo">
            <a:extLst>
              <a:ext uri="{FF2B5EF4-FFF2-40B4-BE49-F238E27FC236}">
                <a16:creationId xmlns:a16="http://schemas.microsoft.com/office/drawing/2014/main" id="{4D248867-BC93-391C-2F95-BE1146AA5D70}"/>
              </a:ext>
            </a:extLst>
          </p:cNvPr>
          <p:cNvSpPr/>
          <p:nvPr/>
        </p:nvSpPr>
        <p:spPr>
          <a:xfrm>
            <a:off x="1205803" y="3947408"/>
            <a:ext cx="9314151" cy="2547138"/>
          </a:xfrm>
          <a:prstGeom prst="roundRect">
            <a:avLst/>
          </a:prstGeom>
          <a:ln/>
        </p:spPr>
        <p:style>
          <a:lnRef idx="2">
            <a:schemeClr val="accent5"/>
          </a:lnRef>
          <a:fillRef idx="1">
            <a:schemeClr val="lt1"/>
          </a:fillRef>
          <a:effectRef idx="0">
            <a:schemeClr val="accent5"/>
          </a:effectRef>
          <a:fontRef idx="minor">
            <a:schemeClr val="dk1"/>
          </a:fontRef>
        </p:style>
        <p:txBody>
          <a:bodyPr/>
          <a:lstStyle/>
          <a:p>
            <a:pPr algn="ctr"/>
            <a:r>
              <a:rPr lang="es-MX" sz="1300" spc="-4" dirty="0">
                <a:latin typeface="Montserrat Medium" panose="00000600000000000000" pitchFamily="2" charset="0"/>
                <a:ea typeface="MS PGothic" pitchFamily="34" charset="-128"/>
                <a:cs typeface="Arial"/>
              </a:rPr>
              <a:t>Condiciones</a:t>
            </a:r>
          </a:p>
          <a:p>
            <a:pPr algn="ctr"/>
            <a:endParaRPr lang="es-MX" sz="1300" spc="-4" dirty="0">
              <a:latin typeface="Montserrat Medium" panose="00000600000000000000" pitchFamily="2" charset="0"/>
              <a:ea typeface="MS PGothic" pitchFamily="34" charset="-128"/>
              <a:cs typeface="Arial"/>
            </a:endParaRPr>
          </a:p>
          <a:p>
            <a:pPr marL="228600" indent="-228600" algn="ctr">
              <a:buFont typeface="+mj-lt"/>
              <a:buAutoNum type="arabicPeriod"/>
            </a:pPr>
            <a:r>
              <a:rPr lang="es-MX" sz="1300" spc="-4" dirty="0">
                <a:latin typeface="Montserrat Medium" panose="00000600000000000000" pitchFamily="2" charset="0"/>
                <a:ea typeface="MS PGothic" pitchFamily="34" charset="-128"/>
                <a:cs typeface="Arial"/>
              </a:rPr>
              <a:t>Los municipios o distritos beneficiarios son aquellos con un indicador mayor a cero.</a:t>
            </a:r>
          </a:p>
          <a:p>
            <a:pPr marL="228600" indent="-228600" algn="ctr">
              <a:buFont typeface="+mj-lt"/>
              <a:buAutoNum type="arabicPeriod"/>
            </a:pPr>
            <a:endParaRPr lang="es-MX" sz="1300" spc="-4" dirty="0">
              <a:latin typeface="Montserrat Medium" panose="00000600000000000000" pitchFamily="2" charset="0"/>
              <a:ea typeface="MS PGothic" pitchFamily="34" charset="-128"/>
              <a:cs typeface="Arial"/>
            </a:endParaRPr>
          </a:p>
          <a:p>
            <a:pPr marL="228600" indent="-228600" algn="ctr">
              <a:buFont typeface="+mj-lt"/>
              <a:buAutoNum type="arabicPeriod"/>
            </a:pPr>
            <a:r>
              <a:rPr lang="es-MX" sz="1300" spc="-4" dirty="0">
                <a:latin typeface="Montserrat Medium" panose="00000600000000000000" pitchFamily="2" charset="0"/>
                <a:ea typeface="MS PGothic" pitchFamily="34" charset="-128"/>
                <a:cs typeface="Arial"/>
              </a:rPr>
              <a:t>Los municipios con concepto favorable del MHCP sobre el cumplimiento del respectivo acuerdo de reestructuración de pasivos y/o programa de saneamiento fiscal y financiero, deben tener como mínimo el promedio nacional del indicador.</a:t>
            </a:r>
          </a:p>
          <a:p>
            <a:pPr marL="228600" indent="-228600" algn="ctr">
              <a:buFont typeface="+mj-lt"/>
              <a:buAutoNum type="arabicPeriod"/>
            </a:pPr>
            <a:endParaRPr lang="es-MX" sz="1300" spc="-4" dirty="0">
              <a:latin typeface="Montserrat Medium" panose="00000600000000000000" pitchFamily="2" charset="0"/>
              <a:ea typeface="MS PGothic" pitchFamily="34" charset="-128"/>
              <a:cs typeface="Arial"/>
            </a:endParaRPr>
          </a:p>
          <a:p>
            <a:pPr marL="228600" indent="-228600" algn="ctr">
              <a:buFont typeface="+mj-lt"/>
              <a:buAutoNum type="arabicPeriod"/>
            </a:pPr>
            <a:r>
              <a:rPr lang="es-MX" sz="1300" spc="-4" dirty="0">
                <a:latin typeface="Montserrat Medium" panose="00000600000000000000" pitchFamily="2" charset="0"/>
                <a:ea typeface="MS PGothic" pitchFamily="34" charset="-128"/>
                <a:cs typeface="Arial"/>
              </a:rPr>
              <a:t>L</a:t>
            </a:r>
            <a:r>
              <a:rPr lang="es-MX" sz="1300" spc="-4" dirty="0">
                <a:solidFill>
                  <a:schemeClr val="dk1"/>
                </a:solidFill>
                <a:latin typeface="Montserrat Medium" panose="00000600000000000000" pitchFamily="2" charset="0"/>
                <a:ea typeface="MS PGothic" pitchFamily="34" charset="-128"/>
                <a:cs typeface="Arial"/>
              </a:rPr>
              <a:t>os recursos asignados por este criterio no pueden superar el 50% de lo asignado por los criterios de población y pobreza relativa correspondiente al 83% de propósito general.</a:t>
            </a:r>
            <a:endParaRPr lang="es-CO" sz="1300" spc="-4" dirty="0">
              <a:solidFill>
                <a:schemeClr val="dk1"/>
              </a:solidFill>
              <a:latin typeface="Montserrat Medium" panose="00000600000000000000" pitchFamily="2" charset="0"/>
              <a:ea typeface="MS PGothic" pitchFamily="34" charset="-128"/>
              <a:cs typeface="Arial"/>
            </a:endParaRPr>
          </a:p>
        </p:txBody>
      </p:sp>
      <p:pic>
        <p:nvPicPr>
          <p:cNvPr id="8" name="Imagen 7">
            <a:extLst>
              <a:ext uri="{FF2B5EF4-FFF2-40B4-BE49-F238E27FC236}">
                <a16:creationId xmlns:a16="http://schemas.microsoft.com/office/drawing/2014/main" id="{2507F916-5429-EF3E-B9EC-A6E4BF4DC335}"/>
              </a:ext>
            </a:extLst>
          </p:cNvPr>
          <p:cNvPicPr>
            <a:picLocks noChangeAspect="1"/>
          </p:cNvPicPr>
          <p:nvPr/>
        </p:nvPicPr>
        <p:blipFill rotWithShape="1">
          <a:blip r:embed="rId3"/>
          <a:srcRect t="14285" r="10805" b="3265"/>
          <a:stretch/>
        </p:blipFill>
        <p:spPr>
          <a:xfrm>
            <a:off x="4324057" y="2886891"/>
            <a:ext cx="5682092" cy="865094"/>
          </a:xfrm>
          <a:prstGeom prst="rect">
            <a:avLst/>
          </a:prstGeom>
        </p:spPr>
      </p:pic>
      <p:pic>
        <p:nvPicPr>
          <p:cNvPr id="12" name="Imagen 11">
            <a:extLst>
              <a:ext uri="{FF2B5EF4-FFF2-40B4-BE49-F238E27FC236}">
                <a16:creationId xmlns:a16="http://schemas.microsoft.com/office/drawing/2014/main" id="{468E76BC-210D-D571-5099-A200B7450A4A}"/>
              </a:ext>
            </a:extLst>
          </p:cNvPr>
          <p:cNvPicPr>
            <a:picLocks noChangeAspect="1"/>
          </p:cNvPicPr>
          <p:nvPr/>
        </p:nvPicPr>
        <p:blipFill>
          <a:blip r:embed="rId4"/>
          <a:stretch>
            <a:fillRect/>
          </a:stretch>
        </p:blipFill>
        <p:spPr>
          <a:xfrm>
            <a:off x="1634704" y="2931884"/>
            <a:ext cx="2336404" cy="720245"/>
          </a:xfrm>
          <a:prstGeom prst="rect">
            <a:avLst/>
          </a:prstGeom>
        </p:spPr>
      </p:pic>
    </p:spTree>
    <p:extLst>
      <p:ext uri="{BB962C8B-B14F-4D97-AF65-F5344CB8AC3E}">
        <p14:creationId xmlns:p14="http://schemas.microsoft.com/office/powerpoint/2010/main" val="3780422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F935C-9B2B-9558-B777-B82024EBD394}"/>
              </a:ext>
            </a:extLst>
          </p:cNvPr>
          <p:cNvSpPr txBox="1">
            <a:spLocks/>
          </p:cNvSpPr>
          <p:nvPr/>
        </p:nvSpPr>
        <p:spPr>
          <a:xfrm>
            <a:off x="407923" y="1008783"/>
            <a:ext cx="6445723" cy="55938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mj-ea"/>
                <a:cs typeface="+mj-cs"/>
              </a:defRPr>
            </a:lvl1pPr>
          </a:lstStyle>
          <a:p>
            <a:r>
              <a:rPr lang="es-MX" sz="3600" dirty="0">
                <a:latin typeface="Montserrat ExtraBold" panose="00000900000000000000" pitchFamily="2" charset="0"/>
              </a:rPr>
              <a:t>Eficiencia Administrativa</a:t>
            </a:r>
            <a:endParaRPr lang="es-CO" sz="3600" dirty="0">
              <a:latin typeface="Montserrat ExtraBold" panose="00000900000000000000" pitchFamily="2" charset="0"/>
            </a:endParaRPr>
          </a:p>
        </p:txBody>
      </p:sp>
      <p:sp>
        <p:nvSpPr>
          <p:cNvPr id="10" name="Rectángulo: esquinas redondeadas 9">
            <a:extLst>
              <a:ext uri="{FF2B5EF4-FFF2-40B4-BE49-F238E27FC236}">
                <a16:creationId xmlns:a16="http://schemas.microsoft.com/office/drawing/2014/main" id="{F6DB499D-0C4B-3459-4700-078CA1FFB4A1}"/>
              </a:ext>
            </a:extLst>
          </p:cNvPr>
          <p:cNvSpPr/>
          <p:nvPr/>
        </p:nvSpPr>
        <p:spPr>
          <a:xfrm>
            <a:off x="1296197" y="2036680"/>
            <a:ext cx="1726804" cy="340519"/>
          </a:xfrm>
          <a:prstGeom prst="round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lvl="0" algn="ctr"/>
            <a:r>
              <a:rPr lang="es-MX" sz="1400" dirty="0">
                <a:solidFill>
                  <a:schemeClr val="tx1"/>
                </a:solidFill>
                <a:latin typeface="Montserrat Medium" panose="00000600000000000000" pitchFamily="2" charset="0"/>
              </a:rPr>
              <a:t>Fórmula</a:t>
            </a:r>
          </a:p>
        </p:txBody>
      </p:sp>
      <p:sp>
        <p:nvSpPr>
          <p:cNvPr id="12" name="1 Rectángulo">
            <a:extLst>
              <a:ext uri="{FF2B5EF4-FFF2-40B4-BE49-F238E27FC236}">
                <a16:creationId xmlns:a16="http://schemas.microsoft.com/office/drawing/2014/main" id="{33A1560C-1B16-0D19-F19E-BACA627CC428}"/>
              </a:ext>
            </a:extLst>
          </p:cNvPr>
          <p:cNvSpPr/>
          <p:nvPr/>
        </p:nvSpPr>
        <p:spPr>
          <a:xfrm>
            <a:off x="1232231" y="4104039"/>
            <a:ext cx="9891345" cy="2279259"/>
          </a:xfrm>
          <a:prstGeom prst="roundRect">
            <a:avLst/>
          </a:prstGeom>
          <a:ln/>
        </p:spPr>
        <p:style>
          <a:lnRef idx="2">
            <a:schemeClr val="accent5"/>
          </a:lnRef>
          <a:fillRef idx="1">
            <a:schemeClr val="lt1"/>
          </a:fillRef>
          <a:effectRef idx="0">
            <a:schemeClr val="accent5"/>
          </a:effectRef>
          <a:fontRef idx="minor">
            <a:schemeClr val="dk1"/>
          </a:fontRef>
        </p:style>
        <p:txBody>
          <a:bodyPr/>
          <a:lstStyle/>
          <a:p>
            <a:pPr algn="ctr"/>
            <a:r>
              <a:rPr lang="es-MX" sz="1300" spc="-4" dirty="0">
                <a:latin typeface="Montserrat Medium" panose="00000600000000000000" pitchFamily="2" charset="0"/>
                <a:ea typeface="MS PGothic" pitchFamily="34" charset="-128"/>
                <a:cs typeface="Arial"/>
              </a:rPr>
              <a:t>Condiciones</a:t>
            </a:r>
          </a:p>
          <a:p>
            <a:pPr marL="228600" indent="-228600" algn="ctr">
              <a:buFont typeface="+mj-lt"/>
              <a:buAutoNum type="arabicPeriod"/>
            </a:pPr>
            <a:endParaRPr lang="es-MX" sz="1300" spc="-4" dirty="0">
              <a:latin typeface="Montserrat Medium" panose="00000600000000000000" pitchFamily="2" charset="0"/>
              <a:ea typeface="MS PGothic" pitchFamily="34" charset="-128"/>
              <a:cs typeface="Arial"/>
            </a:endParaRPr>
          </a:p>
          <a:p>
            <a:pPr marL="228600" indent="-228600" algn="ctr">
              <a:buFont typeface="+mj-lt"/>
              <a:buAutoNum type="arabicPeriod"/>
            </a:pPr>
            <a:r>
              <a:rPr lang="es-MX" sz="1300" spc="-4" dirty="0">
                <a:latin typeface="Montserrat Medium" panose="00000600000000000000" pitchFamily="2" charset="0"/>
                <a:ea typeface="MS PGothic" pitchFamily="34" charset="-128"/>
                <a:cs typeface="Arial"/>
              </a:rPr>
              <a:t>Los municipios o distritos beneficiarios son aquellos con un indicador mayor a cero.</a:t>
            </a:r>
          </a:p>
          <a:p>
            <a:pPr marL="228600" indent="-228600" algn="ctr">
              <a:buFont typeface="+mj-lt"/>
              <a:buAutoNum type="arabicPeriod"/>
            </a:pPr>
            <a:endParaRPr lang="es-MX" sz="1300" spc="-4" dirty="0">
              <a:latin typeface="Montserrat Medium" panose="00000600000000000000" pitchFamily="2" charset="0"/>
              <a:ea typeface="MS PGothic" pitchFamily="34" charset="-128"/>
              <a:cs typeface="Arial"/>
            </a:endParaRPr>
          </a:p>
          <a:p>
            <a:pPr marL="228600" indent="-228600" algn="ctr">
              <a:buFont typeface="+mj-lt"/>
              <a:buAutoNum type="arabicPeriod"/>
            </a:pPr>
            <a:r>
              <a:rPr lang="es-MX" sz="1300" spc="-4" dirty="0">
                <a:latin typeface="Montserrat Medium" panose="00000600000000000000" pitchFamily="2" charset="0"/>
                <a:ea typeface="MS PGothic" pitchFamily="34" charset="-128"/>
                <a:cs typeface="Arial"/>
              </a:rPr>
              <a:t>Los municipios con concepto favorable del MHCP sobre el cumplimiento del respectivo acuerdo de reestructuración de pasivos y/o programa de saneamiento fiscal y financiero, deben tener como mínimo el promedio nacional del indicador.</a:t>
            </a:r>
          </a:p>
          <a:p>
            <a:pPr marL="228600" indent="-228600" algn="ctr">
              <a:buFont typeface="+mj-lt"/>
              <a:buAutoNum type="arabicPeriod"/>
            </a:pPr>
            <a:endParaRPr lang="es-MX" sz="1050" spc="-4" dirty="0">
              <a:latin typeface="Montserrat Medium" panose="00000600000000000000" pitchFamily="2" charset="0"/>
              <a:ea typeface="MS PGothic" pitchFamily="34" charset="-128"/>
              <a:cs typeface="Arial"/>
            </a:endParaRPr>
          </a:p>
          <a:p>
            <a:pPr marL="228600" indent="-228600" algn="ctr">
              <a:buFont typeface="+mj-lt"/>
              <a:buAutoNum type="arabicPeriod"/>
            </a:pPr>
            <a:r>
              <a:rPr lang="es-MX" sz="1300" spc="-4" dirty="0">
                <a:latin typeface="Montserrat Medium" panose="00000600000000000000" pitchFamily="2" charset="0"/>
                <a:ea typeface="MS PGothic" pitchFamily="34" charset="-128"/>
                <a:cs typeface="Arial"/>
              </a:rPr>
              <a:t>L</a:t>
            </a:r>
            <a:r>
              <a:rPr lang="es-MX" sz="1300" spc="-4" dirty="0">
                <a:solidFill>
                  <a:schemeClr val="dk1"/>
                </a:solidFill>
                <a:latin typeface="Montserrat Medium" panose="00000600000000000000" pitchFamily="2" charset="0"/>
                <a:ea typeface="MS PGothic" pitchFamily="34" charset="-128"/>
                <a:cs typeface="Arial"/>
              </a:rPr>
              <a:t>os recursos asignados por este criterio no pueden superar el 50% de lo asignado por los criterios de población y pobreza relativa correspondiente al 83% de propósito general.</a:t>
            </a:r>
            <a:endParaRPr lang="es-CO" sz="1300" spc="-4" dirty="0">
              <a:solidFill>
                <a:schemeClr val="dk1"/>
              </a:solidFill>
              <a:latin typeface="Montserrat Medium" panose="00000600000000000000" pitchFamily="2" charset="0"/>
              <a:ea typeface="MS PGothic" pitchFamily="34" charset="-128"/>
              <a:cs typeface="Arial"/>
            </a:endParaRPr>
          </a:p>
        </p:txBody>
      </p:sp>
      <p:pic>
        <p:nvPicPr>
          <p:cNvPr id="15" name="Imagen 14">
            <a:extLst>
              <a:ext uri="{FF2B5EF4-FFF2-40B4-BE49-F238E27FC236}">
                <a16:creationId xmlns:a16="http://schemas.microsoft.com/office/drawing/2014/main" id="{32FB7024-78BA-AEEA-8DD2-72FC2B0FBDD3}"/>
              </a:ext>
            </a:extLst>
          </p:cNvPr>
          <p:cNvPicPr>
            <a:picLocks noChangeAspect="1"/>
          </p:cNvPicPr>
          <p:nvPr/>
        </p:nvPicPr>
        <p:blipFill rotWithShape="1">
          <a:blip r:embed="rId2"/>
          <a:srcRect t="-1" b="6193"/>
          <a:stretch/>
        </p:blipFill>
        <p:spPr>
          <a:xfrm>
            <a:off x="3952719" y="3163148"/>
            <a:ext cx="7039257" cy="485542"/>
          </a:xfrm>
          <a:prstGeom prst="rect">
            <a:avLst/>
          </a:prstGeom>
        </p:spPr>
      </p:pic>
      <p:pic>
        <p:nvPicPr>
          <p:cNvPr id="16" name="Imagen 15">
            <a:extLst>
              <a:ext uri="{FF2B5EF4-FFF2-40B4-BE49-F238E27FC236}">
                <a16:creationId xmlns:a16="http://schemas.microsoft.com/office/drawing/2014/main" id="{BAAC6717-91FD-938A-DBD9-956C95F88E95}"/>
              </a:ext>
            </a:extLst>
          </p:cNvPr>
          <p:cNvPicPr>
            <a:picLocks noChangeAspect="1"/>
          </p:cNvPicPr>
          <p:nvPr/>
        </p:nvPicPr>
        <p:blipFill>
          <a:blip r:embed="rId3"/>
          <a:stretch>
            <a:fillRect/>
          </a:stretch>
        </p:blipFill>
        <p:spPr>
          <a:xfrm>
            <a:off x="1296197" y="3011579"/>
            <a:ext cx="2558404" cy="788681"/>
          </a:xfrm>
          <a:prstGeom prst="rect">
            <a:avLst/>
          </a:prstGeom>
        </p:spPr>
      </p:pic>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B4CB7C1F-32AD-5C46-E3E4-991CA9248EF6}"/>
                  </a:ext>
                </a:extLst>
              </p:cNvPr>
              <p:cNvSpPr txBox="1"/>
              <p:nvPr/>
            </p:nvSpPr>
            <p:spPr>
              <a:xfrm>
                <a:off x="3630784" y="2068439"/>
                <a:ext cx="384156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CO" b="0" i="1" smtClean="0">
                          <a:latin typeface="Cambria Math" panose="02040503050406030204" pitchFamily="18" charset="0"/>
                        </a:rPr>
                        <m:t>𝐻𝑜𝑙𝑔𝑢𝑟𝑎</m:t>
                      </m:r>
                      <m:r>
                        <a:rPr lang="es-CO" i="1" smtClean="0">
                          <a:latin typeface="Cambria Math" panose="02040503050406030204" pitchFamily="18" charset="0"/>
                        </a:rPr>
                        <m:t>=</m:t>
                      </m:r>
                      <m:r>
                        <a:rPr lang="es-CO" b="0" i="1" smtClean="0">
                          <a:latin typeface="Cambria Math" panose="02040503050406030204" pitchFamily="18" charset="0"/>
                        </a:rPr>
                        <m:t>𝐿</m:t>
                      </m:r>
                      <m:r>
                        <a:rPr lang="es-CO" b="0" i="1" smtClean="0">
                          <a:latin typeface="Cambria Math" panose="02040503050406030204" pitchFamily="18" charset="0"/>
                        </a:rPr>
                        <m:t>í</m:t>
                      </m:r>
                      <m:r>
                        <a:rPr lang="es-CO" b="0" i="1" smtClean="0">
                          <a:latin typeface="Cambria Math" panose="02040503050406030204" pitchFamily="18" charset="0"/>
                        </a:rPr>
                        <m:t>𝑚𝑖𝑡𝑒</m:t>
                      </m:r>
                      <m:r>
                        <a:rPr lang="es-CO" b="0" i="1" smtClean="0">
                          <a:latin typeface="Cambria Math" panose="02040503050406030204" pitchFamily="18" charset="0"/>
                        </a:rPr>
                        <m:t> </m:t>
                      </m:r>
                      <m:r>
                        <a:rPr lang="es-CO" b="0" i="1" smtClean="0">
                          <a:latin typeface="Cambria Math" panose="02040503050406030204" pitchFamily="18" charset="0"/>
                        </a:rPr>
                        <m:t>𝑑𝑒</m:t>
                      </m:r>
                      <m:r>
                        <a:rPr lang="es-CO" b="0" i="1" smtClean="0">
                          <a:latin typeface="Cambria Math" panose="02040503050406030204" pitchFamily="18" charset="0"/>
                        </a:rPr>
                        <m:t> </m:t>
                      </m:r>
                      <m:r>
                        <a:rPr lang="es-CO" b="0" i="1" smtClean="0">
                          <a:latin typeface="Cambria Math" panose="02040503050406030204" pitchFamily="18" charset="0"/>
                        </a:rPr>
                        <m:t>𝐺𝑎𝑠𝑡𝑜</m:t>
                      </m:r>
                      <m:r>
                        <a:rPr lang="es-CO" b="0" i="1" smtClean="0">
                          <a:latin typeface="Cambria Math" panose="02040503050406030204" pitchFamily="18" charset="0"/>
                        </a:rPr>
                        <m:t> −</m:t>
                      </m:r>
                      <m:r>
                        <a:rPr lang="es-CO" b="0" i="1" smtClean="0">
                          <a:latin typeface="Cambria Math" panose="02040503050406030204" pitchFamily="18" charset="0"/>
                        </a:rPr>
                        <m:t>𝑅𝑎𝑧</m:t>
                      </m:r>
                      <m:r>
                        <a:rPr lang="es-CO" b="0" i="1" smtClean="0">
                          <a:latin typeface="Cambria Math" panose="02040503050406030204" pitchFamily="18" charset="0"/>
                        </a:rPr>
                        <m:t>ó</m:t>
                      </m:r>
                      <m:r>
                        <a:rPr lang="es-CO" b="0" i="1" smtClean="0">
                          <a:latin typeface="Cambria Math" panose="02040503050406030204" pitchFamily="18" charset="0"/>
                        </a:rPr>
                        <m:t>𝑛</m:t>
                      </m:r>
                    </m:oMath>
                  </m:oMathPara>
                </a14:m>
                <a:endParaRPr lang="es-CO" dirty="0"/>
              </a:p>
            </p:txBody>
          </p:sp>
        </mc:Choice>
        <mc:Fallback xmlns="">
          <p:sp>
            <p:nvSpPr>
              <p:cNvPr id="17" name="CuadroTexto 16">
                <a:extLst>
                  <a:ext uri="{FF2B5EF4-FFF2-40B4-BE49-F238E27FC236}">
                    <a16:creationId xmlns:a16="http://schemas.microsoft.com/office/drawing/2014/main" id="{B4CB7C1F-32AD-5C46-E3E4-991CA9248EF6}"/>
                  </a:ext>
                </a:extLst>
              </p:cNvPr>
              <p:cNvSpPr txBox="1">
                <a:spLocks noRot="1" noChangeAspect="1" noMove="1" noResize="1" noEditPoints="1" noAdjustHandles="1" noChangeArrowheads="1" noChangeShapeType="1" noTextEdit="1"/>
              </p:cNvSpPr>
              <p:nvPr/>
            </p:nvSpPr>
            <p:spPr>
              <a:xfrm>
                <a:off x="3630784" y="2068439"/>
                <a:ext cx="3841564" cy="276999"/>
              </a:xfrm>
              <a:prstGeom prst="rect">
                <a:avLst/>
              </a:prstGeom>
              <a:blipFill>
                <a:blip r:embed="rId4"/>
                <a:stretch>
                  <a:fillRect l="-1587" r="-952" b="-34783"/>
                </a:stretch>
              </a:blipFill>
            </p:spPr>
            <p:txBody>
              <a:bodyPr/>
              <a:lstStyle/>
              <a:p>
                <a:r>
                  <a:rPr lang="es-CO">
                    <a:noFill/>
                  </a:rPr>
                  <a:t> </a:t>
                </a:r>
              </a:p>
            </p:txBody>
          </p:sp>
        </mc:Fallback>
      </mc:AlternateContent>
    </p:spTree>
    <p:extLst>
      <p:ext uri="{BB962C8B-B14F-4D97-AF65-F5344CB8AC3E}">
        <p14:creationId xmlns:p14="http://schemas.microsoft.com/office/powerpoint/2010/main" val="888724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BEF42CC6-AEBF-A9C5-0704-A8AA3FDEC90C}"/>
              </a:ext>
            </a:extLst>
          </p:cNvPr>
          <p:cNvSpPr/>
          <p:nvPr/>
        </p:nvSpPr>
        <p:spPr>
          <a:xfrm>
            <a:off x="482634" y="2224236"/>
            <a:ext cx="2434558" cy="578882"/>
          </a:xfrm>
          <a:prstGeom prst="round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s-CO" sz="1400" dirty="0">
                <a:solidFill>
                  <a:schemeClr val="tx1"/>
                </a:solidFill>
                <a:latin typeface="Montserrat Medium" panose="00000600000000000000" pitchFamily="2" charset="0"/>
              </a:rPr>
              <a:t>En municipios de categoría 4, 5 y 6</a:t>
            </a:r>
          </a:p>
        </p:txBody>
      </p:sp>
      <p:sp>
        <p:nvSpPr>
          <p:cNvPr id="3" name="Rectángulo: esquinas redondeadas 2">
            <a:extLst>
              <a:ext uri="{FF2B5EF4-FFF2-40B4-BE49-F238E27FC236}">
                <a16:creationId xmlns:a16="http://schemas.microsoft.com/office/drawing/2014/main" id="{9A6D0117-93F3-5B2B-FA50-B0023138DEA3}"/>
              </a:ext>
            </a:extLst>
          </p:cNvPr>
          <p:cNvSpPr/>
          <p:nvPr/>
        </p:nvSpPr>
        <p:spPr>
          <a:xfrm>
            <a:off x="482634" y="2972938"/>
            <a:ext cx="2434558" cy="578882"/>
          </a:xfrm>
          <a:prstGeom prst="round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s-CO" sz="1400" dirty="0">
                <a:solidFill>
                  <a:schemeClr val="tx1"/>
                </a:solidFill>
                <a:latin typeface="Montserrat Medium" panose="00000600000000000000" pitchFamily="2" charset="0"/>
              </a:rPr>
              <a:t>42% para libre destinación</a:t>
            </a:r>
          </a:p>
        </p:txBody>
      </p:sp>
      <p:sp>
        <p:nvSpPr>
          <p:cNvPr id="4" name="Rectángulo: esquinas redondeadas 3">
            <a:extLst>
              <a:ext uri="{FF2B5EF4-FFF2-40B4-BE49-F238E27FC236}">
                <a16:creationId xmlns:a16="http://schemas.microsoft.com/office/drawing/2014/main" id="{45932E55-F7E9-832B-DAA3-1412556D123B}"/>
              </a:ext>
            </a:extLst>
          </p:cNvPr>
          <p:cNvSpPr/>
          <p:nvPr/>
        </p:nvSpPr>
        <p:spPr>
          <a:xfrm>
            <a:off x="479934" y="3651791"/>
            <a:ext cx="2434558" cy="1532334"/>
          </a:xfrm>
          <a:prstGeom prst="round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s-CO" sz="1400" dirty="0">
                <a:solidFill>
                  <a:schemeClr val="tx1"/>
                </a:solidFill>
                <a:latin typeface="Montserrat Medium" panose="00000600000000000000" pitchFamily="2" charset="0"/>
              </a:rPr>
              <a:t>8% deporte</a:t>
            </a:r>
          </a:p>
          <a:p>
            <a:pPr lvl="0" algn="ctr"/>
            <a:r>
              <a:rPr lang="es-CO" sz="1400" dirty="0">
                <a:solidFill>
                  <a:schemeClr val="tx1"/>
                </a:solidFill>
                <a:latin typeface="Montserrat Medium" panose="00000600000000000000" pitchFamily="2" charset="0"/>
              </a:rPr>
              <a:t>6% cultura</a:t>
            </a:r>
          </a:p>
          <a:p>
            <a:pPr lvl="0" algn="ctr"/>
            <a:r>
              <a:rPr lang="es-CO" sz="1400" dirty="0">
                <a:solidFill>
                  <a:schemeClr val="tx1"/>
                </a:solidFill>
                <a:latin typeface="Montserrat Medium" panose="00000600000000000000" pitchFamily="2" charset="0"/>
              </a:rPr>
              <a:t>10% FONPET</a:t>
            </a:r>
          </a:p>
          <a:p>
            <a:pPr lvl="0" algn="ctr"/>
            <a:endParaRPr lang="es-CO" sz="1400" b="1" dirty="0">
              <a:solidFill>
                <a:schemeClr val="tx1"/>
              </a:solidFill>
              <a:latin typeface="Montserrat Medium" panose="00000600000000000000" pitchFamily="2" charset="0"/>
            </a:endParaRPr>
          </a:p>
          <a:p>
            <a:pPr lvl="0" algn="ctr"/>
            <a:r>
              <a:rPr lang="es-CO" sz="1400" b="1" dirty="0">
                <a:solidFill>
                  <a:schemeClr val="tx1"/>
                </a:solidFill>
                <a:latin typeface="Montserrat Medium" panose="00000600000000000000" pitchFamily="2" charset="0"/>
              </a:rPr>
              <a:t>Recursos restantes</a:t>
            </a:r>
          </a:p>
          <a:p>
            <a:pPr lvl="0" algn="ctr"/>
            <a:r>
              <a:rPr lang="es-CO" sz="1400" dirty="0">
                <a:solidFill>
                  <a:schemeClr val="tx1"/>
                </a:solidFill>
                <a:latin typeface="Montserrat Medium" panose="00000600000000000000" pitchFamily="2" charset="0"/>
              </a:rPr>
              <a:t>Libre Inversión</a:t>
            </a:r>
          </a:p>
        </p:txBody>
      </p:sp>
      <p:sp>
        <p:nvSpPr>
          <p:cNvPr id="5" name="Rectángulo: esquinas redondeadas 4">
            <a:extLst>
              <a:ext uri="{FF2B5EF4-FFF2-40B4-BE49-F238E27FC236}">
                <a16:creationId xmlns:a16="http://schemas.microsoft.com/office/drawing/2014/main" id="{5FD10376-7122-2E7B-AA23-CCD3B4B58DF3}"/>
              </a:ext>
            </a:extLst>
          </p:cNvPr>
          <p:cNvSpPr/>
          <p:nvPr/>
        </p:nvSpPr>
        <p:spPr>
          <a:xfrm>
            <a:off x="3204332" y="2219722"/>
            <a:ext cx="2434558" cy="578882"/>
          </a:xfrm>
          <a:prstGeom prst="round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s-CO" sz="1400" dirty="0">
                <a:solidFill>
                  <a:schemeClr val="tx1"/>
                </a:solidFill>
                <a:latin typeface="Montserrat Medium" panose="00000600000000000000" pitchFamily="2" charset="0"/>
              </a:rPr>
              <a:t>En municipios de categoría 1, 2 y 3</a:t>
            </a:r>
          </a:p>
        </p:txBody>
      </p:sp>
      <p:sp>
        <p:nvSpPr>
          <p:cNvPr id="6" name="Rectángulo: esquinas redondeadas 5">
            <a:extLst>
              <a:ext uri="{FF2B5EF4-FFF2-40B4-BE49-F238E27FC236}">
                <a16:creationId xmlns:a16="http://schemas.microsoft.com/office/drawing/2014/main" id="{8BB8DAB4-1030-D2B8-C115-739A59B56B3E}"/>
              </a:ext>
            </a:extLst>
          </p:cNvPr>
          <p:cNvSpPr/>
          <p:nvPr/>
        </p:nvSpPr>
        <p:spPr>
          <a:xfrm>
            <a:off x="3204332" y="3671141"/>
            <a:ext cx="2434558" cy="1532334"/>
          </a:xfrm>
          <a:prstGeom prst="round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s-CO" sz="1400" dirty="0">
                <a:solidFill>
                  <a:schemeClr val="tx1"/>
                </a:solidFill>
                <a:latin typeface="Montserrat Medium" panose="00000600000000000000" pitchFamily="2" charset="0"/>
              </a:rPr>
              <a:t>8% deporte</a:t>
            </a:r>
          </a:p>
          <a:p>
            <a:pPr lvl="0" algn="ctr"/>
            <a:r>
              <a:rPr lang="es-CO" sz="1400" dirty="0">
                <a:solidFill>
                  <a:schemeClr val="tx1"/>
                </a:solidFill>
                <a:latin typeface="Montserrat Medium" panose="00000600000000000000" pitchFamily="2" charset="0"/>
              </a:rPr>
              <a:t>6% cultura</a:t>
            </a:r>
          </a:p>
          <a:p>
            <a:pPr lvl="0" algn="ctr"/>
            <a:r>
              <a:rPr lang="es-CO" sz="1400" dirty="0">
                <a:solidFill>
                  <a:schemeClr val="tx1"/>
                </a:solidFill>
                <a:latin typeface="Montserrat Medium" panose="00000600000000000000" pitchFamily="2" charset="0"/>
              </a:rPr>
              <a:t>10% FONPET</a:t>
            </a:r>
          </a:p>
          <a:p>
            <a:pPr lvl="0" algn="ctr"/>
            <a:endParaRPr lang="es-CO" sz="1400" dirty="0">
              <a:solidFill>
                <a:schemeClr val="tx1"/>
              </a:solidFill>
              <a:latin typeface="Montserrat Medium" panose="00000600000000000000" pitchFamily="2" charset="0"/>
            </a:endParaRPr>
          </a:p>
          <a:p>
            <a:pPr lvl="0" algn="ctr"/>
            <a:r>
              <a:rPr lang="es-CO" sz="1400" b="1" dirty="0">
                <a:solidFill>
                  <a:schemeClr val="tx1"/>
                </a:solidFill>
                <a:latin typeface="Montserrat Medium" panose="00000600000000000000" pitchFamily="2" charset="0"/>
              </a:rPr>
              <a:t>Recursos restantes</a:t>
            </a:r>
          </a:p>
          <a:p>
            <a:pPr lvl="0" algn="ctr"/>
            <a:r>
              <a:rPr lang="es-CO" sz="1400" dirty="0">
                <a:solidFill>
                  <a:schemeClr val="tx1"/>
                </a:solidFill>
                <a:latin typeface="Montserrat Medium" panose="00000600000000000000" pitchFamily="2" charset="0"/>
              </a:rPr>
              <a:t>Libre Inversión</a:t>
            </a:r>
          </a:p>
        </p:txBody>
      </p:sp>
      <p:sp>
        <p:nvSpPr>
          <p:cNvPr id="7" name="Rectángulo: esquinas redondeadas 6">
            <a:extLst>
              <a:ext uri="{FF2B5EF4-FFF2-40B4-BE49-F238E27FC236}">
                <a16:creationId xmlns:a16="http://schemas.microsoft.com/office/drawing/2014/main" id="{EE989636-6C26-B62A-9446-A905A50DF110}"/>
              </a:ext>
            </a:extLst>
          </p:cNvPr>
          <p:cNvSpPr/>
          <p:nvPr/>
        </p:nvSpPr>
        <p:spPr>
          <a:xfrm>
            <a:off x="498442" y="5314184"/>
            <a:ext cx="5140448" cy="1055608"/>
          </a:xfrm>
          <a:prstGeom prst="round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s-CO" sz="1400" dirty="0">
                <a:solidFill>
                  <a:schemeClr val="tx1"/>
                </a:solidFill>
                <a:latin typeface="Montserrat Medium" panose="00000600000000000000" pitchFamily="2" charset="0"/>
              </a:rPr>
              <a:t>Todos los municipios y distritos podrán cubrir el servicio de la deuda originada por proyectos de inversión física o pignorar estos recursos como garantía</a:t>
            </a:r>
          </a:p>
        </p:txBody>
      </p:sp>
      <p:sp>
        <p:nvSpPr>
          <p:cNvPr id="8" name="Rectángulo: esquinas redondeadas 7">
            <a:extLst>
              <a:ext uri="{FF2B5EF4-FFF2-40B4-BE49-F238E27FC236}">
                <a16:creationId xmlns:a16="http://schemas.microsoft.com/office/drawing/2014/main" id="{A6A0E5EE-BD56-007C-C31A-12CB14D2DEBB}"/>
              </a:ext>
            </a:extLst>
          </p:cNvPr>
          <p:cNvSpPr/>
          <p:nvPr/>
        </p:nvSpPr>
        <p:spPr>
          <a:xfrm>
            <a:off x="3188524" y="2969655"/>
            <a:ext cx="2434558" cy="578882"/>
          </a:xfrm>
          <a:prstGeom prst="round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CO" sz="1400" dirty="0">
                <a:latin typeface="Montserrat Medium" panose="00000600000000000000" pitchFamily="2" charset="0"/>
              </a:rPr>
              <a:t>100% para libre</a:t>
            </a:r>
          </a:p>
          <a:p>
            <a:pPr algn="ctr"/>
            <a:r>
              <a:rPr lang="es-CO" sz="1400" dirty="0">
                <a:latin typeface="Montserrat Medium" panose="00000600000000000000" pitchFamily="2" charset="0"/>
              </a:rPr>
              <a:t> inversión</a:t>
            </a:r>
          </a:p>
        </p:txBody>
      </p:sp>
      <p:sp>
        <p:nvSpPr>
          <p:cNvPr id="9" name="Rectángulo: esquinas redondeadas 8">
            <a:extLst>
              <a:ext uri="{FF2B5EF4-FFF2-40B4-BE49-F238E27FC236}">
                <a16:creationId xmlns:a16="http://schemas.microsoft.com/office/drawing/2014/main" id="{2748B85B-9641-ED45-8922-D38524D2BEDB}"/>
              </a:ext>
            </a:extLst>
          </p:cNvPr>
          <p:cNvSpPr/>
          <p:nvPr/>
        </p:nvSpPr>
        <p:spPr>
          <a:xfrm>
            <a:off x="6123735" y="1710498"/>
            <a:ext cx="5462186" cy="715089"/>
          </a:xfrm>
          <a:prstGeom prst="roundRect">
            <a:avLst/>
          </a:prstGeom>
          <a:solidFill>
            <a:schemeClr val="bg1">
              <a:lumMod val="95000"/>
            </a:schemeClr>
          </a:solidFill>
          <a:ln>
            <a:solidFill>
              <a:schemeClr val="tx1"/>
            </a:solidFill>
          </a:ln>
        </p:spPr>
        <p:style>
          <a:lnRef idx="0">
            <a:schemeClr val="accent1"/>
          </a:lnRef>
          <a:fillRef idx="3">
            <a:schemeClr val="accent1"/>
          </a:fillRef>
          <a:effectRef idx="3">
            <a:schemeClr val="accent1"/>
          </a:effectRef>
          <a:fontRef idx="minor">
            <a:schemeClr val="lt1"/>
          </a:fontRef>
        </p:style>
        <p:txBody>
          <a:bodyPr wrap="square">
            <a:spAutoFit/>
          </a:bodyPr>
          <a:lstStyle/>
          <a:p>
            <a:pPr lvl="0" algn="ctr"/>
            <a:r>
              <a:rPr lang="es-CO" sz="1200" b="1" dirty="0">
                <a:solidFill>
                  <a:schemeClr val="tx1"/>
                </a:solidFill>
                <a:latin typeface="Montserrat Medium" panose="00000600000000000000" pitchFamily="2" charset="0"/>
              </a:rPr>
              <a:t>¿Que Financia? </a:t>
            </a:r>
          </a:p>
          <a:p>
            <a:pPr lvl="0" algn="ctr"/>
            <a:r>
              <a:rPr lang="es-CO" sz="1200" dirty="0">
                <a:solidFill>
                  <a:schemeClr val="tx1"/>
                </a:solidFill>
                <a:latin typeface="Montserrat Medium" panose="00000600000000000000" pitchFamily="2" charset="0"/>
              </a:rPr>
              <a:t>La provisión de bienes y servicios públicos según las competencias asignadas por la ley</a:t>
            </a:r>
          </a:p>
        </p:txBody>
      </p:sp>
      <p:sp>
        <p:nvSpPr>
          <p:cNvPr id="10" name="Title 1">
            <a:extLst>
              <a:ext uri="{FF2B5EF4-FFF2-40B4-BE49-F238E27FC236}">
                <a16:creationId xmlns:a16="http://schemas.microsoft.com/office/drawing/2014/main" id="{59F010C2-0D03-01C5-92E5-C29B1D099B54}"/>
              </a:ext>
            </a:extLst>
          </p:cNvPr>
          <p:cNvSpPr txBox="1">
            <a:spLocks/>
          </p:cNvSpPr>
          <p:nvPr/>
        </p:nvSpPr>
        <p:spPr>
          <a:xfrm>
            <a:off x="240476" y="899536"/>
            <a:ext cx="7489414" cy="55938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mj-ea"/>
                <a:cs typeface="+mj-cs"/>
              </a:defRPr>
            </a:lvl1pPr>
          </a:lstStyle>
          <a:p>
            <a:r>
              <a:rPr lang="es-CO" sz="3600" b="1" dirty="0">
                <a:latin typeface="Montserrat ExtraBold" panose="00000900000000000000" pitchFamily="2" charset="0"/>
              </a:rPr>
              <a:t>Destinación Recursos de Propósito General</a:t>
            </a:r>
          </a:p>
        </p:txBody>
      </p:sp>
      <p:grpSp>
        <p:nvGrpSpPr>
          <p:cNvPr id="11" name="Grupo 10">
            <a:extLst>
              <a:ext uri="{FF2B5EF4-FFF2-40B4-BE49-F238E27FC236}">
                <a16:creationId xmlns:a16="http://schemas.microsoft.com/office/drawing/2014/main" id="{1D7D1ED2-1AE6-3922-3508-67921B24F343}"/>
              </a:ext>
            </a:extLst>
          </p:cNvPr>
          <p:cNvGrpSpPr/>
          <p:nvPr/>
        </p:nvGrpSpPr>
        <p:grpSpPr>
          <a:xfrm>
            <a:off x="6228740" y="4579721"/>
            <a:ext cx="942826" cy="898331"/>
            <a:chOff x="5928730" y="2892895"/>
            <a:chExt cx="942826" cy="898331"/>
          </a:xfrm>
        </p:grpSpPr>
        <p:sp>
          <p:nvSpPr>
            <p:cNvPr id="12" name="Rectángulo 11">
              <a:extLst>
                <a:ext uri="{FF2B5EF4-FFF2-40B4-BE49-F238E27FC236}">
                  <a16:creationId xmlns:a16="http://schemas.microsoft.com/office/drawing/2014/main" id="{A8C52DF3-6278-F237-F9B2-F86CF547F1D3}"/>
                </a:ext>
              </a:extLst>
            </p:cNvPr>
            <p:cNvSpPr/>
            <p:nvPr/>
          </p:nvSpPr>
          <p:spPr>
            <a:xfrm>
              <a:off x="5928730" y="3545005"/>
              <a:ext cx="942826" cy="24622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s-CO" sz="1000" dirty="0">
                  <a:solidFill>
                    <a:schemeClr val="tx1"/>
                  </a:solidFill>
                  <a:latin typeface="Montserrat Medium" panose="00000600000000000000" pitchFamily="2" charset="0"/>
                </a:rPr>
                <a:t>Vivienda</a:t>
              </a:r>
            </a:p>
          </p:txBody>
        </p:sp>
        <p:pic>
          <p:nvPicPr>
            <p:cNvPr id="13" name="Gráfico 12" descr="Casa">
              <a:extLst>
                <a:ext uri="{FF2B5EF4-FFF2-40B4-BE49-F238E27FC236}">
                  <a16:creationId xmlns:a16="http://schemas.microsoft.com/office/drawing/2014/main" id="{87F883E1-BAC4-37BB-CCFB-AECE338A4CC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14235" y="2892895"/>
              <a:ext cx="710651" cy="710651"/>
            </a:xfrm>
            <a:prstGeom prst="rect">
              <a:avLst/>
            </a:prstGeom>
          </p:spPr>
        </p:pic>
      </p:grpSp>
      <p:grpSp>
        <p:nvGrpSpPr>
          <p:cNvPr id="14" name="Grupo 13">
            <a:extLst>
              <a:ext uri="{FF2B5EF4-FFF2-40B4-BE49-F238E27FC236}">
                <a16:creationId xmlns:a16="http://schemas.microsoft.com/office/drawing/2014/main" id="{6C5CAF5A-D032-357C-CE4A-2C6768BE8E2C}"/>
              </a:ext>
            </a:extLst>
          </p:cNvPr>
          <p:cNvGrpSpPr/>
          <p:nvPr/>
        </p:nvGrpSpPr>
        <p:grpSpPr>
          <a:xfrm>
            <a:off x="7215133" y="2804682"/>
            <a:ext cx="793923" cy="653272"/>
            <a:chOff x="8223478" y="2750337"/>
            <a:chExt cx="813761" cy="1040889"/>
          </a:xfrm>
        </p:grpSpPr>
        <p:sp>
          <p:nvSpPr>
            <p:cNvPr id="15" name="Rectángulo 14">
              <a:extLst>
                <a:ext uri="{FF2B5EF4-FFF2-40B4-BE49-F238E27FC236}">
                  <a16:creationId xmlns:a16="http://schemas.microsoft.com/office/drawing/2014/main" id="{2AC0B212-4C92-C64A-9CDE-AEEFBFF66801}"/>
                </a:ext>
              </a:extLst>
            </p:cNvPr>
            <p:cNvSpPr/>
            <p:nvPr/>
          </p:nvSpPr>
          <p:spPr>
            <a:xfrm>
              <a:off x="8223478" y="3545005"/>
              <a:ext cx="813761" cy="24622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s-CO" sz="1000" dirty="0">
                  <a:solidFill>
                    <a:schemeClr val="tx1"/>
                  </a:solidFill>
                  <a:latin typeface="Montserrat Medium" panose="00000600000000000000" pitchFamily="2" charset="0"/>
                </a:rPr>
                <a:t>Cultura</a:t>
              </a:r>
            </a:p>
          </p:txBody>
        </p:sp>
        <p:pic>
          <p:nvPicPr>
            <p:cNvPr id="16" name="Gráfico 15" descr="Drama">
              <a:extLst>
                <a:ext uri="{FF2B5EF4-FFF2-40B4-BE49-F238E27FC236}">
                  <a16:creationId xmlns:a16="http://schemas.microsoft.com/office/drawing/2014/main" id="{DC7CA603-E1B4-5CE4-3BF1-55E593EA7F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76027" y="2750337"/>
              <a:ext cx="687876" cy="796938"/>
            </a:xfrm>
            <a:prstGeom prst="rect">
              <a:avLst/>
            </a:prstGeom>
          </p:spPr>
        </p:pic>
      </p:grpSp>
      <p:grpSp>
        <p:nvGrpSpPr>
          <p:cNvPr id="17" name="Grupo 16">
            <a:extLst>
              <a:ext uri="{FF2B5EF4-FFF2-40B4-BE49-F238E27FC236}">
                <a16:creationId xmlns:a16="http://schemas.microsoft.com/office/drawing/2014/main" id="{832051AC-0165-64DC-3910-61107748F280}"/>
              </a:ext>
            </a:extLst>
          </p:cNvPr>
          <p:cNvGrpSpPr/>
          <p:nvPr/>
        </p:nvGrpSpPr>
        <p:grpSpPr>
          <a:xfrm>
            <a:off x="8094769" y="3635606"/>
            <a:ext cx="1428834" cy="896101"/>
            <a:chOff x="10051466" y="2714594"/>
            <a:chExt cx="1428834" cy="896101"/>
          </a:xfrm>
        </p:grpSpPr>
        <p:sp>
          <p:nvSpPr>
            <p:cNvPr id="18" name="Rectángulo 17">
              <a:extLst>
                <a:ext uri="{FF2B5EF4-FFF2-40B4-BE49-F238E27FC236}">
                  <a16:creationId xmlns:a16="http://schemas.microsoft.com/office/drawing/2014/main" id="{725146C4-C09B-6C00-1EC3-BD479DA765F0}"/>
                </a:ext>
              </a:extLst>
            </p:cNvPr>
            <p:cNvSpPr/>
            <p:nvPr/>
          </p:nvSpPr>
          <p:spPr>
            <a:xfrm>
              <a:off x="10051466" y="3210585"/>
              <a:ext cx="1428834" cy="40011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s-CO" sz="1000" dirty="0">
                  <a:solidFill>
                    <a:schemeClr val="tx1"/>
                  </a:solidFill>
                  <a:latin typeface="Montserrat Medium" panose="00000600000000000000" pitchFamily="2" charset="0"/>
                </a:rPr>
                <a:t>Atención a grupos vulnerables</a:t>
              </a:r>
            </a:p>
          </p:txBody>
        </p:sp>
        <p:pic>
          <p:nvPicPr>
            <p:cNvPr id="19" name="Gráfico 18" descr="Padre y bebé">
              <a:extLst>
                <a:ext uri="{FF2B5EF4-FFF2-40B4-BE49-F238E27FC236}">
                  <a16:creationId xmlns:a16="http://schemas.microsoft.com/office/drawing/2014/main" id="{AE3C9253-B242-8BB8-1581-F934DA4C4E1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470658" y="2714594"/>
              <a:ext cx="537055" cy="537055"/>
            </a:xfrm>
            <a:prstGeom prst="rect">
              <a:avLst/>
            </a:prstGeom>
          </p:spPr>
        </p:pic>
      </p:grpSp>
      <p:grpSp>
        <p:nvGrpSpPr>
          <p:cNvPr id="20" name="Grupo 19">
            <a:extLst>
              <a:ext uri="{FF2B5EF4-FFF2-40B4-BE49-F238E27FC236}">
                <a16:creationId xmlns:a16="http://schemas.microsoft.com/office/drawing/2014/main" id="{FCD86BC0-DDC0-8A36-C184-A1BEB1397BEC}"/>
              </a:ext>
            </a:extLst>
          </p:cNvPr>
          <p:cNvGrpSpPr/>
          <p:nvPr/>
        </p:nvGrpSpPr>
        <p:grpSpPr>
          <a:xfrm>
            <a:off x="6130847" y="3669237"/>
            <a:ext cx="1176268" cy="763177"/>
            <a:chOff x="5989158" y="4001362"/>
            <a:chExt cx="1176268" cy="763177"/>
          </a:xfrm>
        </p:grpSpPr>
        <p:sp>
          <p:nvSpPr>
            <p:cNvPr id="21" name="Rectángulo 20">
              <a:extLst>
                <a:ext uri="{FF2B5EF4-FFF2-40B4-BE49-F238E27FC236}">
                  <a16:creationId xmlns:a16="http://schemas.microsoft.com/office/drawing/2014/main" id="{0DBD06CA-3B74-DF84-8CFB-67EFDCC13DF5}"/>
                </a:ext>
              </a:extLst>
            </p:cNvPr>
            <p:cNvSpPr/>
            <p:nvPr/>
          </p:nvSpPr>
          <p:spPr>
            <a:xfrm>
              <a:off x="5989158" y="4518318"/>
              <a:ext cx="1176268" cy="24622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s-CO" sz="1000" dirty="0">
                  <a:solidFill>
                    <a:schemeClr val="tx1"/>
                  </a:solidFill>
                  <a:latin typeface="Montserrat Medium" panose="00000600000000000000" pitchFamily="2" charset="0"/>
                </a:rPr>
                <a:t>Agropecuario</a:t>
              </a:r>
            </a:p>
          </p:txBody>
        </p:sp>
        <p:pic>
          <p:nvPicPr>
            <p:cNvPr id="22" name="Gráfico 21" descr="Tractor">
              <a:extLst>
                <a:ext uri="{FF2B5EF4-FFF2-40B4-BE49-F238E27FC236}">
                  <a16:creationId xmlns:a16="http://schemas.microsoft.com/office/drawing/2014/main" id="{8ED2356C-8413-EB74-1732-682EC8F479A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91142" y="4001362"/>
              <a:ext cx="699432" cy="699432"/>
            </a:xfrm>
            <a:prstGeom prst="rect">
              <a:avLst/>
            </a:prstGeom>
          </p:spPr>
        </p:pic>
      </p:grpSp>
      <p:grpSp>
        <p:nvGrpSpPr>
          <p:cNvPr id="23" name="Grupo 22">
            <a:extLst>
              <a:ext uri="{FF2B5EF4-FFF2-40B4-BE49-F238E27FC236}">
                <a16:creationId xmlns:a16="http://schemas.microsoft.com/office/drawing/2014/main" id="{A8210F07-95B4-67C6-7555-C4CDB884D1AA}"/>
              </a:ext>
            </a:extLst>
          </p:cNvPr>
          <p:cNvGrpSpPr/>
          <p:nvPr/>
        </p:nvGrpSpPr>
        <p:grpSpPr>
          <a:xfrm>
            <a:off x="10840706" y="3650742"/>
            <a:ext cx="942826" cy="921840"/>
            <a:chOff x="7027991" y="2683032"/>
            <a:chExt cx="942826" cy="921840"/>
          </a:xfrm>
        </p:grpSpPr>
        <p:pic>
          <p:nvPicPr>
            <p:cNvPr id="24" name="Gráfico 23" descr="Árbol de hoja caduca">
              <a:extLst>
                <a:ext uri="{FF2B5EF4-FFF2-40B4-BE49-F238E27FC236}">
                  <a16:creationId xmlns:a16="http://schemas.microsoft.com/office/drawing/2014/main" id="{0EA23249-432A-40D3-37C9-168F1A2E7C7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156888" y="2683032"/>
              <a:ext cx="679565" cy="679565"/>
            </a:xfrm>
            <a:prstGeom prst="rect">
              <a:avLst/>
            </a:prstGeom>
          </p:spPr>
        </p:pic>
        <p:sp>
          <p:nvSpPr>
            <p:cNvPr id="25" name="Rectángulo 24">
              <a:extLst>
                <a:ext uri="{FF2B5EF4-FFF2-40B4-BE49-F238E27FC236}">
                  <a16:creationId xmlns:a16="http://schemas.microsoft.com/office/drawing/2014/main" id="{04AE5A7A-62CD-FF9C-DEDD-838A5073B232}"/>
                </a:ext>
              </a:extLst>
            </p:cNvPr>
            <p:cNvSpPr/>
            <p:nvPr/>
          </p:nvSpPr>
          <p:spPr>
            <a:xfrm>
              <a:off x="7027991" y="3358651"/>
              <a:ext cx="942826" cy="24622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s-CO" sz="1000" dirty="0">
                  <a:solidFill>
                    <a:schemeClr val="tx1"/>
                  </a:solidFill>
                  <a:latin typeface="Montserrat Medium" panose="00000600000000000000" pitchFamily="2" charset="0"/>
                </a:rPr>
                <a:t>Ambiente</a:t>
              </a:r>
            </a:p>
          </p:txBody>
        </p:sp>
      </p:grpSp>
      <p:grpSp>
        <p:nvGrpSpPr>
          <p:cNvPr id="26" name="Grupo 25">
            <a:extLst>
              <a:ext uri="{FF2B5EF4-FFF2-40B4-BE49-F238E27FC236}">
                <a16:creationId xmlns:a16="http://schemas.microsoft.com/office/drawing/2014/main" id="{8B63DEDF-D44C-36F0-5394-7D3E95429863}"/>
              </a:ext>
            </a:extLst>
          </p:cNvPr>
          <p:cNvGrpSpPr/>
          <p:nvPr/>
        </p:nvGrpSpPr>
        <p:grpSpPr>
          <a:xfrm>
            <a:off x="9693939" y="3608932"/>
            <a:ext cx="813761" cy="844428"/>
            <a:chOff x="9251370" y="2949407"/>
            <a:chExt cx="813761" cy="844428"/>
          </a:xfrm>
        </p:grpSpPr>
        <p:pic>
          <p:nvPicPr>
            <p:cNvPr id="27" name="Gráfico 26" descr="Balanza de la Justicia">
              <a:extLst>
                <a:ext uri="{FF2B5EF4-FFF2-40B4-BE49-F238E27FC236}">
                  <a16:creationId xmlns:a16="http://schemas.microsoft.com/office/drawing/2014/main" id="{9B2CB428-885C-4ED6-23E5-1CDB3E9A85B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343174" y="2949407"/>
              <a:ext cx="630151" cy="630151"/>
            </a:xfrm>
            <a:prstGeom prst="rect">
              <a:avLst/>
            </a:prstGeom>
          </p:spPr>
        </p:pic>
        <p:sp>
          <p:nvSpPr>
            <p:cNvPr id="28" name="Rectángulo 27">
              <a:extLst>
                <a:ext uri="{FF2B5EF4-FFF2-40B4-BE49-F238E27FC236}">
                  <a16:creationId xmlns:a16="http://schemas.microsoft.com/office/drawing/2014/main" id="{E482AD28-6935-04DB-82EA-605656E24BD8}"/>
                </a:ext>
              </a:extLst>
            </p:cNvPr>
            <p:cNvSpPr/>
            <p:nvPr/>
          </p:nvSpPr>
          <p:spPr>
            <a:xfrm>
              <a:off x="9251370" y="3547614"/>
              <a:ext cx="813761" cy="24622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s-CO" sz="1000" dirty="0">
                  <a:solidFill>
                    <a:schemeClr val="tx1"/>
                  </a:solidFill>
                  <a:latin typeface="Montserrat Medium" panose="00000600000000000000" pitchFamily="2" charset="0"/>
                </a:rPr>
                <a:t>Justicia</a:t>
              </a:r>
            </a:p>
          </p:txBody>
        </p:sp>
      </p:grpSp>
      <p:grpSp>
        <p:nvGrpSpPr>
          <p:cNvPr id="29" name="Grupo 28">
            <a:extLst>
              <a:ext uri="{FF2B5EF4-FFF2-40B4-BE49-F238E27FC236}">
                <a16:creationId xmlns:a16="http://schemas.microsoft.com/office/drawing/2014/main" id="{70E6612E-C448-2C49-BF72-709224F7E768}"/>
              </a:ext>
            </a:extLst>
          </p:cNvPr>
          <p:cNvGrpSpPr/>
          <p:nvPr/>
        </p:nvGrpSpPr>
        <p:grpSpPr>
          <a:xfrm>
            <a:off x="10770280" y="2726557"/>
            <a:ext cx="1055736" cy="910102"/>
            <a:chOff x="6965201" y="3897221"/>
            <a:chExt cx="1055736" cy="910102"/>
          </a:xfrm>
        </p:grpSpPr>
        <p:sp>
          <p:nvSpPr>
            <p:cNvPr id="30" name="Rectángulo 29">
              <a:extLst>
                <a:ext uri="{FF2B5EF4-FFF2-40B4-BE49-F238E27FC236}">
                  <a16:creationId xmlns:a16="http://schemas.microsoft.com/office/drawing/2014/main" id="{C19136E7-ECE1-A21A-E322-CDBE6A4B9AEF}"/>
                </a:ext>
              </a:extLst>
            </p:cNvPr>
            <p:cNvSpPr/>
            <p:nvPr/>
          </p:nvSpPr>
          <p:spPr>
            <a:xfrm>
              <a:off x="6965201" y="4407213"/>
              <a:ext cx="1055736" cy="40011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s-CO" sz="1000" dirty="0">
                  <a:solidFill>
                    <a:schemeClr val="tx1"/>
                  </a:solidFill>
                  <a:latin typeface="Montserrat Medium" panose="00000600000000000000" pitchFamily="2" charset="0"/>
                </a:rPr>
                <a:t>Servicios Públicos</a:t>
              </a:r>
            </a:p>
          </p:txBody>
        </p:sp>
        <p:pic>
          <p:nvPicPr>
            <p:cNvPr id="31" name="Imagen 30">
              <a:extLst>
                <a:ext uri="{FF2B5EF4-FFF2-40B4-BE49-F238E27FC236}">
                  <a16:creationId xmlns:a16="http://schemas.microsoft.com/office/drawing/2014/main" id="{5E7C2644-0CBE-2047-D289-6E58EED2CC61}"/>
                </a:ext>
              </a:extLst>
            </p:cNvPr>
            <p:cNvPicPr>
              <a:picLocks noChangeAspect="1"/>
            </p:cNvPicPr>
            <p:nvPr/>
          </p:nvPicPr>
          <p:blipFill rotWithShape="1">
            <a:blip r:embed="rId14">
              <a:alphaModFix/>
              <a:extLst>
                <a:ext uri="{BEBA8EAE-BF5A-486C-A8C5-ECC9F3942E4B}">
                  <a14:imgProps xmlns:a14="http://schemas.microsoft.com/office/drawing/2010/main">
                    <a14:imgLayer r:embed="rId15">
                      <a14:imgEffect>
                        <a14:backgroundRemoval t="18563" b="94611" l="16250" r="95000">
                          <a14:foregroundMark x1="16250" y1="56287" x2="54375" y2="31138"/>
                          <a14:foregroundMark x1="46250" y1="23353" x2="53125" y2="18563"/>
                          <a14:foregroundMark x1="95000" y1="46108" x2="93125" y2="54491"/>
                          <a14:foregroundMark x1="20625" y1="64671" x2="22500" y2="94611"/>
                        </a14:backgroundRemoval>
                      </a14:imgEffect>
                      <a14:imgEffect>
                        <a14:saturation sat="200000"/>
                      </a14:imgEffect>
                    </a14:imgLayer>
                  </a14:imgProps>
                </a:ext>
              </a:extLst>
            </a:blip>
            <a:srcRect l="13000" t="15509"/>
            <a:stretch/>
          </p:blipFill>
          <p:spPr>
            <a:xfrm>
              <a:off x="7219799" y="3897221"/>
              <a:ext cx="546539" cy="553999"/>
            </a:xfrm>
            <a:prstGeom prst="rect">
              <a:avLst/>
            </a:prstGeom>
          </p:spPr>
        </p:pic>
      </p:grpSp>
      <p:grpSp>
        <p:nvGrpSpPr>
          <p:cNvPr id="32" name="Grupo 31">
            <a:extLst>
              <a:ext uri="{FF2B5EF4-FFF2-40B4-BE49-F238E27FC236}">
                <a16:creationId xmlns:a16="http://schemas.microsoft.com/office/drawing/2014/main" id="{A7447E73-C5D3-0EA0-EACF-779F1C2FFB41}"/>
              </a:ext>
            </a:extLst>
          </p:cNvPr>
          <p:cNvGrpSpPr/>
          <p:nvPr/>
        </p:nvGrpSpPr>
        <p:grpSpPr>
          <a:xfrm>
            <a:off x="6096000" y="2909644"/>
            <a:ext cx="1092227" cy="640481"/>
            <a:chOff x="5768753" y="2915534"/>
            <a:chExt cx="1092227" cy="640481"/>
          </a:xfrm>
        </p:grpSpPr>
        <p:sp>
          <p:nvSpPr>
            <p:cNvPr id="33" name="Rectángulo 32">
              <a:extLst>
                <a:ext uri="{FF2B5EF4-FFF2-40B4-BE49-F238E27FC236}">
                  <a16:creationId xmlns:a16="http://schemas.microsoft.com/office/drawing/2014/main" id="{424A5C5C-9B95-0269-E0F8-00745C94C556}"/>
                </a:ext>
              </a:extLst>
            </p:cNvPr>
            <p:cNvSpPr/>
            <p:nvPr/>
          </p:nvSpPr>
          <p:spPr>
            <a:xfrm>
              <a:off x="5768753" y="3309794"/>
              <a:ext cx="1092227" cy="24622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s-CO" sz="1000" dirty="0">
                  <a:solidFill>
                    <a:schemeClr val="tx1"/>
                  </a:solidFill>
                  <a:latin typeface="Montserrat Medium" panose="00000600000000000000" pitchFamily="2" charset="0"/>
                </a:rPr>
                <a:t>Transporte</a:t>
              </a:r>
            </a:p>
          </p:txBody>
        </p:sp>
        <p:sp>
          <p:nvSpPr>
            <p:cNvPr id="34" name="Freeform 49">
              <a:extLst>
                <a:ext uri="{FF2B5EF4-FFF2-40B4-BE49-F238E27FC236}">
                  <a16:creationId xmlns:a16="http://schemas.microsoft.com/office/drawing/2014/main" id="{347CA85E-5E56-2E9F-0176-DDD9BB583BC2}"/>
                </a:ext>
              </a:extLst>
            </p:cNvPr>
            <p:cNvSpPr>
              <a:spLocks noEditPoints="1"/>
            </p:cNvSpPr>
            <p:nvPr/>
          </p:nvSpPr>
          <p:spPr bwMode="auto">
            <a:xfrm>
              <a:off x="6035814" y="2915534"/>
              <a:ext cx="614794" cy="353631"/>
            </a:xfrm>
            <a:custGeom>
              <a:avLst/>
              <a:gdLst>
                <a:gd name="T0" fmla="*/ 773 w 774"/>
                <a:gd name="T1" fmla="*/ 246 h 343"/>
                <a:gd name="T2" fmla="*/ 769 w 774"/>
                <a:gd name="T3" fmla="*/ 199 h 343"/>
                <a:gd name="T4" fmla="*/ 751 w 774"/>
                <a:gd name="T5" fmla="*/ 153 h 343"/>
                <a:gd name="T6" fmla="*/ 709 w 774"/>
                <a:gd name="T7" fmla="*/ 125 h 343"/>
                <a:gd name="T8" fmla="*/ 687 w 774"/>
                <a:gd name="T9" fmla="*/ 116 h 343"/>
                <a:gd name="T10" fmla="*/ 634 w 774"/>
                <a:gd name="T11" fmla="*/ 89 h 343"/>
                <a:gd name="T12" fmla="*/ 529 w 774"/>
                <a:gd name="T13" fmla="*/ 19 h 343"/>
                <a:gd name="T14" fmla="*/ 474 w 774"/>
                <a:gd name="T15" fmla="*/ 2 h 343"/>
                <a:gd name="T16" fmla="*/ 59 w 774"/>
                <a:gd name="T17" fmla="*/ 1 h 343"/>
                <a:gd name="T18" fmla="*/ 16 w 774"/>
                <a:gd name="T19" fmla="*/ 27 h 343"/>
                <a:gd name="T20" fmla="*/ 13 w 774"/>
                <a:gd name="T21" fmla="*/ 35 h 343"/>
                <a:gd name="T22" fmla="*/ 0 w 774"/>
                <a:gd name="T23" fmla="*/ 92 h 343"/>
                <a:gd name="T24" fmla="*/ 0 w 774"/>
                <a:gd name="T25" fmla="*/ 256 h 343"/>
                <a:gd name="T26" fmla="*/ 7 w 774"/>
                <a:gd name="T27" fmla="*/ 295 h 343"/>
                <a:gd name="T28" fmla="*/ 44 w 774"/>
                <a:gd name="T29" fmla="*/ 305 h 343"/>
                <a:gd name="T30" fmla="*/ 71 w 774"/>
                <a:gd name="T31" fmla="*/ 305 h 343"/>
                <a:gd name="T32" fmla="*/ 67 w 774"/>
                <a:gd name="T33" fmla="*/ 284 h 343"/>
                <a:gd name="T34" fmla="*/ 136 w 774"/>
                <a:gd name="T35" fmla="*/ 216 h 343"/>
                <a:gd name="T36" fmla="*/ 204 w 774"/>
                <a:gd name="T37" fmla="*/ 284 h 343"/>
                <a:gd name="T38" fmla="*/ 201 w 774"/>
                <a:gd name="T39" fmla="*/ 305 h 343"/>
                <a:gd name="T40" fmla="*/ 574 w 774"/>
                <a:gd name="T41" fmla="*/ 305 h 343"/>
                <a:gd name="T42" fmla="*/ 571 w 774"/>
                <a:gd name="T43" fmla="*/ 284 h 343"/>
                <a:gd name="T44" fmla="*/ 640 w 774"/>
                <a:gd name="T45" fmla="*/ 216 h 343"/>
                <a:gd name="T46" fmla="*/ 708 w 774"/>
                <a:gd name="T47" fmla="*/ 284 h 343"/>
                <a:gd name="T48" fmla="*/ 706 w 774"/>
                <a:gd name="T49" fmla="*/ 302 h 343"/>
                <a:gd name="T50" fmla="*/ 737 w 774"/>
                <a:gd name="T51" fmla="*/ 293 h 343"/>
                <a:gd name="T52" fmla="*/ 748 w 774"/>
                <a:gd name="T53" fmla="*/ 288 h 343"/>
                <a:gd name="T54" fmla="*/ 773 w 774"/>
                <a:gd name="T55" fmla="*/ 246 h 343"/>
                <a:gd name="T56" fmla="*/ 152 w 774"/>
                <a:gd name="T57" fmla="*/ 111 h 343"/>
                <a:gd name="T58" fmla="*/ 67 w 774"/>
                <a:gd name="T59" fmla="*/ 111 h 343"/>
                <a:gd name="T60" fmla="*/ 32 w 774"/>
                <a:gd name="T61" fmla="*/ 82 h 343"/>
                <a:gd name="T62" fmla="*/ 31 w 774"/>
                <a:gd name="T63" fmla="*/ 76 h 343"/>
                <a:gd name="T64" fmla="*/ 32 w 774"/>
                <a:gd name="T65" fmla="*/ 35 h 343"/>
                <a:gd name="T66" fmla="*/ 69 w 774"/>
                <a:gd name="T67" fmla="*/ 24 h 343"/>
                <a:gd name="T68" fmla="*/ 152 w 774"/>
                <a:gd name="T69" fmla="*/ 24 h 343"/>
                <a:gd name="T70" fmla="*/ 152 w 774"/>
                <a:gd name="T71" fmla="*/ 111 h 343"/>
                <a:gd name="T72" fmla="*/ 353 w 774"/>
                <a:gd name="T73" fmla="*/ 111 h 343"/>
                <a:gd name="T74" fmla="*/ 162 w 774"/>
                <a:gd name="T75" fmla="*/ 111 h 343"/>
                <a:gd name="T76" fmla="*/ 162 w 774"/>
                <a:gd name="T77" fmla="*/ 24 h 343"/>
                <a:gd name="T78" fmla="*/ 353 w 774"/>
                <a:gd name="T79" fmla="*/ 24 h 343"/>
                <a:gd name="T80" fmla="*/ 353 w 774"/>
                <a:gd name="T81" fmla="*/ 111 h 343"/>
                <a:gd name="T82" fmla="*/ 598 w 774"/>
                <a:gd name="T83" fmla="*/ 111 h 343"/>
                <a:gd name="T84" fmla="*/ 362 w 774"/>
                <a:gd name="T85" fmla="*/ 111 h 343"/>
                <a:gd name="T86" fmla="*/ 362 w 774"/>
                <a:gd name="T87" fmla="*/ 24 h 343"/>
                <a:gd name="T88" fmla="*/ 470 w 774"/>
                <a:gd name="T89" fmla="*/ 24 h 343"/>
                <a:gd name="T90" fmla="*/ 525 w 774"/>
                <a:gd name="T91" fmla="*/ 40 h 343"/>
                <a:gd name="T92" fmla="*/ 604 w 774"/>
                <a:gd name="T93" fmla="*/ 94 h 343"/>
                <a:gd name="T94" fmla="*/ 598 w 774"/>
                <a:gd name="T95" fmla="*/ 111 h 343"/>
                <a:gd name="T96" fmla="*/ 136 w 774"/>
                <a:gd name="T97" fmla="*/ 226 h 343"/>
                <a:gd name="T98" fmla="*/ 77 w 774"/>
                <a:gd name="T99" fmla="*/ 284 h 343"/>
                <a:gd name="T100" fmla="*/ 81 w 774"/>
                <a:gd name="T101" fmla="*/ 305 h 343"/>
                <a:gd name="T102" fmla="*/ 136 w 774"/>
                <a:gd name="T103" fmla="*/ 343 h 343"/>
                <a:gd name="T104" fmla="*/ 191 w 774"/>
                <a:gd name="T105" fmla="*/ 305 h 343"/>
                <a:gd name="T106" fmla="*/ 194 w 774"/>
                <a:gd name="T107" fmla="*/ 284 h 343"/>
                <a:gd name="T108" fmla="*/ 136 w 774"/>
                <a:gd name="T109" fmla="*/ 226 h 343"/>
                <a:gd name="T110" fmla="*/ 640 w 774"/>
                <a:gd name="T111" fmla="*/ 226 h 343"/>
                <a:gd name="T112" fmla="*/ 581 w 774"/>
                <a:gd name="T113" fmla="*/ 284 h 343"/>
                <a:gd name="T114" fmla="*/ 585 w 774"/>
                <a:gd name="T115" fmla="*/ 305 h 343"/>
                <a:gd name="T116" fmla="*/ 640 w 774"/>
                <a:gd name="T117" fmla="*/ 343 h 343"/>
                <a:gd name="T118" fmla="*/ 695 w 774"/>
                <a:gd name="T119" fmla="*/ 304 h 343"/>
                <a:gd name="T120" fmla="*/ 698 w 774"/>
                <a:gd name="T121" fmla="*/ 284 h 343"/>
                <a:gd name="T122" fmla="*/ 640 w 774"/>
                <a:gd name="T123" fmla="*/ 22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74" h="343">
                  <a:moveTo>
                    <a:pt x="773" y="246"/>
                  </a:moveTo>
                  <a:cubicBezTo>
                    <a:pt x="769" y="199"/>
                    <a:pt x="769" y="199"/>
                    <a:pt x="769" y="199"/>
                  </a:cubicBezTo>
                  <a:cubicBezTo>
                    <a:pt x="767" y="182"/>
                    <a:pt x="759" y="162"/>
                    <a:pt x="751" y="153"/>
                  </a:cubicBezTo>
                  <a:cubicBezTo>
                    <a:pt x="743" y="144"/>
                    <a:pt x="724" y="131"/>
                    <a:pt x="709" y="125"/>
                  </a:cubicBezTo>
                  <a:cubicBezTo>
                    <a:pt x="687" y="116"/>
                    <a:pt x="687" y="116"/>
                    <a:pt x="687" y="116"/>
                  </a:cubicBezTo>
                  <a:cubicBezTo>
                    <a:pt x="672" y="110"/>
                    <a:pt x="648" y="98"/>
                    <a:pt x="634" y="89"/>
                  </a:cubicBezTo>
                  <a:cubicBezTo>
                    <a:pt x="529" y="19"/>
                    <a:pt x="529" y="19"/>
                    <a:pt x="529" y="19"/>
                  </a:cubicBezTo>
                  <a:cubicBezTo>
                    <a:pt x="515" y="10"/>
                    <a:pt x="491" y="2"/>
                    <a:pt x="474" y="2"/>
                  </a:cubicBezTo>
                  <a:cubicBezTo>
                    <a:pt x="59" y="1"/>
                    <a:pt x="59" y="1"/>
                    <a:pt x="59" y="1"/>
                  </a:cubicBezTo>
                  <a:cubicBezTo>
                    <a:pt x="43" y="0"/>
                    <a:pt x="23" y="13"/>
                    <a:pt x="16" y="27"/>
                  </a:cubicBezTo>
                  <a:cubicBezTo>
                    <a:pt x="13" y="35"/>
                    <a:pt x="13" y="35"/>
                    <a:pt x="13" y="35"/>
                  </a:cubicBezTo>
                  <a:cubicBezTo>
                    <a:pt x="6" y="50"/>
                    <a:pt x="0" y="76"/>
                    <a:pt x="0" y="92"/>
                  </a:cubicBezTo>
                  <a:cubicBezTo>
                    <a:pt x="0" y="256"/>
                    <a:pt x="0" y="256"/>
                    <a:pt x="0" y="256"/>
                  </a:cubicBezTo>
                  <a:cubicBezTo>
                    <a:pt x="0" y="272"/>
                    <a:pt x="3" y="290"/>
                    <a:pt x="7" y="295"/>
                  </a:cubicBezTo>
                  <a:cubicBezTo>
                    <a:pt x="11" y="300"/>
                    <a:pt x="28" y="305"/>
                    <a:pt x="44" y="305"/>
                  </a:cubicBezTo>
                  <a:cubicBezTo>
                    <a:pt x="71" y="305"/>
                    <a:pt x="71" y="305"/>
                    <a:pt x="71" y="305"/>
                  </a:cubicBezTo>
                  <a:cubicBezTo>
                    <a:pt x="69" y="298"/>
                    <a:pt x="67" y="291"/>
                    <a:pt x="67" y="284"/>
                  </a:cubicBezTo>
                  <a:cubicBezTo>
                    <a:pt x="67" y="246"/>
                    <a:pt x="98" y="216"/>
                    <a:pt x="136" y="216"/>
                  </a:cubicBezTo>
                  <a:cubicBezTo>
                    <a:pt x="174" y="216"/>
                    <a:pt x="204" y="246"/>
                    <a:pt x="204" y="284"/>
                  </a:cubicBezTo>
                  <a:cubicBezTo>
                    <a:pt x="204" y="291"/>
                    <a:pt x="203" y="298"/>
                    <a:pt x="201" y="305"/>
                  </a:cubicBezTo>
                  <a:cubicBezTo>
                    <a:pt x="574" y="305"/>
                    <a:pt x="574" y="305"/>
                    <a:pt x="574" y="305"/>
                  </a:cubicBezTo>
                  <a:cubicBezTo>
                    <a:pt x="572" y="298"/>
                    <a:pt x="571" y="291"/>
                    <a:pt x="571" y="284"/>
                  </a:cubicBezTo>
                  <a:cubicBezTo>
                    <a:pt x="571" y="246"/>
                    <a:pt x="602" y="216"/>
                    <a:pt x="640" y="216"/>
                  </a:cubicBezTo>
                  <a:cubicBezTo>
                    <a:pt x="677" y="216"/>
                    <a:pt x="708" y="246"/>
                    <a:pt x="708" y="284"/>
                  </a:cubicBezTo>
                  <a:cubicBezTo>
                    <a:pt x="708" y="290"/>
                    <a:pt x="707" y="296"/>
                    <a:pt x="706" y="302"/>
                  </a:cubicBezTo>
                  <a:cubicBezTo>
                    <a:pt x="717" y="300"/>
                    <a:pt x="729" y="296"/>
                    <a:pt x="737" y="293"/>
                  </a:cubicBezTo>
                  <a:cubicBezTo>
                    <a:pt x="748" y="288"/>
                    <a:pt x="748" y="288"/>
                    <a:pt x="748" y="288"/>
                  </a:cubicBezTo>
                  <a:cubicBezTo>
                    <a:pt x="763" y="281"/>
                    <a:pt x="774" y="262"/>
                    <a:pt x="773" y="246"/>
                  </a:cubicBezTo>
                  <a:close/>
                  <a:moveTo>
                    <a:pt x="152" y="111"/>
                  </a:moveTo>
                  <a:cubicBezTo>
                    <a:pt x="67" y="111"/>
                    <a:pt x="67" y="111"/>
                    <a:pt x="67" y="111"/>
                  </a:cubicBezTo>
                  <a:cubicBezTo>
                    <a:pt x="50" y="111"/>
                    <a:pt x="34" y="98"/>
                    <a:pt x="32" y="82"/>
                  </a:cubicBezTo>
                  <a:cubicBezTo>
                    <a:pt x="31" y="76"/>
                    <a:pt x="31" y="76"/>
                    <a:pt x="31" y="76"/>
                  </a:cubicBezTo>
                  <a:cubicBezTo>
                    <a:pt x="28" y="60"/>
                    <a:pt x="28" y="42"/>
                    <a:pt x="32" y="35"/>
                  </a:cubicBezTo>
                  <a:cubicBezTo>
                    <a:pt x="36" y="29"/>
                    <a:pt x="52" y="24"/>
                    <a:pt x="69" y="24"/>
                  </a:cubicBezTo>
                  <a:cubicBezTo>
                    <a:pt x="152" y="24"/>
                    <a:pt x="152" y="24"/>
                    <a:pt x="152" y="24"/>
                  </a:cubicBezTo>
                  <a:lnTo>
                    <a:pt x="152" y="111"/>
                  </a:lnTo>
                  <a:close/>
                  <a:moveTo>
                    <a:pt x="353" y="111"/>
                  </a:moveTo>
                  <a:cubicBezTo>
                    <a:pt x="162" y="111"/>
                    <a:pt x="162" y="111"/>
                    <a:pt x="162" y="111"/>
                  </a:cubicBezTo>
                  <a:cubicBezTo>
                    <a:pt x="162" y="24"/>
                    <a:pt x="162" y="24"/>
                    <a:pt x="162" y="24"/>
                  </a:cubicBezTo>
                  <a:cubicBezTo>
                    <a:pt x="353" y="24"/>
                    <a:pt x="353" y="24"/>
                    <a:pt x="353" y="24"/>
                  </a:cubicBezTo>
                  <a:lnTo>
                    <a:pt x="353" y="111"/>
                  </a:lnTo>
                  <a:close/>
                  <a:moveTo>
                    <a:pt x="598" y="111"/>
                  </a:moveTo>
                  <a:cubicBezTo>
                    <a:pt x="362" y="111"/>
                    <a:pt x="362" y="111"/>
                    <a:pt x="362" y="111"/>
                  </a:cubicBezTo>
                  <a:cubicBezTo>
                    <a:pt x="362" y="24"/>
                    <a:pt x="362" y="24"/>
                    <a:pt x="362" y="24"/>
                  </a:cubicBezTo>
                  <a:cubicBezTo>
                    <a:pt x="470" y="24"/>
                    <a:pt x="470" y="24"/>
                    <a:pt x="470" y="24"/>
                  </a:cubicBezTo>
                  <a:cubicBezTo>
                    <a:pt x="487" y="24"/>
                    <a:pt x="511" y="31"/>
                    <a:pt x="525" y="40"/>
                  </a:cubicBezTo>
                  <a:cubicBezTo>
                    <a:pt x="604" y="94"/>
                    <a:pt x="604" y="94"/>
                    <a:pt x="604" y="94"/>
                  </a:cubicBezTo>
                  <a:cubicBezTo>
                    <a:pt x="617" y="103"/>
                    <a:pt x="615" y="111"/>
                    <a:pt x="598" y="111"/>
                  </a:cubicBezTo>
                  <a:close/>
                  <a:moveTo>
                    <a:pt x="136" y="226"/>
                  </a:moveTo>
                  <a:cubicBezTo>
                    <a:pt x="104" y="226"/>
                    <a:pt x="77" y="252"/>
                    <a:pt x="77" y="284"/>
                  </a:cubicBezTo>
                  <a:cubicBezTo>
                    <a:pt x="77" y="291"/>
                    <a:pt x="79" y="298"/>
                    <a:pt x="81" y="305"/>
                  </a:cubicBezTo>
                  <a:cubicBezTo>
                    <a:pt x="90" y="327"/>
                    <a:pt x="111" y="343"/>
                    <a:pt x="136" y="343"/>
                  </a:cubicBezTo>
                  <a:cubicBezTo>
                    <a:pt x="161" y="343"/>
                    <a:pt x="182" y="327"/>
                    <a:pt x="191" y="305"/>
                  </a:cubicBezTo>
                  <a:cubicBezTo>
                    <a:pt x="193" y="298"/>
                    <a:pt x="194" y="291"/>
                    <a:pt x="194" y="284"/>
                  </a:cubicBezTo>
                  <a:cubicBezTo>
                    <a:pt x="194" y="252"/>
                    <a:pt x="168" y="226"/>
                    <a:pt x="136" y="226"/>
                  </a:cubicBezTo>
                  <a:close/>
                  <a:moveTo>
                    <a:pt x="640" y="226"/>
                  </a:moveTo>
                  <a:cubicBezTo>
                    <a:pt x="607" y="226"/>
                    <a:pt x="581" y="252"/>
                    <a:pt x="581" y="284"/>
                  </a:cubicBezTo>
                  <a:cubicBezTo>
                    <a:pt x="581" y="291"/>
                    <a:pt x="583" y="298"/>
                    <a:pt x="585" y="305"/>
                  </a:cubicBezTo>
                  <a:cubicBezTo>
                    <a:pt x="593" y="327"/>
                    <a:pt x="615" y="343"/>
                    <a:pt x="640" y="343"/>
                  </a:cubicBezTo>
                  <a:cubicBezTo>
                    <a:pt x="665" y="343"/>
                    <a:pt x="687" y="326"/>
                    <a:pt x="695" y="304"/>
                  </a:cubicBezTo>
                  <a:cubicBezTo>
                    <a:pt x="697" y="298"/>
                    <a:pt x="698" y="291"/>
                    <a:pt x="698" y="284"/>
                  </a:cubicBezTo>
                  <a:cubicBezTo>
                    <a:pt x="698" y="252"/>
                    <a:pt x="672" y="226"/>
                    <a:pt x="640" y="226"/>
                  </a:cubicBezTo>
                  <a:close/>
                </a:path>
              </a:pathLst>
            </a:custGeom>
            <a:solidFill>
              <a:schemeClr val="tx2"/>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 name="Grupo 34">
            <a:extLst>
              <a:ext uri="{FF2B5EF4-FFF2-40B4-BE49-F238E27FC236}">
                <a16:creationId xmlns:a16="http://schemas.microsoft.com/office/drawing/2014/main" id="{D6024BE1-3DCB-A027-D71F-0806302129D1}"/>
              </a:ext>
            </a:extLst>
          </p:cNvPr>
          <p:cNvGrpSpPr/>
          <p:nvPr/>
        </p:nvGrpSpPr>
        <p:grpSpPr>
          <a:xfrm>
            <a:off x="7272690" y="3672682"/>
            <a:ext cx="914400" cy="845642"/>
            <a:chOff x="6945443" y="3678572"/>
            <a:chExt cx="914400" cy="845642"/>
          </a:xfrm>
        </p:grpSpPr>
        <p:sp>
          <p:nvSpPr>
            <p:cNvPr id="36" name="Rectángulo 35">
              <a:extLst>
                <a:ext uri="{FF2B5EF4-FFF2-40B4-BE49-F238E27FC236}">
                  <a16:creationId xmlns:a16="http://schemas.microsoft.com/office/drawing/2014/main" id="{7445A289-116E-BB7A-32FE-B2D0A73F574A}"/>
                </a:ext>
              </a:extLst>
            </p:cNvPr>
            <p:cNvSpPr/>
            <p:nvPr/>
          </p:nvSpPr>
          <p:spPr>
            <a:xfrm>
              <a:off x="6945443" y="4124104"/>
              <a:ext cx="914400" cy="40011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es-CO" sz="1000" dirty="0">
                  <a:solidFill>
                    <a:schemeClr val="tx1"/>
                  </a:solidFill>
                  <a:latin typeface="Montserrat Medium" panose="00000600000000000000" pitchFamily="2" charset="0"/>
                </a:rPr>
                <a:t>Deporte y recreación</a:t>
              </a:r>
            </a:p>
          </p:txBody>
        </p:sp>
        <p:sp>
          <p:nvSpPr>
            <p:cNvPr id="37" name="Freeform 17">
              <a:extLst>
                <a:ext uri="{FF2B5EF4-FFF2-40B4-BE49-F238E27FC236}">
                  <a16:creationId xmlns:a16="http://schemas.microsoft.com/office/drawing/2014/main" id="{A127B024-E636-E83C-AC7C-FDE8A8F47B60}"/>
                </a:ext>
              </a:extLst>
            </p:cNvPr>
            <p:cNvSpPr>
              <a:spLocks noEditPoints="1"/>
            </p:cNvSpPr>
            <p:nvPr/>
          </p:nvSpPr>
          <p:spPr bwMode="auto">
            <a:xfrm>
              <a:off x="7094340" y="3678572"/>
              <a:ext cx="495902" cy="483762"/>
            </a:xfrm>
            <a:custGeom>
              <a:avLst/>
              <a:gdLst>
                <a:gd name="T0" fmla="*/ 165 w 423"/>
                <a:gd name="T1" fmla="*/ 290 h 424"/>
                <a:gd name="T2" fmla="*/ 120 w 423"/>
                <a:gd name="T3" fmla="*/ 352 h 424"/>
                <a:gd name="T4" fmla="*/ 138 w 423"/>
                <a:gd name="T5" fmla="*/ 411 h 424"/>
                <a:gd name="T6" fmla="*/ 212 w 423"/>
                <a:gd name="T7" fmla="*/ 424 h 424"/>
                <a:gd name="T8" fmla="*/ 282 w 423"/>
                <a:gd name="T9" fmla="*/ 412 h 424"/>
                <a:gd name="T10" fmla="*/ 303 w 423"/>
                <a:gd name="T11" fmla="*/ 352 h 424"/>
                <a:gd name="T12" fmla="*/ 258 w 423"/>
                <a:gd name="T13" fmla="*/ 290 h 424"/>
                <a:gd name="T14" fmla="*/ 165 w 423"/>
                <a:gd name="T15" fmla="*/ 290 h 424"/>
                <a:gd name="T16" fmla="*/ 23 w 423"/>
                <a:gd name="T17" fmla="*/ 115 h 424"/>
                <a:gd name="T18" fmla="*/ 0 w 423"/>
                <a:gd name="T19" fmla="*/ 198 h 424"/>
                <a:gd name="T20" fmla="*/ 40 w 423"/>
                <a:gd name="T21" fmla="*/ 170 h 424"/>
                <a:gd name="T22" fmla="*/ 23 w 423"/>
                <a:gd name="T23" fmla="*/ 115 h 424"/>
                <a:gd name="T24" fmla="*/ 130 w 423"/>
                <a:gd name="T25" fmla="*/ 184 h 424"/>
                <a:gd name="T26" fmla="*/ 203 w 423"/>
                <a:gd name="T27" fmla="*/ 131 h 424"/>
                <a:gd name="T28" fmla="*/ 203 w 423"/>
                <a:gd name="T29" fmla="*/ 53 h 424"/>
                <a:gd name="T30" fmla="*/ 147 w 423"/>
                <a:gd name="T31" fmla="*/ 10 h 424"/>
                <a:gd name="T32" fmla="*/ 35 w 423"/>
                <a:gd name="T33" fmla="*/ 95 h 424"/>
                <a:gd name="T34" fmla="*/ 57 w 423"/>
                <a:gd name="T35" fmla="*/ 166 h 424"/>
                <a:gd name="T36" fmla="*/ 130 w 423"/>
                <a:gd name="T37" fmla="*/ 184 h 424"/>
                <a:gd name="T38" fmla="*/ 374 w 423"/>
                <a:gd name="T39" fmla="*/ 182 h 424"/>
                <a:gd name="T40" fmla="*/ 295 w 423"/>
                <a:gd name="T41" fmla="*/ 201 h 424"/>
                <a:gd name="T42" fmla="*/ 270 w 423"/>
                <a:gd name="T43" fmla="*/ 277 h 424"/>
                <a:gd name="T44" fmla="*/ 317 w 423"/>
                <a:gd name="T45" fmla="*/ 342 h 424"/>
                <a:gd name="T46" fmla="*/ 378 w 423"/>
                <a:gd name="T47" fmla="*/ 343 h 424"/>
                <a:gd name="T48" fmla="*/ 423 w 423"/>
                <a:gd name="T49" fmla="*/ 219 h 424"/>
                <a:gd name="T50" fmla="*/ 374 w 423"/>
                <a:gd name="T51" fmla="*/ 182 h 424"/>
                <a:gd name="T52" fmla="*/ 256 w 423"/>
                <a:gd name="T53" fmla="*/ 5 h 424"/>
                <a:gd name="T54" fmla="*/ 212 w 423"/>
                <a:gd name="T55" fmla="*/ 0 h 424"/>
                <a:gd name="T56" fmla="*/ 168 w 423"/>
                <a:gd name="T57" fmla="*/ 5 h 424"/>
                <a:gd name="T58" fmla="*/ 211 w 423"/>
                <a:gd name="T59" fmla="*/ 37 h 424"/>
                <a:gd name="T60" fmla="*/ 256 w 423"/>
                <a:gd name="T61" fmla="*/ 5 h 424"/>
                <a:gd name="T62" fmla="*/ 220 w 423"/>
                <a:gd name="T63" fmla="*/ 131 h 424"/>
                <a:gd name="T64" fmla="*/ 293 w 423"/>
                <a:gd name="T65" fmla="*/ 184 h 424"/>
                <a:gd name="T66" fmla="*/ 369 w 423"/>
                <a:gd name="T67" fmla="*/ 165 h 424"/>
                <a:gd name="T68" fmla="*/ 392 w 423"/>
                <a:gd name="T69" fmla="*/ 100 h 424"/>
                <a:gd name="T70" fmla="*/ 278 w 423"/>
                <a:gd name="T71" fmla="*/ 11 h 424"/>
                <a:gd name="T72" fmla="*/ 220 w 423"/>
                <a:gd name="T73" fmla="*/ 52 h 424"/>
                <a:gd name="T74" fmla="*/ 220 w 423"/>
                <a:gd name="T75" fmla="*/ 131 h 424"/>
                <a:gd name="T76" fmla="*/ 304 w 423"/>
                <a:gd name="T77" fmla="*/ 403 h 424"/>
                <a:gd name="T78" fmla="*/ 363 w 423"/>
                <a:gd name="T79" fmla="*/ 360 h 424"/>
                <a:gd name="T80" fmla="*/ 319 w 423"/>
                <a:gd name="T81" fmla="*/ 359 h 424"/>
                <a:gd name="T82" fmla="*/ 304 w 423"/>
                <a:gd name="T83" fmla="*/ 403 h 424"/>
                <a:gd name="T84" fmla="*/ 423 w 423"/>
                <a:gd name="T85" fmla="*/ 197 h 424"/>
                <a:gd name="T86" fmla="*/ 403 w 423"/>
                <a:gd name="T87" fmla="*/ 121 h 424"/>
                <a:gd name="T88" fmla="*/ 386 w 423"/>
                <a:gd name="T89" fmla="*/ 170 h 424"/>
                <a:gd name="T90" fmla="*/ 423 w 423"/>
                <a:gd name="T91" fmla="*/ 197 h 424"/>
                <a:gd name="T92" fmla="*/ 145 w 423"/>
                <a:gd name="T93" fmla="*/ 195 h 424"/>
                <a:gd name="T94" fmla="*/ 170 w 423"/>
                <a:gd name="T95" fmla="*/ 273 h 424"/>
                <a:gd name="T96" fmla="*/ 253 w 423"/>
                <a:gd name="T97" fmla="*/ 273 h 424"/>
                <a:gd name="T98" fmla="*/ 278 w 423"/>
                <a:gd name="T99" fmla="*/ 195 h 424"/>
                <a:gd name="T100" fmla="*/ 212 w 423"/>
                <a:gd name="T101" fmla="*/ 146 h 424"/>
                <a:gd name="T102" fmla="*/ 145 w 423"/>
                <a:gd name="T103" fmla="*/ 195 h 424"/>
                <a:gd name="T104" fmla="*/ 153 w 423"/>
                <a:gd name="T105" fmla="*/ 277 h 424"/>
                <a:gd name="T106" fmla="*/ 129 w 423"/>
                <a:gd name="T107" fmla="*/ 201 h 424"/>
                <a:gd name="T108" fmla="*/ 52 w 423"/>
                <a:gd name="T109" fmla="*/ 183 h 424"/>
                <a:gd name="T110" fmla="*/ 0 w 423"/>
                <a:gd name="T111" fmla="*/ 220 h 424"/>
                <a:gd name="T112" fmla="*/ 44 w 423"/>
                <a:gd name="T113" fmla="*/ 342 h 424"/>
                <a:gd name="T114" fmla="*/ 106 w 423"/>
                <a:gd name="T115" fmla="*/ 343 h 424"/>
                <a:gd name="T116" fmla="*/ 153 w 423"/>
                <a:gd name="T117" fmla="*/ 277 h 424"/>
                <a:gd name="T118" fmla="*/ 60 w 423"/>
                <a:gd name="T119" fmla="*/ 360 h 424"/>
                <a:gd name="T120" fmla="*/ 117 w 423"/>
                <a:gd name="T121" fmla="*/ 402 h 424"/>
                <a:gd name="T122" fmla="*/ 105 w 423"/>
                <a:gd name="T123" fmla="*/ 360 h 424"/>
                <a:gd name="T124" fmla="*/ 60 w 423"/>
                <a:gd name="T125" fmla="*/ 36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3" h="424">
                  <a:moveTo>
                    <a:pt x="165" y="290"/>
                  </a:moveTo>
                  <a:cubicBezTo>
                    <a:pt x="120" y="352"/>
                    <a:pt x="120" y="352"/>
                    <a:pt x="120" y="352"/>
                  </a:cubicBezTo>
                  <a:cubicBezTo>
                    <a:pt x="138" y="411"/>
                    <a:pt x="138" y="411"/>
                    <a:pt x="138" y="411"/>
                  </a:cubicBezTo>
                  <a:cubicBezTo>
                    <a:pt x="161" y="419"/>
                    <a:pt x="186" y="424"/>
                    <a:pt x="212" y="424"/>
                  </a:cubicBezTo>
                  <a:cubicBezTo>
                    <a:pt x="236" y="424"/>
                    <a:pt x="260" y="420"/>
                    <a:pt x="282" y="412"/>
                  </a:cubicBezTo>
                  <a:cubicBezTo>
                    <a:pt x="303" y="352"/>
                    <a:pt x="303" y="352"/>
                    <a:pt x="303" y="352"/>
                  </a:cubicBezTo>
                  <a:cubicBezTo>
                    <a:pt x="258" y="290"/>
                    <a:pt x="258" y="290"/>
                    <a:pt x="258" y="290"/>
                  </a:cubicBezTo>
                  <a:lnTo>
                    <a:pt x="165" y="290"/>
                  </a:lnTo>
                  <a:close/>
                  <a:moveTo>
                    <a:pt x="23" y="115"/>
                  </a:moveTo>
                  <a:cubicBezTo>
                    <a:pt x="10" y="140"/>
                    <a:pt x="2" y="168"/>
                    <a:pt x="0" y="198"/>
                  </a:cubicBezTo>
                  <a:cubicBezTo>
                    <a:pt x="40" y="170"/>
                    <a:pt x="40" y="170"/>
                    <a:pt x="40" y="170"/>
                  </a:cubicBezTo>
                  <a:lnTo>
                    <a:pt x="23" y="115"/>
                  </a:lnTo>
                  <a:close/>
                  <a:moveTo>
                    <a:pt x="130" y="184"/>
                  </a:moveTo>
                  <a:cubicBezTo>
                    <a:pt x="203" y="131"/>
                    <a:pt x="203" y="131"/>
                    <a:pt x="203" y="131"/>
                  </a:cubicBezTo>
                  <a:cubicBezTo>
                    <a:pt x="203" y="53"/>
                    <a:pt x="203" y="53"/>
                    <a:pt x="203" y="53"/>
                  </a:cubicBezTo>
                  <a:cubicBezTo>
                    <a:pt x="147" y="10"/>
                    <a:pt x="147" y="10"/>
                    <a:pt x="147" y="10"/>
                  </a:cubicBezTo>
                  <a:cubicBezTo>
                    <a:pt x="101" y="25"/>
                    <a:pt x="62" y="55"/>
                    <a:pt x="35" y="95"/>
                  </a:cubicBezTo>
                  <a:cubicBezTo>
                    <a:pt x="57" y="166"/>
                    <a:pt x="57" y="166"/>
                    <a:pt x="57" y="166"/>
                  </a:cubicBezTo>
                  <a:lnTo>
                    <a:pt x="130" y="184"/>
                  </a:lnTo>
                  <a:close/>
                  <a:moveTo>
                    <a:pt x="374" y="182"/>
                  </a:moveTo>
                  <a:cubicBezTo>
                    <a:pt x="295" y="201"/>
                    <a:pt x="295" y="201"/>
                    <a:pt x="295" y="201"/>
                  </a:cubicBezTo>
                  <a:cubicBezTo>
                    <a:pt x="270" y="277"/>
                    <a:pt x="270" y="277"/>
                    <a:pt x="270" y="277"/>
                  </a:cubicBezTo>
                  <a:cubicBezTo>
                    <a:pt x="317" y="342"/>
                    <a:pt x="317" y="342"/>
                    <a:pt x="317" y="342"/>
                  </a:cubicBezTo>
                  <a:cubicBezTo>
                    <a:pt x="378" y="343"/>
                    <a:pt x="378" y="343"/>
                    <a:pt x="378" y="343"/>
                  </a:cubicBezTo>
                  <a:cubicBezTo>
                    <a:pt x="405" y="308"/>
                    <a:pt x="422" y="266"/>
                    <a:pt x="423" y="219"/>
                  </a:cubicBezTo>
                  <a:lnTo>
                    <a:pt x="374" y="182"/>
                  </a:lnTo>
                  <a:close/>
                  <a:moveTo>
                    <a:pt x="256" y="5"/>
                  </a:moveTo>
                  <a:cubicBezTo>
                    <a:pt x="242" y="2"/>
                    <a:pt x="227" y="0"/>
                    <a:pt x="212" y="0"/>
                  </a:cubicBezTo>
                  <a:cubicBezTo>
                    <a:pt x="197" y="0"/>
                    <a:pt x="182" y="2"/>
                    <a:pt x="168" y="5"/>
                  </a:cubicBezTo>
                  <a:cubicBezTo>
                    <a:pt x="211" y="37"/>
                    <a:pt x="211" y="37"/>
                    <a:pt x="211" y="37"/>
                  </a:cubicBezTo>
                  <a:lnTo>
                    <a:pt x="256" y="5"/>
                  </a:lnTo>
                  <a:close/>
                  <a:moveTo>
                    <a:pt x="220" y="131"/>
                  </a:moveTo>
                  <a:cubicBezTo>
                    <a:pt x="293" y="184"/>
                    <a:pt x="293" y="184"/>
                    <a:pt x="293" y="184"/>
                  </a:cubicBezTo>
                  <a:cubicBezTo>
                    <a:pt x="369" y="165"/>
                    <a:pt x="369" y="165"/>
                    <a:pt x="369" y="165"/>
                  </a:cubicBezTo>
                  <a:cubicBezTo>
                    <a:pt x="392" y="100"/>
                    <a:pt x="392" y="100"/>
                    <a:pt x="392" y="100"/>
                  </a:cubicBezTo>
                  <a:cubicBezTo>
                    <a:pt x="366" y="59"/>
                    <a:pt x="326" y="27"/>
                    <a:pt x="278" y="11"/>
                  </a:cubicBezTo>
                  <a:cubicBezTo>
                    <a:pt x="220" y="52"/>
                    <a:pt x="220" y="52"/>
                    <a:pt x="220" y="52"/>
                  </a:cubicBezTo>
                  <a:lnTo>
                    <a:pt x="220" y="131"/>
                  </a:lnTo>
                  <a:close/>
                  <a:moveTo>
                    <a:pt x="304" y="403"/>
                  </a:moveTo>
                  <a:cubicBezTo>
                    <a:pt x="326" y="392"/>
                    <a:pt x="346" y="377"/>
                    <a:pt x="363" y="360"/>
                  </a:cubicBezTo>
                  <a:cubicBezTo>
                    <a:pt x="319" y="359"/>
                    <a:pt x="319" y="359"/>
                    <a:pt x="319" y="359"/>
                  </a:cubicBezTo>
                  <a:lnTo>
                    <a:pt x="304" y="403"/>
                  </a:lnTo>
                  <a:close/>
                  <a:moveTo>
                    <a:pt x="423" y="197"/>
                  </a:moveTo>
                  <a:cubicBezTo>
                    <a:pt x="421" y="170"/>
                    <a:pt x="414" y="145"/>
                    <a:pt x="403" y="121"/>
                  </a:cubicBezTo>
                  <a:cubicBezTo>
                    <a:pt x="386" y="170"/>
                    <a:pt x="386" y="170"/>
                    <a:pt x="386" y="170"/>
                  </a:cubicBezTo>
                  <a:lnTo>
                    <a:pt x="423" y="197"/>
                  </a:lnTo>
                  <a:close/>
                  <a:moveTo>
                    <a:pt x="145" y="195"/>
                  </a:moveTo>
                  <a:cubicBezTo>
                    <a:pt x="170" y="273"/>
                    <a:pt x="170" y="273"/>
                    <a:pt x="170" y="273"/>
                  </a:cubicBezTo>
                  <a:cubicBezTo>
                    <a:pt x="253" y="273"/>
                    <a:pt x="253" y="273"/>
                    <a:pt x="253" y="273"/>
                  </a:cubicBezTo>
                  <a:cubicBezTo>
                    <a:pt x="278" y="195"/>
                    <a:pt x="278" y="195"/>
                    <a:pt x="278" y="195"/>
                  </a:cubicBezTo>
                  <a:cubicBezTo>
                    <a:pt x="212" y="146"/>
                    <a:pt x="212" y="146"/>
                    <a:pt x="212" y="146"/>
                  </a:cubicBezTo>
                  <a:lnTo>
                    <a:pt x="145" y="195"/>
                  </a:lnTo>
                  <a:close/>
                  <a:moveTo>
                    <a:pt x="153" y="277"/>
                  </a:moveTo>
                  <a:cubicBezTo>
                    <a:pt x="129" y="201"/>
                    <a:pt x="129" y="201"/>
                    <a:pt x="129" y="201"/>
                  </a:cubicBezTo>
                  <a:cubicBezTo>
                    <a:pt x="52" y="183"/>
                    <a:pt x="52" y="183"/>
                    <a:pt x="52" y="183"/>
                  </a:cubicBezTo>
                  <a:cubicBezTo>
                    <a:pt x="0" y="220"/>
                    <a:pt x="0" y="220"/>
                    <a:pt x="0" y="220"/>
                  </a:cubicBezTo>
                  <a:cubicBezTo>
                    <a:pt x="2" y="266"/>
                    <a:pt x="18" y="308"/>
                    <a:pt x="44" y="342"/>
                  </a:cubicBezTo>
                  <a:cubicBezTo>
                    <a:pt x="106" y="343"/>
                    <a:pt x="106" y="343"/>
                    <a:pt x="106" y="343"/>
                  </a:cubicBezTo>
                  <a:lnTo>
                    <a:pt x="153" y="277"/>
                  </a:lnTo>
                  <a:close/>
                  <a:moveTo>
                    <a:pt x="60" y="360"/>
                  </a:moveTo>
                  <a:cubicBezTo>
                    <a:pt x="76" y="377"/>
                    <a:pt x="96" y="391"/>
                    <a:pt x="117" y="402"/>
                  </a:cubicBezTo>
                  <a:cubicBezTo>
                    <a:pt x="105" y="360"/>
                    <a:pt x="105" y="360"/>
                    <a:pt x="105" y="360"/>
                  </a:cubicBezTo>
                  <a:lnTo>
                    <a:pt x="60" y="360"/>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8" name="Grupo 37">
            <a:extLst>
              <a:ext uri="{FF2B5EF4-FFF2-40B4-BE49-F238E27FC236}">
                <a16:creationId xmlns:a16="http://schemas.microsoft.com/office/drawing/2014/main" id="{7A10A448-1FAB-4C84-305C-267D524E007B}"/>
              </a:ext>
            </a:extLst>
          </p:cNvPr>
          <p:cNvGrpSpPr/>
          <p:nvPr/>
        </p:nvGrpSpPr>
        <p:grpSpPr>
          <a:xfrm>
            <a:off x="9381845" y="2631729"/>
            <a:ext cx="1309677" cy="949989"/>
            <a:chOff x="9054598" y="2637619"/>
            <a:chExt cx="1309677" cy="949989"/>
          </a:xfrm>
        </p:grpSpPr>
        <p:sp>
          <p:nvSpPr>
            <p:cNvPr id="39" name="Rectángulo 38">
              <a:extLst>
                <a:ext uri="{FF2B5EF4-FFF2-40B4-BE49-F238E27FC236}">
                  <a16:creationId xmlns:a16="http://schemas.microsoft.com/office/drawing/2014/main" id="{6FB1E269-78D1-AFCC-F13E-BEB95C51ADA6}"/>
                </a:ext>
              </a:extLst>
            </p:cNvPr>
            <p:cNvSpPr/>
            <p:nvPr/>
          </p:nvSpPr>
          <p:spPr>
            <a:xfrm>
              <a:off x="9054598" y="3187498"/>
              <a:ext cx="1309677" cy="40011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s-CO" sz="1000" dirty="0">
                  <a:solidFill>
                    <a:schemeClr val="tx1"/>
                  </a:solidFill>
                  <a:latin typeface="Montserrat Medium" panose="00000600000000000000" pitchFamily="2" charset="0"/>
                </a:rPr>
                <a:t>Restaurantes Escolares</a:t>
              </a:r>
            </a:p>
          </p:txBody>
        </p:sp>
        <p:pic>
          <p:nvPicPr>
            <p:cNvPr id="40" name="Gráfico 39" descr="Cubierto de mesa">
              <a:extLst>
                <a:ext uri="{FF2B5EF4-FFF2-40B4-BE49-F238E27FC236}">
                  <a16:creationId xmlns:a16="http://schemas.microsoft.com/office/drawing/2014/main" id="{712429D7-0119-A303-2A32-8ACA16CFA04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314687" y="2637619"/>
              <a:ext cx="789498" cy="789498"/>
            </a:xfrm>
            <a:prstGeom prst="rect">
              <a:avLst/>
            </a:prstGeom>
          </p:spPr>
        </p:pic>
      </p:grpSp>
      <p:grpSp>
        <p:nvGrpSpPr>
          <p:cNvPr id="41" name="Grupo 40">
            <a:extLst>
              <a:ext uri="{FF2B5EF4-FFF2-40B4-BE49-F238E27FC236}">
                <a16:creationId xmlns:a16="http://schemas.microsoft.com/office/drawing/2014/main" id="{101D70DC-2BD4-7D70-1103-BF4E3D32166E}"/>
              </a:ext>
            </a:extLst>
          </p:cNvPr>
          <p:cNvGrpSpPr/>
          <p:nvPr/>
        </p:nvGrpSpPr>
        <p:grpSpPr>
          <a:xfrm>
            <a:off x="9078415" y="5581175"/>
            <a:ext cx="1428834" cy="960117"/>
            <a:chOff x="9366692" y="5578609"/>
            <a:chExt cx="1428834" cy="960117"/>
          </a:xfrm>
        </p:grpSpPr>
        <p:sp>
          <p:nvSpPr>
            <p:cNvPr id="42" name="Rectángulo 41">
              <a:extLst>
                <a:ext uri="{FF2B5EF4-FFF2-40B4-BE49-F238E27FC236}">
                  <a16:creationId xmlns:a16="http://schemas.microsoft.com/office/drawing/2014/main" id="{CC19F591-7C0B-1960-8797-CB8D05AF4BE8}"/>
                </a:ext>
              </a:extLst>
            </p:cNvPr>
            <p:cNvSpPr/>
            <p:nvPr/>
          </p:nvSpPr>
          <p:spPr>
            <a:xfrm>
              <a:off x="9366692" y="6138616"/>
              <a:ext cx="1428834" cy="40011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s-CO" sz="1000" dirty="0">
                  <a:solidFill>
                    <a:schemeClr val="tx1"/>
                  </a:solidFill>
                  <a:latin typeface="Montserrat Medium" panose="00000600000000000000" pitchFamily="2" charset="0"/>
                </a:rPr>
                <a:t>Desarrollo Comunitario</a:t>
              </a:r>
            </a:p>
          </p:txBody>
        </p:sp>
        <p:pic>
          <p:nvPicPr>
            <p:cNvPr id="43" name="Gráfico 42" descr="Grupo">
              <a:extLst>
                <a:ext uri="{FF2B5EF4-FFF2-40B4-BE49-F238E27FC236}">
                  <a16:creationId xmlns:a16="http://schemas.microsoft.com/office/drawing/2014/main" id="{924420FC-8B18-C9BC-FB07-E0548986F9B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668763" y="5578609"/>
              <a:ext cx="695512" cy="695512"/>
            </a:xfrm>
            <a:prstGeom prst="rect">
              <a:avLst/>
            </a:prstGeom>
          </p:spPr>
        </p:pic>
      </p:grpSp>
      <p:grpSp>
        <p:nvGrpSpPr>
          <p:cNvPr id="44" name="Grupo 43">
            <a:extLst>
              <a:ext uri="{FF2B5EF4-FFF2-40B4-BE49-F238E27FC236}">
                <a16:creationId xmlns:a16="http://schemas.microsoft.com/office/drawing/2014/main" id="{BF42CB89-D0DE-3A47-BB1F-0ED73F03FFF9}"/>
              </a:ext>
            </a:extLst>
          </p:cNvPr>
          <p:cNvGrpSpPr/>
          <p:nvPr/>
        </p:nvGrpSpPr>
        <p:grpSpPr>
          <a:xfrm>
            <a:off x="7110401" y="4651991"/>
            <a:ext cx="1055736" cy="881148"/>
            <a:chOff x="6783154" y="4657881"/>
            <a:chExt cx="1055736" cy="881148"/>
          </a:xfrm>
        </p:grpSpPr>
        <p:sp>
          <p:nvSpPr>
            <p:cNvPr id="45" name="Rectángulo 44">
              <a:extLst>
                <a:ext uri="{FF2B5EF4-FFF2-40B4-BE49-F238E27FC236}">
                  <a16:creationId xmlns:a16="http://schemas.microsoft.com/office/drawing/2014/main" id="{AB809C5A-326C-3209-2627-8566AD44ED8E}"/>
                </a:ext>
              </a:extLst>
            </p:cNvPr>
            <p:cNvSpPr/>
            <p:nvPr/>
          </p:nvSpPr>
          <p:spPr>
            <a:xfrm>
              <a:off x="6783154" y="5138919"/>
              <a:ext cx="1055736" cy="40011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s-CO" sz="1000" dirty="0">
                  <a:solidFill>
                    <a:schemeClr val="tx1"/>
                  </a:solidFill>
                  <a:latin typeface="Montserrat Medium" panose="00000600000000000000" pitchFamily="2" charset="0"/>
                </a:rPr>
                <a:t>Centros de Reclusión</a:t>
              </a:r>
            </a:p>
          </p:txBody>
        </p:sp>
        <p:pic>
          <p:nvPicPr>
            <p:cNvPr id="46" name="Imagen 45" descr="Forma&#10;&#10;Descripción generada automáticamente con confianza baja">
              <a:extLst>
                <a:ext uri="{FF2B5EF4-FFF2-40B4-BE49-F238E27FC236}">
                  <a16:creationId xmlns:a16="http://schemas.microsoft.com/office/drawing/2014/main" id="{A458B3BE-81BE-62CE-1869-01E5561F5BEE}"/>
                </a:ext>
              </a:extLst>
            </p:cNvPr>
            <p:cNvPicPr>
              <a:picLocks noChangeAspect="1"/>
            </p:cNvPicPr>
            <p:nvPr/>
          </p:nvPicPr>
          <p:blipFill>
            <a:blip r:embed="rId20"/>
            <a:stretch>
              <a:fillRect/>
            </a:stretch>
          </p:blipFill>
          <p:spPr>
            <a:xfrm>
              <a:off x="7072259" y="4657881"/>
              <a:ext cx="477525" cy="477525"/>
            </a:xfrm>
            <a:prstGeom prst="rect">
              <a:avLst/>
            </a:prstGeom>
          </p:spPr>
        </p:pic>
      </p:grpSp>
      <p:grpSp>
        <p:nvGrpSpPr>
          <p:cNvPr id="47" name="Grupo 46">
            <a:extLst>
              <a:ext uri="{FF2B5EF4-FFF2-40B4-BE49-F238E27FC236}">
                <a16:creationId xmlns:a16="http://schemas.microsoft.com/office/drawing/2014/main" id="{43460B0F-1D73-432D-AE54-E1B58DBA7C01}"/>
              </a:ext>
            </a:extLst>
          </p:cNvPr>
          <p:cNvGrpSpPr/>
          <p:nvPr/>
        </p:nvGrpSpPr>
        <p:grpSpPr>
          <a:xfrm>
            <a:off x="8415577" y="4820141"/>
            <a:ext cx="1055736" cy="692107"/>
            <a:chOff x="8088330" y="4826031"/>
            <a:chExt cx="1055736" cy="692107"/>
          </a:xfrm>
        </p:grpSpPr>
        <p:sp>
          <p:nvSpPr>
            <p:cNvPr id="48" name="Rectángulo 47">
              <a:extLst>
                <a:ext uri="{FF2B5EF4-FFF2-40B4-BE49-F238E27FC236}">
                  <a16:creationId xmlns:a16="http://schemas.microsoft.com/office/drawing/2014/main" id="{368FDF97-E2A4-9A7F-B340-E415A72DCA33}"/>
                </a:ext>
              </a:extLst>
            </p:cNvPr>
            <p:cNvSpPr/>
            <p:nvPr/>
          </p:nvSpPr>
          <p:spPr>
            <a:xfrm>
              <a:off x="8088330" y="5118028"/>
              <a:ext cx="1055736" cy="40011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s-CO" sz="1000" dirty="0">
                  <a:solidFill>
                    <a:schemeClr val="tx1"/>
                  </a:solidFill>
                  <a:latin typeface="Montserrat Medium" panose="00000600000000000000" pitchFamily="2" charset="0"/>
                </a:rPr>
                <a:t>Promoción y desarrollo</a:t>
              </a:r>
            </a:p>
          </p:txBody>
        </p:sp>
        <p:pic>
          <p:nvPicPr>
            <p:cNvPr id="49" name="Imagen 48" descr="Diagrama&#10;&#10;Descripción generada automáticamente">
              <a:extLst>
                <a:ext uri="{FF2B5EF4-FFF2-40B4-BE49-F238E27FC236}">
                  <a16:creationId xmlns:a16="http://schemas.microsoft.com/office/drawing/2014/main" id="{4C7406DF-AE3B-F61E-726A-C88A61EE3837}"/>
                </a:ext>
              </a:extLst>
            </p:cNvPr>
            <p:cNvPicPr>
              <a:picLocks noChangeAspect="1"/>
            </p:cNvPicPr>
            <p:nvPr/>
          </p:nvPicPr>
          <p:blipFill rotWithShape="1">
            <a:blip r:embed="rId21">
              <a:extLst>
                <a:ext uri="{BEBA8EAE-BF5A-486C-A8C5-ECC9F3942E4B}">
                  <a14:imgProps xmlns:a14="http://schemas.microsoft.com/office/drawing/2010/main">
                    <a14:imgLayer r:embed="rId22">
                      <a14:imgEffect>
                        <a14:backgroundRemoval t="9619" b="22446" l="44001" r="56369">
                          <a14:foregroundMark x1="50357" y1="12222" x2="50357" y2="12222"/>
                          <a14:foregroundMark x1="51786" y1="21111" x2="51786" y2="21111"/>
                          <a14:foregroundMark x1="47857" y1="21667" x2="47857" y2="21667"/>
                          <a14:foregroundMark x1="55357" y1="21111" x2="55357" y2="21111"/>
                          <a14:foregroundMark x1="53571" y1="13333" x2="53571" y2="13333"/>
                          <a14:foregroundMark x1="45357" y1="13889" x2="45357" y2="13889"/>
                          <a14:foregroundMark x1="44643" y1="20556" x2="44643" y2="20556"/>
                        </a14:backgroundRemoval>
                      </a14:imgEffect>
                    </a14:imgLayer>
                  </a14:imgProps>
                </a:ext>
              </a:extLst>
            </a:blip>
            <a:srcRect l="42455" t="8016" r="42085" b="75951"/>
            <a:stretch/>
          </p:blipFill>
          <p:spPr>
            <a:xfrm>
              <a:off x="8333366" y="4826031"/>
              <a:ext cx="515862" cy="343908"/>
            </a:xfrm>
            <a:prstGeom prst="rect">
              <a:avLst/>
            </a:prstGeom>
          </p:spPr>
        </p:pic>
      </p:grpSp>
      <p:grpSp>
        <p:nvGrpSpPr>
          <p:cNvPr id="50" name="Grupo 49">
            <a:extLst>
              <a:ext uri="{FF2B5EF4-FFF2-40B4-BE49-F238E27FC236}">
                <a16:creationId xmlns:a16="http://schemas.microsoft.com/office/drawing/2014/main" id="{3C15DD88-B7D8-B200-DE37-53E472C1B615}"/>
              </a:ext>
            </a:extLst>
          </p:cNvPr>
          <p:cNvGrpSpPr/>
          <p:nvPr/>
        </p:nvGrpSpPr>
        <p:grpSpPr>
          <a:xfrm>
            <a:off x="7512284" y="5590031"/>
            <a:ext cx="1678720" cy="1009317"/>
            <a:chOff x="7800561" y="5587465"/>
            <a:chExt cx="1678720" cy="1009317"/>
          </a:xfrm>
        </p:grpSpPr>
        <p:sp>
          <p:nvSpPr>
            <p:cNvPr id="51" name="Rectángulo 50">
              <a:extLst>
                <a:ext uri="{FF2B5EF4-FFF2-40B4-BE49-F238E27FC236}">
                  <a16:creationId xmlns:a16="http://schemas.microsoft.com/office/drawing/2014/main" id="{9CB876D1-67BA-679A-9C08-14EC8C4D5E23}"/>
                </a:ext>
              </a:extLst>
            </p:cNvPr>
            <p:cNvSpPr/>
            <p:nvPr/>
          </p:nvSpPr>
          <p:spPr>
            <a:xfrm>
              <a:off x="7800561" y="6196672"/>
              <a:ext cx="1678720" cy="40011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s-CO" sz="1000" dirty="0">
                  <a:solidFill>
                    <a:schemeClr val="tx1"/>
                  </a:solidFill>
                  <a:latin typeface="Montserrat Medium" panose="00000600000000000000" pitchFamily="2" charset="0"/>
                </a:rPr>
                <a:t>Prevención y atención de desastres</a:t>
              </a:r>
            </a:p>
          </p:txBody>
        </p:sp>
        <p:pic>
          <p:nvPicPr>
            <p:cNvPr id="52" name="Imagen 51" descr="Logotipo&#10;&#10;Descripción generada automáticamente">
              <a:extLst>
                <a:ext uri="{FF2B5EF4-FFF2-40B4-BE49-F238E27FC236}">
                  <a16:creationId xmlns:a16="http://schemas.microsoft.com/office/drawing/2014/main" id="{3FE61B1D-AB55-9995-5B80-82C352FF6E5D}"/>
                </a:ext>
              </a:extLst>
            </p:cNvPr>
            <p:cNvPicPr>
              <a:picLocks noChangeAspect="1"/>
            </p:cNvPicPr>
            <p:nvPr/>
          </p:nvPicPr>
          <p:blipFill>
            <a:blip r:embed="rId23"/>
            <a:stretch>
              <a:fillRect/>
            </a:stretch>
          </p:blipFill>
          <p:spPr>
            <a:xfrm>
              <a:off x="8175280" y="5587465"/>
              <a:ext cx="832033" cy="689712"/>
            </a:xfrm>
            <a:prstGeom prst="rect">
              <a:avLst/>
            </a:prstGeom>
          </p:spPr>
        </p:pic>
      </p:grpSp>
      <p:grpSp>
        <p:nvGrpSpPr>
          <p:cNvPr id="53" name="Grupo 52">
            <a:extLst>
              <a:ext uri="{FF2B5EF4-FFF2-40B4-BE49-F238E27FC236}">
                <a16:creationId xmlns:a16="http://schemas.microsoft.com/office/drawing/2014/main" id="{0BEBD0AB-AE7B-5732-596F-1C2720DFD381}"/>
              </a:ext>
            </a:extLst>
          </p:cNvPr>
          <p:cNvGrpSpPr/>
          <p:nvPr/>
        </p:nvGrpSpPr>
        <p:grpSpPr>
          <a:xfrm>
            <a:off x="7988770" y="2681647"/>
            <a:ext cx="1640832" cy="833947"/>
            <a:chOff x="7661523" y="2687537"/>
            <a:chExt cx="1640832" cy="833947"/>
          </a:xfrm>
        </p:grpSpPr>
        <p:sp>
          <p:nvSpPr>
            <p:cNvPr id="54" name="Rectángulo 53">
              <a:extLst>
                <a:ext uri="{FF2B5EF4-FFF2-40B4-BE49-F238E27FC236}">
                  <a16:creationId xmlns:a16="http://schemas.microsoft.com/office/drawing/2014/main" id="{EF709619-7D8C-A623-6997-1E4F0574C84A}"/>
                </a:ext>
              </a:extLst>
            </p:cNvPr>
            <p:cNvSpPr/>
            <p:nvPr/>
          </p:nvSpPr>
          <p:spPr>
            <a:xfrm>
              <a:off x="7661523" y="3275263"/>
              <a:ext cx="1640832" cy="24622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s-CO" sz="1000" dirty="0">
                  <a:solidFill>
                    <a:schemeClr val="tx1"/>
                  </a:solidFill>
                  <a:latin typeface="Montserrat Medium" panose="00000600000000000000" pitchFamily="2" charset="0"/>
                </a:rPr>
                <a:t>Equipamientos</a:t>
              </a:r>
            </a:p>
          </p:txBody>
        </p:sp>
        <p:pic>
          <p:nvPicPr>
            <p:cNvPr id="55" name="Imagen 54" descr="Imagen que contiene Icono&#10;&#10;Descripción generada automáticamente">
              <a:extLst>
                <a:ext uri="{FF2B5EF4-FFF2-40B4-BE49-F238E27FC236}">
                  <a16:creationId xmlns:a16="http://schemas.microsoft.com/office/drawing/2014/main" id="{55F5F7BD-0882-5128-8239-2F07930DFCCB}"/>
                </a:ext>
              </a:extLst>
            </p:cNvPr>
            <p:cNvPicPr>
              <a:picLocks noChangeAspect="1"/>
            </p:cNvPicPr>
            <p:nvPr/>
          </p:nvPicPr>
          <p:blipFill>
            <a:blip r:embed="rId24"/>
            <a:stretch>
              <a:fillRect/>
            </a:stretch>
          </p:blipFill>
          <p:spPr>
            <a:xfrm>
              <a:off x="8102570" y="2687537"/>
              <a:ext cx="844043" cy="759639"/>
            </a:xfrm>
            <a:prstGeom prst="rect">
              <a:avLst/>
            </a:prstGeom>
          </p:spPr>
        </p:pic>
      </p:grpSp>
      <p:grpSp>
        <p:nvGrpSpPr>
          <p:cNvPr id="56" name="Grupo 55">
            <a:extLst>
              <a:ext uri="{FF2B5EF4-FFF2-40B4-BE49-F238E27FC236}">
                <a16:creationId xmlns:a16="http://schemas.microsoft.com/office/drawing/2014/main" id="{624DA780-0C14-01C2-47E5-E7B74B5A2D36}"/>
              </a:ext>
            </a:extLst>
          </p:cNvPr>
          <p:cNvGrpSpPr/>
          <p:nvPr/>
        </p:nvGrpSpPr>
        <p:grpSpPr>
          <a:xfrm>
            <a:off x="10892668" y="4663071"/>
            <a:ext cx="838902" cy="862879"/>
            <a:chOff x="11200411" y="4315415"/>
            <a:chExt cx="838902" cy="862879"/>
          </a:xfrm>
        </p:grpSpPr>
        <p:sp>
          <p:nvSpPr>
            <p:cNvPr id="57" name="Rectángulo 56">
              <a:extLst>
                <a:ext uri="{FF2B5EF4-FFF2-40B4-BE49-F238E27FC236}">
                  <a16:creationId xmlns:a16="http://schemas.microsoft.com/office/drawing/2014/main" id="{DA3C25DC-5CEB-B2EC-FEFE-4A35F3F674B1}"/>
                </a:ext>
              </a:extLst>
            </p:cNvPr>
            <p:cNvSpPr/>
            <p:nvPr/>
          </p:nvSpPr>
          <p:spPr>
            <a:xfrm>
              <a:off x="11200411" y="4932073"/>
              <a:ext cx="838902" cy="24622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s-CO" sz="1000" dirty="0">
                  <a:solidFill>
                    <a:schemeClr val="tx1"/>
                  </a:solidFill>
                  <a:latin typeface="Montserrat Medium" panose="00000600000000000000" pitchFamily="2" charset="0"/>
                </a:rPr>
                <a:t>Empleo</a:t>
              </a:r>
            </a:p>
          </p:txBody>
        </p:sp>
        <p:pic>
          <p:nvPicPr>
            <p:cNvPr id="58" name="Imagen 57" descr="Forma&#10;&#10;Descripción generada automáticamente con confianza baja">
              <a:extLst>
                <a:ext uri="{FF2B5EF4-FFF2-40B4-BE49-F238E27FC236}">
                  <a16:creationId xmlns:a16="http://schemas.microsoft.com/office/drawing/2014/main" id="{69AA686C-B9BD-6873-F99B-457E7535E705}"/>
                </a:ext>
              </a:extLst>
            </p:cNvPr>
            <p:cNvPicPr>
              <a:picLocks noChangeAspect="1"/>
            </p:cNvPicPr>
            <p:nvPr/>
          </p:nvPicPr>
          <p:blipFill>
            <a:blip r:embed="rId25"/>
            <a:stretch>
              <a:fillRect/>
            </a:stretch>
          </p:blipFill>
          <p:spPr>
            <a:xfrm>
              <a:off x="11259373" y="4315415"/>
              <a:ext cx="737951" cy="737951"/>
            </a:xfrm>
            <a:prstGeom prst="rect">
              <a:avLst/>
            </a:prstGeom>
          </p:spPr>
        </p:pic>
      </p:grpSp>
      <p:grpSp>
        <p:nvGrpSpPr>
          <p:cNvPr id="59" name="Grupo 58">
            <a:extLst>
              <a:ext uri="{FF2B5EF4-FFF2-40B4-BE49-F238E27FC236}">
                <a16:creationId xmlns:a16="http://schemas.microsoft.com/office/drawing/2014/main" id="{25B91D1D-C679-AC9A-B03F-A5FE244A1B9E}"/>
              </a:ext>
            </a:extLst>
          </p:cNvPr>
          <p:cNvGrpSpPr/>
          <p:nvPr/>
        </p:nvGrpSpPr>
        <p:grpSpPr>
          <a:xfrm>
            <a:off x="9381845" y="4565759"/>
            <a:ext cx="1640832" cy="967380"/>
            <a:chOff x="9054598" y="4544830"/>
            <a:chExt cx="1640832" cy="967380"/>
          </a:xfrm>
        </p:grpSpPr>
        <p:sp>
          <p:nvSpPr>
            <p:cNvPr id="60" name="Rectángulo 59">
              <a:extLst>
                <a:ext uri="{FF2B5EF4-FFF2-40B4-BE49-F238E27FC236}">
                  <a16:creationId xmlns:a16="http://schemas.microsoft.com/office/drawing/2014/main" id="{71228429-37A0-161D-F0FE-9055EBF84230}"/>
                </a:ext>
              </a:extLst>
            </p:cNvPr>
            <p:cNvSpPr/>
            <p:nvPr/>
          </p:nvSpPr>
          <p:spPr>
            <a:xfrm>
              <a:off x="9054598" y="5112100"/>
              <a:ext cx="1640832" cy="40011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s-CO" sz="1000" dirty="0">
                  <a:solidFill>
                    <a:schemeClr val="tx1"/>
                  </a:solidFill>
                  <a:latin typeface="Montserrat Medium" panose="00000600000000000000" pitchFamily="2" charset="0"/>
                </a:rPr>
                <a:t>Fortalecimiento institucional</a:t>
              </a:r>
            </a:p>
          </p:txBody>
        </p:sp>
        <p:pic>
          <p:nvPicPr>
            <p:cNvPr id="61" name="Imagen 60" descr="Imagen que contiene Texto&#10;&#10;Descripción generada automáticamente">
              <a:extLst>
                <a:ext uri="{FF2B5EF4-FFF2-40B4-BE49-F238E27FC236}">
                  <a16:creationId xmlns:a16="http://schemas.microsoft.com/office/drawing/2014/main" id="{DD626CC5-14DB-EFE6-9984-7E1A7837D6B8}"/>
                </a:ext>
              </a:extLst>
            </p:cNvPr>
            <p:cNvPicPr>
              <a:picLocks noChangeAspect="1"/>
            </p:cNvPicPr>
            <p:nvPr/>
          </p:nvPicPr>
          <p:blipFill rotWithShape="1">
            <a:blip r:embed="rId26"/>
            <a:srcRect l="11456" t="6833" r="14382" b="16537"/>
            <a:stretch/>
          </p:blipFill>
          <p:spPr>
            <a:xfrm>
              <a:off x="9546120" y="4544830"/>
              <a:ext cx="630151" cy="651127"/>
            </a:xfrm>
            <a:prstGeom prst="rect">
              <a:avLst/>
            </a:prstGeom>
          </p:spPr>
        </p:pic>
      </p:grpSp>
    </p:spTree>
    <p:extLst>
      <p:ext uri="{BB962C8B-B14F-4D97-AF65-F5344CB8AC3E}">
        <p14:creationId xmlns:p14="http://schemas.microsoft.com/office/powerpoint/2010/main" val="18510919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6F2C77-DC53-32F5-C169-09E0E6E4C445}"/>
              </a:ext>
            </a:extLst>
          </p:cNvPr>
          <p:cNvSpPr txBox="1">
            <a:spLocks/>
          </p:cNvSpPr>
          <p:nvPr/>
        </p:nvSpPr>
        <p:spPr>
          <a:xfrm>
            <a:off x="5676900" y="2766218"/>
            <a:ext cx="58674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mj-ea"/>
                <a:cs typeface="+mj-cs"/>
              </a:defRPr>
            </a:lvl1pPr>
          </a:lstStyle>
          <a:p>
            <a:r>
              <a:rPr lang="es-MX" dirty="0">
                <a:latin typeface="Montserrat ExtraBold" panose="00000900000000000000" pitchFamily="2" charset="0"/>
              </a:rPr>
              <a:t>ASIGNACIONES ESPECIALES</a:t>
            </a:r>
          </a:p>
        </p:txBody>
      </p:sp>
      <p:sp>
        <p:nvSpPr>
          <p:cNvPr id="3" name="Freeform 42">
            <a:extLst>
              <a:ext uri="{FF2B5EF4-FFF2-40B4-BE49-F238E27FC236}">
                <a16:creationId xmlns:a16="http://schemas.microsoft.com/office/drawing/2014/main" id="{F6B64FF3-3160-2365-8AB1-216FD84D5C9F}"/>
              </a:ext>
            </a:extLst>
          </p:cNvPr>
          <p:cNvSpPr>
            <a:spLocks noEditPoints="1"/>
          </p:cNvSpPr>
          <p:nvPr/>
        </p:nvSpPr>
        <p:spPr bwMode="auto">
          <a:xfrm>
            <a:off x="4608045" y="2922586"/>
            <a:ext cx="954088" cy="1012825"/>
          </a:xfrm>
          <a:custGeom>
            <a:avLst/>
            <a:gdLst>
              <a:gd name="T0" fmla="*/ 237 w 300"/>
              <a:gd name="T1" fmla="*/ 154 h 319"/>
              <a:gd name="T2" fmla="*/ 224 w 300"/>
              <a:gd name="T3" fmla="*/ 39 h 319"/>
              <a:gd name="T4" fmla="*/ 173 w 300"/>
              <a:gd name="T5" fmla="*/ 58 h 319"/>
              <a:gd name="T6" fmla="*/ 72 w 300"/>
              <a:gd name="T7" fmla="*/ 67 h 319"/>
              <a:gd name="T8" fmla="*/ 63 w 300"/>
              <a:gd name="T9" fmla="*/ 39 h 319"/>
              <a:gd name="T10" fmla="*/ 0 w 300"/>
              <a:gd name="T11" fmla="*/ 52 h 319"/>
              <a:gd name="T12" fmla="*/ 13 w 300"/>
              <a:gd name="T13" fmla="*/ 319 h 319"/>
              <a:gd name="T14" fmla="*/ 164 w 300"/>
              <a:gd name="T15" fmla="*/ 310 h 319"/>
              <a:gd name="T16" fmla="*/ 178 w 300"/>
              <a:gd name="T17" fmla="*/ 154 h 319"/>
              <a:gd name="T18" fmla="*/ 164 w 300"/>
              <a:gd name="T19" fmla="*/ 58 h 319"/>
              <a:gd name="T20" fmla="*/ 164 w 300"/>
              <a:gd name="T21" fmla="*/ 62 h 319"/>
              <a:gd name="T22" fmla="*/ 164 w 300"/>
              <a:gd name="T23" fmla="*/ 22 h 319"/>
              <a:gd name="T24" fmla="*/ 141 w 300"/>
              <a:gd name="T25" fmla="*/ 18 h 319"/>
              <a:gd name="T26" fmla="*/ 118 w 300"/>
              <a:gd name="T27" fmla="*/ 0 h 319"/>
              <a:gd name="T28" fmla="*/ 96 w 300"/>
              <a:gd name="T29" fmla="*/ 18 h 319"/>
              <a:gd name="T30" fmla="*/ 72 w 300"/>
              <a:gd name="T31" fmla="*/ 22 h 319"/>
              <a:gd name="T32" fmla="*/ 164 w 300"/>
              <a:gd name="T33" fmla="*/ 58 h 319"/>
              <a:gd name="T34" fmla="*/ 296 w 300"/>
              <a:gd name="T35" fmla="*/ 185 h 319"/>
              <a:gd name="T36" fmla="*/ 267 w 300"/>
              <a:gd name="T37" fmla="*/ 163 h 319"/>
              <a:gd name="T38" fmla="*/ 173 w 300"/>
              <a:gd name="T39" fmla="*/ 167 h 319"/>
              <a:gd name="T40" fmla="*/ 178 w 300"/>
              <a:gd name="T41" fmla="*/ 315 h 319"/>
              <a:gd name="T42" fmla="*/ 300 w 300"/>
              <a:gd name="T43" fmla="*/ 310 h 319"/>
              <a:gd name="T44" fmla="*/ 296 w 300"/>
              <a:gd name="T45" fmla="*/ 185 h 319"/>
              <a:gd name="T46" fmla="*/ 200 w 300"/>
              <a:gd name="T47" fmla="*/ 276 h 319"/>
              <a:gd name="T48" fmla="*/ 237 w 300"/>
              <a:gd name="T49" fmla="*/ 268 h 319"/>
              <a:gd name="T50" fmla="*/ 273 w 300"/>
              <a:gd name="T51" fmla="*/ 254 h 319"/>
              <a:gd name="T52" fmla="*/ 200 w 300"/>
              <a:gd name="T53" fmla="*/ 246 h 319"/>
              <a:gd name="T54" fmla="*/ 273 w 300"/>
              <a:gd name="T55" fmla="*/ 254 h 319"/>
              <a:gd name="T56" fmla="*/ 200 w 300"/>
              <a:gd name="T57" fmla="*/ 232 h 319"/>
              <a:gd name="T58" fmla="*/ 273 w 300"/>
              <a:gd name="T59" fmla="*/ 224 h 319"/>
              <a:gd name="T60" fmla="*/ 273 w 300"/>
              <a:gd name="T61" fmla="*/ 210 h 319"/>
              <a:gd name="T62" fmla="*/ 200 w 300"/>
              <a:gd name="T63" fmla="*/ 202 h 319"/>
              <a:gd name="T64" fmla="*/ 273 w 300"/>
              <a:gd name="T65" fmla="*/ 21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0" h="319">
                <a:moveTo>
                  <a:pt x="178" y="154"/>
                </a:moveTo>
                <a:cubicBezTo>
                  <a:pt x="237" y="154"/>
                  <a:pt x="237" y="154"/>
                  <a:pt x="237" y="154"/>
                </a:cubicBezTo>
                <a:cubicBezTo>
                  <a:pt x="237" y="52"/>
                  <a:pt x="237" y="52"/>
                  <a:pt x="237" y="52"/>
                </a:cubicBezTo>
                <a:cubicBezTo>
                  <a:pt x="237" y="45"/>
                  <a:pt x="231" y="39"/>
                  <a:pt x="224" y="39"/>
                </a:cubicBezTo>
                <a:cubicBezTo>
                  <a:pt x="173" y="39"/>
                  <a:pt x="173" y="39"/>
                  <a:pt x="173" y="39"/>
                </a:cubicBezTo>
                <a:cubicBezTo>
                  <a:pt x="173" y="58"/>
                  <a:pt x="173" y="58"/>
                  <a:pt x="173" y="58"/>
                </a:cubicBezTo>
                <a:cubicBezTo>
                  <a:pt x="173" y="63"/>
                  <a:pt x="169" y="67"/>
                  <a:pt x="164" y="67"/>
                </a:cubicBezTo>
                <a:cubicBezTo>
                  <a:pt x="72" y="67"/>
                  <a:pt x="72" y="67"/>
                  <a:pt x="72" y="67"/>
                </a:cubicBezTo>
                <a:cubicBezTo>
                  <a:pt x="67" y="67"/>
                  <a:pt x="63" y="63"/>
                  <a:pt x="63" y="58"/>
                </a:cubicBezTo>
                <a:cubicBezTo>
                  <a:pt x="63" y="39"/>
                  <a:pt x="63" y="39"/>
                  <a:pt x="63" y="39"/>
                </a:cubicBezTo>
                <a:cubicBezTo>
                  <a:pt x="13" y="39"/>
                  <a:pt x="13" y="39"/>
                  <a:pt x="13" y="39"/>
                </a:cubicBezTo>
                <a:cubicBezTo>
                  <a:pt x="6" y="39"/>
                  <a:pt x="0" y="45"/>
                  <a:pt x="0" y="52"/>
                </a:cubicBezTo>
                <a:cubicBezTo>
                  <a:pt x="0" y="306"/>
                  <a:pt x="0" y="306"/>
                  <a:pt x="0" y="306"/>
                </a:cubicBezTo>
                <a:cubicBezTo>
                  <a:pt x="0" y="313"/>
                  <a:pt x="6" y="319"/>
                  <a:pt x="13" y="319"/>
                </a:cubicBezTo>
                <a:cubicBezTo>
                  <a:pt x="168" y="319"/>
                  <a:pt x="168" y="319"/>
                  <a:pt x="168" y="319"/>
                </a:cubicBezTo>
                <a:cubicBezTo>
                  <a:pt x="166" y="317"/>
                  <a:pt x="164" y="314"/>
                  <a:pt x="164" y="310"/>
                </a:cubicBezTo>
                <a:cubicBezTo>
                  <a:pt x="164" y="167"/>
                  <a:pt x="164" y="167"/>
                  <a:pt x="164" y="167"/>
                </a:cubicBezTo>
                <a:cubicBezTo>
                  <a:pt x="164" y="160"/>
                  <a:pt x="170" y="154"/>
                  <a:pt x="178" y="154"/>
                </a:cubicBezTo>
                <a:close/>
                <a:moveTo>
                  <a:pt x="164" y="62"/>
                </a:moveTo>
                <a:cubicBezTo>
                  <a:pt x="164" y="58"/>
                  <a:pt x="164" y="58"/>
                  <a:pt x="164" y="58"/>
                </a:cubicBezTo>
                <a:cubicBezTo>
                  <a:pt x="164" y="58"/>
                  <a:pt x="164" y="58"/>
                  <a:pt x="164" y="58"/>
                </a:cubicBezTo>
                <a:lnTo>
                  <a:pt x="164" y="62"/>
                </a:lnTo>
                <a:close/>
                <a:moveTo>
                  <a:pt x="164" y="39"/>
                </a:moveTo>
                <a:cubicBezTo>
                  <a:pt x="164" y="22"/>
                  <a:pt x="164" y="22"/>
                  <a:pt x="164" y="22"/>
                </a:cubicBezTo>
                <a:cubicBezTo>
                  <a:pt x="141" y="22"/>
                  <a:pt x="141" y="22"/>
                  <a:pt x="141" y="22"/>
                </a:cubicBezTo>
                <a:cubicBezTo>
                  <a:pt x="141" y="20"/>
                  <a:pt x="141" y="19"/>
                  <a:pt x="141" y="18"/>
                </a:cubicBezTo>
                <a:cubicBezTo>
                  <a:pt x="140" y="16"/>
                  <a:pt x="140" y="15"/>
                  <a:pt x="139" y="13"/>
                </a:cubicBezTo>
                <a:cubicBezTo>
                  <a:pt x="136" y="5"/>
                  <a:pt x="128" y="0"/>
                  <a:pt x="118" y="0"/>
                </a:cubicBezTo>
                <a:cubicBezTo>
                  <a:pt x="109" y="0"/>
                  <a:pt x="101" y="5"/>
                  <a:pt x="98" y="13"/>
                </a:cubicBezTo>
                <a:cubicBezTo>
                  <a:pt x="97" y="15"/>
                  <a:pt x="96" y="16"/>
                  <a:pt x="96" y="18"/>
                </a:cubicBezTo>
                <a:cubicBezTo>
                  <a:pt x="96" y="19"/>
                  <a:pt x="96" y="20"/>
                  <a:pt x="96" y="22"/>
                </a:cubicBezTo>
                <a:cubicBezTo>
                  <a:pt x="72" y="22"/>
                  <a:pt x="72" y="22"/>
                  <a:pt x="72" y="22"/>
                </a:cubicBezTo>
                <a:cubicBezTo>
                  <a:pt x="72" y="58"/>
                  <a:pt x="72" y="58"/>
                  <a:pt x="72" y="58"/>
                </a:cubicBezTo>
                <a:cubicBezTo>
                  <a:pt x="164" y="58"/>
                  <a:pt x="164" y="58"/>
                  <a:pt x="164" y="58"/>
                </a:cubicBezTo>
                <a:lnTo>
                  <a:pt x="164" y="39"/>
                </a:lnTo>
                <a:close/>
                <a:moveTo>
                  <a:pt x="296" y="185"/>
                </a:moveTo>
                <a:cubicBezTo>
                  <a:pt x="278" y="168"/>
                  <a:pt x="278" y="168"/>
                  <a:pt x="278" y="168"/>
                </a:cubicBezTo>
                <a:cubicBezTo>
                  <a:pt x="276" y="165"/>
                  <a:pt x="270" y="163"/>
                  <a:pt x="267" y="163"/>
                </a:cubicBezTo>
                <a:cubicBezTo>
                  <a:pt x="178" y="163"/>
                  <a:pt x="178" y="163"/>
                  <a:pt x="178" y="163"/>
                </a:cubicBezTo>
                <a:cubicBezTo>
                  <a:pt x="175" y="163"/>
                  <a:pt x="173" y="165"/>
                  <a:pt x="173" y="167"/>
                </a:cubicBezTo>
                <a:cubicBezTo>
                  <a:pt x="173" y="310"/>
                  <a:pt x="173" y="310"/>
                  <a:pt x="173" y="310"/>
                </a:cubicBezTo>
                <a:cubicBezTo>
                  <a:pt x="173" y="313"/>
                  <a:pt x="175" y="315"/>
                  <a:pt x="178" y="315"/>
                </a:cubicBezTo>
                <a:cubicBezTo>
                  <a:pt x="296" y="315"/>
                  <a:pt x="296" y="315"/>
                  <a:pt x="296" y="315"/>
                </a:cubicBezTo>
                <a:cubicBezTo>
                  <a:pt x="298" y="315"/>
                  <a:pt x="300" y="313"/>
                  <a:pt x="300" y="310"/>
                </a:cubicBezTo>
                <a:cubicBezTo>
                  <a:pt x="300" y="197"/>
                  <a:pt x="300" y="197"/>
                  <a:pt x="300" y="197"/>
                </a:cubicBezTo>
                <a:cubicBezTo>
                  <a:pt x="300" y="193"/>
                  <a:pt x="298" y="187"/>
                  <a:pt x="296" y="185"/>
                </a:cubicBezTo>
                <a:close/>
                <a:moveTo>
                  <a:pt x="237" y="276"/>
                </a:moveTo>
                <a:cubicBezTo>
                  <a:pt x="200" y="276"/>
                  <a:pt x="200" y="276"/>
                  <a:pt x="200" y="276"/>
                </a:cubicBezTo>
                <a:cubicBezTo>
                  <a:pt x="200" y="268"/>
                  <a:pt x="200" y="268"/>
                  <a:pt x="200" y="268"/>
                </a:cubicBezTo>
                <a:cubicBezTo>
                  <a:pt x="237" y="268"/>
                  <a:pt x="237" y="268"/>
                  <a:pt x="237" y="268"/>
                </a:cubicBezTo>
                <a:lnTo>
                  <a:pt x="237" y="276"/>
                </a:lnTo>
                <a:close/>
                <a:moveTo>
                  <a:pt x="273" y="254"/>
                </a:moveTo>
                <a:cubicBezTo>
                  <a:pt x="200" y="254"/>
                  <a:pt x="200" y="254"/>
                  <a:pt x="200" y="254"/>
                </a:cubicBezTo>
                <a:cubicBezTo>
                  <a:pt x="200" y="246"/>
                  <a:pt x="200" y="246"/>
                  <a:pt x="200" y="246"/>
                </a:cubicBezTo>
                <a:cubicBezTo>
                  <a:pt x="273" y="246"/>
                  <a:pt x="273" y="246"/>
                  <a:pt x="273" y="246"/>
                </a:cubicBezTo>
                <a:lnTo>
                  <a:pt x="273" y="254"/>
                </a:lnTo>
                <a:close/>
                <a:moveTo>
                  <a:pt x="273" y="232"/>
                </a:moveTo>
                <a:cubicBezTo>
                  <a:pt x="200" y="232"/>
                  <a:pt x="200" y="232"/>
                  <a:pt x="200" y="232"/>
                </a:cubicBezTo>
                <a:cubicBezTo>
                  <a:pt x="200" y="224"/>
                  <a:pt x="200" y="224"/>
                  <a:pt x="200" y="224"/>
                </a:cubicBezTo>
                <a:cubicBezTo>
                  <a:pt x="273" y="224"/>
                  <a:pt x="273" y="224"/>
                  <a:pt x="273" y="224"/>
                </a:cubicBezTo>
                <a:lnTo>
                  <a:pt x="273" y="232"/>
                </a:lnTo>
                <a:close/>
                <a:moveTo>
                  <a:pt x="273" y="210"/>
                </a:moveTo>
                <a:cubicBezTo>
                  <a:pt x="200" y="210"/>
                  <a:pt x="200" y="210"/>
                  <a:pt x="200" y="210"/>
                </a:cubicBezTo>
                <a:cubicBezTo>
                  <a:pt x="200" y="202"/>
                  <a:pt x="200" y="202"/>
                  <a:pt x="200" y="202"/>
                </a:cubicBezTo>
                <a:cubicBezTo>
                  <a:pt x="273" y="202"/>
                  <a:pt x="273" y="202"/>
                  <a:pt x="273" y="202"/>
                </a:cubicBezTo>
                <a:lnTo>
                  <a:pt x="273" y="210"/>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853782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superiores redondeadas 6">
            <a:extLst>
              <a:ext uri="{FF2B5EF4-FFF2-40B4-BE49-F238E27FC236}">
                <a16:creationId xmlns:a16="http://schemas.microsoft.com/office/drawing/2014/main" id="{B9A1A01F-014A-A680-5A4F-0558CC839DBA}"/>
              </a:ext>
            </a:extLst>
          </p:cNvPr>
          <p:cNvSpPr txBox="1"/>
          <p:nvPr/>
        </p:nvSpPr>
        <p:spPr>
          <a:xfrm>
            <a:off x="593967" y="2901292"/>
            <a:ext cx="2338172" cy="3441894"/>
          </a:xfrm>
          <a:prstGeom prst="roundRect">
            <a:avLst/>
          </a:prstGeom>
          <a:ln/>
        </p:spPr>
        <p:style>
          <a:lnRef idx="2">
            <a:schemeClr val="accent5"/>
          </a:lnRef>
          <a:fillRef idx="1">
            <a:schemeClr val="lt1"/>
          </a:fillRef>
          <a:effectRef idx="0">
            <a:schemeClr val="accent5"/>
          </a:effectRef>
          <a:fontRef idx="minor">
            <a:schemeClr val="dk1"/>
          </a:fontRef>
        </p:style>
        <p:txBody>
          <a:bodyPr spcFirstLastPara="0" vert="horz" wrap="square" lIns="71120" tIns="71120" rIns="71120" bIns="71120" numCol="1" spcCol="1270" anchor="t" anchorCtr="0">
            <a:noAutofit/>
          </a:bodyPr>
          <a:lstStyle/>
          <a:p>
            <a:pPr marL="0" lvl="0" indent="0" algn="ctr" defTabSz="622300">
              <a:lnSpc>
                <a:spcPct val="90000"/>
              </a:lnSpc>
              <a:spcBef>
                <a:spcPct val="0"/>
              </a:spcBef>
              <a:spcAft>
                <a:spcPts val="0"/>
              </a:spcAft>
              <a:buNone/>
            </a:pPr>
            <a:r>
              <a:rPr lang="es-CO" sz="1600" b="1" kern="1200" dirty="0">
                <a:solidFill>
                  <a:schemeClr val="tx1"/>
                </a:solidFill>
                <a:latin typeface="Montserrat Medium" panose="00000600000000000000" pitchFamily="2" charset="0"/>
              </a:rPr>
              <a:t>Resguardos Indígenas 0,52%</a:t>
            </a:r>
          </a:p>
          <a:p>
            <a:pPr marL="0" lvl="0" indent="0" algn="ctr" defTabSz="622300">
              <a:lnSpc>
                <a:spcPct val="90000"/>
              </a:lnSpc>
              <a:spcBef>
                <a:spcPct val="0"/>
              </a:spcBef>
              <a:spcAft>
                <a:spcPts val="0"/>
              </a:spcAft>
              <a:buNone/>
            </a:pPr>
            <a:endParaRPr lang="es-CO" sz="1200" b="0" kern="1200" dirty="0">
              <a:solidFill>
                <a:schemeClr val="tx1"/>
              </a:solidFill>
              <a:latin typeface="Montserrat Medium" panose="00000600000000000000" pitchFamily="2" charset="0"/>
            </a:endParaRPr>
          </a:p>
          <a:p>
            <a:pPr marL="0" lvl="0" indent="0" algn="ctr" defTabSz="622300">
              <a:lnSpc>
                <a:spcPct val="90000"/>
              </a:lnSpc>
              <a:spcBef>
                <a:spcPct val="0"/>
              </a:spcBef>
              <a:spcAft>
                <a:spcPts val="0"/>
              </a:spcAft>
              <a:buNone/>
            </a:pPr>
            <a:endParaRPr lang="es-CO" sz="1400" b="0" kern="1200" dirty="0">
              <a:solidFill>
                <a:schemeClr val="tx1"/>
              </a:solidFill>
              <a:latin typeface="Montserrat Medium" panose="00000600000000000000" pitchFamily="2" charset="0"/>
            </a:endParaRPr>
          </a:p>
          <a:p>
            <a:pPr marL="0" lvl="0" indent="0" algn="ctr" defTabSz="622300">
              <a:lnSpc>
                <a:spcPct val="90000"/>
              </a:lnSpc>
              <a:spcBef>
                <a:spcPct val="0"/>
              </a:spcBef>
              <a:spcAft>
                <a:spcPts val="0"/>
              </a:spcAft>
              <a:buNone/>
            </a:pPr>
            <a:endParaRPr lang="es-CO" sz="1400" dirty="0">
              <a:solidFill>
                <a:schemeClr val="tx1"/>
              </a:solidFill>
              <a:latin typeface="Montserrat Medium" panose="00000600000000000000" pitchFamily="2" charset="0"/>
            </a:endParaRPr>
          </a:p>
          <a:p>
            <a:pPr marL="0" lvl="0" indent="0" algn="ctr" defTabSz="622300">
              <a:lnSpc>
                <a:spcPct val="90000"/>
              </a:lnSpc>
              <a:spcBef>
                <a:spcPct val="0"/>
              </a:spcBef>
              <a:spcAft>
                <a:spcPts val="0"/>
              </a:spcAft>
              <a:buNone/>
            </a:pPr>
            <a:r>
              <a:rPr lang="es-CO" sz="1400" b="0" kern="1200" dirty="0">
                <a:solidFill>
                  <a:schemeClr val="tx1"/>
                </a:solidFill>
                <a:latin typeface="Montserrat Medium" panose="00000600000000000000" pitchFamily="2" charset="0"/>
              </a:rPr>
              <a:t>100% según población indígena de cada resguardo como proporción de la población total Nacional que habita en resguardos certificada por el DANE.</a:t>
            </a:r>
          </a:p>
          <a:p>
            <a:pPr marL="0" lvl="0" indent="0" algn="ctr" defTabSz="622300">
              <a:lnSpc>
                <a:spcPct val="90000"/>
              </a:lnSpc>
              <a:spcBef>
                <a:spcPct val="0"/>
              </a:spcBef>
              <a:spcAft>
                <a:spcPts val="0"/>
              </a:spcAft>
              <a:buNone/>
            </a:pPr>
            <a:endParaRPr lang="es-CO" sz="1050" b="1" kern="1200" dirty="0">
              <a:solidFill>
                <a:schemeClr val="tx1"/>
              </a:solidFill>
              <a:latin typeface="Montserrat Medium" panose="00000600000000000000" pitchFamily="2" charset="0"/>
            </a:endParaRPr>
          </a:p>
        </p:txBody>
      </p:sp>
      <p:sp>
        <p:nvSpPr>
          <p:cNvPr id="7" name="Rectángulo: esquinas superiores redondeadas 9">
            <a:extLst>
              <a:ext uri="{FF2B5EF4-FFF2-40B4-BE49-F238E27FC236}">
                <a16:creationId xmlns:a16="http://schemas.microsoft.com/office/drawing/2014/main" id="{A299EF66-A53C-FEE1-2DD6-FE0B127EC0A1}"/>
              </a:ext>
            </a:extLst>
          </p:cNvPr>
          <p:cNvSpPr txBox="1"/>
          <p:nvPr/>
        </p:nvSpPr>
        <p:spPr>
          <a:xfrm>
            <a:off x="3413099" y="2884553"/>
            <a:ext cx="2338172" cy="3441894"/>
          </a:xfrm>
          <a:prstGeom prst="roundRect">
            <a:avLst/>
          </a:prstGeom>
          <a:ln/>
        </p:spPr>
        <p:style>
          <a:lnRef idx="1">
            <a:schemeClr val="accent5"/>
          </a:lnRef>
          <a:fillRef idx="2">
            <a:schemeClr val="accent5"/>
          </a:fillRef>
          <a:effectRef idx="1">
            <a:schemeClr val="accent5"/>
          </a:effectRef>
          <a:fontRef idx="minor">
            <a:schemeClr val="dk1"/>
          </a:fontRef>
        </p:style>
        <p:txBody>
          <a:bodyPr spcFirstLastPara="0" vert="horz" wrap="square" lIns="71120" tIns="71120" rIns="71120" bIns="71120" numCol="1" spcCol="1270" anchor="t" anchorCtr="0">
            <a:noAutofit/>
          </a:bodyPr>
          <a:lstStyle/>
          <a:p>
            <a:pPr marL="0" lvl="0" indent="0" algn="ctr" defTabSz="622300">
              <a:lnSpc>
                <a:spcPct val="90000"/>
              </a:lnSpc>
              <a:spcBef>
                <a:spcPct val="0"/>
              </a:spcBef>
              <a:spcAft>
                <a:spcPts val="0"/>
              </a:spcAft>
              <a:buNone/>
            </a:pPr>
            <a:r>
              <a:rPr lang="es-CO" sz="1600" b="1" kern="1200" dirty="0">
                <a:solidFill>
                  <a:schemeClr val="tx1"/>
                </a:solidFill>
                <a:latin typeface="Montserrat Medium" panose="00000600000000000000" pitchFamily="2" charset="0"/>
              </a:rPr>
              <a:t>Alimentación Escolar 0,5%</a:t>
            </a:r>
          </a:p>
          <a:p>
            <a:pPr marL="0" lvl="0" indent="0" algn="ctr" defTabSz="622300">
              <a:lnSpc>
                <a:spcPct val="90000"/>
              </a:lnSpc>
              <a:spcBef>
                <a:spcPct val="0"/>
              </a:spcBef>
              <a:spcAft>
                <a:spcPts val="0"/>
              </a:spcAft>
              <a:buNone/>
            </a:pPr>
            <a:endParaRPr lang="es-CO" sz="1200" b="1" kern="1200" dirty="0">
              <a:solidFill>
                <a:schemeClr val="tx1"/>
              </a:solidFill>
              <a:latin typeface="Montserrat Medium" panose="00000600000000000000" pitchFamily="2" charset="0"/>
            </a:endParaRPr>
          </a:p>
          <a:p>
            <a:pPr marL="0" lvl="0" indent="0" algn="ctr" defTabSz="622300">
              <a:lnSpc>
                <a:spcPct val="90000"/>
              </a:lnSpc>
              <a:spcBef>
                <a:spcPct val="0"/>
              </a:spcBef>
              <a:spcAft>
                <a:spcPts val="0"/>
              </a:spcAft>
              <a:buNone/>
            </a:pPr>
            <a:r>
              <a:rPr lang="es-CO" sz="1200" b="0" kern="1200" dirty="0">
                <a:solidFill>
                  <a:schemeClr val="tx1"/>
                </a:solidFill>
                <a:latin typeface="Montserrat Medium" panose="00000600000000000000" pitchFamily="2" charset="0"/>
              </a:rPr>
              <a:t> </a:t>
            </a:r>
          </a:p>
          <a:p>
            <a:pPr marL="0" lvl="0" indent="0" algn="ctr" defTabSz="622300">
              <a:lnSpc>
                <a:spcPct val="90000"/>
              </a:lnSpc>
              <a:spcBef>
                <a:spcPct val="0"/>
              </a:spcBef>
              <a:spcAft>
                <a:spcPts val="0"/>
              </a:spcAft>
              <a:buNone/>
            </a:pPr>
            <a:r>
              <a:rPr lang="es-CO" sz="1400" b="0" kern="1200" dirty="0">
                <a:solidFill>
                  <a:schemeClr val="tx1"/>
                </a:solidFill>
                <a:latin typeface="Montserrat Medium" panose="00000600000000000000" pitchFamily="2" charset="0"/>
              </a:rPr>
              <a:t>1. Equidad (95%)</a:t>
            </a:r>
          </a:p>
          <a:p>
            <a:pPr marL="0" lvl="0" indent="0" algn="ctr" defTabSz="622300">
              <a:lnSpc>
                <a:spcPct val="90000"/>
              </a:lnSpc>
              <a:spcBef>
                <a:spcPct val="0"/>
              </a:spcBef>
              <a:spcAft>
                <a:spcPts val="0"/>
              </a:spcAft>
              <a:buNone/>
            </a:pPr>
            <a:r>
              <a:rPr lang="es-CO" sz="1400" b="0" kern="1200" dirty="0">
                <a:solidFill>
                  <a:schemeClr val="tx1"/>
                </a:solidFill>
                <a:latin typeface="Montserrat Medium" panose="00000600000000000000" pitchFamily="2" charset="0"/>
              </a:rPr>
              <a:t> Población y NBI certificado por el DANE </a:t>
            </a:r>
          </a:p>
          <a:p>
            <a:pPr marL="0" lvl="0" indent="0" algn="ctr" defTabSz="622300">
              <a:lnSpc>
                <a:spcPct val="90000"/>
              </a:lnSpc>
              <a:spcBef>
                <a:spcPct val="0"/>
              </a:spcBef>
              <a:spcAft>
                <a:spcPts val="0"/>
              </a:spcAft>
              <a:buNone/>
            </a:pPr>
            <a:endParaRPr lang="es-CO" sz="1400" b="0" kern="1200" dirty="0">
              <a:solidFill>
                <a:schemeClr val="tx1"/>
              </a:solidFill>
              <a:latin typeface="Montserrat Medium" panose="00000600000000000000" pitchFamily="2" charset="0"/>
            </a:endParaRPr>
          </a:p>
          <a:p>
            <a:pPr marL="0" lvl="0" indent="0" algn="ctr" defTabSz="622300">
              <a:lnSpc>
                <a:spcPct val="90000"/>
              </a:lnSpc>
              <a:spcBef>
                <a:spcPct val="0"/>
              </a:spcBef>
              <a:spcAft>
                <a:spcPts val="0"/>
              </a:spcAft>
              <a:buNone/>
            </a:pPr>
            <a:r>
              <a:rPr lang="es-CO" sz="1400" b="0" kern="1200" dirty="0">
                <a:solidFill>
                  <a:schemeClr val="tx1"/>
                </a:solidFill>
                <a:latin typeface="Montserrat Medium" panose="00000600000000000000" pitchFamily="2" charset="0"/>
              </a:rPr>
              <a:t>2. Eficiencia (5%)</a:t>
            </a:r>
          </a:p>
          <a:p>
            <a:pPr marL="0" lvl="0" indent="0" algn="ctr" defTabSz="622300">
              <a:lnSpc>
                <a:spcPct val="90000"/>
              </a:lnSpc>
              <a:spcBef>
                <a:spcPct val="0"/>
              </a:spcBef>
              <a:spcAft>
                <a:spcPts val="0"/>
              </a:spcAft>
              <a:buNone/>
            </a:pPr>
            <a:r>
              <a:rPr lang="es-CO" sz="1400" b="0" kern="1200" dirty="0">
                <a:solidFill>
                  <a:schemeClr val="tx1"/>
                </a:solidFill>
                <a:latin typeface="Montserrat Medium" panose="00000600000000000000" pitchFamily="2" charset="0"/>
              </a:rPr>
              <a:t> Matricula SIMAT Deserción certificada por el MEN</a:t>
            </a:r>
          </a:p>
          <a:p>
            <a:pPr marL="0" lvl="0" indent="0" algn="ctr" defTabSz="622300">
              <a:lnSpc>
                <a:spcPct val="90000"/>
              </a:lnSpc>
              <a:spcBef>
                <a:spcPct val="0"/>
              </a:spcBef>
              <a:spcAft>
                <a:spcPts val="0"/>
              </a:spcAft>
              <a:buNone/>
            </a:pPr>
            <a:endParaRPr lang="es-CO" sz="1100" b="1" kern="1200" dirty="0">
              <a:solidFill>
                <a:schemeClr val="tx1"/>
              </a:solidFill>
              <a:latin typeface="Montserrat Medium" panose="00000600000000000000" pitchFamily="2" charset="0"/>
            </a:endParaRPr>
          </a:p>
          <a:p>
            <a:pPr marL="0" lvl="0" indent="0" algn="ctr" defTabSz="622300">
              <a:lnSpc>
                <a:spcPct val="90000"/>
              </a:lnSpc>
              <a:spcBef>
                <a:spcPct val="0"/>
              </a:spcBef>
              <a:spcAft>
                <a:spcPts val="0"/>
              </a:spcAft>
              <a:buNone/>
            </a:pPr>
            <a:endParaRPr lang="es-CO" sz="1100" kern="1200" dirty="0">
              <a:solidFill>
                <a:schemeClr val="tx1"/>
              </a:solidFill>
              <a:latin typeface="Montserrat Medium" panose="00000600000000000000" pitchFamily="2" charset="0"/>
            </a:endParaRPr>
          </a:p>
        </p:txBody>
      </p:sp>
      <p:sp>
        <p:nvSpPr>
          <p:cNvPr id="10" name="Rectángulo: esquinas superiores redondeadas 12">
            <a:extLst>
              <a:ext uri="{FF2B5EF4-FFF2-40B4-BE49-F238E27FC236}">
                <a16:creationId xmlns:a16="http://schemas.microsoft.com/office/drawing/2014/main" id="{B3E54990-A488-10EE-2E38-E2272A846D46}"/>
              </a:ext>
            </a:extLst>
          </p:cNvPr>
          <p:cNvSpPr txBox="1"/>
          <p:nvPr/>
        </p:nvSpPr>
        <p:spPr>
          <a:xfrm>
            <a:off x="6232231" y="2884553"/>
            <a:ext cx="2338171" cy="3475372"/>
          </a:xfrm>
          <a:prstGeom prst="roundRect">
            <a:avLst/>
          </a:prstGeom>
          <a:ln/>
        </p:spPr>
        <p:style>
          <a:lnRef idx="2">
            <a:schemeClr val="accent5"/>
          </a:lnRef>
          <a:fillRef idx="1">
            <a:schemeClr val="lt1"/>
          </a:fillRef>
          <a:effectRef idx="0">
            <a:schemeClr val="accent5"/>
          </a:effectRef>
          <a:fontRef idx="minor">
            <a:schemeClr val="dk1"/>
          </a:fontRef>
        </p:style>
        <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ts val="0"/>
              </a:spcAft>
              <a:buNone/>
            </a:pPr>
            <a:r>
              <a:rPr lang="es-CO" sz="1600" b="1" kern="1200" dirty="0">
                <a:solidFill>
                  <a:schemeClr val="tx1"/>
                </a:solidFill>
                <a:latin typeface="Montserrat Medium" panose="00000600000000000000" pitchFamily="2" charset="0"/>
              </a:rPr>
              <a:t>Municipios Ribereños del Rio Magdalena 0,08%</a:t>
            </a:r>
          </a:p>
          <a:p>
            <a:pPr marL="0" lvl="0" indent="0" algn="ctr" defTabSz="622300">
              <a:lnSpc>
                <a:spcPct val="90000"/>
              </a:lnSpc>
              <a:spcBef>
                <a:spcPct val="0"/>
              </a:spcBef>
              <a:spcAft>
                <a:spcPts val="0"/>
              </a:spcAft>
              <a:buNone/>
            </a:pPr>
            <a:endParaRPr lang="es-CO" sz="1400" b="1" kern="1200" dirty="0">
              <a:solidFill>
                <a:schemeClr val="tx1"/>
              </a:solidFill>
              <a:latin typeface="Montserrat Medium" panose="00000600000000000000" pitchFamily="2" charset="0"/>
            </a:endParaRPr>
          </a:p>
          <a:p>
            <a:pPr marL="0" lvl="0" indent="0" algn="ctr" defTabSz="622300">
              <a:lnSpc>
                <a:spcPct val="90000"/>
              </a:lnSpc>
              <a:spcBef>
                <a:spcPct val="0"/>
              </a:spcBef>
              <a:spcAft>
                <a:spcPts val="0"/>
              </a:spcAft>
              <a:buNone/>
            </a:pPr>
            <a:endParaRPr lang="es-CO" sz="1400" b="0" kern="1200" dirty="0">
              <a:solidFill>
                <a:schemeClr val="tx1"/>
              </a:solidFill>
              <a:latin typeface="Montserrat Medium" panose="00000600000000000000" pitchFamily="2" charset="0"/>
            </a:endParaRPr>
          </a:p>
          <a:p>
            <a:pPr marL="0" lvl="0" indent="0" algn="ctr" defTabSz="622300">
              <a:lnSpc>
                <a:spcPct val="90000"/>
              </a:lnSpc>
              <a:spcBef>
                <a:spcPct val="0"/>
              </a:spcBef>
              <a:spcAft>
                <a:spcPts val="0"/>
              </a:spcAft>
              <a:buNone/>
            </a:pPr>
            <a:r>
              <a:rPr lang="es-CO" sz="1400" b="0" kern="1200" dirty="0">
                <a:solidFill>
                  <a:schemeClr val="tx1"/>
                </a:solidFill>
                <a:latin typeface="Montserrat Medium" panose="00000600000000000000" pitchFamily="2" charset="0"/>
              </a:rPr>
              <a:t> 100% en proporción a los Km de ribera compartida con el río Grande de la Magdalena certificada por el IGAC</a:t>
            </a:r>
          </a:p>
          <a:p>
            <a:pPr marL="0" lvl="0" indent="0" algn="ctr" defTabSz="622300">
              <a:lnSpc>
                <a:spcPct val="90000"/>
              </a:lnSpc>
              <a:spcBef>
                <a:spcPct val="0"/>
              </a:spcBef>
              <a:spcAft>
                <a:spcPts val="0"/>
              </a:spcAft>
              <a:buNone/>
            </a:pPr>
            <a:endParaRPr lang="es-CO" sz="1050" kern="1200" dirty="0">
              <a:solidFill>
                <a:schemeClr val="tx1"/>
              </a:solidFill>
              <a:latin typeface="Montserrat Medium" panose="00000600000000000000" pitchFamily="2" charset="0"/>
            </a:endParaRPr>
          </a:p>
        </p:txBody>
      </p:sp>
      <p:sp>
        <p:nvSpPr>
          <p:cNvPr id="12" name="Text Placeholder 2">
            <a:extLst>
              <a:ext uri="{FF2B5EF4-FFF2-40B4-BE49-F238E27FC236}">
                <a16:creationId xmlns:a16="http://schemas.microsoft.com/office/drawing/2014/main" id="{81352F92-F1D4-0F6B-0230-B99AF0DF3B22}"/>
              </a:ext>
            </a:extLst>
          </p:cNvPr>
          <p:cNvSpPr txBox="1">
            <a:spLocks/>
          </p:cNvSpPr>
          <p:nvPr/>
        </p:nvSpPr>
        <p:spPr>
          <a:xfrm>
            <a:off x="358757" y="1092481"/>
            <a:ext cx="6216511" cy="6115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tx1"/>
                </a:solidFill>
                <a:latin typeface="Work Sans" panose="000005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O" sz="3600" dirty="0">
                <a:latin typeface="Montserrat ExtraBold" panose="00000900000000000000" pitchFamily="2" charset="0"/>
              </a:rPr>
              <a:t>Variables y distribución</a:t>
            </a:r>
          </a:p>
          <a:p>
            <a:endParaRPr lang="es-CO" sz="3600" dirty="0">
              <a:latin typeface="Montserrat ExtraBold" panose="00000900000000000000" pitchFamily="2" charset="0"/>
            </a:endParaRPr>
          </a:p>
        </p:txBody>
      </p:sp>
      <p:pic>
        <p:nvPicPr>
          <p:cNvPr id="13" name="Gráfico 12" descr="Cubierto de mesa">
            <a:extLst>
              <a:ext uri="{FF2B5EF4-FFF2-40B4-BE49-F238E27FC236}">
                <a16:creationId xmlns:a16="http://schemas.microsoft.com/office/drawing/2014/main" id="{B0CAA175-C7D1-DA68-EDB2-7A848FEB90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54556" y="1708243"/>
            <a:ext cx="1047873" cy="1047873"/>
          </a:xfrm>
          <a:prstGeom prst="rect">
            <a:avLst/>
          </a:prstGeom>
        </p:spPr>
      </p:pic>
      <p:pic>
        <p:nvPicPr>
          <p:cNvPr id="14" name="Gráfico 13" descr="Hombre con bastón">
            <a:extLst>
              <a:ext uri="{FF2B5EF4-FFF2-40B4-BE49-F238E27FC236}">
                <a16:creationId xmlns:a16="http://schemas.microsoft.com/office/drawing/2014/main" id="{04A880F6-4905-38D9-8E74-C5F11739C8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03157" y="1737613"/>
            <a:ext cx="902226" cy="902226"/>
          </a:xfrm>
          <a:prstGeom prst="rect">
            <a:avLst/>
          </a:prstGeom>
        </p:spPr>
      </p:pic>
      <p:pic>
        <p:nvPicPr>
          <p:cNvPr id="15" name="Gráfico 14" descr="Saludar">
            <a:extLst>
              <a:ext uri="{FF2B5EF4-FFF2-40B4-BE49-F238E27FC236}">
                <a16:creationId xmlns:a16="http://schemas.microsoft.com/office/drawing/2014/main" id="{C8EB40D2-CFBF-0170-F634-E1DF5470A8A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05742" y="1704049"/>
            <a:ext cx="1047873" cy="1047873"/>
          </a:xfrm>
          <a:prstGeom prst="rect">
            <a:avLst/>
          </a:prstGeom>
        </p:spPr>
      </p:pic>
      <p:pic>
        <p:nvPicPr>
          <p:cNvPr id="16" name="Imagen 15" descr="Un dibujo de una cara feliz&#10;&#10;Descripción generada automáticamente con confianza baja">
            <a:extLst>
              <a:ext uri="{FF2B5EF4-FFF2-40B4-BE49-F238E27FC236}">
                <a16:creationId xmlns:a16="http://schemas.microsoft.com/office/drawing/2014/main" id="{B0E24DE9-06EC-E343-85D4-4FF63609526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4697" b="96477" l="1365" r="96101">
                        <a14:foregroundMark x1="38012" y1="20157" x2="38012" y2="20157"/>
                        <a14:foregroundMark x1="38596" y1="19961" x2="40741" y2="36204"/>
                        <a14:foregroundMark x1="40741" y1="36204" x2="37622" y2="40117"/>
                        <a14:foregroundMark x1="46004" y1="34051" x2="54971" y2="33855"/>
                        <a14:foregroundMark x1="39961" y1="3327" x2="25731" y2="6654"/>
                        <a14:foregroundMark x1="25731" y1="6654" x2="10721" y2="19178"/>
                        <a14:foregroundMark x1="10721" y1="19178" x2="1559" y2="49119"/>
                        <a14:foregroundMark x1="1559" y1="49119" x2="12671" y2="81605"/>
                        <a14:foregroundMark x1="12671" y1="81605" x2="13840" y2="83170"/>
                        <a14:foregroundMark x1="16179" y1="42270" x2="27096" y2="52250"/>
                        <a14:foregroundMark x1="27096" y1="52250" x2="25926" y2="47945"/>
                        <a14:foregroundMark x1="18908" y1="41487" x2="39571" y2="41292"/>
                        <a14:foregroundMark x1="39571" y1="41292" x2="48928" y2="22701"/>
                        <a14:foregroundMark x1="48928" y1="22701" x2="63743" y2="35812"/>
                        <a14:foregroundMark x1="63743" y1="35812" x2="59454" y2="35616"/>
                        <a14:foregroundMark x1="39766" y1="15264" x2="38402" y2="25049"/>
                        <a14:foregroundMark x1="38402" y1="25049" x2="46004" y2="42074"/>
                        <a14:foregroundMark x1="46004" y1="42074" x2="49318" y2="39922"/>
                        <a14:foregroundMark x1="59259" y1="29746" x2="47758" y2="31311"/>
                        <a14:foregroundMark x1="47758" y1="31311" x2="37037" y2="39922"/>
                        <a14:foregroundMark x1="37037" y1="39922" x2="34893" y2="40705"/>
                        <a14:foregroundMark x1="79727" y1="38943" x2="46979" y2="78669"/>
                        <a14:foregroundMark x1="46979" y1="78669" x2="39181" y2="82192"/>
                        <a14:foregroundMark x1="32554" y1="5675" x2="64327" y2="3914"/>
                        <a14:foregroundMark x1="64327" y1="3914" x2="81676" y2="13699"/>
                        <a14:foregroundMark x1="81676" y1="13699" x2="94932" y2="30920"/>
                        <a14:foregroundMark x1="94932" y1="30920" x2="98051" y2="50098"/>
                        <a14:foregroundMark x1="98051" y1="50098" x2="96101" y2="63601"/>
                        <a14:foregroundMark x1="96101" y1="63601" x2="64327" y2="94129"/>
                        <a14:foregroundMark x1="64327" y1="94129" x2="31774" y2="93346"/>
                        <a14:foregroundMark x1="32164" y1="6458" x2="49513" y2="3131"/>
                        <a14:foregroundMark x1="49513" y1="3131" x2="66277" y2="4697"/>
                        <a14:foregroundMark x1="66277" y1="4697" x2="69201" y2="6654"/>
                        <a14:foregroundMark x1="57700" y1="96673" x2="30604" y2="94325"/>
                        <a14:foregroundMark x1="83431" y1="45010" x2="83431" y2="60665"/>
                        <a14:foregroundMark x1="83431" y1="60665" x2="83431" y2="60665"/>
                        <a14:foregroundMark x1="92203" y1="28376" x2="96101" y2="41096"/>
                        <a14:foregroundMark x1="96101" y1="41096" x2="92203" y2="69667"/>
                      </a14:backgroundRemoval>
                    </a14:imgEffect>
                  </a14:imgLayer>
                </a14:imgProps>
              </a:ext>
              <a:ext uri="{28A0092B-C50C-407E-A947-70E740481C1C}">
                <a14:useLocalDpi xmlns:a14="http://schemas.microsoft.com/office/drawing/2010/main" val="0"/>
              </a:ext>
            </a:extLst>
          </a:blip>
          <a:stretch>
            <a:fillRect/>
          </a:stretch>
        </p:blipFill>
        <p:spPr>
          <a:xfrm>
            <a:off x="1352396" y="1850339"/>
            <a:ext cx="821315" cy="818113"/>
          </a:xfrm>
          <a:prstGeom prst="rect">
            <a:avLst/>
          </a:prstGeom>
        </p:spPr>
      </p:pic>
      <p:sp>
        <p:nvSpPr>
          <p:cNvPr id="17" name="Rectángulo: esquinas superiores redondeadas 12">
            <a:extLst>
              <a:ext uri="{FF2B5EF4-FFF2-40B4-BE49-F238E27FC236}">
                <a16:creationId xmlns:a16="http://schemas.microsoft.com/office/drawing/2014/main" id="{E2EECE03-2B1C-35AB-E50C-4B88BDA845C4}"/>
              </a:ext>
            </a:extLst>
          </p:cNvPr>
          <p:cNvSpPr txBox="1"/>
          <p:nvPr/>
        </p:nvSpPr>
        <p:spPr>
          <a:xfrm>
            <a:off x="9024395" y="2887858"/>
            <a:ext cx="2459749" cy="3472067"/>
          </a:xfrm>
          <a:prstGeom prst="roundRect">
            <a:avLst/>
          </a:prstGeom>
          <a:ln/>
        </p:spPr>
        <p:style>
          <a:lnRef idx="1">
            <a:schemeClr val="accent5"/>
          </a:lnRef>
          <a:fillRef idx="2">
            <a:schemeClr val="accent5"/>
          </a:fillRef>
          <a:effectRef idx="1">
            <a:schemeClr val="accent5"/>
          </a:effectRef>
          <a:fontRef idx="minor">
            <a:schemeClr val="dk1"/>
          </a:fontRef>
        </p:style>
        <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ts val="0"/>
              </a:spcAft>
              <a:buNone/>
            </a:pPr>
            <a:r>
              <a:rPr lang="es-CO" sz="1600" b="1" kern="1200" dirty="0">
                <a:solidFill>
                  <a:schemeClr val="tx1"/>
                </a:solidFill>
                <a:latin typeface="Montserrat Medium" panose="00000600000000000000" pitchFamily="2" charset="0"/>
              </a:rPr>
              <a:t>FONPET 2,9%</a:t>
            </a:r>
          </a:p>
          <a:p>
            <a:pPr marL="0" lvl="0" indent="0" algn="ctr" defTabSz="622300">
              <a:lnSpc>
                <a:spcPct val="90000"/>
              </a:lnSpc>
              <a:spcBef>
                <a:spcPct val="0"/>
              </a:spcBef>
              <a:spcAft>
                <a:spcPts val="0"/>
              </a:spcAft>
              <a:buNone/>
            </a:pPr>
            <a:endParaRPr lang="es-CO" sz="1600" b="0" kern="1200" dirty="0">
              <a:solidFill>
                <a:schemeClr val="tx1"/>
              </a:solidFill>
              <a:latin typeface="Montserrat Medium" panose="00000600000000000000" pitchFamily="2" charset="0"/>
            </a:endParaRPr>
          </a:p>
          <a:p>
            <a:pPr marL="0" lvl="0" indent="0" algn="ctr" defTabSz="622300">
              <a:lnSpc>
                <a:spcPct val="90000"/>
              </a:lnSpc>
              <a:spcBef>
                <a:spcPct val="0"/>
              </a:spcBef>
              <a:spcAft>
                <a:spcPts val="0"/>
              </a:spcAft>
              <a:buNone/>
            </a:pPr>
            <a:r>
              <a:rPr lang="es-CO" sz="1400" b="0" kern="1200" dirty="0">
                <a:solidFill>
                  <a:schemeClr val="tx1"/>
                </a:solidFill>
                <a:latin typeface="Montserrat Medium" panose="00000600000000000000" pitchFamily="2" charset="0"/>
              </a:rPr>
              <a:t>1. En proporción al pasivo pensional (30%) - </a:t>
            </a:r>
            <a:r>
              <a:rPr lang="es-CO" sz="1400" b="1" kern="1200" dirty="0">
                <a:solidFill>
                  <a:schemeClr val="tx1"/>
                </a:solidFill>
                <a:latin typeface="Montserrat Medium" panose="00000600000000000000" pitchFamily="2" charset="0"/>
              </a:rPr>
              <a:t>MHCP</a:t>
            </a:r>
          </a:p>
          <a:p>
            <a:pPr marL="0" lvl="0" indent="0" algn="ctr" defTabSz="622300">
              <a:lnSpc>
                <a:spcPct val="90000"/>
              </a:lnSpc>
              <a:spcBef>
                <a:spcPct val="0"/>
              </a:spcBef>
              <a:spcAft>
                <a:spcPts val="0"/>
              </a:spcAft>
              <a:buNone/>
            </a:pPr>
            <a:endParaRPr lang="es-CO" sz="1100" b="0" kern="1200" dirty="0">
              <a:solidFill>
                <a:schemeClr val="tx1"/>
              </a:solidFill>
              <a:latin typeface="Montserrat Medium" panose="00000600000000000000" pitchFamily="2" charset="0"/>
            </a:endParaRPr>
          </a:p>
          <a:p>
            <a:pPr marL="0" lvl="0" indent="0" algn="ctr" defTabSz="622300">
              <a:lnSpc>
                <a:spcPct val="90000"/>
              </a:lnSpc>
              <a:spcBef>
                <a:spcPct val="0"/>
              </a:spcBef>
              <a:spcAft>
                <a:spcPts val="0"/>
              </a:spcAft>
              <a:buNone/>
            </a:pPr>
            <a:r>
              <a:rPr lang="es-CO" sz="1400" b="0" kern="1200" dirty="0">
                <a:solidFill>
                  <a:schemeClr val="tx1"/>
                </a:solidFill>
                <a:latin typeface="Montserrat Medium" panose="00000600000000000000" pitchFamily="2" charset="0"/>
              </a:rPr>
              <a:t>2. En proporción a la participación en las 12/12 vigencia anterior (sin a</a:t>
            </a:r>
            <a:r>
              <a:rPr lang="es-CO" sz="1400" dirty="0">
                <a:solidFill>
                  <a:schemeClr val="tx1"/>
                </a:solidFill>
                <a:latin typeface="Montserrat Medium" panose="00000600000000000000" pitchFamily="2" charset="0"/>
              </a:rPr>
              <a:t>signaciones e</a:t>
            </a:r>
            <a:r>
              <a:rPr lang="es-CO" sz="1400" b="0" kern="1200" dirty="0">
                <a:solidFill>
                  <a:schemeClr val="tx1"/>
                </a:solidFill>
                <a:latin typeface="Montserrat Medium" panose="00000600000000000000" pitchFamily="2" charset="0"/>
              </a:rPr>
              <a:t>speciales) (30%)</a:t>
            </a:r>
            <a:endParaRPr lang="es-ES" sz="1400" b="0" kern="1200" dirty="0">
              <a:solidFill>
                <a:schemeClr val="tx1"/>
              </a:solidFill>
              <a:latin typeface="Montserrat Medium" panose="00000600000000000000" pitchFamily="2" charset="0"/>
            </a:endParaRPr>
          </a:p>
          <a:p>
            <a:pPr marL="0" lvl="0" indent="0" algn="ctr" defTabSz="622300">
              <a:lnSpc>
                <a:spcPct val="90000"/>
              </a:lnSpc>
              <a:spcBef>
                <a:spcPct val="0"/>
              </a:spcBef>
              <a:spcAft>
                <a:spcPts val="0"/>
              </a:spcAft>
              <a:buNone/>
            </a:pPr>
            <a:endParaRPr lang="es-CO" sz="1100" b="0" kern="1200" dirty="0">
              <a:solidFill>
                <a:schemeClr val="tx1"/>
              </a:solidFill>
              <a:latin typeface="Montserrat Medium" panose="00000600000000000000" pitchFamily="2" charset="0"/>
            </a:endParaRPr>
          </a:p>
          <a:p>
            <a:pPr marL="0" lvl="0" indent="0" algn="ctr" defTabSz="622300">
              <a:lnSpc>
                <a:spcPct val="90000"/>
              </a:lnSpc>
              <a:spcBef>
                <a:spcPct val="0"/>
              </a:spcBef>
              <a:spcAft>
                <a:spcPts val="0"/>
              </a:spcAft>
              <a:buNone/>
            </a:pPr>
            <a:r>
              <a:rPr lang="es-CO" sz="1400" b="0" kern="1200" dirty="0">
                <a:solidFill>
                  <a:schemeClr val="tx1"/>
                </a:solidFill>
                <a:latin typeface="Montserrat Medium" panose="00000600000000000000" pitchFamily="2" charset="0"/>
              </a:rPr>
              <a:t>3. </a:t>
            </a:r>
            <a:r>
              <a:rPr lang="es-ES" sz="1400" b="0" kern="1200" dirty="0">
                <a:solidFill>
                  <a:schemeClr val="tx1"/>
                </a:solidFill>
                <a:latin typeface="Montserrat Medium" panose="00000600000000000000" pitchFamily="2" charset="0"/>
              </a:rPr>
              <a:t>NBI (30%) - </a:t>
            </a:r>
            <a:r>
              <a:rPr lang="es-ES" sz="1400" b="1" kern="1200" dirty="0">
                <a:solidFill>
                  <a:schemeClr val="tx1"/>
                </a:solidFill>
                <a:latin typeface="Montserrat Medium" panose="00000600000000000000" pitchFamily="2" charset="0"/>
              </a:rPr>
              <a:t>DANE</a:t>
            </a:r>
          </a:p>
          <a:p>
            <a:pPr marL="0" lvl="0" indent="0" algn="ctr" defTabSz="622300">
              <a:lnSpc>
                <a:spcPct val="90000"/>
              </a:lnSpc>
              <a:spcBef>
                <a:spcPct val="0"/>
              </a:spcBef>
              <a:spcAft>
                <a:spcPts val="0"/>
              </a:spcAft>
              <a:buNone/>
            </a:pPr>
            <a:endParaRPr lang="es-CO" sz="1100" b="0" kern="1200" dirty="0">
              <a:solidFill>
                <a:schemeClr val="tx1"/>
              </a:solidFill>
              <a:latin typeface="Montserrat Medium" panose="00000600000000000000" pitchFamily="2" charset="0"/>
            </a:endParaRPr>
          </a:p>
          <a:p>
            <a:pPr marL="0" lvl="0" indent="0" algn="ctr" defTabSz="622300">
              <a:lnSpc>
                <a:spcPct val="90000"/>
              </a:lnSpc>
              <a:spcBef>
                <a:spcPct val="0"/>
              </a:spcBef>
              <a:spcAft>
                <a:spcPts val="0"/>
              </a:spcAft>
              <a:buNone/>
            </a:pPr>
            <a:r>
              <a:rPr lang="es-CO" sz="1400" b="0" kern="1200" dirty="0">
                <a:solidFill>
                  <a:schemeClr val="tx1"/>
                </a:solidFill>
                <a:latin typeface="Montserrat Medium" panose="00000600000000000000" pitchFamily="2" charset="0"/>
              </a:rPr>
              <a:t>4. P</a:t>
            </a:r>
            <a:r>
              <a:rPr lang="es-ES" sz="1400" b="0" kern="1200" dirty="0">
                <a:solidFill>
                  <a:schemeClr val="tx1"/>
                </a:solidFill>
                <a:latin typeface="Montserrat Medium" panose="00000600000000000000" pitchFamily="2" charset="0"/>
              </a:rPr>
              <a:t>oblación (10%) - </a:t>
            </a:r>
            <a:r>
              <a:rPr lang="es-ES" sz="1400" b="1" kern="1200" dirty="0">
                <a:solidFill>
                  <a:schemeClr val="tx1"/>
                </a:solidFill>
                <a:latin typeface="Montserrat Medium" panose="00000600000000000000" pitchFamily="2" charset="0"/>
              </a:rPr>
              <a:t>DANE</a:t>
            </a:r>
          </a:p>
          <a:p>
            <a:pPr marL="0" lvl="0" indent="0" algn="ctr" defTabSz="622300">
              <a:lnSpc>
                <a:spcPct val="90000"/>
              </a:lnSpc>
              <a:spcBef>
                <a:spcPct val="0"/>
              </a:spcBef>
              <a:spcAft>
                <a:spcPts val="0"/>
              </a:spcAft>
              <a:buNone/>
            </a:pPr>
            <a:endParaRPr lang="es-CO" sz="700" kern="1200" dirty="0">
              <a:solidFill>
                <a:schemeClr val="tx1"/>
              </a:solidFill>
              <a:latin typeface="Montserrat Medium" panose="00000600000000000000" pitchFamily="2" charset="0"/>
            </a:endParaRPr>
          </a:p>
        </p:txBody>
      </p:sp>
    </p:spTree>
    <p:extLst>
      <p:ext uri="{BB962C8B-B14F-4D97-AF65-F5344CB8AC3E}">
        <p14:creationId xmlns:p14="http://schemas.microsoft.com/office/powerpoint/2010/main" val="1954248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lecha: a la derecha 60">
            <a:extLst>
              <a:ext uri="{FF2B5EF4-FFF2-40B4-BE49-F238E27FC236}">
                <a16:creationId xmlns:a16="http://schemas.microsoft.com/office/drawing/2014/main" id="{CE77657A-773A-4714-8992-099E2FF63F68}"/>
              </a:ext>
            </a:extLst>
          </p:cNvPr>
          <p:cNvSpPr/>
          <p:nvPr/>
        </p:nvSpPr>
        <p:spPr>
          <a:xfrm>
            <a:off x="1139715" y="2057207"/>
            <a:ext cx="10904951" cy="1066705"/>
          </a:xfrm>
          <a:prstGeom prst="rightArrow">
            <a:avLst/>
          </a:prstGeom>
          <a:solidFill>
            <a:schemeClr val="bg1">
              <a:lumMod val="95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dirty="0" err="1"/>
          </a:p>
        </p:txBody>
      </p:sp>
      <p:sp>
        <p:nvSpPr>
          <p:cNvPr id="2" name="Título 1">
            <a:extLst>
              <a:ext uri="{FF2B5EF4-FFF2-40B4-BE49-F238E27FC236}">
                <a16:creationId xmlns:a16="http://schemas.microsoft.com/office/drawing/2014/main" id="{214FB31D-B08D-B4DF-FD7C-EF49BF1AD9AE}"/>
              </a:ext>
            </a:extLst>
          </p:cNvPr>
          <p:cNvSpPr txBox="1">
            <a:spLocks/>
          </p:cNvSpPr>
          <p:nvPr/>
        </p:nvSpPr>
        <p:spPr>
          <a:xfrm>
            <a:off x="251690" y="884876"/>
            <a:ext cx="5467388" cy="559387"/>
          </a:xfrm>
          <a:prstGeom prst="rect">
            <a:avLst/>
          </a:prstGeom>
        </p:spPr>
        <p:txBody>
          <a:bodyPr/>
          <a:lstStyle>
            <a:lvl1pPr algn="l" defTabSz="914400" rtl="0" eaLnBrk="1" latinLnBrk="0" hangingPunct="1">
              <a:lnSpc>
                <a:spcPct val="90000"/>
              </a:lnSpc>
              <a:spcBef>
                <a:spcPct val="0"/>
              </a:spcBef>
              <a:buNone/>
              <a:defRPr lang="es-CO" sz="4400" b="0" kern="1200" smtClean="0">
                <a:solidFill>
                  <a:schemeClr val="tx1"/>
                </a:solidFill>
                <a:latin typeface="+mn-lt"/>
                <a:ea typeface="+mj-ea"/>
                <a:cs typeface="+mj-cs"/>
              </a:defRPr>
            </a:lvl1pPr>
          </a:lstStyle>
          <a:p>
            <a:r>
              <a:rPr lang="es-MX" sz="3600" dirty="0">
                <a:latin typeface="Montserrat ExtraBold" panose="00000900000000000000" pitchFamily="2" charset="0"/>
              </a:rPr>
              <a:t>Evolución del SGP</a:t>
            </a:r>
          </a:p>
        </p:txBody>
      </p:sp>
      <p:sp>
        <p:nvSpPr>
          <p:cNvPr id="3" name="57 CuadroTexto">
            <a:extLst>
              <a:ext uri="{FF2B5EF4-FFF2-40B4-BE49-F238E27FC236}">
                <a16:creationId xmlns:a16="http://schemas.microsoft.com/office/drawing/2014/main" id="{11CA5957-92AE-0164-EB59-EABF452BEE69}"/>
              </a:ext>
            </a:extLst>
          </p:cNvPr>
          <p:cNvSpPr txBox="1"/>
          <p:nvPr/>
        </p:nvSpPr>
        <p:spPr>
          <a:xfrm rot="16200000">
            <a:off x="41961" y="1954852"/>
            <a:ext cx="1148961" cy="323405"/>
          </a:xfrm>
          <a:prstGeom prst="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rtlCol="0" anchor="ctr"/>
          <a:lstStyle>
            <a:defPPr>
              <a:defRPr lang="es-CO"/>
            </a:defPPr>
            <a:lvl1pPr algn="ctr">
              <a:defRPr sz="135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sz="1050" b="1" dirty="0">
                <a:solidFill>
                  <a:schemeClr val="tx1"/>
                </a:solidFill>
                <a:latin typeface="Montserrat Medium" panose="00000600000000000000" pitchFamily="2" charset="0"/>
              </a:rPr>
              <a:t>Desarrollos normativos</a:t>
            </a:r>
          </a:p>
        </p:txBody>
      </p:sp>
      <p:sp>
        <p:nvSpPr>
          <p:cNvPr id="6" name="58 CuadroTexto">
            <a:extLst>
              <a:ext uri="{FF2B5EF4-FFF2-40B4-BE49-F238E27FC236}">
                <a16:creationId xmlns:a16="http://schemas.microsoft.com/office/drawing/2014/main" id="{54C8C381-6DCE-B3C3-D28D-F288F1D86166}"/>
              </a:ext>
            </a:extLst>
          </p:cNvPr>
          <p:cNvSpPr txBox="1"/>
          <p:nvPr/>
        </p:nvSpPr>
        <p:spPr>
          <a:xfrm rot="16200000">
            <a:off x="-22224" y="3516306"/>
            <a:ext cx="1229849" cy="323404"/>
          </a:xfrm>
          <a:prstGeom prst="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rtlCol="0" anchor="ctr"/>
          <a:lstStyle>
            <a:defPPr>
              <a:defRPr lang="es-CO"/>
            </a:defPPr>
            <a:lvl1pPr algn="ctr">
              <a:defRPr sz="135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sz="1050" dirty="0">
                <a:solidFill>
                  <a:schemeClr val="tx1"/>
                </a:solidFill>
                <a:latin typeface="Montserrat Medium" panose="00000600000000000000" pitchFamily="2" charset="0"/>
              </a:rPr>
              <a:t>Crecimiento </a:t>
            </a:r>
          </a:p>
          <a:p>
            <a:r>
              <a:rPr lang="es-MX" sz="1050" dirty="0">
                <a:solidFill>
                  <a:schemeClr val="tx1"/>
                </a:solidFill>
                <a:latin typeface="Montserrat Medium" panose="00000600000000000000" pitchFamily="2" charset="0"/>
              </a:rPr>
              <a:t>SGP</a:t>
            </a:r>
          </a:p>
        </p:txBody>
      </p:sp>
      <p:sp>
        <p:nvSpPr>
          <p:cNvPr id="7" name="58 CuadroTexto">
            <a:extLst>
              <a:ext uri="{FF2B5EF4-FFF2-40B4-BE49-F238E27FC236}">
                <a16:creationId xmlns:a16="http://schemas.microsoft.com/office/drawing/2014/main" id="{AC9A6631-D449-9176-15A9-FA5EC78D7804}"/>
              </a:ext>
            </a:extLst>
          </p:cNvPr>
          <p:cNvSpPr txBox="1"/>
          <p:nvPr/>
        </p:nvSpPr>
        <p:spPr>
          <a:xfrm rot="16200000">
            <a:off x="-27189" y="5339569"/>
            <a:ext cx="1316827" cy="332076"/>
          </a:xfrm>
          <a:prstGeom prst="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rtlCol="0" anchor="ctr"/>
          <a:lstStyle>
            <a:defPPr>
              <a:defRPr lang="es-CO"/>
            </a:defPPr>
            <a:lvl1pPr algn="ctr">
              <a:defRPr sz="135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sz="1050" dirty="0">
                <a:solidFill>
                  <a:schemeClr val="tx1"/>
                </a:solidFill>
                <a:latin typeface="Montserrat Medium" panose="00000600000000000000" pitchFamily="2" charset="0"/>
              </a:rPr>
              <a:t>Efecto sobre</a:t>
            </a:r>
          </a:p>
          <a:p>
            <a:r>
              <a:rPr lang="es-MX" sz="1050" dirty="0">
                <a:solidFill>
                  <a:schemeClr val="tx1"/>
                </a:solidFill>
                <a:latin typeface="Montserrat Medium" panose="00000600000000000000" pitchFamily="2" charset="0"/>
              </a:rPr>
              <a:t>la distribución</a:t>
            </a:r>
          </a:p>
        </p:txBody>
      </p:sp>
      <p:sp>
        <p:nvSpPr>
          <p:cNvPr id="8" name="82 CuadroTexto">
            <a:extLst>
              <a:ext uri="{FF2B5EF4-FFF2-40B4-BE49-F238E27FC236}">
                <a16:creationId xmlns:a16="http://schemas.microsoft.com/office/drawing/2014/main" id="{2643F02B-8DBB-F9B5-F598-3D66A5C8FEB4}"/>
              </a:ext>
            </a:extLst>
          </p:cNvPr>
          <p:cNvSpPr txBox="1"/>
          <p:nvPr/>
        </p:nvSpPr>
        <p:spPr>
          <a:xfrm>
            <a:off x="5181569" y="1765546"/>
            <a:ext cx="1053636" cy="238527"/>
          </a:xfrm>
          <a:prstGeom prst="rect">
            <a:avLst/>
          </a:prstGeom>
          <a:noFill/>
        </p:spPr>
        <p:txBody>
          <a:bodyPr wrap="square" rtlCol="0">
            <a:spAutoFit/>
          </a:bodyPr>
          <a:lstStyle>
            <a:defPPr>
              <a:defRPr lang="es-ES"/>
            </a:defPPr>
            <a:lvl1pPr>
              <a:defRPr sz="1400">
                <a:latin typeface="Arial" panose="020B0604020202020204" pitchFamily="34" charset="0"/>
                <a:cs typeface="Arial" panose="020B0604020202020204" pitchFamily="34" charset="0"/>
              </a:defRPr>
            </a:lvl1pPr>
          </a:lstStyle>
          <a:p>
            <a:pPr algn="ctr" defTabSz="685800"/>
            <a:r>
              <a:rPr lang="es-MX" sz="950" b="1" kern="0" dirty="0">
                <a:solidFill>
                  <a:schemeClr val="accent2">
                    <a:lumMod val="50000"/>
                  </a:schemeClr>
                </a:solidFill>
                <a:latin typeface="Montserrat Medium" panose="00000600000000000000" pitchFamily="2" charset="0"/>
              </a:rPr>
              <a:t>Ley 1753 PND</a:t>
            </a:r>
          </a:p>
        </p:txBody>
      </p:sp>
      <p:sp>
        <p:nvSpPr>
          <p:cNvPr id="9" name="83 CuadroTexto">
            <a:extLst>
              <a:ext uri="{FF2B5EF4-FFF2-40B4-BE49-F238E27FC236}">
                <a16:creationId xmlns:a16="http://schemas.microsoft.com/office/drawing/2014/main" id="{2B944D7C-A80B-7F20-27FE-A89053DECEE2}"/>
              </a:ext>
            </a:extLst>
          </p:cNvPr>
          <p:cNvSpPr txBox="1"/>
          <p:nvPr/>
        </p:nvSpPr>
        <p:spPr>
          <a:xfrm>
            <a:off x="5169046" y="1537271"/>
            <a:ext cx="1053636" cy="238527"/>
          </a:xfrm>
          <a:prstGeom prst="rect">
            <a:avLst/>
          </a:prstGeom>
          <a:noFill/>
        </p:spPr>
        <p:txBody>
          <a:bodyPr wrap="square" rtlCol="0">
            <a:spAutoFit/>
          </a:bodyPr>
          <a:lstStyle>
            <a:defPPr>
              <a:defRPr lang="es-ES"/>
            </a:defPPr>
            <a:lvl1pPr>
              <a:defRPr sz="1400">
                <a:latin typeface="Arial" panose="020B0604020202020204" pitchFamily="34" charset="0"/>
                <a:cs typeface="Arial" panose="020B0604020202020204" pitchFamily="34" charset="0"/>
              </a:defRPr>
            </a:lvl1pPr>
          </a:lstStyle>
          <a:p>
            <a:pPr algn="ctr" defTabSz="685800"/>
            <a:r>
              <a:rPr lang="es-MX" sz="950" b="1" kern="0" dirty="0">
                <a:solidFill>
                  <a:schemeClr val="accent2">
                    <a:lumMod val="50000"/>
                  </a:schemeClr>
                </a:solidFill>
                <a:latin typeface="Montserrat Medium" panose="00000600000000000000" pitchFamily="2" charset="0"/>
              </a:rPr>
              <a:t>Decreto 1082</a:t>
            </a:r>
          </a:p>
        </p:txBody>
      </p:sp>
      <p:sp>
        <p:nvSpPr>
          <p:cNvPr id="10" name="86 CuadroTexto">
            <a:extLst>
              <a:ext uri="{FF2B5EF4-FFF2-40B4-BE49-F238E27FC236}">
                <a16:creationId xmlns:a16="http://schemas.microsoft.com/office/drawing/2014/main" id="{EE9E18A3-BE4F-4770-8A07-4A93D7116085}"/>
              </a:ext>
            </a:extLst>
          </p:cNvPr>
          <p:cNvSpPr txBox="1"/>
          <p:nvPr/>
        </p:nvSpPr>
        <p:spPr>
          <a:xfrm>
            <a:off x="4297924" y="1567767"/>
            <a:ext cx="858599" cy="384721"/>
          </a:xfrm>
          <a:prstGeom prst="rect">
            <a:avLst/>
          </a:prstGeom>
          <a:noFill/>
        </p:spPr>
        <p:txBody>
          <a:bodyPr wrap="square" rtlCol="0">
            <a:spAutoFit/>
          </a:bodyPr>
          <a:lstStyle>
            <a:defPPr>
              <a:defRPr lang="es-ES"/>
            </a:defPPr>
            <a:lvl1pPr>
              <a:defRPr sz="1400">
                <a:latin typeface="Arial" panose="020B0604020202020204" pitchFamily="34" charset="0"/>
                <a:cs typeface="Arial" panose="020B0604020202020204" pitchFamily="34" charset="0"/>
              </a:defRPr>
            </a:lvl1pPr>
          </a:lstStyle>
          <a:p>
            <a:pPr algn="ctr" defTabSz="685800"/>
            <a:r>
              <a:rPr lang="es-MX" sz="950" b="1" kern="0" dirty="0">
                <a:solidFill>
                  <a:schemeClr val="accent2">
                    <a:lumMod val="50000"/>
                  </a:schemeClr>
                </a:solidFill>
                <a:latin typeface="Montserrat Medium" panose="00000600000000000000" pitchFamily="2" charset="0"/>
              </a:rPr>
              <a:t>Decreto </a:t>
            </a:r>
          </a:p>
          <a:p>
            <a:pPr algn="ctr" defTabSz="685800"/>
            <a:r>
              <a:rPr lang="es-MX" sz="950" b="1" kern="0" dirty="0">
                <a:solidFill>
                  <a:schemeClr val="accent2">
                    <a:lumMod val="50000"/>
                  </a:schemeClr>
                </a:solidFill>
                <a:latin typeface="Montserrat Medium" panose="00000600000000000000" pitchFamily="2" charset="0"/>
              </a:rPr>
              <a:t>1953</a:t>
            </a:r>
          </a:p>
        </p:txBody>
      </p:sp>
      <p:sp>
        <p:nvSpPr>
          <p:cNvPr id="11" name="Text Box 18">
            <a:extLst>
              <a:ext uri="{FF2B5EF4-FFF2-40B4-BE49-F238E27FC236}">
                <a16:creationId xmlns:a16="http://schemas.microsoft.com/office/drawing/2014/main" id="{D099E8BB-6196-D427-AE44-DEC365081A08}"/>
              </a:ext>
            </a:extLst>
          </p:cNvPr>
          <p:cNvSpPr txBox="1">
            <a:spLocks noChangeArrowheads="1"/>
          </p:cNvSpPr>
          <p:nvPr/>
        </p:nvSpPr>
        <p:spPr bwMode="gray">
          <a:xfrm>
            <a:off x="7330166" y="3255755"/>
            <a:ext cx="1897588" cy="707886"/>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17E7C"/>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rgbClr val="333300">
                      <a:alpha val="50000"/>
                    </a:srgbClr>
                  </a:outerShdw>
                </a:effectLst>
              </a14:hiddenEffects>
            </a:ext>
          </a:extLst>
        </p:spPr>
        <p:txBody>
          <a:bodyPr wrap="square">
            <a:spAutoFit/>
          </a:bodyPr>
          <a:lstStyle>
            <a:defPPr>
              <a:defRPr lang="es-CO"/>
            </a:defPPr>
            <a:lvl1pPr algn="ctr" defTabSz="685800">
              <a:spcBef>
                <a:spcPct val="50000"/>
              </a:spcBef>
              <a:defRPr sz="900" b="1" kern="0">
                <a:solidFill>
                  <a:schemeClr val="accent2">
                    <a:lumMod val="50000"/>
                  </a:schemeClr>
                </a:solidFill>
                <a:latin typeface="Montserrat Medium" panose="00000600000000000000" pitchFamily="2" charset="0"/>
                <a:ea typeface="MS PGothic" panose="020B0600070205080204" pitchFamily="34" charset="-128"/>
              </a:defRPr>
            </a:lvl1pPr>
            <a:lvl2pPr marL="742950" indent="-285750">
              <a:defRPr>
                <a:latin typeface="Calibri" panose="020F0502020204030204" pitchFamily="34" charset="0"/>
                <a:ea typeface="MS PGothic" panose="020B0600070205080204" pitchFamily="34" charset="-128"/>
              </a:defRPr>
            </a:lvl2pPr>
            <a:lvl3pPr marL="1143000" indent="-228600">
              <a:defRPr>
                <a:latin typeface="Calibri" panose="020F0502020204030204" pitchFamily="34" charset="0"/>
                <a:ea typeface="MS PGothic" panose="020B0600070205080204" pitchFamily="34" charset="-128"/>
              </a:defRPr>
            </a:lvl3pPr>
            <a:lvl4pPr marL="1600200" indent="-228600">
              <a:defRPr>
                <a:latin typeface="Calibri" panose="020F0502020204030204" pitchFamily="34" charset="0"/>
                <a:ea typeface="MS PGothic" panose="020B0600070205080204" pitchFamily="34" charset="-128"/>
              </a:defRPr>
            </a:lvl4pPr>
            <a:lvl5pPr marL="2057400" indent="-228600">
              <a:defRPr>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latin typeface="Calibri" panose="020F0502020204030204" pitchFamily="34" charset="0"/>
                <a:ea typeface="MS PGothic" panose="020B0600070205080204" pitchFamily="34" charset="-128"/>
              </a:defRPr>
            </a:lvl9pPr>
          </a:lstStyle>
          <a:p>
            <a:r>
              <a:rPr lang="es-CO" altLang="es-CO" sz="1000" dirty="0"/>
              <a:t>Promedio </a:t>
            </a:r>
            <a:r>
              <a:rPr lang="es-CO" altLang="es-CO" sz="1000" dirty="0">
                <a:sym typeface="Symbol" pitchFamily="18" charset="2"/>
              </a:rPr>
              <a:t>% </a:t>
            </a:r>
            <a:r>
              <a:rPr lang="es-CO" altLang="es-CO" sz="1000" dirty="0"/>
              <a:t>de los Ingresos Corrientes de la Nación durante los 4 años anteriores.</a:t>
            </a:r>
            <a:endParaRPr lang="en-US" altLang="es-CO" sz="1000" dirty="0"/>
          </a:p>
        </p:txBody>
      </p:sp>
      <p:sp>
        <p:nvSpPr>
          <p:cNvPr id="12" name="138 CuadroTexto">
            <a:extLst>
              <a:ext uri="{FF2B5EF4-FFF2-40B4-BE49-F238E27FC236}">
                <a16:creationId xmlns:a16="http://schemas.microsoft.com/office/drawing/2014/main" id="{8A46A968-96A5-2803-3AB3-5BAB0C8D553A}"/>
              </a:ext>
            </a:extLst>
          </p:cNvPr>
          <p:cNvSpPr txBox="1"/>
          <p:nvPr/>
        </p:nvSpPr>
        <p:spPr>
          <a:xfrm>
            <a:off x="957513" y="4212476"/>
            <a:ext cx="2109738" cy="1785104"/>
          </a:xfrm>
          <a:prstGeom prst="rect">
            <a:avLst/>
          </a:prstGeom>
          <a:noFill/>
        </p:spPr>
        <p:txBody>
          <a:bodyPr wrap="square" rtlCol="0">
            <a:spAutoFit/>
          </a:bodyPr>
          <a:lstStyle>
            <a:defPPr>
              <a:defRPr lang="es-ES"/>
            </a:defPPr>
            <a:lvl1pPr>
              <a:defRPr sz="1400">
                <a:latin typeface="Arial" panose="020B0604020202020204" pitchFamily="34" charset="0"/>
                <a:cs typeface="Arial" panose="020B0604020202020204" pitchFamily="34" charset="0"/>
              </a:defRPr>
            </a:lvl1pPr>
          </a:lstStyle>
          <a:p>
            <a:pPr algn="ctr" defTabSz="685800"/>
            <a:r>
              <a:rPr lang="es-MX" sz="1100" b="1" kern="0" dirty="0">
                <a:solidFill>
                  <a:schemeClr val="accent2">
                    <a:lumMod val="75000"/>
                  </a:schemeClr>
                </a:solidFill>
                <a:latin typeface="Montserrat Medium" panose="00000600000000000000" pitchFamily="2" charset="0"/>
              </a:rPr>
              <a:t>Acto Legislativo 01 2001</a:t>
            </a:r>
          </a:p>
          <a:p>
            <a:pPr algn="ctr" defTabSz="685800"/>
            <a:r>
              <a:rPr lang="es-MX" sz="1100" kern="0" dirty="0">
                <a:solidFill>
                  <a:sysClr val="windowText" lastClr="000000"/>
                </a:solidFill>
                <a:latin typeface="Montserrat Medium" panose="00000600000000000000" pitchFamily="2" charset="0"/>
              </a:rPr>
              <a:t>Modificó art. 356 y 357 de la CP y crea el SGP.</a:t>
            </a:r>
          </a:p>
          <a:p>
            <a:pPr marL="128588" indent="-128588" algn="ctr" defTabSz="685800">
              <a:buFont typeface="Arial" panose="020B0604020202020204" pitchFamily="34" charset="0"/>
              <a:buChar char="•"/>
            </a:pPr>
            <a:endParaRPr lang="es-MX" sz="1100" kern="0" dirty="0">
              <a:solidFill>
                <a:sysClr val="windowText" lastClr="000000"/>
              </a:solidFill>
              <a:latin typeface="Montserrat Medium" panose="00000600000000000000" pitchFamily="2" charset="0"/>
            </a:endParaRPr>
          </a:p>
          <a:p>
            <a:pPr algn="ctr" defTabSz="685800"/>
            <a:r>
              <a:rPr lang="es-MX" sz="1100" b="1" kern="0" dirty="0">
                <a:solidFill>
                  <a:schemeClr val="accent2">
                    <a:lumMod val="75000"/>
                  </a:schemeClr>
                </a:solidFill>
                <a:latin typeface="Montserrat Medium" panose="00000600000000000000" pitchFamily="2" charset="0"/>
              </a:rPr>
              <a:t>Ley 715 de 2001</a:t>
            </a:r>
          </a:p>
          <a:p>
            <a:pPr algn="ctr" defTabSz="685800"/>
            <a:r>
              <a:rPr lang="es-MX" sz="1100" kern="0" dirty="0">
                <a:latin typeface="Montserrat Medium" panose="00000600000000000000" pitchFamily="2" charset="0"/>
              </a:rPr>
              <a:t>Reglamentó el AL 01 y dictó disposiciones para la prestación servicios </a:t>
            </a:r>
            <a:r>
              <a:rPr lang="es-MX" sz="1100" kern="0" dirty="0">
                <a:solidFill>
                  <a:sysClr val="windowText" lastClr="000000"/>
                </a:solidFill>
                <a:latin typeface="Montserrat Medium" panose="00000600000000000000" pitchFamily="2" charset="0"/>
              </a:rPr>
              <a:t>básicos (salud, educación, entre otros).</a:t>
            </a:r>
          </a:p>
        </p:txBody>
      </p:sp>
      <p:sp>
        <p:nvSpPr>
          <p:cNvPr id="13" name="139 Rectángulo">
            <a:extLst>
              <a:ext uri="{FF2B5EF4-FFF2-40B4-BE49-F238E27FC236}">
                <a16:creationId xmlns:a16="http://schemas.microsoft.com/office/drawing/2014/main" id="{3F9FC7FE-6FF4-6C4C-77A5-D173C05CD879}"/>
              </a:ext>
            </a:extLst>
          </p:cNvPr>
          <p:cNvSpPr/>
          <p:nvPr/>
        </p:nvSpPr>
        <p:spPr>
          <a:xfrm>
            <a:off x="3256620" y="4192889"/>
            <a:ext cx="2563019" cy="1954381"/>
          </a:xfrm>
          <a:prstGeom prst="rect">
            <a:avLst/>
          </a:prstGeom>
        </p:spPr>
        <p:txBody>
          <a:bodyPr wrap="square">
            <a:spAutoFit/>
          </a:bodyPr>
          <a:lstStyle/>
          <a:p>
            <a:pPr algn="ctr" defTabSz="685800"/>
            <a:r>
              <a:rPr lang="es-MX" sz="1100" b="1" kern="0" dirty="0">
                <a:solidFill>
                  <a:schemeClr val="accent2">
                    <a:lumMod val="75000"/>
                  </a:schemeClr>
                </a:solidFill>
                <a:latin typeface="Montserrat Medium" panose="00000600000000000000" pitchFamily="2" charset="0"/>
                <a:cs typeface="Arial" panose="020B0604020202020204" pitchFamily="34" charset="0"/>
              </a:rPr>
              <a:t>Acto Legislativo 04 2007</a:t>
            </a:r>
          </a:p>
          <a:p>
            <a:pPr marL="128588" indent="-128588" algn="ctr" defTabSz="685800">
              <a:buFont typeface="Arial" panose="020B0604020202020204" pitchFamily="34" charset="0"/>
              <a:buChar char="•"/>
            </a:pPr>
            <a:r>
              <a:rPr lang="es-MX" sz="1100" kern="0" dirty="0">
                <a:solidFill>
                  <a:sysClr val="windowText" lastClr="000000"/>
                </a:solidFill>
                <a:latin typeface="Montserrat Medium" panose="00000600000000000000" pitchFamily="2" charset="0"/>
                <a:cs typeface="Arial" panose="020B0604020202020204" pitchFamily="34" charset="0"/>
              </a:rPr>
              <a:t>Modificó art. 356 y 357 de la CP.</a:t>
            </a:r>
          </a:p>
          <a:p>
            <a:pPr marL="128588" indent="-128588" algn="ctr" defTabSz="685800">
              <a:buFont typeface="Arial" panose="020B0604020202020204" pitchFamily="34" charset="0"/>
              <a:buChar char="•"/>
            </a:pPr>
            <a:r>
              <a:rPr lang="es-MX" sz="1100" kern="0" dirty="0">
                <a:solidFill>
                  <a:sysClr val="windowText" lastClr="000000"/>
                </a:solidFill>
                <a:latin typeface="Montserrat Medium" panose="00000600000000000000" pitchFamily="2" charset="0"/>
                <a:cs typeface="Arial" panose="020B0604020202020204" pitchFamily="34" charset="0"/>
              </a:rPr>
              <a:t>Crea asignación para PI (cuando el PIB crezca más del 4%).</a:t>
            </a:r>
          </a:p>
          <a:p>
            <a:pPr marL="128588" indent="-128588" algn="ctr" defTabSz="685800">
              <a:buFont typeface="Arial" panose="020B0604020202020204" pitchFamily="34" charset="0"/>
              <a:buChar char="•"/>
            </a:pPr>
            <a:r>
              <a:rPr lang="es-MX" sz="1100" kern="0" dirty="0">
                <a:solidFill>
                  <a:sysClr val="windowText" lastClr="000000"/>
                </a:solidFill>
                <a:latin typeface="Montserrat Medium" panose="00000600000000000000" pitchFamily="2" charset="0"/>
                <a:cs typeface="Arial" panose="020B0604020202020204" pitchFamily="34" charset="0"/>
              </a:rPr>
              <a:t>Definió crecimiento del SGP hasta 2016.</a:t>
            </a:r>
          </a:p>
          <a:p>
            <a:pPr algn="ctr" defTabSz="685800"/>
            <a:endParaRPr lang="es-MX" sz="1100" kern="0" dirty="0">
              <a:solidFill>
                <a:sysClr val="windowText" lastClr="000000"/>
              </a:solidFill>
              <a:latin typeface="Montserrat Medium" panose="00000600000000000000" pitchFamily="2" charset="0"/>
              <a:cs typeface="Arial" panose="020B0604020202020204" pitchFamily="34" charset="0"/>
            </a:endParaRPr>
          </a:p>
          <a:p>
            <a:pPr algn="ctr" defTabSz="685800"/>
            <a:r>
              <a:rPr lang="es-MX" sz="1100" b="1" kern="0" dirty="0">
                <a:solidFill>
                  <a:schemeClr val="accent2">
                    <a:lumMod val="75000"/>
                  </a:schemeClr>
                </a:solidFill>
                <a:latin typeface="Montserrat Medium" panose="00000600000000000000" pitchFamily="2" charset="0"/>
                <a:cs typeface="Arial" panose="020B0604020202020204" pitchFamily="34" charset="0"/>
              </a:rPr>
              <a:t>Ley 1176 de 2007</a:t>
            </a:r>
          </a:p>
          <a:p>
            <a:pPr marL="128588" indent="-128588" algn="ctr" defTabSz="685800">
              <a:buFont typeface="Arial" panose="020B0604020202020204" pitchFamily="34" charset="0"/>
              <a:buChar char="•"/>
            </a:pPr>
            <a:r>
              <a:rPr lang="es-MX" sz="1100" kern="0" dirty="0">
                <a:solidFill>
                  <a:sysClr val="windowText" lastClr="000000"/>
                </a:solidFill>
                <a:latin typeface="Montserrat Medium" panose="00000600000000000000" pitchFamily="2" charset="0"/>
                <a:cs typeface="Arial" panose="020B0604020202020204" pitchFamily="34" charset="0"/>
              </a:rPr>
              <a:t>Reglamentó AL 04 2007.</a:t>
            </a:r>
          </a:p>
          <a:p>
            <a:pPr marL="128588" indent="-128588" algn="ctr" defTabSz="685800">
              <a:buFont typeface="Arial" panose="020B0604020202020204" pitchFamily="34" charset="0"/>
              <a:buChar char="•"/>
            </a:pPr>
            <a:r>
              <a:rPr lang="es-MX" sz="1100" kern="0" dirty="0">
                <a:solidFill>
                  <a:sysClr val="windowText" lastClr="000000"/>
                </a:solidFill>
                <a:latin typeface="Montserrat Medium" panose="00000600000000000000" pitchFamily="2" charset="0"/>
                <a:cs typeface="Arial" panose="020B0604020202020204" pitchFamily="34" charset="0"/>
              </a:rPr>
              <a:t>APSB 5,4%, independiente de PG</a:t>
            </a:r>
          </a:p>
        </p:txBody>
      </p:sp>
      <p:sp>
        <p:nvSpPr>
          <p:cNvPr id="14" name="142 Rectángulo">
            <a:extLst>
              <a:ext uri="{FF2B5EF4-FFF2-40B4-BE49-F238E27FC236}">
                <a16:creationId xmlns:a16="http://schemas.microsoft.com/office/drawing/2014/main" id="{1543BA92-60B9-AB7B-27D0-3E6FB75438B1}"/>
              </a:ext>
            </a:extLst>
          </p:cNvPr>
          <p:cNvSpPr/>
          <p:nvPr/>
        </p:nvSpPr>
        <p:spPr>
          <a:xfrm>
            <a:off x="5967236" y="4160109"/>
            <a:ext cx="2249126" cy="2462213"/>
          </a:xfrm>
          <a:prstGeom prst="rect">
            <a:avLst/>
          </a:prstGeom>
        </p:spPr>
        <p:txBody>
          <a:bodyPr wrap="square">
            <a:spAutoFit/>
          </a:bodyPr>
          <a:lstStyle/>
          <a:p>
            <a:pPr algn="ctr" defTabSz="685800"/>
            <a:r>
              <a:rPr lang="es-MX" sz="1100" b="1" kern="0" dirty="0">
                <a:solidFill>
                  <a:schemeClr val="accent2">
                    <a:lumMod val="75000"/>
                  </a:schemeClr>
                </a:solidFill>
                <a:latin typeface="Montserrat Medium" panose="00000600000000000000" pitchFamily="2" charset="0"/>
                <a:cs typeface="Arial" panose="020B0604020202020204" pitchFamily="34" charset="0"/>
              </a:rPr>
              <a:t>Ley 1753 de 2015 PND</a:t>
            </a:r>
          </a:p>
          <a:p>
            <a:pPr algn="ctr" defTabSz="685800"/>
            <a:r>
              <a:rPr lang="es-MX" sz="1100" kern="0" dirty="0">
                <a:solidFill>
                  <a:sysClr val="windowText" lastClr="000000"/>
                </a:solidFill>
                <a:latin typeface="Montserrat Medium" panose="00000600000000000000" pitchFamily="2" charset="0"/>
                <a:cs typeface="Arial" panose="020B0604020202020204" pitchFamily="34" charset="0"/>
              </a:rPr>
              <a:t>Numeral 2° art. 165 eliminó la competencia del CONPES de aprobar la distribución del SGP. </a:t>
            </a:r>
          </a:p>
          <a:p>
            <a:pPr algn="ctr" defTabSz="685800"/>
            <a:endParaRPr lang="es-MX" sz="1100" kern="0" dirty="0">
              <a:solidFill>
                <a:schemeClr val="accent1">
                  <a:lumMod val="50000"/>
                </a:schemeClr>
              </a:solidFill>
              <a:latin typeface="Montserrat Medium" panose="00000600000000000000" pitchFamily="2" charset="0"/>
              <a:cs typeface="Arial" panose="020B0604020202020204" pitchFamily="34" charset="0"/>
            </a:endParaRPr>
          </a:p>
          <a:p>
            <a:pPr algn="ctr" defTabSz="685800"/>
            <a:r>
              <a:rPr lang="es-MX" sz="1100" b="1" kern="0" dirty="0">
                <a:solidFill>
                  <a:schemeClr val="accent1">
                    <a:lumMod val="50000"/>
                  </a:schemeClr>
                </a:solidFill>
                <a:latin typeface="Montserrat Medium" panose="00000600000000000000" pitchFamily="2" charset="0"/>
                <a:cs typeface="Arial" panose="020B0604020202020204" pitchFamily="34" charset="0"/>
              </a:rPr>
              <a:t>No se realiza mediante Documento CONPES */</a:t>
            </a:r>
          </a:p>
          <a:p>
            <a:pPr marL="128588" indent="-128588" algn="ctr" defTabSz="685800">
              <a:buFont typeface="Arial" panose="020B0604020202020204" pitchFamily="34" charset="0"/>
              <a:buChar char="•"/>
            </a:pPr>
            <a:endParaRPr lang="es-MX" sz="1100" kern="0" dirty="0">
              <a:solidFill>
                <a:srgbClr val="BC2A0A"/>
              </a:solidFill>
              <a:latin typeface="Montserrat Medium" panose="00000600000000000000" pitchFamily="2" charset="0"/>
              <a:cs typeface="Arial" panose="020B0604020202020204" pitchFamily="34" charset="0"/>
            </a:endParaRPr>
          </a:p>
          <a:p>
            <a:pPr algn="ctr" defTabSz="685800"/>
            <a:r>
              <a:rPr lang="es-MX" sz="1100" b="1" kern="0" dirty="0">
                <a:solidFill>
                  <a:schemeClr val="accent2">
                    <a:lumMod val="75000"/>
                  </a:schemeClr>
                </a:solidFill>
                <a:latin typeface="Montserrat Medium" panose="00000600000000000000" pitchFamily="2" charset="0"/>
                <a:cs typeface="Arial" panose="020B0604020202020204" pitchFamily="34" charset="0"/>
              </a:rPr>
              <a:t>Decreto 1082 de 2015</a:t>
            </a:r>
          </a:p>
          <a:p>
            <a:pPr algn="ctr" defTabSz="685800"/>
            <a:r>
              <a:rPr lang="es-MX" sz="1100" kern="0" dirty="0">
                <a:solidFill>
                  <a:sysClr val="windowText" lastClr="000000"/>
                </a:solidFill>
                <a:latin typeface="Montserrat Medium" panose="00000600000000000000" pitchFamily="2" charset="0"/>
                <a:cs typeface="Arial" panose="020B0604020202020204" pitchFamily="34" charset="0"/>
              </a:rPr>
              <a:t>Compiló decretos reglamentarios de la distribución de los recursos del SGP (entre otros temas)</a:t>
            </a:r>
            <a:endParaRPr lang="es-MX" sz="1100" kern="0" dirty="0">
              <a:solidFill>
                <a:srgbClr val="BC2A0A"/>
              </a:solidFill>
              <a:latin typeface="Montserrat Medium" panose="00000600000000000000" pitchFamily="2" charset="0"/>
              <a:cs typeface="Arial" panose="020B0604020202020204" pitchFamily="34" charset="0"/>
            </a:endParaRPr>
          </a:p>
        </p:txBody>
      </p:sp>
      <p:grpSp>
        <p:nvGrpSpPr>
          <p:cNvPr id="16" name="Grupo 15">
            <a:extLst>
              <a:ext uri="{FF2B5EF4-FFF2-40B4-BE49-F238E27FC236}">
                <a16:creationId xmlns:a16="http://schemas.microsoft.com/office/drawing/2014/main" id="{AA318F14-C778-8B1D-14EC-F994620758F3}"/>
              </a:ext>
            </a:extLst>
          </p:cNvPr>
          <p:cNvGrpSpPr/>
          <p:nvPr/>
        </p:nvGrpSpPr>
        <p:grpSpPr>
          <a:xfrm>
            <a:off x="1356713" y="2049310"/>
            <a:ext cx="583814" cy="420627"/>
            <a:chOff x="1399278" y="2021418"/>
            <a:chExt cx="583814" cy="420627"/>
          </a:xfrm>
        </p:grpSpPr>
        <p:sp>
          <p:nvSpPr>
            <p:cNvPr id="17" name="Elipse 16">
              <a:extLst>
                <a:ext uri="{FF2B5EF4-FFF2-40B4-BE49-F238E27FC236}">
                  <a16:creationId xmlns:a16="http://schemas.microsoft.com/office/drawing/2014/main" id="{7B0B0E0D-5A73-9704-E77A-996E4C7EE24E}"/>
                </a:ext>
              </a:extLst>
            </p:cNvPr>
            <p:cNvSpPr/>
            <p:nvPr/>
          </p:nvSpPr>
          <p:spPr>
            <a:xfrm>
              <a:off x="1451756" y="2021418"/>
              <a:ext cx="462515" cy="420627"/>
            </a:xfrm>
            <a:prstGeom prst="ellipse">
              <a:avLst/>
            </a:prstGeom>
            <a:solidFill>
              <a:schemeClr val="accent1">
                <a:lumMod val="20000"/>
                <a:lumOff val="80000"/>
              </a:schemeClr>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s-CO" sz="1350" kern="0" dirty="0">
                <a:solidFill>
                  <a:sysClr val="windowText" lastClr="000000"/>
                </a:solidFill>
                <a:latin typeface="Montserrat Medium" panose="00000600000000000000" pitchFamily="2" charset="0"/>
              </a:endParaRPr>
            </a:p>
          </p:txBody>
        </p:sp>
        <p:sp>
          <p:nvSpPr>
            <p:cNvPr id="18" name="54 CuadroTexto">
              <a:extLst>
                <a:ext uri="{FF2B5EF4-FFF2-40B4-BE49-F238E27FC236}">
                  <a16:creationId xmlns:a16="http://schemas.microsoft.com/office/drawing/2014/main" id="{E5C6D137-1DB6-BA25-0373-2801C9AD293C}"/>
                </a:ext>
              </a:extLst>
            </p:cNvPr>
            <p:cNvSpPr txBox="1"/>
            <p:nvPr/>
          </p:nvSpPr>
          <p:spPr>
            <a:xfrm>
              <a:off x="1399278" y="2103811"/>
              <a:ext cx="583814" cy="276999"/>
            </a:xfrm>
            <a:prstGeom prst="rect">
              <a:avLst/>
            </a:prstGeom>
            <a:noFill/>
          </p:spPr>
          <p:txBody>
            <a:bodyPr wrap="square" rtlCol="0">
              <a:spAutoFit/>
            </a:bodyPr>
            <a:lstStyle/>
            <a:p>
              <a:pPr defTabSz="685800"/>
              <a:r>
                <a:rPr lang="es-MX" sz="1200" b="1" kern="0" dirty="0">
                  <a:latin typeface="Montserrat Medium" panose="00000600000000000000" pitchFamily="2" charset="0"/>
                  <a:cs typeface="Arial" panose="020B0604020202020204" pitchFamily="34" charset="0"/>
                </a:rPr>
                <a:t>2001</a:t>
              </a:r>
            </a:p>
          </p:txBody>
        </p:sp>
      </p:grpSp>
      <p:sp>
        <p:nvSpPr>
          <p:cNvPr id="19" name="68 CuadroTexto">
            <a:extLst>
              <a:ext uri="{FF2B5EF4-FFF2-40B4-BE49-F238E27FC236}">
                <a16:creationId xmlns:a16="http://schemas.microsoft.com/office/drawing/2014/main" id="{B7F09318-B9DD-DBC5-1DFF-CEAE348AAA3A}"/>
              </a:ext>
            </a:extLst>
          </p:cNvPr>
          <p:cNvSpPr txBox="1"/>
          <p:nvPr/>
        </p:nvSpPr>
        <p:spPr>
          <a:xfrm>
            <a:off x="2357533" y="1535166"/>
            <a:ext cx="954838" cy="384721"/>
          </a:xfrm>
          <a:prstGeom prst="rect">
            <a:avLst/>
          </a:prstGeom>
          <a:noFill/>
        </p:spPr>
        <p:txBody>
          <a:bodyPr wrap="square" rtlCol="0">
            <a:spAutoFit/>
          </a:bodyPr>
          <a:lstStyle>
            <a:defPPr>
              <a:defRPr lang="es-ES"/>
            </a:defPPr>
            <a:lvl1pPr>
              <a:defRPr sz="1400">
                <a:latin typeface="Arial" panose="020B0604020202020204" pitchFamily="34" charset="0"/>
                <a:cs typeface="Arial" panose="020B0604020202020204" pitchFamily="34" charset="0"/>
              </a:defRPr>
            </a:lvl1pPr>
          </a:lstStyle>
          <a:p>
            <a:pPr algn="ctr" defTabSz="685800"/>
            <a:r>
              <a:rPr lang="es-MX" sz="950" b="1" kern="0" dirty="0">
                <a:solidFill>
                  <a:schemeClr val="accent2">
                    <a:lumMod val="50000"/>
                  </a:schemeClr>
                </a:solidFill>
                <a:latin typeface="Montserrat Medium" panose="00000600000000000000" pitchFamily="2" charset="0"/>
              </a:rPr>
              <a:t>AL 04</a:t>
            </a:r>
          </a:p>
          <a:p>
            <a:pPr algn="ctr" defTabSz="685800"/>
            <a:r>
              <a:rPr lang="es-MX" sz="950" b="1" kern="0" dirty="0">
                <a:solidFill>
                  <a:schemeClr val="accent2">
                    <a:lumMod val="50000"/>
                  </a:schemeClr>
                </a:solidFill>
                <a:latin typeface="Montserrat Medium" panose="00000600000000000000" pitchFamily="2" charset="0"/>
              </a:rPr>
              <a:t>Ley 1176</a:t>
            </a:r>
          </a:p>
        </p:txBody>
      </p:sp>
      <p:sp>
        <p:nvSpPr>
          <p:cNvPr id="20" name="Text Box 18">
            <a:extLst>
              <a:ext uri="{FF2B5EF4-FFF2-40B4-BE49-F238E27FC236}">
                <a16:creationId xmlns:a16="http://schemas.microsoft.com/office/drawing/2014/main" id="{518C9F07-99AF-597A-35B2-6678EDAE75CB}"/>
              </a:ext>
            </a:extLst>
          </p:cNvPr>
          <p:cNvSpPr txBox="1">
            <a:spLocks noChangeArrowheads="1"/>
          </p:cNvSpPr>
          <p:nvPr/>
        </p:nvSpPr>
        <p:spPr bwMode="gray">
          <a:xfrm>
            <a:off x="3294634" y="3294502"/>
            <a:ext cx="2428854" cy="400110"/>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17E7C"/>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rgbClr val="333300">
                      <a:alpha val="50000"/>
                    </a:srgbClr>
                  </a:outerShdw>
                </a:effectLst>
              </a14:hiddenEffects>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defTabSz="685800">
              <a:spcBef>
                <a:spcPct val="50000"/>
              </a:spcBef>
              <a:defRPr/>
            </a:pPr>
            <a:r>
              <a:rPr lang="es-CO" sz="1000" b="1" kern="0" dirty="0">
                <a:solidFill>
                  <a:schemeClr val="accent2">
                    <a:lumMod val="50000"/>
                  </a:schemeClr>
                </a:solidFill>
                <a:latin typeface="Montserrat Medium" panose="00000600000000000000" pitchFamily="2" charset="0"/>
              </a:rPr>
              <a:t>Inflación + 3% + 1.8% para educación*/</a:t>
            </a:r>
          </a:p>
        </p:txBody>
      </p:sp>
      <p:sp>
        <p:nvSpPr>
          <p:cNvPr id="21" name="114 Cerrar llave">
            <a:extLst>
              <a:ext uri="{FF2B5EF4-FFF2-40B4-BE49-F238E27FC236}">
                <a16:creationId xmlns:a16="http://schemas.microsoft.com/office/drawing/2014/main" id="{476B946F-82E4-842F-2086-E11E32AFEDEE}"/>
              </a:ext>
            </a:extLst>
          </p:cNvPr>
          <p:cNvSpPr/>
          <p:nvPr/>
        </p:nvSpPr>
        <p:spPr>
          <a:xfrm rot="5400000" flipV="1">
            <a:off x="4379749" y="2412764"/>
            <a:ext cx="170880" cy="2594864"/>
          </a:xfrm>
          <a:prstGeom prst="rightBrace">
            <a:avLst>
              <a:gd name="adj1" fmla="val 8333"/>
              <a:gd name="adj2" fmla="val 51369"/>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txBody>
          <a:bodyPr rtlCol="0" anchor="ctr"/>
          <a:lstStyle/>
          <a:p>
            <a:pPr algn="ctr" defTabSz="685800"/>
            <a:endParaRPr lang="es-MX" sz="1350" kern="0">
              <a:solidFill>
                <a:sysClr val="windowText" lastClr="000000"/>
              </a:solidFill>
              <a:latin typeface="Montserrat Medium" panose="00000600000000000000" pitchFamily="2" charset="0"/>
            </a:endParaRPr>
          </a:p>
        </p:txBody>
      </p:sp>
      <p:sp>
        <p:nvSpPr>
          <p:cNvPr id="22" name="68 CuadroTexto">
            <a:extLst>
              <a:ext uri="{FF2B5EF4-FFF2-40B4-BE49-F238E27FC236}">
                <a16:creationId xmlns:a16="http://schemas.microsoft.com/office/drawing/2014/main" id="{1E854E5C-02E9-2E78-955F-3F213C31CEAC}"/>
              </a:ext>
            </a:extLst>
          </p:cNvPr>
          <p:cNvSpPr txBox="1"/>
          <p:nvPr/>
        </p:nvSpPr>
        <p:spPr>
          <a:xfrm>
            <a:off x="1213468" y="1559837"/>
            <a:ext cx="882340" cy="384721"/>
          </a:xfrm>
          <a:prstGeom prst="rect">
            <a:avLst/>
          </a:prstGeom>
          <a:noFill/>
        </p:spPr>
        <p:txBody>
          <a:bodyPr wrap="square" rtlCol="0">
            <a:spAutoFit/>
          </a:bodyPr>
          <a:lstStyle>
            <a:defPPr>
              <a:defRPr lang="es-CO"/>
            </a:defPPr>
            <a:lvl1pPr algn="ctr" defTabSz="685800">
              <a:defRPr sz="1050" b="1" kern="0">
                <a:solidFill>
                  <a:schemeClr val="bg1">
                    <a:lumMod val="50000"/>
                  </a:schemeClr>
                </a:solidFill>
                <a:latin typeface="Arial" panose="020B0604020202020204" pitchFamily="34" charset="0"/>
                <a:cs typeface="Arial" panose="020B0604020202020204" pitchFamily="34" charset="0"/>
              </a:defRPr>
            </a:lvl1pPr>
          </a:lstStyle>
          <a:p>
            <a:r>
              <a:rPr lang="es-MX" sz="950" dirty="0">
                <a:solidFill>
                  <a:schemeClr val="accent2">
                    <a:lumMod val="50000"/>
                  </a:schemeClr>
                </a:solidFill>
                <a:latin typeface="Montserrat Medium" panose="00000600000000000000" pitchFamily="2" charset="0"/>
              </a:rPr>
              <a:t>AL 01 </a:t>
            </a:r>
          </a:p>
          <a:p>
            <a:r>
              <a:rPr lang="es-MX" sz="950" dirty="0">
                <a:solidFill>
                  <a:schemeClr val="accent2">
                    <a:lumMod val="50000"/>
                  </a:schemeClr>
                </a:solidFill>
                <a:latin typeface="Montserrat Medium" panose="00000600000000000000" pitchFamily="2" charset="0"/>
              </a:rPr>
              <a:t>Ley 715</a:t>
            </a:r>
          </a:p>
        </p:txBody>
      </p:sp>
      <p:cxnSp>
        <p:nvCxnSpPr>
          <p:cNvPr id="23" name="18 Conector recto">
            <a:extLst>
              <a:ext uri="{FF2B5EF4-FFF2-40B4-BE49-F238E27FC236}">
                <a16:creationId xmlns:a16="http://schemas.microsoft.com/office/drawing/2014/main" id="{3BAC1BC1-82FF-2B42-E301-C38F69C6A1DE}"/>
              </a:ext>
            </a:extLst>
          </p:cNvPr>
          <p:cNvCxnSpPr>
            <a:cxnSpLocks/>
          </p:cNvCxnSpPr>
          <p:nvPr/>
        </p:nvCxnSpPr>
        <p:spPr>
          <a:xfrm>
            <a:off x="3156114" y="4062993"/>
            <a:ext cx="11643" cy="2594982"/>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24" name="127 Conector recto">
            <a:extLst>
              <a:ext uri="{FF2B5EF4-FFF2-40B4-BE49-F238E27FC236}">
                <a16:creationId xmlns:a16="http://schemas.microsoft.com/office/drawing/2014/main" id="{4CDBA956-3128-85AF-FC5E-319BE8C8DEF6}"/>
              </a:ext>
            </a:extLst>
          </p:cNvPr>
          <p:cNvCxnSpPr>
            <a:cxnSpLocks/>
          </p:cNvCxnSpPr>
          <p:nvPr/>
        </p:nvCxnSpPr>
        <p:spPr>
          <a:xfrm>
            <a:off x="995312" y="4062993"/>
            <a:ext cx="10916594" cy="61464"/>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25" name="133 Conector recto">
            <a:extLst>
              <a:ext uri="{FF2B5EF4-FFF2-40B4-BE49-F238E27FC236}">
                <a16:creationId xmlns:a16="http://schemas.microsoft.com/office/drawing/2014/main" id="{E12C1636-3719-FB38-F619-D1F10FF135B9}"/>
              </a:ext>
            </a:extLst>
          </p:cNvPr>
          <p:cNvCxnSpPr>
            <a:cxnSpLocks/>
          </p:cNvCxnSpPr>
          <p:nvPr/>
        </p:nvCxnSpPr>
        <p:spPr>
          <a:xfrm>
            <a:off x="5882236" y="4093725"/>
            <a:ext cx="0" cy="2564250"/>
          </a:xfrm>
          <a:prstGeom prst="line">
            <a:avLst/>
          </a:prstGeom>
          <a:ln/>
        </p:spPr>
        <p:style>
          <a:lnRef idx="3">
            <a:schemeClr val="accent6"/>
          </a:lnRef>
          <a:fillRef idx="0">
            <a:schemeClr val="accent6"/>
          </a:fillRef>
          <a:effectRef idx="2">
            <a:schemeClr val="accent6"/>
          </a:effectRef>
          <a:fontRef idx="minor">
            <a:schemeClr val="tx1"/>
          </a:fontRef>
        </p:style>
      </p:cxnSp>
      <p:grpSp>
        <p:nvGrpSpPr>
          <p:cNvPr id="26" name="Grupo 25">
            <a:extLst>
              <a:ext uri="{FF2B5EF4-FFF2-40B4-BE49-F238E27FC236}">
                <a16:creationId xmlns:a16="http://schemas.microsoft.com/office/drawing/2014/main" id="{854D3A17-BDCC-C25F-C1C3-778576133456}"/>
              </a:ext>
            </a:extLst>
          </p:cNvPr>
          <p:cNvGrpSpPr/>
          <p:nvPr/>
        </p:nvGrpSpPr>
        <p:grpSpPr>
          <a:xfrm>
            <a:off x="2499980" y="2056196"/>
            <a:ext cx="583814" cy="420627"/>
            <a:chOff x="2587826" y="2036882"/>
            <a:chExt cx="583814" cy="420627"/>
          </a:xfrm>
        </p:grpSpPr>
        <p:sp>
          <p:nvSpPr>
            <p:cNvPr id="27" name="Elipse 26">
              <a:extLst>
                <a:ext uri="{FF2B5EF4-FFF2-40B4-BE49-F238E27FC236}">
                  <a16:creationId xmlns:a16="http://schemas.microsoft.com/office/drawing/2014/main" id="{0F1A8700-12C3-07D3-4615-E350F67042D8}"/>
                </a:ext>
              </a:extLst>
            </p:cNvPr>
            <p:cNvSpPr/>
            <p:nvPr/>
          </p:nvSpPr>
          <p:spPr>
            <a:xfrm>
              <a:off x="2644984" y="2036882"/>
              <a:ext cx="462515" cy="420627"/>
            </a:xfrm>
            <a:prstGeom prst="ellipse">
              <a:avLst/>
            </a:prstGeom>
            <a:solidFill>
              <a:schemeClr val="accent1">
                <a:lumMod val="75000"/>
              </a:schemeClr>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s-CO" sz="1350" kern="0" dirty="0">
                <a:solidFill>
                  <a:schemeClr val="bg1"/>
                </a:solidFill>
                <a:latin typeface="Montserrat Medium" panose="00000600000000000000" pitchFamily="2" charset="0"/>
              </a:endParaRPr>
            </a:p>
          </p:txBody>
        </p:sp>
        <p:sp>
          <p:nvSpPr>
            <p:cNvPr id="28" name="55 CuadroTexto">
              <a:extLst>
                <a:ext uri="{FF2B5EF4-FFF2-40B4-BE49-F238E27FC236}">
                  <a16:creationId xmlns:a16="http://schemas.microsoft.com/office/drawing/2014/main" id="{8050356D-DC90-5112-E766-07505319CA12}"/>
                </a:ext>
              </a:extLst>
            </p:cNvPr>
            <p:cNvSpPr txBox="1"/>
            <p:nvPr/>
          </p:nvSpPr>
          <p:spPr>
            <a:xfrm>
              <a:off x="2587826" y="2107801"/>
              <a:ext cx="583814" cy="276999"/>
            </a:xfrm>
            <a:prstGeom prst="rect">
              <a:avLst/>
            </a:prstGeom>
            <a:noFill/>
          </p:spPr>
          <p:txBody>
            <a:bodyPr wrap="none" rtlCol="0">
              <a:spAutoFit/>
            </a:bodyPr>
            <a:lstStyle/>
            <a:p>
              <a:pPr defTabSz="685800"/>
              <a:r>
                <a:rPr lang="es-MX" sz="1200" b="1" kern="0" dirty="0">
                  <a:solidFill>
                    <a:schemeClr val="bg1"/>
                  </a:solidFill>
                  <a:latin typeface="Montserrat Medium" panose="00000600000000000000" pitchFamily="2" charset="0"/>
                  <a:cs typeface="Arial" panose="020B0604020202020204" pitchFamily="34" charset="0"/>
                </a:rPr>
                <a:t>2007</a:t>
              </a:r>
            </a:p>
          </p:txBody>
        </p:sp>
      </p:grpSp>
      <p:grpSp>
        <p:nvGrpSpPr>
          <p:cNvPr id="29" name="Grupo 28">
            <a:extLst>
              <a:ext uri="{FF2B5EF4-FFF2-40B4-BE49-F238E27FC236}">
                <a16:creationId xmlns:a16="http://schemas.microsoft.com/office/drawing/2014/main" id="{CA037EED-ECEE-7E25-9A1A-C9F4E69742E6}"/>
              </a:ext>
            </a:extLst>
          </p:cNvPr>
          <p:cNvGrpSpPr/>
          <p:nvPr/>
        </p:nvGrpSpPr>
        <p:grpSpPr>
          <a:xfrm>
            <a:off x="3565014" y="2045005"/>
            <a:ext cx="503664" cy="420627"/>
            <a:chOff x="3563163" y="2020312"/>
            <a:chExt cx="503664" cy="420627"/>
          </a:xfrm>
        </p:grpSpPr>
        <p:sp>
          <p:nvSpPr>
            <p:cNvPr id="30" name="Elipse 29">
              <a:extLst>
                <a:ext uri="{FF2B5EF4-FFF2-40B4-BE49-F238E27FC236}">
                  <a16:creationId xmlns:a16="http://schemas.microsoft.com/office/drawing/2014/main" id="{5CE62209-F725-351F-1D10-F18224068C53}"/>
                </a:ext>
              </a:extLst>
            </p:cNvPr>
            <p:cNvSpPr/>
            <p:nvPr/>
          </p:nvSpPr>
          <p:spPr>
            <a:xfrm>
              <a:off x="3603970" y="2020312"/>
              <a:ext cx="462515" cy="420627"/>
            </a:xfrm>
            <a:prstGeom prst="ellipse">
              <a:avLst/>
            </a:prstGeom>
            <a:solidFill>
              <a:schemeClr val="accent1">
                <a:lumMod val="20000"/>
                <a:lumOff val="80000"/>
              </a:schemeClr>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s-CO" sz="1350" kern="0" dirty="0">
                <a:solidFill>
                  <a:sysClr val="windowText" lastClr="000000"/>
                </a:solidFill>
                <a:latin typeface="Montserrat Medium" panose="00000600000000000000" pitchFamily="2" charset="0"/>
              </a:endParaRPr>
            </a:p>
          </p:txBody>
        </p:sp>
        <p:sp>
          <p:nvSpPr>
            <p:cNvPr id="31" name="59 CuadroTexto">
              <a:extLst>
                <a:ext uri="{FF2B5EF4-FFF2-40B4-BE49-F238E27FC236}">
                  <a16:creationId xmlns:a16="http://schemas.microsoft.com/office/drawing/2014/main" id="{9B4673E2-261E-04A6-6126-415C67DFC595}"/>
                </a:ext>
              </a:extLst>
            </p:cNvPr>
            <p:cNvSpPr txBox="1"/>
            <p:nvPr/>
          </p:nvSpPr>
          <p:spPr>
            <a:xfrm>
              <a:off x="3563163" y="2097109"/>
              <a:ext cx="503664" cy="276999"/>
            </a:xfrm>
            <a:prstGeom prst="rect">
              <a:avLst/>
            </a:prstGeom>
            <a:noFill/>
          </p:spPr>
          <p:txBody>
            <a:bodyPr wrap="none" rtlCol="0">
              <a:spAutoFit/>
            </a:bodyPr>
            <a:lstStyle>
              <a:defPPr>
                <a:defRPr lang="es-CO"/>
              </a:defPPr>
              <a:lvl1pPr defTabSz="685800">
                <a:defRPr sz="1200" b="1" kern="0">
                  <a:solidFill>
                    <a:schemeClr val="tx2">
                      <a:lumMod val="75000"/>
                    </a:schemeClr>
                  </a:solidFill>
                  <a:latin typeface="Arial" panose="020B0604020202020204" pitchFamily="34" charset="0"/>
                  <a:cs typeface="Arial" panose="020B0604020202020204" pitchFamily="34" charset="0"/>
                </a:defRPr>
              </a:lvl1pPr>
            </a:lstStyle>
            <a:p>
              <a:r>
                <a:rPr lang="es-MX" dirty="0">
                  <a:solidFill>
                    <a:schemeClr val="tx1"/>
                  </a:solidFill>
                  <a:latin typeface="Montserrat Medium" panose="00000600000000000000" pitchFamily="2" charset="0"/>
                </a:rPr>
                <a:t>2011</a:t>
              </a:r>
            </a:p>
          </p:txBody>
        </p:sp>
      </p:grpSp>
      <p:grpSp>
        <p:nvGrpSpPr>
          <p:cNvPr id="32" name="Grupo 31">
            <a:extLst>
              <a:ext uri="{FF2B5EF4-FFF2-40B4-BE49-F238E27FC236}">
                <a16:creationId xmlns:a16="http://schemas.microsoft.com/office/drawing/2014/main" id="{3CE175BB-74FF-BBAD-4176-69E013EAFB7F}"/>
              </a:ext>
            </a:extLst>
          </p:cNvPr>
          <p:cNvGrpSpPr/>
          <p:nvPr/>
        </p:nvGrpSpPr>
        <p:grpSpPr>
          <a:xfrm>
            <a:off x="4493574" y="2045005"/>
            <a:ext cx="540533" cy="420627"/>
            <a:chOff x="4485758" y="2011882"/>
            <a:chExt cx="540533" cy="420627"/>
          </a:xfrm>
        </p:grpSpPr>
        <p:sp>
          <p:nvSpPr>
            <p:cNvPr id="33" name="Elipse 32">
              <a:extLst>
                <a:ext uri="{FF2B5EF4-FFF2-40B4-BE49-F238E27FC236}">
                  <a16:creationId xmlns:a16="http://schemas.microsoft.com/office/drawing/2014/main" id="{10C3E995-7398-9B40-5099-2AC6D7069FC5}"/>
                </a:ext>
              </a:extLst>
            </p:cNvPr>
            <p:cNvSpPr/>
            <p:nvPr/>
          </p:nvSpPr>
          <p:spPr>
            <a:xfrm>
              <a:off x="4516754" y="2011882"/>
              <a:ext cx="462515" cy="420627"/>
            </a:xfrm>
            <a:prstGeom prst="ellipse">
              <a:avLst/>
            </a:prstGeom>
            <a:solidFill>
              <a:schemeClr val="accent1">
                <a:lumMod val="75000"/>
              </a:schemeClr>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s-CO" sz="1350" kern="0" dirty="0">
                <a:solidFill>
                  <a:schemeClr val="bg1"/>
                </a:solidFill>
                <a:latin typeface="Montserrat Medium" panose="00000600000000000000" pitchFamily="2" charset="0"/>
              </a:endParaRPr>
            </a:p>
          </p:txBody>
        </p:sp>
        <p:sp>
          <p:nvSpPr>
            <p:cNvPr id="34" name="59 CuadroTexto">
              <a:extLst>
                <a:ext uri="{FF2B5EF4-FFF2-40B4-BE49-F238E27FC236}">
                  <a16:creationId xmlns:a16="http://schemas.microsoft.com/office/drawing/2014/main" id="{404C5F90-AFE2-224C-C585-B825FD325D6D}"/>
                </a:ext>
              </a:extLst>
            </p:cNvPr>
            <p:cNvSpPr txBox="1"/>
            <p:nvPr/>
          </p:nvSpPr>
          <p:spPr>
            <a:xfrm>
              <a:off x="4485758" y="2092960"/>
              <a:ext cx="540533" cy="276999"/>
            </a:xfrm>
            <a:prstGeom prst="rect">
              <a:avLst/>
            </a:prstGeom>
            <a:noFill/>
          </p:spPr>
          <p:txBody>
            <a:bodyPr wrap="none" rtlCol="0">
              <a:spAutoFit/>
            </a:bodyPr>
            <a:lstStyle>
              <a:defPPr>
                <a:defRPr lang="es-CO"/>
              </a:defPPr>
              <a:lvl1pPr defTabSz="685800">
                <a:defRPr sz="1200" b="1" kern="0">
                  <a:solidFill>
                    <a:schemeClr val="tx2">
                      <a:lumMod val="75000"/>
                    </a:schemeClr>
                  </a:solidFill>
                  <a:latin typeface="Arial" panose="020B0604020202020204" pitchFamily="34" charset="0"/>
                  <a:cs typeface="Arial" panose="020B0604020202020204" pitchFamily="34" charset="0"/>
                </a:defRPr>
              </a:lvl1pPr>
            </a:lstStyle>
            <a:p>
              <a:r>
                <a:rPr lang="es-MX" dirty="0">
                  <a:solidFill>
                    <a:schemeClr val="bg1"/>
                  </a:solidFill>
                  <a:latin typeface="Montserrat Medium" panose="00000600000000000000" pitchFamily="2" charset="0"/>
                </a:rPr>
                <a:t>2014</a:t>
              </a:r>
            </a:p>
          </p:txBody>
        </p:sp>
      </p:grpSp>
      <p:grpSp>
        <p:nvGrpSpPr>
          <p:cNvPr id="35" name="Grupo 34">
            <a:extLst>
              <a:ext uri="{FF2B5EF4-FFF2-40B4-BE49-F238E27FC236}">
                <a16:creationId xmlns:a16="http://schemas.microsoft.com/office/drawing/2014/main" id="{D6816FB9-FC3D-BD90-DCF6-16061779FF67}"/>
              </a:ext>
            </a:extLst>
          </p:cNvPr>
          <p:cNvGrpSpPr/>
          <p:nvPr/>
        </p:nvGrpSpPr>
        <p:grpSpPr>
          <a:xfrm>
            <a:off x="5447209" y="2054268"/>
            <a:ext cx="543739" cy="420627"/>
            <a:chOff x="5430956" y="2020313"/>
            <a:chExt cx="543739" cy="420627"/>
          </a:xfrm>
        </p:grpSpPr>
        <p:sp>
          <p:nvSpPr>
            <p:cNvPr id="36" name="Elipse 35">
              <a:extLst>
                <a:ext uri="{FF2B5EF4-FFF2-40B4-BE49-F238E27FC236}">
                  <a16:creationId xmlns:a16="http://schemas.microsoft.com/office/drawing/2014/main" id="{D53E4C46-13E7-4899-7C66-D12A2BDC87E6}"/>
                </a:ext>
              </a:extLst>
            </p:cNvPr>
            <p:cNvSpPr/>
            <p:nvPr/>
          </p:nvSpPr>
          <p:spPr>
            <a:xfrm>
              <a:off x="5474598" y="2020313"/>
              <a:ext cx="462515" cy="420627"/>
            </a:xfrm>
            <a:prstGeom prst="ellipse">
              <a:avLst/>
            </a:prstGeom>
            <a:solidFill>
              <a:schemeClr val="accent1">
                <a:lumMod val="20000"/>
                <a:lumOff val="80000"/>
              </a:schemeClr>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s-CO" sz="1350" kern="0" dirty="0">
                <a:solidFill>
                  <a:sysClr val="windowText" lastClr="000000"/>
                </a:solidFill>
                <a:latin typeface="Montserrat Medium" panose="00000600000000000000" pitchFamily="2" charset="0"/>
              </a:endParaRPr>
            </a:p>
          </p:txBody>
        </p:sp>
        <p:sp>
          <p:nvSpPr>
            <p:cNvPr id="37" name="59 CuadroTexto">
              <a:extLst>
                <a:ext uri="{FF2B5EF4-FFF2-40B4-BE49-F238E27FC236}">
                  <a16:creationId xmlns:a16="http://schemas.microsoft.com/office/drawing/2014/main" id="{AC59290A-64E9-8EAE-ECA8-82EC3A76AF4B}"/>
                </a:ext>
              </a:extLst>
            </p:cNvPr>
            <p:cNvSpPr txBox="1"/>
            <p:nvPr/>
          </p:nvSpPr>
          <p:spPr>
            <a:xfrm>
              <a:off x="5430956" y="2109441"/>
              <a:ext cx="543739" cy="276999"/>
            </a:xfrm>
            <a:prstGeom prst="rect">
              <a:avLst/>
            </a:prstGeom>
            <a:noFill/>
          </p:spPr>
          <p:txBody>
            <a:bodyPr wrap="none" rtlCol="0">
              <a:spAutoFit/>
            </a:bodyPr>
            <a:lstStyle>
              <a:defPPr>
                <a:defRPr lang="es-ES"/>
              </a:defPPr>
              <a:lvl1pPr>
                <a:defRPr sz="1600" b="1">
                  <a:solidFill>
                    <a:schemeClr val="tx2">
                      <a:lumMod val="75000"/>
                    </a:schemeClr>
                  </a:solidFill>
                  <a:latin typeface="Arial" panose="020B0604020202020204" pitchFamily="34" charset="0"/>
                  <a:cs typeface="Arial" panose="020B0604020202020204" pitchFamily="34" charset="0"/>
                </a:defRPr>
              </a:lvl1pPr>
            </a:lstStyle>
            <a:p>
              <a:pPr defTabSz="685800"/>
              <a:r>
                <a:rPr lang="es-MX" sz="1200" kern="0" dirty="0">
                  <a:solidFill>
                    <a:schemeClr val="tx1"/>
                  </a:solidFill>
                  <a:latin typeface="Montserrat Medium" panose="00000600000000000000" pitchFamily="2" charset="0"/>
                </a:rPr>
                <a:t>2015</a:t>
              </a:r>
            </a:p>
          </p:txBody>
        </p:sp>
      </p:grpSp>
      <p:grpSp>
        <p:nvGrpSpPr>
          <p:cNvPr id="38" name="Grupo 37">
            <a:extLst>
              <a:ext uri="{FF2B5EF4-FFF2-40B4-BE49-F238E27FC236}">
                <a16:creationId xmlns:a16="http://schemas.microsoft.com/office/drawing/2014/main" id="{15467BFA-984C-8679-0DD7-04FB0F9DABFA}"/>
              </a:ext>
            </a:extLst>
          </p:cNvPr>
          <p:cNvGrpSpPr/>
          <p:nvPr/>
        </p:nvGrpSpPr>
        <p:grpSpPr>
          <a:xfrm>
            <a:off x="6381733" y="2051128"/>
            <a:ext cx="543739" cy="420627"/>
            <a:chOff x="6383102" y="2031734"/>
            <a:chExt cx="543739" cy="420627"/>
          </a:xfrm>
        </p:grpSpPr>
        <p:sp>
          <p:nvSpPr>
            <p:cNvPr id="39" name="Elipse 38">
              <a:extLst>
                <a:ext uri="{FF2B5EF4-FFF2-40B4-BE49-F238E27FC236}">
                  <a16:creationId xmlns:a16="http://schemas.microsoft.com/office/drawing/2014/main" id="{74F164CA-4040-BC79-0925-1E8F5599798D}"/>
                </a:ext>
              </a:extLst>
            </p:cNvPr>
            <p:cNvSpPr/>
            <p:nvPr/>
          </p:nvSpPr>
          <p:spPr>
            <a:xfrm>
              <a:off x="6428989" y="2031734"/>
              <a:ext cx="462515" cy="420627"/>
            </a:xfrm>
            <a:prstGeom prst="ellipse">
              <a:avLst/>
            </a:prstGeom>
            <a:solidFill>
              <a:schemeClr val="accent1">
                <a:lumMod val="75000"/>
              </a:schemeClr>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s-CO" sz="1350" kern="0" dirty="0">
                <a:solidFill>
                  <a:schemeClr val="bg1"/>
                </a:solidFill>
                <a:latin typeface="Montserrat Medium" panose="00000600000000000000" pitchFamily="2" charset="0"/>
              </a:endParaRPr>
            </a:p>
          </p:txBody>
        </p:sp>
        <p:sp>
          <p:nvSpPr>
            <p:cNvPr id="40" name="59 CuadroTexto">
              <a:extLst>
                <a:ext uri="{FF2B5EF4-FFF2-40B4-BE49-F238E27FC236}">
                  <a16:creationId xmlns:a16="http://schemas.microsoft.com/office/drawing/2014/main" id="{ED5DBB4A-3077-2293-BE1A-C3FDE85E1902}"/>
                </a:ext>
              </a:extLst>
            </p:cNvPr>
            <p:cNvSpPr txBox="1"/>
            <p:nvPr/>
          </p:nvSpPr>
          <p:spPr>
            <a:xfrm>
              <a:off x="6383102" y="2107801"/>
              <a:ext cx="543739" cy="276999"/>
            </a:xfrm>
            <a:prstGeom prst="rect">
              <a:avLst/>
            </a:prstGeom>
            <a:noFill/>
          </p:spPr>
          <p:txBody>
            <a:bodyPr wrap="none" rtlCol="0">
              <a:spAutoFit/>
            </a:bodyPr>
            <a:lstStyle>
              <a:defPPr>
                <a:defRPr lang="es-ES"/>
              </a:defPPr>
              <a:lvl1pPr>
                <a:defRPr sz="1600" b="1">
                  <a:solidFill>
                    <a:schemeClr val="tx2">
                      <a:lumMod val="75000"/>
                    </a:schemeClr>
                  </a:solidFill>
                  <a:latin typeface="Arial" panose="020B0604020202020204" pitchFamily="34" charset="0"/>
                  <a:cs typeface="Arial" panose="020B0604020202020204" pitchFamily="34" charset="0"/>
                </a:defRPr>
              </a:lvl1pPr>
            </a:lstStyle>
            <a:p>
              <a:pPr defTabSz="685800"/>
              <a:r>
                <a:rPr lang="es-MX" sz="1200" kern="0" dirty="0">
                  <a:solidFill>
                    <a:schemeClr val="bg1"/>
                  </a:solidFill>
                  <a:latin typeface="Montserrat Medium" panose="00000600000000000000" pitchFamily="2" charset="0"/>
                </a:rPr>
                <a:t>2016</a:t>
              </a:r>
            </a:p>
          </p:txBody>
        </p:sp>
      </p:grpSp>
      <p:grpSp>
        <p:nvGrpSpPr>
          <p:cNvPr id="41" name="Grupo 40">
            <a:extLst>
              <a:ext uri="{FF2B5EF4-FFF2-40B4-BE49-F238E27FC236}">
                <a16:creationId xmlns:a16="http://schemas.microsoft.com/office/drawing/2014/main" id="{5BC5C699-D32C-60F2-E04D-BFD94AEF01A0}"/>
              </a:ext>
            </a:extLst>
          </p:cNvPr>
          <p:cNvGrpSpPr/>
          <p:nvPr/>
        </p:nvGrpSpPr>
        <p:grpSpPr>
          <a:xfrm>
            <a:off x="7375053" y="2045004"/>
            <a:ext cx="555252" cy="420627"/>
            <a:chOff x="7383380" y="2035988"/>
            <a:chExt cx="555252" cy="420627"/>
          </a:xfrm>
        </p:grpSpPr>
        <p:sp>
          <p:nvSpPr>
            <p:cNvPr id="42" name="Elipse 41">
              <a:extLst>
                <a:ext uri="{FF2B5EF4-FFF2-40B4-BE49-F238E27FC236}">
                  <a16:creationId xmlns:a16="http://schemas.microsoft.com/office/drawing/2014/main" id="{C949CA2C-DEFB-62CF-7425-6E2FA5938950}"/>
                </a:ext>
              </a:extLst>
            </p:cNvPr>
            <p:cNvSpPr/>
            <p:nvPr/>
          </p:nvSpPr>
          <p:spPr>
            <a:xfrm>
              <a:off x="7418717" y="2035988"/>
              <a:ext cx="462515" cy="420627"/>
            </a:xfrm>
            <a:prstGeom prst="ellipse">
              <a:avLst/>
            </a:prstGeom>
            <a:solidFill>
              <a:schemeClr val="accent1">
                <a:lumMod val="20000"/>
                <a:lumOff val="80000"/>
              </a:schemeClr>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s-CO" sz="1350" kern="0" dirty="0">
                <a:solidFill>
                  <a:sysClr val="windowText" lastClr="000000"/>
                </a:solidFill>
                <a:latin typeface="Montserrat Medium" panose="00000600000000000000" pitchFamily="2" charset="0"/>
              </a:endParaRPr>
            </a:p>
          </p:txBody>
        </p:sp>
        <p:sp>
          <p:nvSpPr>
            <p:cNvPr id="43" name="60 CuadroTexto">
              <a:extLst>
                <a:ext uri="{FF2B5EF4-FFF2-40B4-BE49-F238E27FC236}">
                  <a16:creationId xmlns:a16="http://schemas.microsoft.com/office/drawing/2014/main" id="{89D0F28B-936B-172C-C0FC-80C52D858070}"/>
                </a:ext>
              </a:extLst>
            </p:cNvPr>
            <p:cNvSpPr txBox="1"/>
            <p:nvPr/>
          </p:nvSpPr>
          <p:spPr>
            <a:xfrm>
              <a:off x="7383380" y="2109456"/>
              <a:ext cx="555252" cy="276999"/>
            </a:xfrm>
            <a:prstGeom prst="rect">
              <a:avLst/>
            </a:prstGeom>
            <a:noFill/>
          </p:spPr>
          <p:txBody>
            <a:bodyPr wrap="square" rtlCol="0">
              <a:spAutoFit/>
            </a:bodyPr>
            <a:lstStyle>
              <a:defPPr>
                <a:defRPr lang="es-ES"/>
              </a:defPPr>
              <a:lvl1pPr>
                <a:defRPr sz="1600" b="1">
                  <a:solidFill>
                    <a:schemeClr val="tx2">
                      <a:lumMod val="75000"/>
                    </a:schemeClr>
                  </a:solidFill>
                  <a:latin typeface="Arial" panose="020B0604020202020204" pitchFamily="34" charset="0"/>
                  <a:cs typeface="Arial" panose="020B0604020202020204" pitchFamily="34" charset="0"/>
                </a:defRPr>
              </a:lvl1pPr>
            </a:lstStyle>
            <a:p>
              <a:pPr defTabSz="685800"/>
              <a:r>
                <a:rPr lang="es-MX" sz="1200" kern="0" dirty="0">
                  <a:solidFill>
                    <a:schemeClr val="tx1"/>
                  </a:solidFill>
                  <a:latin typeface="Montserrat Medium" panose="00000600000000000000" pitchFamily="2" charset="0"/>
                </a:rPr>
                <a:t>2017</a:t>
              </a:r>
            </a:p>
          </p:txBody>
        </p:sp>
      </p:grpSp>
      <p:sp>
        <p:nvSpPr>
          <p:cNvPr id="44" name="Rectángulo 43">
            <a:extLst>
              <a:ext uri="{FF2B5EF4-FFF2-40B4-BE49-F238E27FC236}">
                <a16:creationId xmlns:a16="http://schemas.microsoft.com/office/drawing/2014/main" id="{F9C956BC-1211-6B5A-65CE-53466A8FD601}"/>
              </a:ext>
            </a:extLst>
          </p:cNvPr>
          <p:cNvSpPr/>
          <p:nvPr/>
        </p:nvSpPr>
        <p:spPr>
          <a:xfrm>
            <a:off x="1307739" y="3214815"/>
            <a:ext cx="1533527" cy="553998"/>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17E7C"/>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rgbClr val="333300">
                      <a:alpha val="50000"/>
                    </a:srgbClr>
                  </a:outerShdw>
                </a:effectLst>
              </a14:hiddenEffects>
            </a:ext>
          </a:extLst>
        </p:spPr>
        <p:txBody>
          <a:bodyPr wrap="square">
            <a:spAutoFit/>
          </a:bodyPr>
          <a:lstStyle/>
          <a:p>
            <a:pPr algn="ctr" defTabSz="685800">
              <a:spcBef>
                <a:spcPct val="50000"/>
              </a:spcBef>
            </a:pPr>
            <a:r>
              <a:rPr lang="es-MX" sz="1000" b="1" kern="0" dirty="0">
                <a:solidFill>
                  <a:schemeClr val="accent2">
                    <a:lumMod val="50000"/>
                  </a:schemeClr>
                </a:solidFill>
                <a:latin typeface="Montserrat Medium" panose="00000600000000000000" pitchFamily="2" charset="0"/>
                <a:ea typeface="MS PGothic" panose="020B0600070205080204" pitchFamily="34" charset="-128"/>
              </a:rPr>
              <a:t>La participación de APSB hacía parte de PG 17%.</a:t>
            </a:r>
            <a:endParaRPr lang="es-ES" sz="1000" b="1" kern="0" dirty="0">
              <a:solidFill>
                <a:schemeClr val="accent2">
                  <a:lumMod val="50000"/>
                </a:schemeClr>
              </a:solidFill>
              <a:latin typeface="Montserrat Medium" panose="00000600000000000000" pitchFamily="2" charset="0"/>
              <a:ea typeface="MS PGothic" panose="020B0600070205080204" pitchFamily="34" charset="-128"/>
            </a:endParaRPr>
          </a:p>
        </p:txBody>
      </p:sp>
      <p:grpSp>
        <p:nvGrpSpPr>
          <p:cNvPr id="45" name="Grupo 44">
            <a:extLst>
              <a:ext uri="{FF2B5EF4-FFF2-40B4-BE49-F238E27FC236}">
                <a16:creationId xmlns:a16="http://schemas.microsoft.com/office/drawing/2014/main" id="{C8C1C299-8D1C-2223-BCB4-A8278A35D66A}"/>
              </a:ext>
            </a:extLst>
          </p:cNvPr>
          <p:cNvGrpSpPr/>
          <p:nvPr/>
        </p:nvGrpSpPr>
        <p:grpSpPr>
          <a:xfrm>
            <a:off x="8465556" y="2045004"/>
            <a:ext cx="545342" cy="420627"/>
            <a:chOff x="8430508" y="2045006"/>
            <a:chExt cx="545342" cy="420627"/>
          </a:xfrm>
        </p:grpSpPr>
        <p:sp>
          <p:nvSpPr>
            <p:cNvPr id="46" name="Elipse 45">
              <a:extLst>
                <a:ext uri="{FF2B5EF4-FFF2-40B4-BE49-F238E27FC236}">
                  <a16:creationId xmlns:a16="http://schemas.microsoft.com/office/drawing/2014/main" id="{7FBE1117-BB07-42CE-70F8-8C42ED913DF5}"/>
                </a:ext>
              </a:extLst>
            </p:cNvPr>
            <p:cNvSpPr/>
            <p:nvPr/>
          </p:nvSpPr>
          <p:spPr>
            <a:xfrm>
              <a:off x="8465845" y="2045006"/>
              <a:ext cx="462515" cy="420627"/>
            </a:xfrm>
            <a:prstGeom prst="ellipse">
              <a:avLst/>
            </a:prstGeom>
            <a:solidFill>
              <a:schemeClr val="accent1">
                <a:lumMod val="75000"/>
              </a:schemeClr>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s-CO" sz="1350" kern="0" dirty="0">
                <a:solidFill>
                  <a:schemeClr val="bg1"/>
                </a:solidFill>
                <a:latin typeface="Montserrat Medium" panose="00000600000000000000" pitchFamily="2" charset="0"/>
              </a:endParaRPr>
            </a:p>
          </p:txBody>
        </p:sp>
        <p:sp>
          <p:nvSpPr>
            <p:cNvPr id="47" name="59 CuadroTexto">
              <a:extLst>
                <a:ext uri="{FF2B5EF4-FFF2-40B4-BE49-F238E27FC236}">
                  <a16:creationId xmlns:a16="http://schemas.microsoft.com/office/drawing/2014/main" id="{B25D22BB-4D22-E4D1-8814-664778C3E4DD}"/>
                </a:ext>
              </a:extLst>
            </p:cNvPr>
            <p:cNvSpPr txBox="1"/>
            <p:nvPr/>
          </p:nvSpPr>
          <p:spPr>
            <a:xfrm>
              <a:off x="8430508" y="2107801"/>
              <a:ext cx="545342" cy="276999"/>
            </a:xfrm>
            <a:prstGeom prst="rect">
              <a:avLst/>
            </a:prstGeom>
            <a:noFill/>
          </p:spPr>
          <p:txBody>
            <a:bodyPr wrap="none" rtlCol="0">
              <a:spAutoFit/>
            </a:bodyPr>
            <a:lstStyle>
              <a:defPPr>
                <a:defRPr lang="es-ES"/>
              </a:defPPr>
              <a:lvl1pPr>
                <a:defRPr sz="1600" b="1">
                  <a:solidFill>
                    <a:schemeClr val="tx2">
                      <a:lumMod val="75000"/>
                    </a:schemeClr>
                  </a:solidFill>
                  <a:latin typeface="Arial" panose="020B0604020202020204" pitchFamily="34" charset="0"/>
                  <a:cs typeface="Arial" panose="020B0604020202020204" pitchFamily="34" charset="0"/>
                </a:defRPr>
              </a:lvl1pPr>
            </a:lstStyle>
            <a:p>
              <a:pPr defTabSz="685800"/>
              <a:r>
                <a:rPr lang="es-MX" sz="1200" kern="0" dirty="0">
                  <a:solidFill>
                    <a:schemeClr val="bg1"/>
                  </a:solidFill>
                  <a:latin typeface="Montserrat Medium" panose="00000600000000000000" pitchFamily="2" charset="0"/>
                </a:rPr>
                <a:t>2018</a:t>
              </a:r>
            </a:p>
          </p:txBody>
        </p:sp>
      </p:grpSp>
      <p:cxnSp>
        <p:nvCxnSpPr>
          <p:cNvPr id="48" name="133 Conector recto">
            <a:extLst>
              <a:ext uri="{FF2B5EF4-FFF2-40B4-BE49-F238E27FC236}">
                <a16:creationId xmlns:a16="http://schemas.microsoft.com/office/drawing/2014/main" id="{A3CD053F-670E-3413-BE6D-542EAA31AEAD}"/>
              </a:ext>
            </a:extLst>
          </p:cNvPr>
          <p:cNvCxnSpPr>
            <a:cxnSpLocks/>
          </p:cNvCxnSpPr>
          <p:nvPr/>
        </p:nvCxnSpPr>
        <p:spPr>
          <a:xfrm>
            <a:off x="8278960" y="4116612"/>
            <a:ext cx="0" cy="2496973"/>
          </a:xfrm>
          <a:prstGeom prst="line">
            <a:avLst/>
          </a:prstGeom>
          <a:ln/>
        </p:spPr>
        <p:style>
          <a:lnRef idx="3">
            <a:schemeClr val="accent6"/>
          </a:lnRef>
          <a:fillRef idx="0">
            <a:schemeClr val="accent6"/>
          </a:fillRef>
          <a:effectRef idx="2">
            <a:schemeClr val="accent6"/>
          </a:effectRef>
          <a:fontRef idx="minor">
            <a:schemeClr val="tx1"/>
          </a:fontRef>
        </p:style>
      </p:cxnSp>
      <p:sp>
        <p:nvSpPr>
          <p:cNvPr id="49" name="Rectángulo 48">
            <a:extLst>
              <a:ext uri="{FF2B5EF4-FFF2-40B4-BE49-F238E27FC236}">
                <a16:creationId xmlns:a16="http://schemas.microsoft.com/office/drawing/2014/main" id="{0A7F3CB8-66F2-92F6-4D6D-3B53DFE49A5B}"/>
              </a:ext>
            </a:extLst>
          </p:cNvPr>
          <p:cNvSpPr/>
          <p:nvPr/>
        </p:nvSpPr>
        <p:spPr>
          <a:xfrm>
            <a:off x="8352521" y="4231360"/>
            <a:ext cx="1699484" cy="938719"/>
          </a:xfrm>
          <a:prstGeom prst="rect">
            <a:avLst/>
          </a:prstGeom>
        </p:spPr>
        <p:txBody>
          <a:bodyPr wrap="square">
            <a:spAutoFit/>
          </a:bodyPr>
          <a:lstStyle/>
          <a:p>
            <a:pPr algn="ctr" defTabSz="685800"/>
            <a:r>
              <a:rPr lang="es-CO" sz="1100" b="1" kern="0" dirty="0">
                <a:solidFill>
                  <a:schemeClr val="accent2">
                    <a:lumMod val="75000"/>
                  </a:schemeClr>
                </a:solidFill>
                <a:latin typeface="Montserrat Medium" panose="00000600000000000000" pitchFamily="2" charset="0"/>
                <a:cs typeface="Arial" panose="020B0604020202020204" pitchFamily="34" charset="0"/>
              </a:rPr>
              <a:t>Ley 1955 de 2019 PND</a:t>
            </a:r>
          </a:p>
          <a:p>
            <a:pPr algn="ctr"/>
            <a:r>
              <a:rPr lang="es-CO" sz="1100" dirty="0">
                <a:solidFill>
                  <a:srgbClr val="000000"/>
                </a:solidFill>
                <a:latin typeface="Montserrat Medium" panose="00000600000000000000" pitchFamily="2" charset="0"/>
              </a:rPr>
              <a:t>Modificó porcentajes, criterios y variables de la participación para salud.</a:t>
            </a:r>
          </a:p>
        </p:txBody>
      </p:sp>
      <p:sp>
        <p:nvSpPr>
          <p:cNvPr id="50" name="114 Cerrar llave">
            <a:extLst>
              <a:ext uri="{FF2B5EF4-FFF2-40B4-BE49-F238E27FC236}">
                <a16:creationId xmlns:a16="http://schemas.microsoft.com/office/drawing/2014/main" id="{70BBD59B-B447-F3E5-C585-05374A202E7A}"/>
              </a:ext>
            </a:extLst>
          </p:cNvPr>
          <p:cNvSpPr/>
          <p:nvPr/>
        </p:nvSpPr>
        <p:spPr>
          <a:xfrm rot="5400000" flipV="1">
            <a:off x="7997095" y="1231199"/>
            <a:ext cx="224956" cy="3500673"/>
          </a:xfrm>
          <a:prstGeom prst="rightBrace">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txBody>
          <a:bodyPr rtlCol="0" anchor="ctr"/>
          <a:lstStyle/>
          <a:p>
            <a:pPr algn="ctr" defTabSz="685800"/>
            <a:endParaRPr lang="es-MX" sz="1350" kern="0">
              <a:solidFill>
                <a:sysClr val="windowText" lastClr="000000"/>
              </a:solidFill>
              <a:latin typeface="Montserrat Medium" panose="00000600000000000000" pitchFamily="2" charset="0"/>
            </a:endParaRPr>
          </a:p>
        </p:txBody>
      </p:sp>
      <p:grpSp>
        <p:nvGrpSpPr>
          <p:cNvPr id="51" name="Grupo 50">
            <a:extLst>
              <a:ext uri="{FF2B5EF4-FFF2-40B4-BE49-F238E27FC236}">
                <a16:creationId xmlns:a16="http://schemas.microsoft.com/office/drawing/2014/main" id="{8D7AE3DA-9629-762F-0B33-BEFAAC9F4CDE}"/>
              </a:ext>
            </a:extLst>
          </p:cNvPr>
          <p:cNvGrpSpPr/>
          <p:nvPr/>
        </p:nvGrpSpPr>
        <p:grpSpPr>
          <a:xfrm>
            <a:off x="9594975" y="2049987"/>
            <a:ext cx="545342" cy="420627"/>
            <a:chOff x="9726200" y="2033292"/>
            <a:chExt cx="545342" cy="420627"/>
          </a:xfrm>
        </p:grpSpPr>
        <p:sp>
          <p:nvSpPr>
            <p:cNvPr id="52" name="Elipse 51">
              <a:extLst>
                <a:ext uri="{FF2B5EF4-FFF2-40B4-BE49-F238E27FC236}">
                  <a16:creationId xmlns:a16="http://schemas.microsoft.com/office/drawing/2014/main" id="{58879767-729F-E9C8-C02C-EDB50E327603}"/>
                </a:ext>
              </a:extLst>
            </p:cNvPr>
            <p:cNvSpPr/>
            <p:nvPr/>
          </p:nvSpPr>
          <p:spPr>
            <a:xfrm>
              <a:off x="9770578" y="2033292"/>
              <a:ext cx="462515" cy="420627"/>
            </a:xfrm>
            <a:prstGeom prst="ellipse">
              <a:avLst/>
            </a:prstGeom>
            <a:solidFill>
              <a:schemeClr val="accent1">
                <a:lumMod val="20000"/>
                <a:lumOff val="80000"/>
              </a:schemeClr>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s-CO" sz="1350" kern="0" dirty="0">
                <a:solidFill>
                  <a:sysClr val="windowText" lastClr="000000"/>
                </a:solidFill>
                <a:latin typeface="Montserrat Medium" panose="00000600000000000000" pitchFamily="2" charset="0"/>
              </a:endParaRPr>
            </a:p>
          </p:txBody>
        </p:sp>
        <p:sp>
          <p:nvSpPr>
            <p:cNvPr id="53" name="59 CuadroTexto">
              <a:extLst>
                <a:ext uri="{FF2B5EF4-FFF2-40B4-BE49-F238E27FC236}">
                  <a16:creationId xmlns:a16="http://schemas.microsoft.com/office/drawing/2014/main" id="{DCDE250E-B90D-618A-7B5D-1781A322A83D}"/>
                </a:ext>
              </a:extLst>
            </p:cNvPr>
            <p:cNvSpPr txBox="1"/>
            <p:nvPr/>
          </p:nvSpPr>
          <p:spPr>
            <a:xfrm>
              <a:off x="9726200" y="2103547"/>
              <a:ext cx="545342" cy="276999"/>
            </a:xfrm>
            <a:prstGeom prst="rect">
              <a:avLst/>
            </a:prstGeom>
            <a:noFill/>
          </p:spPr>
          <p:txBody>
            <a:bodyPr wrap="square" rtlCol="0">
              <a:spAutoFit/>
            </a:bodyPr>
            <a:lstStyle>
              <a:defPPr>
                <a:defRPr lang="es-ES"/>
              </a:defPPr>
              <a:lvl1pPr>
                <a:defRPr sz="1600" b="1">
                  <a:solidFill>
                    <a:schemeClr val="tx2">
                      <a:lumMod val="75000"/>
                    </a:schemeClr>
                  </a:solidFill>
                  <a:latin typeface="Arial" panose="020B0604020202020204" pitchFamily="34" charset="0"/>
                  <a:cs typeface="Arial" panose="020B0604020202020204" pitchFamily="34" charset="0"/>
                </a:defRPr>
              </a:lvl1pPr>
            </a:lstStyle>
            <a:p>
              <a:pPr defTabSz="685800"/>
              <a:r>
                <a:rPr lang="es-MX" sz="1200" kern="0" dirty="0">
                  <a:solidFill>
                    <a:schemeClr val="accent6">
                      <a:lumMod val="25000"/>
                    </a:schemeClr>
                  </a:solidFill>
                  <a:latin typeface="Montserrat Medium" panose="00000600000000000000" pitchFamily="2" charset="0"/>
                </a:rPr>
                <a:t>2019</a:t>
              </a:r>
            </a:p>
          </p:txBody>
        </p:sp>
      </p:grpSp>
      <p:sp>
        <p:nvSpPr>
          <p:cNvPr id="54" name="82 CuadroTexto">
            <a:extLst>
              <a:ext uri="{FF2B5EF4-FFF2-40B4-BE49-F238E27FC236}">
                <a16:creationId xmlns:a16="http://schemas.microsoft.com/office/drawing/2014/main" id="{D0E2AF67-C488-4C2E-D911-224859FB1BEB}"/>
              </a:ext>
            </a:extLst>
          </p:cNvPr>
          <p:cNvSpPr txBox="1"/>
          <p:nvPr/>
        </p:nvSpPr>
        <p:spPr>
          <a:xfrm>
            <a:off x="9457230" y="1519513"/>
            <a:ext cx="1053636" cy="238527"/>
          </a:xfrm>
          <a:prstGeom prst="rect">
            <a:avLst/>
          </a:prstGeom>
          <a:noFill/>
        </p:spPr>
        <p:txBody>
          <a:bodyPr wrap="square" rtlCol="0">
            <a:spAutoFit/>
          </a:bodyPr>
          <a:lstStyle>
            <a:defPPr>
              <a:defRPr lang="es-ES"/>
            </a:defPPr>
            <a:lvl1pPr>
              <a:defRPr sz="1400">
                <a:latin typeface="Arial" panose="020B0604020202020204" pitchFamily="34" charset="0"/>
                <a:cs typeface="Arial" panose="020B0604020202020204" pitchFamily="34" charset="0"/>
              </a:defRPr>
            </a:lvl1pPr>
          </a:lstStyle>
          <a:p>
            <a:pPr algn="ctr" defTabSz="685800"/>
            <a:r>
              <a:rPr lang="es-MX" sz="950" b="1" kern="0" dirty="0">
                <a:solidFill>
                  <a:schemeClr val="accent2">
                    <a:lumMod val="50000"/>
                  </a:schemeClr>
                </a:solidFill>
                <a:latin typeface="Montserrat Medium" panose="00000600000000000000" pitchFamily="2" charset="0"/>
              </a:rPr>
              <a:t>Ley 1955 PND</a:t>
            </a:r>
          </a:p>
        </p:txBody>
      </p:sp>
      <p:grpSp>
        <p:nvGrpSpPr>
          <p:cNvPr id="55" name="Grupo 54">
            <a:extLst>
              <a:ext uri="{FF2B5EF4-FFF2-40B4-BE49-F238E27FC236}">
                <a16:creationId xmlns:a16="http://schemas.microsoft.com/office/drawing/2014/main" id="{EA00E8F9-5CCF-ACD0-C109-6534071CFD23}"/>
              </a:ext>
            </a:extLst>
          </p:cNvPr>
          <p:cNvGrpSpPr/>
          <p:nvPr/>
        </p:nvGrpSpPr>
        <p:grpSpPr>
          <a:xfrm>
            <a:off x="10799858" y="2055078"/>
            <a:ext cx="585267" cy="420627"/>
            <a:chOff x="10828591" y="2045005"/>
            <a:chExt cx="585267" cy="420627"/>
          </a:xfrm>
        </p:grpSpPr>
        <p:sp>
          <p:nvSpPr>
            <p:cNvPr id="56" name="Elipse 55">
              <a:extLst>
                <a:ext uri="{FF2B5EF4-FFF2-40B4-BE49-F238E27FC236}">
                  <a16:creationId xmlns:a16="http://schemas.microsoft.com/office/drawing/2014/main" id="{4813E86A-BE97-4808-CFCB-EF73F5999C63}"/>
                </a:ext>
              </a:extLst>
            </p:cNvPr>
            <p:cNvSpPr/>
            <p:nvPr/>
          </p:nvSpPr>
          <p:spPr>
            <a:xfrm>
              <a:off x="10882502" y="2045005"/>
              <a:ext cx="462515" cy="420627"/>
            </a:xfrm>
            <a:prstGeom prst="ellipse">
              <a:avLst/>
            </a:prstGeom>
            <a:solidFill>
              <a:schemeClr val="tx1">
                <a:lumMod val="50000"/>
                <a:lumOff val="50000"/>
              </a:schemeClr>
            </a:solidFill>
            <a:ln w="317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s-CO" sz="1350" kern="0" dirty="0">
                <a:solidFill>
                  <a:sysClr val="windowText" lastClr="000000"/>
                </a:solidFill>
                <a:latin typeface="Montserrat Medium" panose="00000600000000000000" pitchFamily="2" charset="0"/>
              </a:endParaRPr>
            </a:p>
          </p:txBody>
        </p:sp>
        <p:sp>
          <p:nvSpPr>
            <p:cNvPr id="57" name="CuadroTexto 56">
              <a:extLst>
                <a:ext uri="{FF2B5EF4-FFF2-40B4-BE49-F238E27FC236}">
                  <a16:creationId xmlns:a16="http://schemas.microsoft.com/office/drawing/2014/main" id="{A8B5D4E8-56AB-5E2C-9118-C5282A7DEBF2}"/>
                </a:ext>
              </a:extLst>
            </p:cNvPr>
            <p:cNvSpPr txBox="1"/>
            <p:nvPr/>
          </p:nvSpPr>
          <p:spPr>
            <a:xfrm>
              <a:off x="10828591" y="2110170"/>
              <a:ext cx="585267" cy="276999"/>
            </a:xfrm>
            <a:prstGeom prst="rect">
              <a:avLst/>
            </a:prstGeom>
            <a:noFill/>
          </p:spPr>
          <p:txBody>
            <a:bodyPr wrap="square" rtlCol="0" anchor="ctr">
              <a:spAutoFit/>
            </a:bodyPr>
            <a:lstStyle/>
            <a:p>
              <a:pPr algn="l">
                <a:spcBef>
                  <a:spcPts val="600"/>
                </a:spcBef>
              </a:pPr>
              <a:r>
                <a:rPr lang="es-CO" sz="1200" b="1" dirty="0">
                  <a:solidFill>
                    <a:schemeClr val="bg1"/>
                  </a:solidFill>
                  <a:latin typeface="Montserrat Medium" panose="00000600000000000000" pitchFamily="2" charset="0"/>
                </a:rPr>
                <a:t>2024</a:t>
              </a:r>
            </a:p>
          </p:txBody>
        </p:sp>
      </p:grpSp>
      <p:sp>
        <p:nvSpPr>
          <p:cNvPr id="58" name="Text Box 18">
            <a:extLst>
              <a:ext uri="{FF2B5EF4-FFF2-40B4-BE49-F238E27FC236}">
                <a16:creationId xmlns:a16="http://schemas.microsoft.com/office/drawing/2014/main" id="{18FAB299-0E76-BBFE-7115-9014363EAB8B}"/>
              </a:ext>
            </a:extLst>
          </p:cNvPr>
          <p:cNvSpPr txBox="1">
            <a:spLocks noChangeArrowheads="1"/>
          </p:cNvSpPr>
          <p:nvPr/>
        </p:nvSpPr>
        <p:spPr bwMode="gray">
          <a:xfrm>
            <a:off x="7816257" y="1279364"/>
            <a:ext cx="1720091" cy="553998"/>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17E7C"/>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rgbClr val="333300">
                      <a:alpha val="50000"/>
                    </a:srgbClr>
                  </a:outerShdw>
                </a:effectLst>
              </a14:hiddenEffects>
            </a:ext>
          </a:extLst>
        </p:spPr>
        <p:txBody>
          <a:bodyPr wrap="square">
            <a:spAutoFit/>
          </a:bodyPr>
          <a:lstStyle>
            <a:defPPr>
              <a:defRPr lang="es-CO"/>
            </a:defPPr>
            <a:lvl1pPr algn="ctr" defTabSz="685800">
              <a:spcBef>
                <a:spcPct val="50000"/>
              </a:spcBef>
              <a:defRPr sz="900" b="1" kern="0">
                <a:solidFill>
                  <a:schemeClr val="accent2">
                    <a:lumMod val="50000"/>
                  </a:schemeClr>
                </a:solidFill>
                <a:latin typeface="Montserrat Medium" panose="00000600000000000000" pitchFamily="2" charset="0"/>
                <a:ea typeface="MS PGothic" panose="020B0600070205080204" pitchFamily="34" charset="-128"/>
              </a:defRPr>
            </a:lvl1pPr>
            <a:lvl2pPr marL="742950" indent="-285750">
              <a:defRPr>
                <a:latin typeface="Calibri" panose="020F0502020204030204" pitchFamily="34" charset="0"/>
                <a:ea typeface="MS PGothic" panose="020B0600070205080204" pitchFamily="34" charset="-128"/>
              </a:defRPr>
            </a:lvl2pPr>
            <a:lvl3pPr marL="1143000" indent="-228600">
              <a:defRPr>
                <a:latin typeface="Calibri" panose="020F0502020204030204" pitchFamily="34" charset="0"/>
                <a:ea typeface="MS PGothic" panose="020B0600070205080204" pitchFamily="34" charset="-128"/>
              </a:defRPr>
            </a:lvl3pPr>
            <a:lvl4pPr marL="1600200" indent="-228600">
              <a:defRPr>
                <a:latin typeface="Calibri" panose="020F0502020204030204" pitchFamily="34" charset="0"/>
                <a:ea typeface="MS PGothic" panose="020B0600070205080204" pitchFamily="34" charset="-128"/>
              </a:defRPr>
            </a:lvl4pPr>
            <a:lvl5pPr marL="2057400" indent="-228600">
              <a:defRPr>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latin typeface="Calibri" panose="020F0502020204030204" pitchFamily="34" charset="0"/>
                <a:ea typeface="MS PGothic" panose="020B0600070205080204" pitchFamily="34" charset="-128"/>
              </a:defRPr>
            </a:lvl9pPr>
          </a:lstStyle>
          <a:p>
            <a:r>
              <a:rPr lang="es-CO" altLang="es-CO" sz="1000" dirty="0"/>
              <a:t>Censo Nacional de Población y Vivienda (CNPV) 2018</a:t>
            </a:r>
            <a:endParaRPr lang="en-US" altLang="es-CO" sz="1000" dirty="0"/>
          </a:p>
        </p:txBody>
      </p:sp>
      <p:cxnSp>
        <p:nvCxnSpPr>
          <p:cNvPr id="59" name="133 Conector recto">
            <a:extLst>
              <a:ext uri="{FF2B5EF4-FFF2-40B4-BE49-F238E27FC236}">
                <a16:creationId xmlns:a16="http://schemas.microsoft.com/office/drawing/2014/main" id="{081BC932-99D7-1185-5A04-148267353A26}"/>
              </a:ext>
            </a:extLst>
          </p:cNvPr>
          <p:cNvCxnSpPr>
            <a:cxnSpLocks/>
          </p:cNvCxnSpPr>
          <p:nvPr/>
        </p:nvCxnSpPr>
        <p:spPr>
          <a:xfrm>
            <a:off x="10145926" y="4124457"/>
            <a:ext cx="0" cy="2496973"/>
          </a:xfrm>
          <a:prstGeom prst="line">
            <a:avLst/>
          </a:prstGeom>
          <a:ln/>
        </p:spPr>
        <p:style>
          <a:lnRef idx="3">
            <a:schemeClr val="accent6"/>
          </a:lnRef>
          <a:fillRef idx="0">
            <a:schemeClr val="accent6"/>
          </a:fillRef>
          <a:effectRef idx="2">
            <a:schemeClr val="accent6"/>
          </a:effectRef>
          <a:fontRef idx="minor">
            <a:schemeClr val="tx1"/>
          </a:fontRef>
        </p:style>
      </p:cxnSp>
      <p:sp>
        <p:nvSpPr>
          <p:cNvPr id="60" name="CuadroTexto 59">
            <a:extLst>
              <a:ext uri="{FF2B5EF4-FFF2-40B4-BE49-F238E27FC236}">
                <a16:creationId xmlns:a16="http://schemas.microsoft.com/office/drawing/2014/main" id="{94D6A71D-24DE-5B13-F749-127E07BB0633}"/>
              </a:ext>
            </a:extLst>
          </p:cNvPr>
          <p:cNvSpPr txBox="1"/>
          <p:nvPr/>
        </p:nvSpPr>
        <p:spPr>
          <a:xfrm>
            <a:off x="10249706" y="4223809"/>
            <a:ext cx="1662200" cy="1015663"/>
          </a:xfrm>
          <a:prstGeom prst="rect">
            <a:avLst/>
          </a:prstGeom>
          <a:noFill/>
        </p:spPr>
        <p:txBody>
          <a:bodyPr wrap="square" rtlCol="0" anchor="ctr">
            <a:spAutoFit/>
          </a:bodyPr>
          <a:lstStyle/>
          <a:p>
            <a:pPr algn="ctr" defTabSz="685800">
              <a:spcBef>
                <a:spcPts val="600"/>
              </a:spcBef>
            </a:pPr>
            <a:r>
              <a:rPr lang="es-CO" sz="1100" b="1" kern="0" dirty="0">
                <a:solidFill>
                  <a:schemeClr val="accent2">
                    <a:lumMod val="75000"/>
                  </a:schemeClr>
                </a:solidFill>
                <a:latin typeface="Montserrat Medium" panose="00000600000000000000" pitchFamily="2" charset="0"/>
                <a:cs typeface="Arial" panose="020B0604020202020204" pitchFamily="34" charset="0"/>
              </a:rPr>
              <a:t>Decreto 943 de 2020</a:t>
            </a:r>
          </a:p>
          <a:p>
            <a:pPr algn="ctr" defTabSz="685800">
              <a:spcBef>
                <a:spcPts val="600"/>
              </a:spcBef>
            </a:pPr>
            <a:r>
              <a:rPr lang="es-CO" sz="1100" b="1" kern="0" dirty="0">
                <a:solidFill>
                  <a:schemeClr val="accent2">
                    <a:lumMod val="75000"/>
                  </a:schemeClr>
                </a:solidFill>
                <a:latin typeface="Montserrat Medium" panose="00000600000000000000" pitchFamily="2" charset="0"/>
                <a:cs typeface="Arial" panose="020B0604020202020204" pitchFamily="34" charset="0"/>
              </a:rPr>
              <a:t>Leyes de Presupuesto General de la Nación 2021 a 2024</a:t>
            </a:r>
          </a:p>
        </p:txBody>
      </p:sp>
      <p:sp>
        <p:nvSpPr>
          <p:cNvPr id="5" name="82 CuadroTexto">
            <a:extLst>
              <a:ext uri="{FF2B5EF4-FFF2-40B4-BE49-F238E27FC236}">
                <a16:creationId xmlns:a16="http://schemas.microsoft.com/office/drawing/2014/main" id="{598C5311-0077-68F2-5266-CBC9C0692AC1}"/>
              </a:ext>
            </a:extLst>
          </p:cNvPr>
          <p:cNvSpPr txBox="1"/>
          <p:nvPr/>
        </p:nvSpPr>
        <p:spPr>
          <a:xfrm>
            <a:off x="10086930" y="3282210"/>
            <a:ext cx="1532256" cy="553998"/>
          </a:xfrm>
          <a:prstGeom prst="rect">
            <a:avLst/>
          </a:prstGeom>
          <a:noFill/>
        </p:spPr>
        <p:txBody>
          <a:bodyPr wrap="square" rtlCol="0">
            <a:spAutoFit/>
          </a:bodyPr>
          <a:lstStyle>
            <a:defPPr>
              <a:defRPr lang="es-ES"/>
            </a:defPPr>
            <a:lvl1pPr>
              <a:defRPr sz="1400">
                <a:latin typeface="Arial" panose="020B0604020202020204" pitchFamily="34" charset="0"/>
                <a:cs typeface="Arial" panose="020B0604020202020204" pitchFamily="34" charset="0"/>
              </a:defRPr>
            </a:lvl1pPr>
          </a:lstStyle>
          <a:p>
            <a:pPr algn="ctr" defTabSz="685800"/>
            <a:r>
              <a:rPr lang="es-MX" sz="1000" b="1" kern="0" dirty="0">
                <a:solidFill>
                  <a:schemeClr val="accent2">
                    <a:lumMod val="50000"/>
                  </a:schemeClr>
                </a:solidFill>
                <a:latin typeface="Montserrat Medium" panose="00000600000000000000" pitchFamily="2" charset="0"/>
              </a:rPr>
              <a:t>Esquema de transición resultados CNPV - 2018</a:t>
            </a:r>
          </a:p>
        </p:txBody>
      </p:sp>
      <p:sp>
        <p:nvSpPr>
          <p:cNvPr id="15" name="114 Cerrar llave">
            <a:extLst>
              <a:ext uri="{FF2B5EF4-FFF2-40B4-BE49-F238E27FC236}">
                <a16:creationId xmlns:a16="http://schemas.microsoft.com/office/drawing/2014/main" id="{1199B7D7-C615-0EA4-B576-95BCBF1AE8E3}"/>
              </a:ext>
            </a:extLst>
          </p:cNvPr>
          <p:cNvSpPr/>
          <p:nvPr/>
        </p:nvSpPr>
        <p:spPr>
          <a:xfrm rot="5400000" flipV="1">
            <a:off x="10552219" y="2404878"/>
            <a:ext cx="224956" cy="1195452"/>
          </a:xfrm>
          <a:prstGeom prst="rightBrace">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txBody>
          <a:bodyPr rtlCol="0" anchor="ctr"/>
          <a:lstStyle/>
          <a:p>
            <a:pPr algn="ctr" defTabSz="685800"/>
            <a:endParaRPr lang="es-MX" sz="1350" kern="0">
              <a:solidFill>
                <a:sysClr val="windowText" lastClr="000000"/>
              </a:solidFill>
              <a:latin typeface="Montserrat Medium" panose="00000600000000000000" pitchFamily="2" charset="0"/>
            </a:endParaRPr>
          </a:p>
        </p:txBody>
      </p:sp>
    </p:spTree>
    <p:extLst>
      <p:ext uri="{BB962C8B-B14F-4D97-AF65-F5344CB8AC3E}">
        <p14:creationId xmlns:p14="http://schemas.microsoft.com/office/powerpoint/2010/main" val="6271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P spid="5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7A4B8A8-69F7-5001-A359-F360FAFEE301}"/>
              </a:ext>
            </a:extLst>
          </p:cNvPr>
          <p:cNvSpPr txBox="1">
            <a:spLocks/>
          </p:cNvSpPr>
          <p:nvPr/>
        </p:nvSpPr>
        <p:spPr>
          <a:xfrm>
            <a:off x="187288" y="869629"/>
            <a:ext cx="7320491" cy="559387"/>
          </a:xfrm>
          <a:prstGeom prst="rect">
            <a:avLst/>
          </a:prstGeom>
        </p:spPr>
        <p:txBody>
          <a:bodyPr/>
          <a:lstStyle>
            <a:lvl1pPr algn="l" defTabSz="914400" rtl="0" eaLnBrk="1" latinLnBrk="0" hangingPunct="1">
              <a:lnSpc>
                <a:spcPct val="90000"/>
              </a:lnSpc>
              <a:spcBef>
                <a:spcPct val="0"/>
              </a:spcBef>
              <a:buNone/>
              <a:defRPr lang="es-CO" sz="4400" b="0" kern="1200" smtClean="0">
                <a:solidFill>
                  <a:schemeClr val="tx1"/>
                </a:solidFill>
                <a:latin typeface="+mn-lt"/>
                <a:ea typeface="+mj-ea"/>
                <a:cs typeface="+mj-cs"/>
              </a:defRPr>
            </a:lvl1pPr>
          </a:lstStyle>
          <a:p>
            <a:r>
              <a:rPr lang="es-MX" sz="3600" dirty="0">
                <a:latin typeface="Montserrat ExtraBold" panose="00000900000000000000" pitchFamily="2" charset="0"/>
              </a:rPr>
              <a:t>Crecimiento del SGP</a:t>
            </a:r>
          </a:p>
        </p:txBody>
      </p:sp>
      <p:sp>
        <p:nvSpPr>
          <p:cNvPr id="5" name="CuadroTexto 4">
            <a:extLst>
              <a:ext uri="{FF2B5EF4-FFF2-40B4-BE49-F238E27FC236}">
                <a16:creationId xmlns:a16="http://schemas.microsoft.com/office/drawing/2014/main" id="{0A8589FD-7451-D85E-FC39-B3473B158B0D}"/>
              </a:ext>
            </a:extLst>
          </p:cNvPr>
          <p:cNvSpPr txBox="1"/>
          <p:nvPr/>
        </p:nvSpPr>
        <p:spPr>
          <a:xfrm>
            <a:off x="739206" y="1477693"/>
            <a:ext cx="11086448" cy="738664"/>
          </a:xfrm>
          <a:prstGeom prst="rect">
            <a:avLst/>
          </a:prstGeom>
          <a:solidFill>
            <a:schemeClr val="bg1">
              <a:lumMod val="9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es-MX" sz="1400" b="1" i="0" dirty="0">
                <a:solidFill>
                  <a:srgbClr val="000000"/>
                </a:solidFill>
                <a:effectLst/>
                <a:latin typeface="Montserrat Medium" panose="00000600000000000000" pitchFamily="2" charset="0"/>
              </a:rPr>
              <a:t>Artículo 357.</a:t>
            </a:r>
            <a:r>
              <a:rPr lang="es-MX" sz="1400" b="0" i="0" dirty="0">
                <a:solidFill>
                  <a:srgbClr val="000000"/>
                </a:solidFill>
                <a:effectLst/>
                <a:latin typeface="Montserrat Medium" panose="00000600000000000000" pitchFamily="2" charset="0"/>
              </a:rPr>
              <a:t> El Sistema General de Participaciones se incrementará anualmente en un porcentaje igual al promedio de la variación porcentual que hayan tenido los ingresos corrientes de la Nación durante los cuatro (4) años anteriores, incluido el correspondiente al aforo del presupuesto en ejecución.  </a:t>
            </a:r>
            <a:endParaRPr lang="x-none" sz="1400" dirty="0">
              <a:latin typeface="Montserrat Medium" panose="00000600000000000000" pitchFamily="2" charset="0"/>
              <a:ea typeface="Arial" charset="0"/>
              <a:cs typeface="Arial" charset="0"/>
            </a:endParaRPr>
          </a:p>
        </p:txBody>
      </p:sp>
      <p:sp>
        <p:nvSpPr>
          <p:cNvPr id="8" name="CuadroTexto 7">
            <a:extLst>
              <a:ext uri="{FF2B5EF4-FFF2-40B4-BE49-F238E27FC236}">
                <a16:creationId xmlns:a16="http://schemas.microsoft.com/office/drawing/2014/main" id="{B1076BAA-4EFD-FB7D-DCCE-AE08201EBAD0}"/>
              </a:ext>
            </a:extLst>
          </p:cNvPr>
          <p:cNvSpPr txBox="1"/>
          <p:nvPr/>
        </p:nvSpPr>
        <p:spPr>
          <a:xfrm>
            <a:off x="2991457" y="5943653"/>
            <a:ext cx="6209085" cy="476726"/>
          </a:xfrm>
          <a:prstGeom prst="round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1100" dirty="0">
                <a:latin typeface="Montserrat Medium" panose="00000600000000000000" pitchFamily="2" charset="0"/>
                <a:ea typeface="Arial" charset="0"/>
                <a:cs typeface="Arial" charset="0"/>
              </a:rPr>
              <a:t>El crecimiento del SGP está definido en la Constitución Política </a:t>
            </a:r>
            <a:r>
              <a:rPr lang="es-MX" sz="1100" dirty="0">
                <a:solidFill>
                  <a:srgbClr val="C00000"/>
                </a:solidFill>
                <a:latin typeface="Montserrat Medium" panose="00000600000000000000" pitchFamily="2" charset="0"/>
                <a:ea typeface="Arial" charset="0"/>
                <a:cs typeface="Arial" charset="0"/>
              </a:rPr>
              <a:t>como el porcentaje igual al promedio de la variación % de los ICN de los últimos 4 años</a:t>
            </a:r>
            <a:r>
              <a:rPr lang="es-MX" sz="1100" dirty="0">
                <a:latin typeface="Montserrat Medium" panose="00000600000000000000" pitchFamily="2" charset="0"/>
                <a:ea typeface="Arial" charset="0"/>
                <a:cs typeface="Arial" charset="0"/>
              </a:rPr>
              <a:t>.</a:t>
            </a:r>
          </a:p>
        </p:txBody>
      </p:sp>
      <p:sp>
        <p:nvSpPr>
          <p:cNvPr id="11" name="CuadroTexto 10">
            <a:extLst>
              <a:ext uri="{FF2B5EF4-FFF2-40B4-BE49-F238E27FC236}">
                <a16:creationId xmlns:a16="http://schemas.microsoft.com/office/drawing/2014/main" id="{199FA0DE-998E-77A1-B572-E71DCDC6EFE3}"/>
              </a:ext>
            </a:extLst>
          </p:cNvPr>
          <p:cNvSpPr txBox="1"/>
          <p:nvPr/>
        </p:nvSpPr>
        <p:spPr>
          <a:xfrm>
            <a:off x="0" y="6495652"/>
            <a:ext cx="6888480" cy="374571"/>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800" dirty="0">
                <a:latin typeface="Montserrat Medium" panose="00000600000000000000" pitchFamily="2" charset="0"/>
                <a:ea typeface="Arial" charset="0"/>
                <a:cs typeface="Arial" charset="0"/>
              </a:rPr>
              <a:t>Fuente: </a:t>
            </a:r>
            <a:r>
              <a:rPr lang="es-MX" sz="800" dirty="0">
                <a:latin typeface="Montserrat Light" panose="00000400000000000000" pitchFamily="2" charset="0"/>
                <a:ea typeface="Arial" charset="0"/>
                <a:cs typeface="Arial" charset="0"/>
              </a:rPr>
              <a:t>Ministerio de Hacienda y Crédito Público </a:t>
            </a:r>
          </a:p>
          <a:p>
            <a:r>
              <a:rPr lang="es-MX" sz="800" dirty="0">
                <a:latin typeface="Montserrat Light" panose="00000400000000000000" pitchFamily="2" charset="0"/>
                <a:ea typeface="Arial" charset="0"/>
                <a:cs typeface="Arial" charset="0"/>
              </a:rPr>
              <a:t>** Información preliminar a septiembre de 2023</a:t>
            </a:r>
          </a:p>
        </p:txBody>
      </p:sp>
      <p:graphicFrame>
        <p:nvGraphicFramePr>
          <p:cNvPr id="2" name="Gráfico 1">
            <a:extLst>
              <a:ext uri="{FF2B5EF4-FFF2-40B4-BE49-F238E27FC236}">
                <a16:creationId xmlns:a16="http://schemas.microsoft.com/office/drawing/2014/main" id="{DB4F6130-6C7B-4D18-A5E3-634702ECBFF7}"/>
              </a:ext>
            </a:extLst>
          </p:cNvPr>
          <p:cNvGraphicFramePr>
            <a:graphicFrameLocks/>
          </p:cNvGraphicFramePr>
          <p:nvPr>
            <p:extLst>
              <p:ext uri="{D42A27DB-BD31-4B8C-83A1-F6EECF244321}">
                <p14:modId xmlns:p14="http://schemas.microsoft.com/office/powerpoint/2010/main" val="168910022"/>
              </p:ext>
            </p:extLst>
          </p:nvPr>
        </p:nvGraphicFramePr>
        <p:xfrm>
          <a:off x="187288" y="2435670"/>
          <a:ext cx="5740299" cy="33909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áfico 2">
            <a:extLst>
              <a:ext uri="{FF2B5EF4-FFF2-40B4-BE49-F238E27FC236}">
                <a16:creationId xmlns:a16="http://schemas.microsoft.com/office/drawing/2014/main" id="{1B1E3F8D-2CB3-45F2-9AFE-4D8148F6D8B2}"/>
              </a:ext>
            </a:extLst>
          </p:cNvPr>
          <p:cNvGraphicFramePr>
            <a:graphicFrameLocks/>
          </p:cNvGraphicFramePr>
          <p:nvPr>
            <p:extLst>
              <p:ext uri="{D42A27DB-BD31-4B8C-83A1-F6EECF244321}">
                <p14:modId xmlns:p14="http://schemas.microsoft.com/office/powerpoint/2010/main" val="3878102333"/>
              </p:ext>
            </p:extLst>
          </p:nvPr>
        </p:nvGraphicFramePr>
        <p:xfrm>
          <a:off x="5965776" y="2435670"/>
          <a:ext cx="5859878" cy="33909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2519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7E1391B-82FF-6BB6-FD58-2CD039DD9BEF}"/>
              </a:ext>
            </a:extLst>
          </p:cNvPr>
          <p:cNvSpPr txBox="1">
            <a:spLocks/>
          </p:cNvSpPr>
          <p:nvPr/>
        </p:nvSpPr>
        <p:spPr>
          <a:xfrm>
            <a:off x="153316" y="998205"/>
            <a:ext cx="9504398" cy="559387"/>
          </a:xfrm>
          <a:prstGeom prst="rect">
            <a:avLst/>
          </a:prstGeom>
        </p:spPr>
        <p:txBody>
          <a:bodyPr/>
          <a:lstStyle>
            <a:lvl1pPr algn="l" defTabSz="914400" rtl="0" eaLnBrk="1" latinLnBrk="0" hangingPunct="1">
              <a:lnSpc>
                <a:spcPct val="90000"/>
              </a:lnSpc>
              <a:spcBef>
                <a:spcPct val="0"/>
              </a:spcBef>
              <a:buNone/>
              <a:defRPr lang="es-CO" sz="4400" b="0" kern="1200" smtClean="0">
                <a:solidFill>
                  <a:schemeClr val="tx1"/>
                </a:solidFill>
                <a:latin typeface="+mn-lt"/>
                <a:ea typeface="+mj-ea"/>
                <a:cs typeface="+mj-cs"/>
              </a:defRPr>
            </a:lvl1pPr>
          </a:lstStyle>
          <a:p>
            <a:r>
              <a:rPr lang="es-MX" sz="3600" dirty="0">
                <a:latin typeface="Montserrat ExtraBold" panose="00000900000000000000" pitchFamily="2" charset="0"/>
              </a:rPr>
              <a:t>Participación del SGP en los ICN y el PIB</a:t>
            </a:r>
          </a:p>
        </p:txBody>
      </p:sp>
      <p:graphicFrame>
        <p:nvGraphicFramePr>
          <p:cNvPr id="5" name="Gráfico 4">
            <a:extLst>
              <a:ext uri="{FF2B5EF4-FFF2-40B4-BE49-F238E27FC236}">
                <a16:creationId xmlns:a16="http://schemas.microsoft.com/office/drawing/2014/main" id="{04FD5D1E-32F6-64D9-1157-CF0447CAA293}"/>
              </a:ext>
            </a:extLst>
          </p:cNvPr>
          <p:cNvGraphicFramePr>
            <a:graphicFrameLocks/>
          </p:cNvGraphicFramePr>
          <p:nvPr>
            <p:extLst>
              <p:ext uri="{D42A27DB-BD31-4B8C-83A1-F6EECF244321}">
                <p14:modId xmlns:p14="http://schemas.microsoft.com/office/powerpoint/2010/main" val="2946388492"/>
              </p:ext>
            </p:extLst>
          </p:nvPr>
        </p:nvGraphicFramePr>
        <p:xfrm>
          <a:off x="236826" y="1626562"/>
          <a:ext cx="11558549" cy="4730395"/>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a:extLst>
              <a:ext uri="{FF2B5EF4-FFF2-40B4-BE49-F238E27FC236}">
                <a16:creationId xmlns:a16="http://schemas.microsoft.com/office/drawing/2014/main" id="{37457588-CF36-4F8F-379A-78F072EBB928}"/>
              </a:ext>
            </a:extLst>
          </p:cNvPr>
          <p:cNvSpPr txBox="1"/>
          <p:nvPr/>
        </p:nvSpPr>
        <p:spPr>
          <a:xfrm>
            <a:off x="0" y="6361835"/>
            <a:ext cx="4589755" cy="374571"/>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800" dirty="0">
                <a:latin typeface="Montserrat Medium" panose="00000600000000000000" pitchFamily="2" charset="0"/>
                <a:ea typeface="Arial" charset="0"/>
                <a:cs typeface="Arial" charset="0"/>
              </a:rPr>
              <a:t>*/ ICN - Ingresos Corrientes de la Nación</a:t>
            </a:r>
          </a:p>
          <a:p>
            <a:r>
              <a:rPr lang="es-MX" sz="800" dirty="0">
                <a:latin typeface="Montserrat Medium" panose="00000600000000000000" pitchFamily="2" charset="0"/>
                <a:ea typeface="Arial" charset="0"/>
                <a:cs typeface="Arial" charset="0"/>
              </a:rPr>
              <a:t>*/ PIB – Producto Interno Bruto</a:t>
            </a:r>
          </a:p>
        </p:txBody>
      </p:sp>
    </p:spTree>
    <p:extLst>
      <p:ext uri="{BB962C8B-B14F-4D97-AF65-F5344CB8AC3E}">
        <p14:creationId xmlns:p14="http://schemas.microsoft.com/office/powerpoint/2010/main" val="253394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CBB7C0-B8C8-D235-909A-54D3A741AAEB}"/>
              </a:ext>
            </a:extLst>
          </p:cNvPr>
          <p:cNvSpPr>
            <a:spLocks noGrp="1"/>
          </p:cNvSpPr>
          <p:nvPr>
            <p:ph type="title"/>
          </p:nvPr>
        </p:nvSpPr>
        <p:spPr>
          <a:xfrm>
            <a:off x="2259874" y="415346"/>
            <a:ext cx="7672252" cy="484840"/>
          </a:xfrm>
        </p:spPr>
        <p:txBody>
          <a:bodyPr>
            <a:noAutofit/>
          </a:bodyPr>
          <a:lstStyle/>
          <a:p>
            <a:pPr algn="ctr"/>
            <a:r>
              <a:rPr lang="es-CO" sz="3200" dirty="0">
                <a:latin typeface="Montserrat ExtraBold" panose="00000900000000000000" pitchFamily="2" charset="0"/>
              </a:rPr>
              <a:t>Normativa </a:t>
            </a:r>
            <a:br>
              <a:rPr lang="es-CO" sz="3200" dirty="0">
                <a:latin typeface="Montserrat ExtraBold" panose="00000900000000000000" pitchFamily="2" charset="0"/>
              </a:rPr>
            </a:br>
            <a:r>
              <a:rPr lang="es-CO" sz="3200" dirty="0">
                <a:latin typeface="Montserrat ExtraBold" panose="00000900000000000000" pitchFamily="2" charset="0"/>
              </a:rPr>
              <a:t>Sistema General de Participaciones</a:t>
            </a:r>
            <a:br>
              <a:rPr lang="es-CO" sz="3200" dirty="0">
                <a:latin typeface="Montserrat ExtraBold" panose="00000900000000000000" pitchFamily="2" charset="0"/>
              </a:rPr>
            </a:br>
            <a:endParaRPr lang="es-CO" sz="3200" dirty="0">
              <a:latin typeface="Montserrat ExtraBold" panose="00000900000000000000" pitchFamily="2" charset="0"/>
            </a:endParaRPr>
          </a:p>
        </p:txBody>
      </p:sp>
      <p:sp>
        <p:nvSpPr>
          <p:cNvPr id="3" name="CuadroTexto 2">
            <a:extLst>
              <a:ext uri="{FF2B5EF4-FFF2-40B4-BE49-F238E27FC236}">
                <a16:creationId xmlns:a16="http://schemas.microsoft.com/office/drawing/2014/main" id="{EF38B890-A464-0A17-606E-8B5D7DA19467}"/>
              </a:ext>
            </a:extLst>
          </p:cNvPr>
          <p:cNvSpPr txBox="1"/>
          <p:nvPr/>
        </p:nvSpPr>
        <p:spPr>
          <a:xfrm>
            <a:off x="2072637" y="1389311"/>
            <a:ext cx="9040664" cy="276999"/>
          </a:xfrm>
          <a:prstGeom prst="rect">
            <a:avLst/>
          </a:prstGeom>
          <a:solidFill>
            <a:schemeClr val="bg1">
              <a:lumMod val="50000"/>
            </a:schemeClr>
          </a:solidFill>
          <a:ln>
            <a:solidFill>
              <a:schemeClr val="accent2">
                <a:lumMod val="20000"/>
                <a:lumOff val="80000"/>
              </a:schemeClr>
            </a:solidFill>
          </a:ln>
        </p:spPr>
        <p:txBody>
          <a:bodyPr wrap="square" rtlCol="0" anchor="ctr">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es-MX" sz="1200" b="0" i="0" u="none" strike="noStrike" kern="1200" cap="none" spc="0" normalizeH="0" baseline="0" noProof="0" dirty="0">
                <a:ln>
                  <a:noFill/>
                </a:ln>
                <a:solidFill>
                  <a:schemeClr val="bg1"/>
                </a:solidFill>
                <a:effectLst/>
                <a:uLnTx/>
                <a:uFillTx/>
                <a:latin typeface="Montserrat Medium" panose="00000600000000000000" pitchFamily="2" charset="0"/>
              </a:rPr>
              <a:t>Artículo 357</a:t>
            </a:r>
            <a:endParaRPr kumimoji="0" lang="es-CO" sz="1200" b="1" i="0" u="none" strike="noStrike" kern="1200" cap="none" spc="0" normalizeH="0" baseline="0" noProof="0" dirty="0">
              <a:ln>
                <a:noFill/>
              </a:ln>
              <a:solidFill>
                <a:schemeClr val="bg1"/>
              </a:solidFill>
              <a:effectLst/>
              <a:uLnTx/>
              <a:uFillTx/>
              <a:latin typeface="Montserrat Medium" panose="00000600000000000000" pitchFamily="2" charset="0"/>
            </a:endParaRPr>
          </a:p>
        </p:txBody>
      </p:sp>
      <p:sp>
        <p:nvSpPr>
          <p:cNvPr id="4" name="CuadroTexto 3">
            <a:extLst>
              <a:ext uri="{FF2B5EF4-FFF2-40B4-BE49-F238E27FC236}">
                <a16:creationId xmlns:a16="http://schemas.microsoft.com/office/drawing/2014/main" id="{C1E797FC-9C35-FF3E-04BE-39E3F0453042}"/>
              </a:ext>
            </a:extLst>
          </p:cNvPr>
          <p:cNvSpPr txBox="1"/>
          <p:nvPr/>
        </p:nvSpPr>
        <p:spPr>
          <a:xfrm>
            <a:off x="2072637" y="1676602"/>
            <a:ext cx="9040664" cy="600164"/>
          </a:xfrm>
          <a:prstGeom prst="rect">
            <a:avLst/>
          </a:prstGeom>
          <a:solidFill>
            <a:schemeClr val="bg1">
              <a:lumMod val="95000"/>
            </a:schemeClr>
          </a:solidFill>
          <a:ln>
            <a:solidFill>
              <a:schemeClr val="accent2">
                <a:lumMod val="20000"/>
                <a:lumOff val="80000"/>
              </a:schemeClr>
            </a:solidFill>
            <a:prstDash val="sysDot"/>
          </a:ln>
        </p:spPr>
        <p:style>
          <a:lnRef idx="2">
            <a:schemeClr val="dk1"/>
          </a:lnRef>
          <a:fillRef idx="1">
            <a:schemeClr val="lt1"/>
          </a:fillRef>
          <a:effectRef idx="0">
            <a:schemeClr val="dk1"/>
          </a:effectRef>
          <a:fontRef idx="minor">
            <a:schemeClr val="dk1"/>
          </a:fontRef>
        </p:style>
        <p:txBody>
          <a:bodyPr wrap="square" rtlCol="0" anchor="ctr">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es-MX" sz="1100" b="0" i="1" u="none" strike="noStrike" kern="1200" cap="none" spc="0" normalizeH="0" baseline="0" noProof="0" dirty="0">
                <a:ln>
                  <a:noFill/>
                </a:ln>
                <a:solidFill>
                  <a:schemeClr val="tx1">
                    <a:lumMod val="50000"/>
                    <a:lumOff val="50000"/>
                  </a:schemeClr>
                </a:solidFill>
                <a:effectLst/>
                <a:uLnTx/>
                <a:uFillTx/>
                <a:latin typeface="Montserrat Medium" panose="00000600000000000000" pitchFamily="2" charset="0"/>
              </a:rPr>
              <a:t>“El Sistema General de Participaciones de los Departamentos, Distritos y Municipios se incrementará anualmente en un porcentaje igual al promedio de la variación porcentual que hayan tenido los </a:t>
            </a:r>
            <a:r>
              <a:rPr kumimoji="0" lang="es-MX" sz="1100" b="1" i="1" u="none" strike="noStrike" kern="1200" cap="none" spc="0" normalizeH="0" baseline="0" noProof="0" dirty="0">
                <a:ln>
                  <a:noFill/>
                </a:ln>
                <a:solidFill>
                  <a:schemeClr val="tx1">
                    <a:lumMod val="50000"/>
                    <a:lumOff val="50000"/>
                  </a:schemeClr>
                </a:solidFill>
                <a:effectLst/>
                <a:uLnTx/>
                <a:uFillTx/>
                <a:latin typeface="Montserrat Medium" panose="00000600000000000000" pitchFamily="2" charset="0"/>
              </a:rPr>
              <a:t>Ingresos Corrientes de la Nación </a:t>
            </a:r>
            <a:r>
              <a:rPr kumimoji="0" lang="es-MX" sz="1100" b="0" i="1" u="none" strike="noStrike" kern="1200" cap="none" spc="0" normalizeH="0" baseline="0" noProof="0" dirty="0">
                <a:ln>
                  <a:noFill/>
                </a:ln>
                <a:solidFill>
                  <a:schemeClr val="tx1">
                    <a:lumMod val="50000"/>
                    <a:lumOff val="50000"/>
                  </a:schemeClr>
                </a:solidFill>
                <a:effectLst/>
                <a:uLnTx/>
                <a:uFillTx/>
                <a:latin typeface="Montserrat Medium" panose="00000600000000000000" pitchFamily="2" charset="0"/>
              </a:rPr>
              <a:t>durante los cuatro (4) años anteriores</a:t>
            </a:r>
            <a:r>
              <a:rPr lang="es-MX" sz="1100" i="1" dirty="0">
                <a:solidFill>
                  <a:schemeClr val="tx1">
                    <a:lumMod val="50000"/>
                    <a:lumOff val="50000"/>
                  </a:schemeClr>
                </a:solidFill>
                <a:latin typeface="Montserrat Medium" panose="00000600000000000000" pitchFamily="2" charset="0"/>
              </a:rPr>
              <a:t>, incluido el correspondi</a:t>
            </a:r>
            <a:r>
              <a:rPr kumimoji="0" lang="es-MX" sz="1100" b="0" i="1" u="none" strike="noStrike" kern="1200" cap="none" spc="0" normalizeH="0" baseline="0" noProof="0" dirty="0">
                <a:ln>
                  <a:noFill/>
                </a:ln>
                <a:solidFill>
                  <a:schemeClr val="tx1">
                    <a:lumMod val="50000"/>
                    <a:lumOff val="50000"/>
                  </a:schemeClr>
                </a:solidFill>
                <a:effectLst/>
                <a:uLnTx/>
                <a:uFillTx/>
                <a:latin typeface="Montserrat Medium" panose="00000600000000000000" pitchFamily="2" charset="0"/>
              </a:rPr>
              <a:t>ente </a:t>
            </a:r>
            <a:r>
              <a:rPr kumimoji="0" lang="es-MX" sz="1100" b="1" i="1" u="none" strike="noStrike" kern="1200" cap="none" spc="0" normalizeH="0" baseline="0" noProof="0" dirty="0">
                <a:ln>
                  <a:noFill/>
                </a:ln>
                <a:solidFill>
                  <a:schemeClr val="tx1">
                    <a:lumMod val="50000"/>
                    <a:lumOff val="50000"/>
                  </a:schemeClr>
                </a:solidFill>
                <a:effectLst/>
                <a:uLnTx/>
                <a:uFillTx/>
                <a:latin typeface="Montserrat Medium" panose="00000600000000000000" pitchFamily="2" charset="0"/>
              </a:rPr>
              <a:t>al aforo </a:t>
            </a:r>
            <a:r>
              <a:rPr kumimoji="0" lang="es-MX" sz="1100" b="0" i="1" u="none" strike="noStrike" kern="1200" cap="none" spc="0" normalizeH="0" baseline="0" noProof="0" dirty="0">
                <a:ln>
                  <a:noFill/>
                </a:ln>
                <a:solidFill>
                  <a:schemeClr val="tx1">
                    <a:lumMod val="50000"/>
                    <a:lumOff val="50000"/>
                  </a:schemeClr>
                </a:solidFill>
                <a:effectLst/>
                <a:uLnTx/>
                <a:uFillTx/>
                <a:latin typeface="Montserrat Medium" panose="00000600000000000000" pitchFamily="2" charset="0"/>
              </a:rPr>
              <a:t>del presupuesto en ejecución…[ ]” </a:t>
            </a:r>
            <a:endParaRPr kumimoji="0" lang="es-CO" sz="1100" b="0" i="1" u="none" strike="noStrike" kern="1200" cap="none" spc="0" normalizeH="0" baseline="0" noProof="0" dirty="0">
              <a:ln>
                <a:noFill/>
              </a:ln>
              <a:solidFill>
                <a:schemeClr val="tx1">
                  <a:lumMod val="50000"/>
                  <a:lumOff val="50000"/>
                </a:schemeClr>
              </a:solidFill>
              <a:effectLst/>
              <a:uLnTx/>
              <a:uFillTx/>
              <a:latin typeface="Montserrat Medium" panose="00000600000000000000" pitchFamily="2" charset="0"/>
            </a:endParaRPr>
          </a:p>
        </p:txBody>
      </p:sp>
      <p:sp>
        <p:nvSpPr>
          <p:cNvPr id="5" name="Rectángulo 4">
            <a:extLst>
              <a:ext uri="{FF2B5EF4-FFF2-40B4-BE49-F238E27FC236}">
                <a16:creationId xmlns:a16="http://schemas.microsoft.com/office/drawing/2014/main" id="{35273804-C758-1E89-7A92-CE7CCCD301FE}"/>
              </a:ext>
            </a:extLst>
          </p:cNvPr>
          <p:cNvSpPr/>
          <p:nvPr/>
        </p:nvSpPr>
        <p:spPr>
          <a:xfrm>
            <a:off x="696686" y="1389311"/>
            <a:ext cx="1375954" cy="88745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400" b="1" i="0" u="none" strike="noStrike" kern="1200" cap="none" spc="0" normalizeH="0" baseline="0" noProof="0" dirty="0">
              <a:ln>
                <a:noFill/>
              </a:ln>
              <a:solidFill>
                <a:srgbClr val="FFFFFF"/>
              </a:solidFill>
              <a:effectLst/>
              <a:uLnTx/>
              <a:uFillTx/>
              <a:latin typeface="Montserrat Medium" panose="000006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srgbClr val="FFFFFF"/>
                </a:solidFill>
                <a:effectLst/>
                <a:uLnTx/>
                <a:uFillTx/>
                <a:latin typeface="Montserrat Medium" panose="00000600000000000000" pitchFamily="2" charset="0"/>
              </a:rPr>
              <a:t>Constitución Política Nacional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400" b="1" i="0" u="none" strike="noStrike" kern="1200" cap="none" spc="0" normalizeH="0" baseline="0" noProof="0" dirty="0">
              <a:ln>
                <a:noFill/>
              </a:ln>
              <a:solidFill>
                <a:srgbClr val="FFFFFF"/>
              </a:solidFill>
              <a:effectLst/>
              <a:uLnTx/>
              <a:uFillTx/>
              <a:latin typeface="Montserrat Medium" panose="00000600000000000000" pitchFamily="2" charset="0"/>
            </a:endParaRPr>
          </a:p>
        </p:txBody>
      </p:sp>
      <p:sp>
        <p:nvSpPr>
          <p:cNvPr id="7" name="CuadroTexto 6">
            <a:extLst>
              <a:ext uri="{FF2B5EF4-FFF2-40B4-BE49-F238E27FC236}">
                <a16:creationId xmlns:a16="http://schemas.microsoft.com/office/drawing/2014/main" id="{7E0E6C59-B42D-AC98-D9FB-8DBDDDD363B4}"/>
              </a:ext>
            </a:extLst>
          </p:cNvPr>
          <p:cNvSpPr txBox="1"/>
          <p:nvPr/>
        </p:nvSpPr>
        <p:spPr>
          <a:xfrm>
            <a:off x="2072640" y="2429846"/>
            <a:ext cx="9040664" cy="276999"/>
          </a:xfrm>
          <a:prstGeom prst="rect">
            <a:avLst/>
          </a:prstGeom>
          <a:solidFill>
            <a:schemeClr val="bg1">
              <a:lumMod val="50000"/>
            </a:schemeClr>
          </a:solidFill>
          <a:ln>
            <a:solidFill>
              <a:schemeClr val="accent2">
                <a:lumMod val="20000"/>
                <a:lumOff val="80000"/>
              </a:schemeClr>
            </a:solidFill>
          </a:ln>
        </p:spPr>
        <p:txBody>
          <a:bodyPr wrap="square" rtlCol="0" anchor="ctr">
            <a:spAutoFit/>
          </a:bodyPr>
          <a:lstStyle/>
          <a:p>
            <a:pPr algn="just">
              <a:spcBef>
                <a:spcPts val="600"/>
              </a:spcBef>
            </a:pPr>
            <a:r>
              <a:rPr lang="es-MX" sz="1200" dirty="0">
                <a:solidFill>
                  <a:schemeClr val="bg1"/>
                </a:solidFill>
                <a:latin typeface="Montserrat Medium" panose="00000600000000000000" pitchFamily="2" charset="0"/>
              </a:rPr>
              <a:t>Artículo 1: N</a:t>
            </a:r>
            <a:r>
              <a:rPr lang="es-MX" sz="1200" b="1" dirty="0">
                <a:solidFill>
                  <a:schemeClr val="bg1"/>
                </a:solidFill>
                <a:latin typeface="Montserrat Medium" panose="00000600000000000000" pitchFamily="2" charset="0"/>
              </a:rPr>
              <a:t>aturaleza</a:t>
            </a:r>
            <a:endParaRPr lang="es-CO" sz="1200" b="1" dirty="0">
              <a:solidFill>
                <a:schemeClr val="bg1"/>
              </a:solidFill>
              <a:latin typeface="Montserrat Medium" panose="00000600000000000000" pitchFamily="2" charset="0"/>
            </a:endParaRPr>
          </a:p>
        </p:txBody>
      </p:sp>
      <p:sp>
        <p:nvSpPr>
          <p:cNvPr id="8" name="CuadroTexto 7">
            <a:extLst>
              <a:ext uri="{FF2B5EF4-FFF2-40B4-BE49-F238E27FC236}">
                <a16:creationId xmlns:a16="http://schemas.microsoft.com/office/drawing/2014/main" id="{6B7BB966-3849-A018-BF54-268FFC117184}"/>
              </a:ext>
            </a:extLst>
          </p:cNvPr>
          <p:cNvSpPr txBox="1"/>
          <p:nvPr/>
        </p:nvSpPr>
        <p:spPr>
          <a:xfrm>
            <a:off x="2072640" y="2727300"/>
            <a:ext cx="9040664" cy="430887"/>
          </a:xfrm>
          <a:prstGeom prst="rect">
            <a:avLst/>
          </a:prstGeom>
          <a:ln>
            <a:solidFill>
              <a:schemeClr val="accent2">
                <a:lumMod val="20000"/>
                <a:lumOff val="80000"/>
              </a:schemeClr>
            </a:solidFill>
            <a:prstDash val="sysDot"/>
          </a:ln>
        </p:spPr>
        <p:style>
          <a:lnRef idx="2">
            <a:schemeClr val="dk1"/>
          </a:lnRef>
          <a:fillRef idx="1">
            <a:schemeClr val="lt1"/>
          </a:fillRef>
          <a:effectRef idx="0">
            <a:schemeClr val="dk1"/>
          </a:effectRef>
          <a:fontRef idx="minor">
            <a:schemeClr val="dk1"/>
          </a:fontRef>
        </p:style>
        <p:txBody>
          <a:bodyPr wrap="square" rtlCol="0" anchor="ctr">
            <a:spAutoFit/>
          </a:bodyPr>
          <a:lstStyle/>
          <a:p>
            <a:pPr algn="just">
              <a:spcBef>
                <a:spcPts val="600"/>
              </a:spcBef>
            </a:pPr>
            <a:r>
              <a:rPr lang="es-MX" sz="1100" dirty="0">
                <a:latin typeface="Montserrat Medium" panose="00000600000000000000" pitchFamily="2" charset="0"/>
              </a:rPr>
              <a:t>Constituido por los recursos que la Nación transfiere por mandato de los artículos 356 y 357 de la Constitución Política a las entidades territoriales, para la financiación de los servicios cuya competencia se les asigna en la ley. </a:t>
            </a:r>
            <a:endParaRPr lang="es-CO" sz="1100" dirty="0">
              <a:latin typeface="Montserrat Medium" panose="00000600000000000000" pitchFamily="2" charset="0"/>
            </a:endParaRPr>
          </a:p>
        </p:txBody>
      </p:sp>
      <p:sp>
        <p:nvSpPr>
          <p:cNvPr id="9" name="Rectángulo 8">
            <a:extLst>
              <a:ext uri="{FF2B5EF4-FFF2-40B4-BE49-F238E27FC236}">
                <a16:creationId xmlns:a16="http://schemas.microsoft.com/office/drawing/2014/main" id="{7F3FF879-66A8-2F9C-B1F9-772895E181EC}"/>
              </a:ext>
            </a:extLst>
          </p:cNvPr>
          <p:cNvSpPr/>
          <p:nvPr/>
        </p:nvSpPr>
        <p:spPr>
          <a:xfrm>
            <a:off x="696687" y="2429847"/>
            <a:ext cx="1375954" cy="39725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b="1">
                <a:solidFill>
                  <a:schemeClr val="bg1"/>
                </a:solidFill>
                <a:latin typeface="Montserrat Medium" panose="00000600000000000000" pitchFamily="2" charset="0"/>
              </a:rPr>
              <a:t>Ley 715</a:t>
            </a:r>
          </a:p>
          <a:p>
            <a:pPr algn="ctr"/>
            <a:r>
              <a:rPr lang="es-CO" b="1">
                <a:solidFill>
                  <a:schemeClr val="bg1"/>
                </a:solidFill>
                <a:latin typeface="Montserrat Medium" panose="00000600000000000000" pitchFamily="2" charset="0"/>
              </a:rPr>
              <a:t>de 2001</a:t>
            </a:r>
          </a:p>
        </p:txBody>
      </p:sp>
      <p:sp>
        <p:nvSpPr>
          <p:cNvPr id="10" name="CuadroTexto 9">
            <a:extLst>
              <a:ext uri="{FF2B5EF4-FFF2-40B4-BE49-F238E27FC236}">
                <a16:creationId xmlns:a16="http://schemas.microsoft.com/office/drawing/2014/main" id="{202588AC-213A-17B8-CFDF-D572F90C4B4E}"/>
              </a:ext>
            </a:extLst>
          </p:cNvPr>
          <p:cNvSpPr txBox="1"/>
          <p:nvPr/>
        </p:nvSpPr>
        <p:spPr>
          <a:xfrm>
            <a:off x="2072637" y="5849156"/>
            <a:ext cx="9040665" cy="276999"/>
          </a:xfrm>
          <a:prstGeom prst="rect">
            <a:avLst/>
          </a:prstGeom>
          <a:solidFill>
            <a:schemeClr val="bg1">
              <a:lumMod val="50000"/>
            </a:schemeClr>
          </a:solidFill>
          <a:ln>
            <a:solidFill>
              <a:schemeClr val="accent2">
                <a:lumMod val="20000"/>
                <a:lumOff val="80000"/>
              </a:schemeClr>
            </a:solidFill>
          </a:ln>
        </p:spPr>
        <p:txBody>
          <a:bodyPr wrap="square" rtlCol="0" anchor="ctr">
            <a:spAutoFit/>
          </a:bodyPr>
          <a:lstStyle/>
          <a:p>
            <a:pPr algn="just">
              <a:spcBef>
                <a:spcPts val="600"/>
              </a:spcBef>
            </a:pPr>
            <a:r>
              <a:rPr lang="es-MX" sz="1200" dirty="0">
                <a:solidFill>
                  <a:schemeClr val="bg1"/>
                </a:solidFill>
                <a:latin typeface="Montserrat Medium" panose="00000600000000000000" pitchFamily="2" charset="0"/>
              </a:rPr>
              <a:t>Artículo 103: </a:t>
            </a:r>
            <a:r>
              <a:rPr lang="es-MX" sz="1200" b="1" dirty="0">
                <a:solidFill>
                  <a:schemeClr val="bg1"/>
                </a:solidFill>
                <a:latin typeface="Montserrat Medium" panose="00000600000000000000" pitchFamily="2" charset="0"/>
              </a:rPr>
              <a:t>Censo válido</a:t>
            </a:r>
            <a:endParaRPr lang="es-CO" sz="1200" b="1" dirty="0">
              <a:solidFill>
                <a:schemeClr val="bg1"/>
              </a:solidFill>
              <a:latin typeface="Montserrat Medium" panose="00000600000000000000" pitchFamily="2" charset="0"/>
            </a:endParaRPr>
          </a:p>
        </p:txBody>
      </p:sp>
      <p:sp>
        <p:nvSpPr>
          <p:cNvPr id="11" name="CuadroTexto 10">
            <a:extLst>
              <a:ext uri="{FF2B5EF4-FFF2-40B4-BE49-F238E27FC236}">
                <a16:creationId xmlns:a16="http://schemas.microsoft.com/office/drawing/2014/main" id="{5DAE7BB5-0214-BF33-0A55-E5E53B2950E4}"/>
              </a:ext>
            </a:extLst>
          </p:cNvPr>
          <p:cNvSpPr txBox="1"/>
          <p:nvPr/>
        </p:nvSpPr>
        <p:spPr>
          <a:xfrm>
            <a:off x="2072637" y="6140737"/>
            <a:ext cx="9040665" cy="261610"/>
          </a:xfrm>
          <a:prstGeom prst="rect">
            <a:avLst/>
          </a:prstGeom>
          <a:ln>
            <a:solidFill>
              <a:schemeClr val="accent2">
                <a:lumMod val="20000"/>
                <a:lumOff val="80000"/>
              </a:schemeClr>
            </a:solidFill>
            <a:prstDash val="sysDot"/>
          </a:ln>
        </p:spPr>
        <p:style>
          <a:lnRef idx="2">
            <a:schemeClr val="dk1"/>
          </a:lnRef>
          <a:fillRef idx="1">
            <a:schemeClr val="lt1"/>
          </a:fillRef>
          <a:effectRef idx="0">
            <a:schemeClr val="dk1"/>
          </a:effectRef>
          <a:fontRef idx="minor">
            <a:schemeClr val="dk1"/>
          </a:fontRef>
        </p:style>
        <p:txBody>
          <a:bodyPr wrap="square" rtlCol="0" anchor="ctr">
            <a:spAutoFit/>
          </a:bodyPr>
          <a:lstStyle/>
          <a:p>
            <a:pPr algn="just">
              <a:spcBef>
                <a:spcPts val="600"/>
              </a:spcBef>
            </a:pPr>
            <a:r>
              <a:rPr lang="es-MX" sz="1100" dirty="0">
                <a:latin typeface="Montserrat Medium" panose="00000600000000000000" pitchFamily="2" charset="0"/>
              </a:rPr>
              <a:t>Se tiene en cuenta la información certificada por el DANE, con base en el último censo realizado.</a:t>
            </a:r>
          </a:p>
        </p:txBody>
      </p:sp>
      <p:sp>
        <p:nvSpPr>
          <p:cNvPr id="12" name="CuadroTexto 11">
            <a:extLst>
              <a:ext uri="{FF2B5EF4-FFF2-40B4-BE49-F238E27FC236}">
                <a16:creationId xmlns:a16="http://schemas.microsoft.com/office/drawing/2014/main" id="{AB840D3B-D45B-0AC1-652D-03ECDD2009C4}"/>
              </a:ext>
            </a:extLst>
          </p:cNvPr>
          <p:cNvSpPr txBox="1"/>
          <p:nvPr/>
        </p:nvSpPr>
        <p:spPr>
          <a:xfrm>
            <a:off x="2072641" y="3200255"/>
            <a:ext cx="9040664" cy="276999"/>
          </a:xfrm>
          <a:prstGeom prst="rect">
            <a:avLst/>
          </a:prstGeom>
          <a:solidFill>
            <a:schemeClr val="bg1">
              <a:lumMod val="50000"/>
            </a:schemeClr>
          </a:solidFill>
          <a:ln>
            <a:solidFill>
              <a:schemeClr val="accent2">
                <a:lumMod val="20000"/>
                <a:lumOff val="80000"/>
              </a:schemeClr>
            </a:solidFill>
          </a:ln>
        </p:spPr>
        <p:txBody>
          <a:bodyPr wrap="square" rtlCol="0" anchor="ctr">
            <a:spAutoFit/>
          </a:bodyPr>
          <a:lstStyle/>
          <a:p>
            <a:pPr algn="just">
              <a:spcBef>
                <a:spcPts val="600"/>
              </a:spcBef>
            </a:pPr>
            <a:r>
              <a:rPr lang="es-MX" sz="1200" dirty="0">
                <a:solidFill>
                  <a:schemeClr val="bg1"/>
                </a:solidFill>
                <a:latin typeface="Montserrat Medium" panose="00000600000000000000" pitchFamily="2" charset="0"/>
              </a:rPr>
              <a:t>Artículo 4: </a:t>
            </a:r>
            <a:r>
              <a:rPr lang="es-MX" sz="1200" b="1" dirty="0">
                <a:solidFill>
                  <a:schemeClr val="bg1"/>
                </a:solidFill>
                <a:latin typeface="Montserrat Medium" panose="00000600000000000000" pitchFamily="2" charset="0"/>
              </a:rPr>
              <a:t>Distribución sectorial</a:t>
            </a:r>
            <a:endParaRPr lang="es-CO" sz="1200" b="1" dirty="0">
              <a:solidFill>
                <a:schemeClr val="bg1"/>
              </a:solidFill>
              <a:latin typeface="Montserrat Medium" panose="00000600000000000000" pitchFamily="2" charset="0"/>
            </a:endParaRPr>
          </a:p>
        </p:txBody>
      </p:sp>
      <p:sp>
        <p:nvSpPr>
          <p:cNvPr id="16" name="CuadroTexto 15">
            <a:extLst>
              <a:ext uri="{FF2B5EF4-FFF2-40B4-BE49-F238E27FC236}">
                <a16:creationId xmlns:a16="http://schemas.microsoft.com/office/drawing/2014/main" id="{141AB70F-9FA0-9819-0B98-5B325C41B07C}"/>
              </a:ext>
            </a:extLst>
          </p:cNvPr>
          <p:cNvSpPr txBox="1"/>
          <p:nvPr/>
        </p:nvSpPr>
        <p:spPr>
          <a:xfrm>
            <a:off x="2072640" y="3477254"/>
            <a:ext cx="9040664" cy="1000274"/>
          </a:xfrm>
          <a:prstGeom prst="rect">
            <a:avLst/>
          </a:prstGeom>
          <a:solidFill>
            <a:schemeClr val="bg2">
              <a:lumMod val="85000"/>
            </a:schemeClr>
          </a:solidFill>
          <a:ln w="12700">
            <a:solidFill>
              <a:schemeClr val="tx2">
                <a:lumMod val="20000"/>
                <a:lumOff val="80000"/>
              </a:schemeClr>
            </a:solidFill>
            <a:prstDash val="solid"/>
          </a:ln>
        </p:spPr>
        <p:style>
          <a:lnRef idx="2">
            <a:schemeClr val="dk1"/>
          </a:lnRef>
          <a:fillRef idx="1">
            <a:schemeClr val="lt1"/>
          </a:fillRef>
          <a:effectRef idx="0">
            <a:schemeClr val="dk1"/>
          </a:effectRef>
          <a:fontRef idx="minor">
            <a:schemeClr val="dk1"/>
          </a:fontRef>
        </p:style>
        <p:txBody>
          <a:bodyPr wrap="square" rtlCol="0" anchor="ctr">
            <a:spAutoFit/>
          </a:bodyPr>
          <a:lstStyle/>
          <a:p>
            <a:pPr algn="just">
              <a:spcBef>
                <a:spcPts val="600"/>
              </a:spcBef>
            </a:pPr>
            <a:r>
              <a:rPr lang="es-MX" sz="1100" dirty="0">
                <a:latin typeface="Montserrat Medium" panose="00000600000000000000" pitchFamily="2" charset="0"/>
              </a:rPr>
              <a:t>58,5% participación para educación. </a:t>
            </a:r>
          </a:p>
          <a:p>
            <a:pPr algn="just">
              <a:spcBef>
                <a:spcPts val="600"/>
              </a:spcBef>
            </a:pPr>
            <a:r>
              <a:rPr lang="es-MX" sz="1100" dirty="0">
                <a:latin typeface="Montserrat Medium" panose="00000600000000000000" pitchFamily="2" charset="0"/>
              </a:rPr>
              <a:t>24,5% participación para salud.  </a:t>
            </a:r>
          </a:p>
          <a:p>
            <a:pPr algn="just">
              <a:spcBef>
                <a:spcPts val="600"/>
              </a:spcBef>
            </a:pPr>
            <a:r>
              <a:rPr lang="es-MX" sz="1100" dirty="0">
                <a:latin typeface="Montserrat Medium" panose="00000600000000000000" pitchFamily="2" charset="0"/>
              </a:rPr>
              <a:t>5,4% participación para agua potable y saneamiento básico. </a:t>
            </a:r>
          </a:p>
          <a:p>
            <a:pPr algn="just">
              <a:spcBef>
                <a:spcPts val="600"/>
              </a:spcBef>
            </a:pPr>
            <a:r>
              <a:rPr lang="es-MX" sz="1100" dirty="0">
                <a:latin typeface="Montserrat Medium" panose="00000600000000000000" pitchFamily="2" charset="0"/>
              </a:rPr>
              <a:t>11.6% participación de propósito general.</a:t>
            </a:r>
          </a:p>
        </p:txBody>
      </p:sp>
      <p:sp>
        <p:nvSpPr>
          <p:cNvPr id="17" name="CuadroTexto 16">
            <a:extLst>
              <a:ext uri="{FF2B5EF4-FFF2-40B4-BE49-F238E27FC236}">
                <a16:creationId xmlns:a16="http://schemas.microsoft.com/office/drawing/2014/main" id="{8D5CB2B3-A43B-0491-39FE-B7AAB4A6049D}"/>
              </a:ext>
            </a:extLst>
          </p:cNvPr>
          <p:cNvSpPr txBox="1"/>
          <p:nvPr/>
        </p:nvSpPr>
        <p:spPr>
          <a:xfrm>
            <a:off x="2072637" y="4519596"/>
            <a:ext cx="9040665" cy="276999"/>
          </a:xfrm>
          <a:prstGeom prst="rect">
            <a:avLst/>
          </a:prstGeom>
          <a:solidFill>
            <a:schemeClr val="bg1">
              <a:lumMod val="50000"/>
            </a:schemeClr>
          </a:solidFill>
          <a:ln>
            <a:solidFill>
              <a:schemeClr val="accent2">
                <a:lumMod val="20000"/>
                <a:lumOff val="80000"/>
              </a:schemeClr>
            </a:solidFill>
          </a:ln>
        </p:spPr>
        <p:txBody>
          <a:bodyPr wrap="square" rtlCol="0" anchor="ctr">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es-MX" sz="1200" b="0" i="0" u="none" strike="noStrike" kern="1200" cap="none" spc="0" normalizeH="0" baseline="0" noProof="0" dirty="0">
                <a:ln>
                  <a:noFill/>
                </a:ln>
                <a:solidFill>
                  <a:schemeClr val="bg1"/>
                </a:solidFill>
                <a:effectLst/>
                <a:uLnTx/>
                <a:uFillTx/>
                <a:latin typeface="Montserrat Medium" panose="00000600000000000000" pitchFamily="2" charset="0"/>
              </a:rPr>
              <a:t>Artículo 85: </a:t>
            </a:r>
            <a:r>
              <a:rPr kumimoji="0" lang="es-MX" sz="1200" b="1" i="0" u="none" strike="noStrike" kern="1200" cap="none" spc="0" normalizeH="0" baseline="0" noProof="0" dirty="0">
                <a:ln>
                  <a:noFill/>
                </a:ln>
                <a:solidFill>
                  <a:schemeClr val="bg1"/>
                </a:solidFill>
                <a:effectLst/>
                <a:uLnTx/>
                <a:uFillTx/>
                <a:latin typeface="Montserrat Medium" panose="00000600000000000000" pitchFamily="2" charset="0"/>
              </a:rPr>
              <a:t>Procedimiento de programación y distribución de los recursos del Sistema General de Participaciones</a:t>
            </a:r>
            <a:endParaRPr kumimoji="0" lang="es-CO" sz="1200" b="1" i="0" u="none" strike="noStrike" kern="1200" cap="none" spc="0" normalizeH="0" baseline="0" noProof="0" dirty="0">
              <a:ln>
                <a:noFill/>
              </a:ln>
              <a:solidFill>
                <a:schemeClr val="bg1"/>
              </a:solidFill>
              <a:effectLst/>
              <a:uLnTx/>
              <a:uFillTx/>
              <a:latin typeface="Montserrat Medium" panose="00000600000000000000" pitchFamily="2" charset="0"/>
            </a:endParaRPr>
          </a:p>
        </p:txBody>
      </p:sp>
      <p:sp>
        <p:nvSpPr>
          <p:cNvPr id="18" name="CuadroTexto 17">
            <a:extLst>
              <a:ext uri="{FF2B5EF4-FFF2-40B4-BE49-F238E27FC236}">
                <a16:creationId xmlns:a16="http://schemas.microsoft.com/office/drawing/2014/main" id="{C8C9C3F7-4907-6E85-4971-513B6E73B211}"/>
              </a:ext>
            </a:extLst>
          </p:cNvPr>
          <p:cNvSpPr txBox="1"/>
          <p:nvPr/>
        </p:nvSpPr>
        <p:spPr>
          <a:xfrm>
            <a:off x="2072637" y="4826202"/>
            <a:ext cx="9040665" cy="1015663"/>
          </a:xfrm>
          <a:prstGeom prst="rect">
            <a:avLst/>
          </a:prstGeom>
          <a:solidFill>
            <a:schemeClr val="bg1">
              <a:lumMod val="95000"/>
            </a:schemeClr>
          </a:solidFill>
          <a:ln w="12700">
            <a:solidFill>
              <a:schemeClr val="tx2">
                <a:lumMod val="20000"/>
                <a:lumOff val="80000"/>
              </a:schemeClr>
            </a:solidFill>
            <a:prstDash val="solid"/>
          </a:ln>
        </p:spPr>
        <p:style>
          <a:lnRef idx="2">
            <a:schemeClr val="dk1"/>
          </a:lnRef>
          <a:fillRef idx="1">
            <a:schemeClr val="lt1"/>
          </a:fillRef>
          <a:effectRef idx="0">
            <a:schemeClr val="dk1"/>
          </a:effectRef>
          <a:fontRef idx="minor">
            <a:schemeClr val="dk1"/>
          </a:fontRef>
        </p:style>
        <p:txBody>
          <a:bodyPr wrap="square" rtlCol="0" anchor="ctr">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es-MX" sz="1100" b="0" i="0" u="none" strike="noStrike" kern="1200" cap="none" spc="0" normalizeH="0" baseline="0" noProof="0" dirty="0">
                <a:ln>
                  <a:noFill/>
                </a:ln>
                <a:solidFill>
                  <a:schemeClr val="tx1">
                    <a:lumMod val="50000"/>
                    <a:lumOff val="50000"/>
                  </a:schemeClr>
                </a:solidFill>
                <a:effectLst/>
                <a:uLnTx/>
                <a:uFillTx/>
                <a:latin typeface="Montserrat Medium" panose="00000600000000000000" pitchFamily="2" charset="0"/>
              </a:rPr>
              <a:t>El Ministerio de Hacienda y Crédito Público calculará los montos totales correspondientes a la vigencia siguiente […], de que tratan los artículos 356 y 357 de la Constitución Política, y comunicará al Departamento Nacional de Planeación, </a:t>
            </a:r>
            <a:r>
              <a:rPr kumimoji="0" lang="es-MX" sz="1100" b="1" i="0" u="none" strike="noStrike" kern="1200" cap="none" spc="0" normalizeH="0" baseline="0" noProof="0" dirty="0">
                <a:ln>
                  <a:noFill/>
                </a:ln>
                <a:solidFill>
                  <a:schemeClr val="tx1">
                    <a:lumMod val="50000"/>
                    <a:lumOff val="50000"/>
                  </a:schemeClr>
                </a:solidFill>
                <a:effectLst/>
                <a:uLnTx/>
                <a:uFillTx/>
                <a:latin typeface="Montserrat Medium" panose="00000600000000000000" pitchFamily="2" charset="0"/>
              </a:rPr>
              <a:t>el monto estimado </a:t>
            </a:r>
            <a:r>
              <a:rPr kumimoji="0" lang="es-MX" sz="1100" b="0" i="0" u="none" strike="noStrike" kern="1200" cap="none" spc="0" normalizeH="0" baseline="0" noProof="0" dirty="0">
                <a:ln>
                  <a:noFill/>
                </a:ln>
                <a:solidFill>
                  <a:schemeClr val="tx1">
                    <a:lumMod val="50000"/>
                    <a:lumOff val="50000"/>
                  </a:schemeClr>
                </a:solidFill>
                <a:effectLst/>
                <a:uLnTx/>
                <a:uFillTx/>
                <a:latin typeface="Montserrat Medium" panose="00000600000000000000" pitchFamily="2" charset="0"/>
              </a:rPr>
              <a:t>que se incluirá en el proyecto de ley anual de presupuesto antes de su presentación. </a:t>
            </a:r>
          </a:p>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es-MX" sz="1100" b="0" i="0" u="none" strike="noStrike" kern="1200" cap="none" spc="0" normalizeH="0" baseline="0" noProof="0" dirty="0">
                <a:ln>
                  <a:noFill/>
                </a:ln>
                <a:solidFill>
                  <a:schemeClr val="tx1">
                    <a:lumMod val="50000"/>
                    <a:lumOff val="50000"/>
                  </a:schemeClr>
                </a:solidFill>
                <a:effectLst/>
                <a:uLnTx/>
                <a:uFillTx/>
                <a:latin typeface="Montserrat Medium" panose="00000600000000000000" pitchFamily="2" charset="0"/>
              </a:rPr>
              <a:t>Con fundamento en el monto proyectado para el presupuesto, el Departamento Nacional de Planeación realizará la distribución inicial del Sistema General de Participaciones de acuerdo con los criterios previstos en esta Ley…[…]</a:t>
            </a:r>
          </a:p>
        </p:txBody>
      </p:sp>
    </p:spTree>
    <p:extLst>
      <p:ext uri="{BB962C8B-B14F-4D97-AF65-F5344CB8AC3E}">
        <p14:creationId xmlns:p14="http://schemas.microsoft.com/office/powerpoint/2010/main" val="1204478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2CE13A-365A-D5B5-60F7-45FA70AFC88F}"/>
              </a:ext>
            </a:extLst>
          </p:cNvPr>
          <p:cNvSpPr>
            <a:spLocks noGrp="1"/>
          </p:cNvSpPr>
          <p:nvPr>
            <p:ph type="title"/>
          </p:nvPr>
        </p:nvSpPr>
        <p:spPr>
          <a:xfrm>
            <a:off x="387299" y="960405"/>
            <a:ext cx="8206285" cy="1097123"/>
          </a:xfrm>
        </p:spPr>
        <p:txBody>
          <a:bodyPr>
            <a:noAutofit/>
          </a:bodyPr>
          <a:lstStyle/>
          <a:p>
            <a:r>
              <a:rPr lang="es-MX" sz="3600" dirty="0">
                <a:latin typeface="Montserrat ExtraBold" panose="00000900000000000000" pitchFamily="2" charset="0"/>
              </a:rPr>
              <a:t>Medidas de transición frente a los resultados del CNPV- 2018</a:t>
            </a:r>
            <a:endParaRPr lang="es-CO" sz="3600" dirty="0">
              <a:latin typeface="Montserrat ExtraBold" panose="00000900000000000000" pitchFamily="2" charset="0"/>
            </a:endParaRPr>
          </a:p>
        </p:txBody>
      </p:sp>
      <p:graphicFrame>
        <p:nvGraphicFramePr>
          <p:cNvPr id="3" name="Diagrama 2">
            <a:extLst>
              <a:ext uri="{FF2B5EF4-FFF2-40B4-BE49-F238E27FC236}">
                <a16:creationId xmlns:a16="http://schemas.microsoft.com/office/drawing/2014/main" id="{E68B7F8F-0DD5-E956-31F0-272463475611}"/>
              </a:ext>
            </a:extLst>
          </p:cNvPr>
          <p:cNvGraphicFramePr/>
          <p:nvPr>
            <p:extLst>
              <p:ext uri="{D42A27DB-BD31-4B8C-83A1-F6EECF244321}">
                <p14:modId xmlns:p14="http://schemas.microsoft.com/office/powerpoint/2010/main" val="302753553"/>
              </p:ext>
            </p:extLst>
          </p:nvPr>
        </p:nvGraphicFramePr>
        <p:xfrm>
          <a:off x="1417768" y="1993036"/>
          <a:ext cx="9306458" cy="4864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lipse 3">
            <a:extLst>
              <a:ext uri="{FF2B5EF4-FFF2-40B4-BE49-F238E27FC236}">
                <a16:creationId xmlns:a16="http://schemas.microsoft.com/office/drawing/2014/main" id="{23E34E44-AC3C-A691-4930-A582778B1138}"/>
              </a:ext>
            </a:extLst>
          </p:cNvPr>
          <p:cNvSpPr/>
          <p:nvPr/>
        </p:nvSpPr>
        <p:spPr>
          <a:xfrm>
            <a:off x="1151749" y="2190058"/>
            <a:ext cx="1460146" cy="865265"/>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200" b="1" dirty="0">
                <a:solidFill>
                  <a:schemeClr val="tx1">
                    <a:lumMod val="75000"/>
                    <a:lumOff val="25000"/>
                  </a:schemeClr>
                </a:solidFill>
                <a:latin typeface="Montserrat Medium" panose="00000600000000000000" pitchFamily="2" charset="0"/>
              </a:rPr>
              <a:t>VIGENCIA 2020</a:t>
            </a:r>
            <a:endParaRPr lang="es-CO" sz="1200" b="1" dirty="0">
              <a:solidFill>
                <a:schemeClr val="tx1">
                  <a:lumMod val="75000"/>
                  <a:lumOff val="25000"/>
                </a:schemeClr>
              </a:solidFill>
              <a:latin typeface="Montserrat Medium" panose="00000600000000000000" pitchFamily="2" charset="0"/>
            </a:endParaRPr>
          </a:p>
        </p:txBody>
      </p:sp>
      <p:sp>
        <p:nvSpPr>
          <p:cNvPr id="8" name="Elipse 7">
            <a:extLst>
              <a:ext uri="{FF2B5EF4-FFF2-40B4-BE49-F238E27FC236}">
                <a16:creationId xmlns:a16="http://schemas.microsoft.com/office/drawing/2014/main" id="{EDAD8CF4-2064-FA9A-4D23-5A6E45C496B9}"/>
              </a:ext>
            </a:extLst>
          </p:cNvPr>
          <p:cNvSpPr/>
          <p:nvPr/>
        </p:nvSpPr>
        <p:spPr>
          <a:xfrm>
            <a:off x="1590483" y="3132772"/>
            <a:ext cx="1460146" cy="865265"/>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200" b="1" dirty="0">
                <a:solidFill>
                  <a:schemeClr val="tx1">
                    <a:lumMod val="75000"/>
                    <a:lumOff val="25000"/>
                  </a:schemeClr>
                </a:solidFill>
                <a:latin typeface="Montserrat Medium" panose="00000600000000000000" pitchFamily="2" charset="0"/>
              </a:rPr>
              <a:t>VIGENCIA 2021</a:t>
            </a:r>
            <a:endParaRPr lang="es-CO" sz="1200" b="1" dirty="0">
              <a:solidFill>
                <a:schemeClr val="tx1">
                  <a:lumMod val="75000"/>
                  <a:lumOff val="25000"/>
                </a:schemeClr>
              </a:solidFill>
              <a:latin typeface="Montserrat Medium" panose="00000600000000000000" pitchFamily="2" charset="0"/>
            </a:endParaRPr>
          </a:p>
        </p:txBody>
      </p:sp>
      <p:sp>
        <p:nvSpPr>
          <p:cNvPr id="9" name="Elipse 8">
            <a:extLst>
              <a:ext uri="{FF2B5EF4-FFF2-40B4-BE49-F238E27FC236}">
                <a16:creationId xmlns:a16="http://schemas.microsoft.com/office/drawing/2014/main" id="{3C59FCED-ACE8-D294-5737-070AA9BA0B36}"/>
              </a:ext>
            </a:extLst>
          </p:cNvPr>
          <p:cNvSpPr/>
          <p:nvPr/>
        </p:nvSpPr>
        <p:spPr>
          <a:xfrm>
            <a:off x="1711730" y="4025131"/>
            <a:ext cx="1460146" cy="865265"/>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200" b="1" dirty="0">
                <a:solidFill>
                  <a:schemeClr val="tx1">
                    <a:lumMod val="75000"/>
                    <a:lumOff val="25000"/>
                  </a:schemeClr>
                </a:solidFill>
                <a:latin typeface="Montserrat Medium" panose="00000600000000000000" pitchFamily="2" charset="0"/>
              </a:rPr>
              <a:t>VIGENCIA 2022</a:t>
            </a:r>
            <a:endParaRPr lang="es-CO" sz="1200" b="1" dirty="0">
              <a:solidFill>
                <a:schemeClr val="tx1">
                  <a:lumMod val="75000"/>
                  <a:lumOff val="25000"/>
                </a:schemeClr>
              </a:solidFill>
              <a:latin typeface="Montserrat Medium" panose="00000600000000000000" pitchFamily="2" charset="0"/>
            </a:endParaRPr>
          </a:p>
        </p:txBody>
      </p:sp>
      <p:sp>
        <p:nvSpPr>
          <p:cNvPr id="10" name="Elipse 9">
            <a:extLst>
              <a:ext uri="{FF2B5EF4-FFF2-40B4-BE49-F238E27FC236}">
                <a16:creationId xmlns:a16="http://schemas.microsoft.com/office/drawing/2014/main" id="{2938AEE8-E5B4-1339-FA0B-A45B39B35AA6}"/>
              </a:ext>
            </a:extLst>
          </p:cNvPr>
          <p:cNvSpPr/>
          <p:nvPr/>
        </p:nvSpPr>
        <p:spPr>
          <a:xfrm>
            <a:off x="1590483" y="4917490"/>
            <a:ext cx="1460146" cy="865265"/>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200" b="1" dirty="0">
                <a:solidFill>
                  <a:schemeClr val="tx1">
                    <a:lumMod val="75000"/>
                    <a:lumOff val="25000"/>
                  </a:schemeClr>
                </a:solidFill>
                <a:latin typeface="Montserrat Medium" panose="00000600000000000000" pitchFamily="2" charset="0"/>
              </a:rPr>
              <a:t>VIGENCIA 2023</a:t>
            </a:r>
            <a:endParaRPr lang="es-CO" sz="1200" b="1" dirty="0">
              <a:solidFill>
                <a:schemeClr val="tx1">
                  <a:lumMod val="75000"/>
                  <a:lumOff val="25000"/>
                </a:schemeClr>
              </a:solidFill>
              <a:latin typeface="Montserrat Medium" panose="00000600000000000000" pitchFamily="2" charset="0"/>
            </a:endParaRPr>
          </a:p>
        </p:txBody>
      </p:sp>
      <p:sp>
        <p:nvSpPr>
          <p:cNvPr id="5" name="Elipse 4">
            <a:extLst>
              <a:ext uri="{FF2B5EF4-FFF2-40B4-BE49-F238E27FC236}">
                <a16:creationId xmlns:a16="http://schemas.microsoft.com/office/drawing/2014/main" id="{DCE9BC4C-DB4E-DA72-EC9E-56559A1A5F30}"/>
              </a:ext>
            </a:extLst>
          </p:cNvPr>
          <p:cNvSpPr/>
          <p:nvPr/>
        </p:nvSpPr>
        <p:spPr>
          <a:xfrm>
            <a:off x="1151749" y="5836943"/>
            <a:ext cx="1460146" cy="865265"/>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200" b="1" dirty="0">
                <a:solidFill>
                  <a:schemeClr val="tx1">
                    <a:lumMod val="75000"/>
                    <a:lumOff val="25000"/>
                  </a:schemeClr>
                </a:solidFill>
                <a:latin typeface="Montserrat Medium" panose="00000600000000000000" pitchFamily="2" charset="0"/>
              </a:rPr>
              <a:t>VIGENCIA 2024</a:t>
            </a:r>
            <a:endParaRPr lang="es-CO" sz="1200" b="1" dirty="0">
              <a:solidFill>
                <a:schemeClr val="tx1">
                  <a:lumMod val="75000"/>
                  <a:lumOff val="25000"/>
                </a:schemeClr>
              </a:solidFill>
              <a:latin typeface="Montserrat Medium" panose="00000600000000000000" pitchFamily="2" charset="0"/>
            </a:endParaRPr>
          </a:p>
        </p:txBody>
      </p:sp>
    </p:spTree>
    <p:extLst>
      <p:ext uri="{BB962C8B-B14F-4D97-AF65-F5344CB8AC3E}">
        <p14:creationId xmlns:p14="http://schemas.microsoft.com/office/powerpoint/2010/main" val="3994366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73B530-0206-9A17-8710-F3D68BE326E6}"/>
              </a:ext>
            </a:extLst>
          </p:cNvPr>
          <p:cNvSpPr>
            <a:spLocks noGrp="1"/>
          </p:cNvSpPr>
          <p:nvPr>
            <p:ph type="title"/>
          </p:nvPr>
        </p:nvSpPr>
        <p:spPr>
          <a:xfrm>
            <a:off x="200282" y="963056"/>
            <a:ext cx="8648674" cy="559387"/>
          </a:xfrm>
        </p:spPr>
        <p:txBody>
          <a:bodyPr vert="horz" lIns="91440" tIns="45720" rIns="91440" bIns="45720" rtlCol="0" anchor="t">
            <a:noAutofit/>
          </a:bodyPr>
          <a:lstStyle/>
          <a:p>
            <a:pPr algn="l"/>
            <a:r>
              <a:rPr lang="es-MX" sz="3600" b="1" spc="0" dirty="0">
                <a:latin typeface="Montserrat ExtraBold" panose="00000900000000000000" pitchFamily="2" charset="0"/>
              </a:rPr>
              <a:t>Esquema de transición</a:t>
            </a:r>
            <a:endParaRPr lang="es-CO" sz="3600" b="1" spc="0" dirty="0">
              <a:latin typeface="Montserrat ExtraBold" panose="00000900000000000000" pitchFamily="2" charset="0"/>
            </a:endParaRPr>
          </a:p>
        </p:txBody>
      </p:sp>
      <p:sp>
        <p:nvSpPr>
          <p:cNvPr id="3" name="Elipse 2">
            <a:extLst>
              <a:ext uri="{FF2B5EF4-FFF2-40B4-BE49-F238E27FC236}">
                <a16:creationId xmlns:a16="http://schemas.microsoft.com/office/drawing/2014/main" id="{D46C7B37-2073-00B2-A29B-C67CCFFCFC5F}"/>
              </a:ext>
            </a:extLst>
          </p:cNvPr>
          <p:cNvSpPr/>
          <p:nvPr/>
        </p:nvSpPr>
        <p:spPr>
          <a:xfrm>
            <a:off x="713451" y="6097818"/>
            <a:ext cx="384313" cy="357808"/>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err="1">
              <a:ln>
                <a:noFill/>
              </a:ln>
              <a:solidFill>
                <a:srgbClr val="FFFFFF"/>
              </a:solidFill>
              <a:effectLst/>
              <a:uLnTx/>
              <a:uFillTx/>
              <a:latin typeface="Work Sans"/>
              <a:ea typeface="+mn-ea"/>
              <a:cs typeface="+mn-cs"/>
            </a:endParaRPr>
          </a:p>
        </p:txBody>
      </p:sp>
      <p:sp>
        <p:nvSpPr>
          <p:cNvPr id="4" name="Elipse 3">
            <a:extLst>
              <a:ext uri="{FF2B5EF4-FFF2-40B4-BE49-F238E27FC236}">
                <a16:creationId xmlns:a16="http://schemas.microsoft.com/office/drawing/2014/main" id="{57771AFD-53B6-7074-C73D-7535C0156484}"/>
              </a:ext>
            </a:extLst>
          </p:cNvPr>
          <p:cNvSpPr/>
          <p:nvPr/>
        </p:nvSpPr>
        <p:spPr>
          <a:xfrm>
            <a:off x="2426010" y="6104334"/>
            <a:ext cx="384313" cy="357808"/>
          </a:xfrm>
          <a:prstGeom prst="ellipse">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err="1">
              <a:ln>
                <a:noFill/>
              </a:ln>
              <a:solidFill>
                <a:srgbClr val="C00000"/>
              </a:solidFill>
              <a:effectLst/>
              <a:uLnTx/>
              <a:uFillTx/>
              <a:latin typeface="Work Sans"/>
              <a:ea typeface="+mn-ea"/>
              <a:cs typeface="+mn-cs"/>
            </a:endParaRPr>
          </a:p>
        </p:txBody>
      </p:sp>
      <p:sp>
        <p:nvSpPr>
          <p:cNvPr id="11" name="Text Placeholder 10">
            <a:extLst>
              <a:ext uri="{FF2B5EF4-FFF2-40B4-BE49-F238E27FC236}">
                <a16:creationId xmlns:a16="http://schemas.microsoft.com/office/drawing/2014/main" id="{57826F50-2ED2-0FE0-EC1C-BDB52274384C}"/>
              </a:ext>
            </a:extLst>
          </p:cNvPr>
          <p:cNvSpPr txBox="1">
            <a:spLocks/>
          </p:cNvSpPr>
          <p:nvPr/>
        </p:nvSpPr>
        <p:spPr>
          <a:xfrm>
            <a:off x="1097764" y="6152352"/>
            <a:ext cx="1010897" cy="248740"/>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0"/>
              </a:spcBef>
              <a:buFont typeface="Arial" panose="020B0604020202020204" pitchFamily="34" charset="0"/>
              <a:buNone/>
              <a:defRPr sz="9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000" b="1" i="0" u="none" strike="noStrike" kern="1200" cap="none" spc="0" normalizeH="0" baseline="0" noProof="0" dirty="0">
                <a:ln>
                  <a:noFill/>
                </a:ln>
                <a:solidFill>
                  <a:schemeClr val="accent6"/>
                </a:solidFill>
                <a:effectLst/>
                <a:uLnTx/>
                <a:uFillTx/>
                <a:latin typeface="Montserrat Medium" panose="00000600000000000000" pitchFamily="2" charset="0"/>
              </a:rPr>
              <a:t>AFECTADOS </a:t>
            </a:r>
            <a:endParaRPr kumimoji="0" lang="es-CO" sz="1000" b="1" i="0" u="none" strike="noStrike" kern="1200" cap="none" spc="0" normalizeH="0" baseline="0" noProof="0" dirty="0">
              <a:ln>
                <a:noFill/>
              </a:ln>
              <a:solidFill>
                <a:schemeClr val="accent6"/>
              </a:solidFill>
              <a:effectLst/>
              <a:uLnTx/>
              <a:uFillTx/>
              <a:latin typeface="Montserrat Medium" panose="00000600000000000000" pitchFamily="2" charset="0"/>
            </a:endParaRPr>
          </a:p>
        </p:txBody>
      </p:sp>
      <p:sp>
        <p:nvSpPr>
          <p:cNvPr id="12" name="Text Placeholder 10">
            <a:extLst>
              <a:ext uri="{FF2B5EF4-FFF2-40B4-BE49-F238E27FC236}">
                <a16:creationId xmlns:a16="http://schemas.microsoft.com/office/drawing/2014/main" id="{AE1B4B56-509A-D6B8-6DC9-CA40337FD752}"/>
              </a:ext>
            </a:extLst>
          </p:cNvPr>
          <p:cNvSpPr txBox="1">
            <a:spLocks/>
          </p:cNvSpPr>
          <p:nvPr/>
        </p:nvSpPr>
        <p:spPr>
          <a:xfrm>
            <a:off x="2810323" y="6152352"/>
            <a:ext cx="1529913" cy="261771"/>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0"/>
              </a:spcBef>
              <a:buFont typeface="Arial" panose="020B0604020202020204" pitchFamily="34" charset="0"/>
              <a:buNone/>
              <a:defRPr sz="9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1000" b="1" i="0" u="none" strike="noStrike" kern="1200" cap="none" spc="0" normalizeH="0" baseline="0" noProof="0" dirty="0">
                <a:ln>
                  <a:noFill/>
                </a:ln>
                <a:solidFill>
                  <a:schemeClr val="accent6"/>
                </a:solidFill>
                <a:effectLst/>
                <a:uLnTx/>
                <a:uFillTx/>
                <a:latin typeface="Montserrat Medium" panose="00000600000000000000" pitchFamily="2" charset="0"/>
              </a:rPr>
              <a:t>NO AFECTADOS</a:t>
            </a:r>
            <a:endParaRPr kumimoji="0" lang="es-CO" sz="1000" b="0" i="0" u="none" strike="noStrike" kern="1200" cap="none" spc="0" normalizeH="0" baseline="0" noProof="0" dirty="0">
              <a:ln>
                <a:noFill/>
              </a:ln>
              <a:solidFill>
                <a:schemeClr val="accent6"/>
              </a:solidFill>
              <a:effectLst/>
              <a:uLnTx/>
              <a:uFillTx/>
              <a:latin typeface="Montserrat Medium" panose="00000600000000000000" pitchFamily="2" charset="0"/>
            </a:endParaRPr>
          </a:p>
        </p:txBody>
      </p:sp>
      <p:graphicFrame>
        <p:nvGraphicFramePr>
          <p:cNvPr id="13" name="Tabla 12">
            <a:extLst>
              <a:ext uri="{FF2B5EF4-FFF2-40B4-BE49-F238E27FC236}">
                <a16:creationId xmlns:a16="http://schemas.microsoft.com/office/drawing/2014/main" id="{7E4DFFE5-3564-550A-7061-ABC942A4381D}"/>
              </a:ext>
            </a:extLst>
          </p:cNvPr>
          <p:cNvGraphicFramePr>
            <a:graphicFrameLocks noGrp="1"/>
          </p:cNvGraphicFramePr>
          <p:nvPr>
            <p:extLst>
              <p:ext uri="{D42A27DB-BD31-4B8C-83A1-F6EECF244321}">
                <p14:modId xmlns:p14="http://schemas.microsoft.com/office/powerpoint/2010/main" val="2913130184"/>
              </p:ext>
            </p:extLst>
          </p:nvPr>
        </p:nvGraphicFramePr>
        <p:xfrm>
          <a:off x="200282" y="1665754"/>
          <a:ext cx="11799275" cy="4073172"/>
        </p:xfrm>
        <a:graphic>
          <a:graphicData uri="http://schemas.openxmlformats.org/drawingml/2006/table">
            <a:tbl>
              <a:tblPr>
                <a:tableStyleId>{BC89EF96-8CEA-46FF-86C4-4CE0E7609802}</a:tableStyleId>
              </a:tblPr>
              <a:tblGrid>
                <a:gridCol w="935587">
                  <a:extLst>
                    <a:ext uri="{9D8B030D-6E8A-4147-A177-3AD203B41FA5}">
                      <a16:colId xmlns:a16="http://schemas.microsoft.com/office/drawing/2014/main" val="105919935"/>
                    </a:ext>
                  </a:extLst>
                </a:gridCol>
                <a:gridCol w="922728">
                  <a:extLst>
                    <a:ext uri="{9D8B030D-6E8A-4147-A177-3AD203B41FA5}">
                      <a16:colId xmlns:a16="http://schemas.microsoft.com/office/drawing/2014/main" val="1966740762"/>
                    </a:ext>
                  </a:extLst>
                </a:gridCol>
                <a:gridCol w="1160586">
                  <a:extLst>
                    <a:ext uri="{9D8B030D-6E8A-4147-A177-3AD203B41FA5}">
                      <a16:colId xmlns:a16="http://schemas.microsoft.com/office/drawing/2014/main" val="367016866"/>
                    </a:ext>
                  </a:extLst>
                </a:gridCol>
                <a:gridCol w="1063868">
                  <a:extLst>
                    <a:ext uri="{9D8B030D-6E8A-4147-A177-3AD203B41FA5}">
                      <a16:colId xmlns:a16="http://schemas.microsoft.com/office/drawing/2014/main" val="3397406277"/>
                    </a:ext>
                  </a:extLst>
                </a:gridCol>
                <a:gridCol w="1260576">
                  <a:extLst>
                    <a:ext uri="{9D8B030D-6E8A-4147-A177-3AD203B41FA5}">
                      <a16:colId xmlns:a16="http://schemas.microsoft.com/office/drawing/2014/main" val="1496559142"/>
                    </a:ext>
                  </a:extLst>
                </a:gridCol>
                <a:gridCol w="1085773">
                  <a:extLst>
                    <a:ext uri="{9D8B030D-6E8A-4147-A177-3AD203B41FA5}">
                      <a16:colId xmlns:a16="http://schemas.microsoft.com/office/drawing/2014/main" val="3150012060"/>
                    </a:ext>
                  </a:extLst>
                </a:gridCol>
                <a:gridCol w="1287386">
                  <a:extLst>
                    <a:ext uri="{9D8B030D-6E8A-4147-A177-3AD203B41FA5}">
                      <a16:colId xmlns:a16="http://schemas.microsoft.com/office/drawing/2014/main" val="4270545446"/>
                    </a:ext>
                  </a:extLst>
                </a:gridCol>
                <a:gridCol w="1208941">
                  <a:extLst>
                    <a:ext uri="{9D8B030D-6E8A-4147-A177-3AD203B41FA5}">
                      <a16:colId xmlns:a16="http://schemas.microsoft.com/office/drawing/2014/main" val="661463722"/>
                    </a:ext>
                  </a:extLst>
                </a:gridCol>
                <a:gridCol w="1093691">
                  <a:extLst>
                    <a:ext uri="{9D8B030D-6E8A-4147-A177-3AD203B41FA5}">
                      <a16:colId xmlns:a16="http://schemas.microsoft.com/office/drawing/2014/main" val="4288855966"/>
                    </a:ext>
                  </a:extLst>
                </a:gridCol>
                <a:gridCol w="847526">
                  <a:extLst>
                    <a:ext uri="{9D8B030D-6E8A-4147-A177-3AD203B41FA5}">
                      <a16:colId xmlns:a16="http://schemas.microsoft.com/office/drawing/2014/main" val="3997514175"/>
                    </a:ext>
                  </a:extLst>
                </a:gridCol>
                <a:gridCol w="932613">
                  <a:extLst>
                    <a:ext uri="{9D8B030D-6E8A-4147-A177-3AD203B41FA5}">
                      <a16:colId xmlns:a16="http://schemas.microsoft.com/office/drawing/2014/main" val="3097571621"/>
                    </a:ext>
                  </a:extLst>
                </a:gridCol>
              </a:tblGrid>
              <a:tr h="635445">
                <a:tc>
                  <a:txBody>
                    <a:bodyPr/>
                    <a:lstStyle/>
                    <a:p>
                      <a:pPr algn="ctr" fontAlgn="ctr"/>
                      <a:r>
                        <a:rPr lang="es-CO" sz="1200" b="1" i="0" u="none" strike="noStrike">
                          <a:solidFill>
                            <a:schemeClr val="bg1"/>
                          </a:solidFill>
                          <a:effectLst/>
                          <a:latin typeface="Montserrat Medium" panose="00000600000000000000" pitchFamily="2" charset="0"/>
                        </a:rPr>
                        <a:t>Educación</a:t>
                      </a: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gridSpan="3">
                  <a:txBody>
                    <a:bodyPr/>
                    <a:lstStyle/>
                    <a:p>
                      <a:pPr algn="ctr" fontAlgn="ctr"/>
                      <a:r>
                        <a:rPr lang="es-CO" sz="1200" b="1" i="0" u="none" strike="noStrike" dirty="0">
                          <a:solidFill>
                            <a:schemeClr val="bg1"/>
                          </a:solidFill>
                          <a:effectLst/>
                          <a:latin typeface="Montserrat Medium" panose="00000600000000000000" pitchFamily="2" charset="0"/>
                        </a:rPr>
                        <a:t>Salud</a:t>
                      </a: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hMerge="1">
                  <a:txBody>
                    <a:bodyPr/>
                    <a:lstStyle/>
                    <a:p>
                      <a:endParaRPr lang="es-CO"/>
                    </a:p>
                  </a:txBody>
                  <a:tcPr/>
                </a:tc>
                <a:tc hMerge="1">
                  <a:txBody>
                    <a:bodyPr/>
                    <a:lstStyle/>
                    <a:p>
                      <a:endParaRPr lang="es-CO"/>
                    </a:p>
                  </a:txBody>
                  <a:tcPr/>
                </a:tc>
                <a:tc>
                  <a:txBody>
                    <a:bodyPr/>
                    <a:lstStyle/>
                    <a:p>
                      <a:pPr algn="ctr" fontAlgn="ctr"/>
                      <a:r>
                        <a:rPr lang="es-CO" sz="1200" b="1" i="0" u="none" strike="noStrike" dirty="0">
                          <a:solidFill>
                            <a:schemeClr val="bg1"/>
                          </a:solidFill>
                          <a:effectLst/>
                          <a:latin typeface="Montserrat Medium" panose="00000600000000000000" pitchFamily="2" charset="0"/>
                        </a:rPr>
                        <a:t>Agua Potable</a:t>
                      </a: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gridSpan="2">
                  <a:txBody>
                    <a:bodyPr/>
                    <a:lstStyle/>
                    <a:p>
                      <a:pPr algn="ctr" fontAlgn="ctr"/>
                      <a:r>
                        <a:rPr lang="es-CO" sz="1200" b="1" i="0" u="none" strike="noStrike">
                          <a:solidFill>
                            <a:schemeClr val="bg1"/>
                          </a:solidFill>
                          <a:effectLst/>
                          <a:latin typeface="Montserrat Medium" panose="00000600000000000000" pitchFamily="2" charset="0"/>
                        </a:rPr>
                        <a:t>Propósito General</a:t>
                      </a: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hMerge="1">
                  <a:txBody>
                    <a:bodyPr/>
                    <a:lstStyle/>
                    <a:p>
                      <a:endParaRPr lang="es-CO"/>
                    </a:p>
                  </a:txBody>
                  <a:tcPr/>
                </a:tc>
                <a:tc>
                  <a:txBody>
                    <a:bodyPr/>
                    <a:lstStyle/>
                    <a:p>
                      <a:pPr algn="ctr" fontAlgn="ctr"/>
                      <a:r>
                        <a:rPr lang="es-CO" sz="1200" b="1" i="0" u="none" strike="noStrike">
                          <a:solidFill>
                            <a:schemeClr val="bg1"/>
                          </a:solidFill>
                          <a:effectLst/>
                          <a:latin typeface="Montserrat Medium" panose="00000600000000000000" pitchFamily="2" charset="0"/>
                        </a:rPr>
                        <a:t>Alimentación</a:t>
                      </a:r>
                      <a:br>
                        <a:rPr lang="es-CO" sz="1200" b="1" i="0" u="none" strike="noStrike">
                          <a:solidFill>
                            <a:schemeClr val="bg1"/>
                          </a:solidFill>
                          <a:effectLst/>
                          <a:latin typeface="Montserrat Medium" panose="00000600000000000000" pitchFamily="2" charset="0"/>
                        </a:rPr>
                      </a:br>
                      <a:r>
                        <a:rPr lang="es-CO" sz="1200" b="1" i="0" u="none" strike="noStrike">
                          <a:solidFill>
                            <a:schemeClr val="bg1"/>
                          </a:solidFill>
                          <a:effectLst/>
                          <a:latin typeface="Montserrat Medium" panose="00000600000000000000" pitchFamily="2" charset="0"/>
                        </a:rPr>
                        <a:t>Escolar</a:t>
                      </a: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fontAlgn="ctr"/>
                      <a:r>
                        <a:rPr lang="es-CO" sz="1200" b="1" i="0" u="none" strike="noStrike">
                          <a:solidFill>
                            <a:schemeClr val="bg1"/>
                          </a:solidFill>
                          <a:effectLst/>
                          <a:latin typeface="Montserrat Medium" panose="00000600000000000000" pitchFamily="2" charset="0"/>
                        </a:rPr>
                        <a:t>Resguardos</a:t>
                      </a:r>
                      <a:br>
                        <a:rPr lang="es-CO" sz="1200" b="1" i="0" u="none" strike="noStrike">
                          <a:solidFill>
                            <a:schemeClr val="bg1"/>
                          </a:solidFill>
                          <a:effectLst/>
                          <a:latin typeface="Montserrat Medium" panose="00000600000000000000" pitchFamily="2" charset="0"/>
                        </a:rPr>
                      </a:br>
                      <a:r>
                        <a:rPr lang="es-CO" sz="1200" b="1" i="0" u="none" strike="noStrike">
                          <a:solidFill>
                            <a:schemeClr val="bg1"/>
                          </a:solidFill>
                          <a:effectLst/>
                          <a:latin typeface="Montserrat Medium" panose="00000600000000000000" pitchFamily="2" charset="0"/>
                        </a:rPr>
                        <a:t>Indígenas</a:t>
                      </a: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fontAlgn="ctr"/>
                      <a:r>
                        <a:rPr lang="es-CO" sz="1200" b="1" i="0" u="none" strike="noStrike">
                          <a:solidFill>
                            <a:schemeClr val="bg1"/>
                          </a:solidFill>
                          <a:effectLst/>
                          <a:latin typeface="Montserrat Medium" panose="00000600000000000000" pitchFamily="2" charset="0"/>
                        </a:rPr>
                        <a:t>Ribereños</a:t>
                      </a: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fontAlgn="ctr"/>
                      <a:r>
                        <a:rPr lang="es-CO" sz="1200" b="1" i="0" u="none" strike="noStrike">
                          <a:solidFill>
                            <a:schemeClr val="bg1"/>
                          </a:solidFill>
                          <a:effectLst/>
                          <a:latin typeface="Montserrat Medium" panose="00000600000000000000" pitchFamily="2" charset="0"/>
                        </a:rPr>
                        <a:t>Fonpet 2,9%</a:t>
                      </a: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750891350"/>
                  </a:ext>
                </a:extLst>
              </a:tr>
              <a:tr h="680332">
                <a:tc rowSpan="7">
                  <a:txBody>
                    <a:bodyPr/>
                    <a:lstStyle/>
                    <a:p>
                      <a:pPr algn="ctr" fontAlgn="ctr"/>
                      <a:r>
                        <a:rPr lang="es-MX" sz="1200" b="0" i="0" u="none" strike="noStrike" dirty="0">
                          <a:solidFill>
                            <a:srgbClr val="C00000"/>
                          </a:solidFill>
                          <a:effectLst/>
                          <a:latin typeface="Montserrat Medium" panose="00000600000000000000" pitchFamily="2" charset="0"/>
                        </a:rPr>
                        <a:t>No se encuentra en el esquema de transición</a:t>
                      </a:r>
                      <a:endParaRPr lang="es-CO" sz="1200" b="0" i="0" u="none" strike="noStrike" dirty="0">
                        <a:solidFill>
                          <a:srgbClr val="C00000"/>
                        </a:solidFill>
                        <a:effectLst/>
                        <a:latin typeface="Montserrat Medium" panose="00000600000000000000" pitchFamily="2" charset="0"/>
                      </a:endParaRP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CO" sz="1200" b="0" i="0" u="none" strike="noStrike" dirty="0">
                          <a:solidFill>
                            <a:schemeClr val="tx1"/>
                          </a:solidFill>
                          <a:effectLst/>
                          <a:latin typeface="Montserrat Medium" panose="00000600000000000000" pitchFamily="2" charset="0"/>
                        </a:rPr>
                        <a:t>Régimen Subsidiado</a:t>
                      </a: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ctr"/>
                      <a:r>
                        <a:rPr lang="es-CO" sz="1200" b="0" i="0" u="none" strike="noStrike" dirty="0">
                          <a:solidFill>
                            <a:schemeClr val="tx1"/>
                          </a:solidFill>
                          <a:effectLst/>
                          <a:latin typeface="Montserrat Medium" panose="00000600000000000000" pitchFamily="2" charset="0"/>
                        </a:rPr>
                        <a:t>Salud Pública</a:t>
                      </a: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ctr"/>
                      <a:r>
                        <a:rPr lang="es-CO" sz="1200" b="0" i="0" u="none" strike="noStrike" dirty="0">
                          <a:solidFill>
                            <a:schemeClr val="tx1"/>
                          </a:solidFill>
                          <a:effectLst/>
                          <a:latin typeface="Montserrat Medium" panose="00000600000000000000" pitchFamily="2" charset="0"/>
                        </a:rPr>
                        <a:t>Subsidio </a:t>
                      </a:r>
                    </a:p>
                    <a:p>
                      <a:pPr algn="ctr" fontAlgn="ctr"/>
                      <a:r>
                        <a:rPr lang="es-CO" sz="1200" b="0" i="0" u="none" strike="noStrike" dirty="0">
                          <a:solidFill>
                            <a:schemeClr val="tx1"/>
                          </a:solidFill>
                          <a:effectLst/>
                          <a:latin typeface="Montserrat Medium" panose="00000600000000000000" pitchFamily="2" charset="0"/>
                        </a:rPr>
                        <a:t>a la Oferta</a:t>
                      </a: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ctr"/>
                      <a:r>
                        <a:rPr lang="es-CO" sz="1200" b="0" i="0" u="none" strike="noStrike" dirty="0">
                          <a:solidFill>
                            <a:schemeClr val="tx2"/>
                          </a:solidFill>
                          <a:effectLst/>
                          <a:latin typeface="Montserrat Medium" panose="00000600000000000000" pitchFamily="2" charset="0"/>
                        </a:rPr>
                        <a:t>Déficit de Coberturas</a:t>
                      </a: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CO" sz="1200" b="0" i="0" u="none" strike="noStrike" dirty="0">
                          <a:solidFill>
                            <a:schemeClr val="tx1"/>
                          </a:solidFill>
                          <a:effectLst/>
                          <a:latin typeface="Montserrat Medium" panose="00000600000000000000" pitchFamily="2" charset="0"/>
                        </a:rPr>
                        <a:t>&lt; 25 mil habitantes</a:t>
                      </a:r>
                      <a:br>
                        <a:rPr lang="es-CO" sz="1200" b="0" i="0" u="none" strike="noStrike" dirty="0">
                          <a:solidFill>
                            <a:schemeClr val="tx1"/>
                          </a:solidFill>
                          <a:effectLst/>
                          <a:latin typeface="Montserrat Medium" panose="00000600000000000000" pitchFamily="2" charset="0"/>
                        </a:rPr>
                      </a:br>
                      <a:r>
                        <a:rPr lang="es-CO" sz="1200" b="0" i="0" u="none" strike="noStrike" dirty="0">
                          <a:solidFill>
                            <a:schemeClr val="tx1"/>
                          </a:solidFill>
                          <a:effectLst/>
                          <a:latin typeface="Montserrat Medium" panose="00000600000000000000" pitchFamily="2" charset="0"/>
                        </a:rPr>
                        <a:t>17% *</a:t>
                      </a: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ctr"/>
                      <a:r>
                        <a:rPr lang="es-CO" sz="1200" b="0" i="0" u="none" strike="noStrike" dirty="0">
                          <a:solidFill>
                            <a:schemeClr val="tx1"/>
                          </a:solidFill>
                          <a:effectLst/>
                          <a:latin typeface="Montserrat Medium" panose="00000600000000000000" pitchFamily="2" charset="0"/>
                        </a:rPr>
                        <a:t>Todos los municipios</a:t>
                      </a:r>
                      <a:br>
                        <a:rPr lang="es-CO" sz="1200" b="0" i="0" u="none" strike="noStrike" dirty="0">
                          <a:solidFill>
                            <a:schemeClr val="tx1"/>
                          </a:solidFill>
                          <a:effectLst/>
                          <a:latin typeface="Montserrat Medium" panose="00000600000000000000" pitchFamily="2" charset="0"/>
                        </a:rPr>
                      </a:br>
                      <a:r>
                        <a:rPr lang="es-CO" sz="1200" b="0" i="0" u="none" strike="noStrike" dirty="0">
                          <a:solidFill>
                            <a:schemeClr val="tx1"/>
                          </a:solidFill>
                          <a:effectLst/>
                          <a:latin typeface="Montserrat Medium" panose="00000600000000000000" pitchFamily="2" charset="0"/>
                        </a:rPr>
                        <a:t>83%</a:t>
                      </a: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ctr"/>
                      <a:r>
                        <a:rPr lang="es-CO" sz="1200" b="0" i="0" u="none" strike="noStrike">
                          <a:solidFill>
                            <a:schemeClr val="tx2"/>
                          </a:solidFill>
                          <a:effectLst/>
                          <a:latin typeface="Montserrat Medium" panose="00000600000000000000" pitchFamily="2" charset="0"/>
                        </a:rPr>
                        <a:t>Equidad</a:t>
                      </a: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s-CO" sz="1200" b="0" i="0" u="none" strike="noStrike" dirty="0">
                        <a:solidFill>
                          <a:schemeClr val="tx2"/>
                        </a:solidFill>
                        <a:effectLst/>
                        <a:latin typeface="Montserrat Medium" panose="00000600000000000000" pitchFamily="2" charset="0"/>
                      </a:endParaRPr>
                    </a:p>
                    <a:p>
                      <a:pPr algn="ctr" fontAlgn="ctr"/>
                      <a:r>
                        <a:rPr lang="es-CO" sz="1200" b="0" i="0" u="none" strike="noStrike" dirty="0">
                          <a:solidFill>
                            <a:schemeClr val="tx2"/>
                          </a:solidFill>
                          <a:effectLst/>
                          <a:latin typeface="Montserrat Medium" panose="00000600000000000000" pitchFamily="2" charset="0"/>
                        </a:rPr>
                        <a:t>Población</a:t>
                      </a:r>
                    </a:p>
                    <a:p>
                      <a:pPr algn="ctr" fontAlgn="ctr"/>
                      <a:r>
                        <a:rPr lang="es-CO" sz="1200" b="0" i="0" u="none" strike="noStrike" dirty="0">
                          <a:solidFill>
                            <a:schemeClr val="tx2"/>
                          </a:solidFill>
                          <a:effectLst/>
                          <a:latin typeface="Montserrat Medium" panose="00000600000000000000" pitchFamily="2" charset="0"/>
                        </a:rPr>
                        <a:t> en</a:t>
                      </a:r>
                      <a:br>
                        <a:rPr lang="es-CO" sz="1200" b="0" i="0" u="none" strike="noStrike" dirty="0">
                          <a:solidFill>
                            <a:schemeClr val="tx2"/>
                          </a:solidFill>
                          <a:effectLst/>
                          <a:latin typeface="Montserrat Medium" panose="00000600000000000000" pitchFamily="2" charset="0"/>
                        </a:rPr>
                      </a:br>
                      <a:r>
                        <a:rPr lang="es-CO" sz="1200" b="0" i="0" u="none" strike="noStrike" dirty="0">
                          <a:solidFill>
                            <a:schemeClr val="tx2"/>
                          </a:solidFill>
                          <a:effectLst/>
                          <a:latin typeface="Montserrat Medium" panose="00000600000000000000" pitchFamily="2" charset="0"/>
                        </a:rPr>
                        <a:t>resguardos</a:t>
                      </a: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rowSpan="7">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a:ln>
                            <a:noFill/>
                          </a:ln>
                          <a:solidFill>
                            <a:srgbClr val="C00000"/>
                          </a:solidFill>
                          <a:effectLst/>
                          <a:uLnTx/>
                          <a:uFillTx/>
                          <a:latin typeface="Montserrat Medium" panose="00000600000000000000" pitchFamily="2" charset="0"/>
                          <a:ea typeface="+mn-ea"/>
                          <a:cs typeface="+mn-cs"/>
                        </a:rPr>
                        <a:t>No se encuentra en el esquema de transición</a:t>
                      </a:r>
                      <a:endParaRPr kumimoji="0" lang="es-CO" sz="1200" b="0" i="0" u="none" strike="noStrike" kern="1200" cap="none" spc="0" normalizeH="0" baseline="0" noProof="0">
                        <a:ln>
                          <a:noFill/>
                        </a:ln>
                        <a:solidFill>
                          <a:srgbClr val="C00000"/>
                        </a:solidFill>
                        <a:effectLst/>
                        <a:uLnTx/>
                        <a:uFillTx/>
                        <a:latin typeface="Montserrat Medium" panose="00000600000000000000" pitchFamily="2" charset="0"/>
                        <a:ea typeface="+mn-ea"/>
                        <a:cs typeface="+mn-cs"/>
                      </a:endParaRP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rowSpan="7">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srgbClr val="C00000"/>
                          </a:solidFill>
                          <a:effectLst/>
                          <a:uLnTx/>
                          <a:uFillTx/>
                          <a:latin typeface="Montserrat Medium" panose="00000600000000000000" pitchFamily="2" charset="0"/>
                          <a:ea typeface="+mn-ea"/>
                          <a:cs typeface="+mn-cs"/>
                        </a:rPr>
                        <a:t>No se encuentra en el esquema de transición</a:t>
                      </a: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58814895"/>
                  </a:ext>
                </a:extLst>
              </a:tr>
              <a:tr h="662102">
                <a:tc vMerge="1">
                  <a:txBody>
                    <a:bodyPr/>
                    <a:lstStyle/>
                    <a:p>
                      <a:pPr algn="ctr" fontAlgn="ctr"/>
                      <a:endParaRPr lang="es-CO" sz="1200" b="0" i="0" u="none" strike="noStrike">
                        <a:solidFill>
                          <a:schemeClr val="tx1"/>
                        </a:solidFill>
                        <a:effectLst/>
                        <a:latin typeface="Work Sans Light" panose="00000400000000000000" pitchFamily="50" charset="0"/>
                      </a:endParaRP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row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0" i="0" u="none" strike="noStrike" dirty="0">
                          <a:solidFill>
                            <a:srgbClr val="C00000"/>
                          </a:solidFill>
                          <a:effectLst/>
                          <a:latin typeface="Montserrat Medium" panose="00000600000000000000" pitchFamily="2" charset="0"/>
                        </a:rPr>
                        <a:t>No se encuentra en el esquema de transición</a:t>
                      </a:r>
                      <a:endParaRPr lang="es-CO" sz="1200" b="0" i="0" u="none" strike="noStrike" dirty="0">
                        <a:solidFill>
                          <a:srgbClr val="C00000"/>
                        </a:solidFill>
                        <a:effectLst/>
                        <a:latin typeface="Montserrat Medium" panose="00000600000000000000" pitchFamily="2" charset="0"/>
                      </a:endParaRPr>
                    </a:p>
                    <a:p>
                      <a:pPr algn="ctr" fontAlgn="ctr"/>
                      <a:endParaRPr lang="es-CO" sz="1200" b="0" i="0" u="none" strike="noStrike" dirty="0">
                        <a:solidFill>
                          <a:schemeClr val="tx1"/>
                        </a:solidFill>
                        <a:effectLst/>
                        <a:latin typeface="Montserrat Medium" panose="00000600000000000000" pitchFamily="2" charset="0"/>
                      </a:endParaRP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CO" sz="1200" b="0" i="0" u="none" strike="noStrike" dirty="0">
                          <a:solidFill>
                            <a:schemeClr val="tx2"/>
                          </a:solidFill>
                          <a:effectLst/>
                          <a:latin typeface="Montserrat Medium" panose="00000600000000000000" pitchFamily="2" charset="0"/>
                        </a:rPr>
                        <a:t>Población</a:t>
                      </a: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row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0" i="0" u="none" strike="noStrike" dirty="0">
                          <a:solidFill>
                            <a:srgbClr val="C00000"/>
                          </a:solidFill>
                          <a:effectLst/>
                          <a:latin typeface="Montserrat Medium" panose="00000600000000000000" pitchFamily="2" charset="0"/>
                        </a:rPr>
                        <a:t>No se encuentra en el esquema de transición</a:t>
                      </a:r>
                      <a:endParaRPr lang="es-CO" sz="1200" b="0" i="0" u="none" strike="noStrike" dirty="0">
                        <a:solidFill>
                          <a:srgbClr val="C00000"/>
                        </a:solidFill>
                        <a:effectLst/>
                        <a:latin typeface="Montserrat Medium" panose="00000600000000000000" pitchFamily="2" charset="0"/>
                      </a:endParaRPr>
                    </a:p>
                    <a:p>
                      <a:pPr algn="ctr" fontAlgn="ctr"/>
                      <a:endParaRPr lang="es-CO" sz="1200" b="0" i="0" u="none" strike="noStrike" dirty="0">
                        <a:solidFill>
                          <a:schemeClr val="tx1"/>
                        </a:solidFill>
                        <a:effectLst/>
                        <a:latin typeface="Montserrat Medium" panose="00000600000000000000" pitchFamily="2" charset="0"/>
                      </a:endParaRP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rowSpan="2">
                  <a:txBody>
                    <a:bodyPr/>
                    <a:lstStyle/>
                    <a:p>
                      <a:pPr algn="ctr" fontAlgn="ctr"/>
                      <a:r>
                        <a:rPr lang="es-CO" sz="1200" b="0" i="0" u="none" strike="noStrike" dirty="0">
                          <a:solidFill>
                            <a:schemeClr val="tx2"/>
                          </a:solidFill>
                          <a:effectLst/>
                          <a:latin typeface="Montserrat Medium" panose="00000600000000000000" pitchFamily="2" charset="0"/>
                        </a:rPr>
                        <a:t>Balance del Esquema Solidario</a:t>
                      </a: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rowSpan="2">
                  <a:txBody>
                    <a:bodyPr/>
                    <a:lstStyle/>
                    <a:p>
                      <a:pPr algn="ctr" fontAlgn="ctr"/>
                      <a:r>
                        <a:rPr lang="es-MX" sz="1200" b="0" i="0" u="none" strike="noStrike" dirty="0">
                          <a:solidFill>
                            <a:schemeClr val="tx2"/>
                          </a:solidFill>
                          <a:effectLst/>
                          <a:latin typeface="Montserrat Medium" panose="00000600000000000000" pitchFamily="2" charset="0"/>
                        </a:rPr>
                        <a:t>Población</a:t>
                      </a:r>
                      <a:endParaRPr lang="es-CO" sz="1200" b="0" i="0" u="none" strike="noStrike" dirty="0">
                        <a:solidFill>
                          <a:schemeClr val="tx2"/>
                        </a:solidFill>
                        <a:effectLst/>
                        <a:latin typeface="Montserrat Medium" panose="00000600000000000000" pitchFamily="2" charset="0"/>
                      </a:endParaRP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rowSpan="2">
                  <a:txBody>
                    <a:bodyPr/>
                    <a:lstStyle/>
                    <a:p>
                      <a:pPr algn="ctr" fontAlgn="ctr"/>
                      <a:r>
                        <a:rPr lang="es-CO" sz="1200" b="0" i="0" u="none" strike="noStrike" dirty="0">
                          <a:solidFill>
                            <a:schemeClr val="tx2"/>
                          </a:solidFill>
                          <a:effectLst/>
                          <a:latin typeface="Montserrat Medium" panose="00000600000000000000" pitchFamily="2" charset="0"/>
                        </a:rPr>
                        <a:t>Población</a:t>
                      </a: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rowSpan="2">
                  <a:txBody>
                    <a:bodyPr/>
                    <a:lstStyle/>
                    <a:p>
                      <a:pPr algn="ctr" fontAlgn="ctr"/>
                      <a:r>
                        <a:rPr lang="es-CO" sz="1200" b="0" i="0" u="none" strike="noStrike" dirty="0">
                          <a:solidFill>
                            <a:srgbClr val="C00000"/>
                          </a:solidFill>
                          <a:effectLst/>
                          <a:latin typeface="Montserrat Medium" panose="00000600000000000000" pitchFamily="2" charset="0"/>
                        </a:rPr>
                        <a:t>Eficiencia</a:t>
                      </a: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rowSpan="2">
                  <a:txBody>
                    <a:bodyPr/>
                    <a:lstStyle/>
                    <a:p>
                      <a:pPr algn="ctr" fontAlgn="ctr"/>
                      <a:endParaRPr lang="es-CO" sz="1200" b="0" i="0" u="none" strike="noStrike" dirty="0">
                        <a:solidFill>
                          <a:schemeClr val="tx1"/>
                        </a:solidFill>
                        <a:effectLst/>
                        <a:latin typeface="Montserrat Medium" panose="00000600000000000000" pitchFamily="2" charset="0"/>
                      </a:endParaRP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vMerge="1">
                  <a:txBody>
                    <a:bodyPr/>
                    <a:lstStyle/>
                    <a:p>
                      <a:pPr algn="ctr" fontAlgn="ctr"/>
                      <a:endParaRPr lang="es-CO" sz="1200" b="0" i="0" u="none" strike="noStrike">
                        <a:solidFill>
                          <a:schemeClr val="tx1"/>
                        </a:solidFill>
                        <a:effectLst/>
                        <a:latin typeface="Work Sans Light" panose="00000400000000000000" pitchFamily="50" charset="0"/>
                      </a:endParaRP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vMerge="1">
                  <a:txBody>
                    <a:bodyPr/>
                    <a:lstStyle/>
                    <a:p>
                      <a:pPr algn="ctr" fontAlgn="ctr"/>
                      <a:endParaRPr lang="es-CO" sz="1200" b="0" i="0" u="none" strike="noStrike">
                        <a:solidFill>
                          <a:schemeClr val="tx1"/>
                        </a:solidFill>
                        <a:effectLst/>
                        <a:latin typeface="Work Sans Light" panose="00000400000000000000" pitchFamily="50" charset="0"/>
                      </a:endParaRP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3956126"/>
                  </a:ext>
                </a:extLst>
              </a:tr>
              <a:tr h="149232">
                <a:tc vMerge="1">
                  <a:txBody>
                    <a:bodyPr/>
                    <a:lstStyle/>
                    <a:p>
                      <a:pPr algn="ctr" fontAlgn="ctr"/>
                      <a:endParaRPr lang="es-CO" sz="1200" b="0" i="0" u="none" strike="noStrike">
                        <a:solidFill>
                          <a:schemeClr val="tx1"/>
                        </a:solidFill>
                        <a:effectLst/>
                        <a:latin typeface="Work Sans Light" panose="00000400000000000000" pitchFamily="50" charset="0"/>
                      </a:endParaRP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vMerge="1">
                  <a:txBody>
                    <a:bodyPr/>
                    <a:lstStyle/>
                    <a:p>
                      <a:pPr algn="ctr" fontAlgn="ctr"/>
                      <a:endParaRPr lang="es-CO" sz="1200" b="0" i="0" u="none" strike="noStrike">
                        <a:solidFill>
                          <a:schemeClr val="tx1"/>
                        </a:solidFill>
                        <a:effectLst/>
                        <a:latin typeface="+mn-lt"/>
                      </a:endParaRP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rowSpan="2">
                  <a:txBody>
                    <a:bodyPr/>
                    <a:lstStyle/>
                    <a:p>
                      <a:pPr algn="ctr" fontAlgn="ctr"/>
                      <a:r>
                        <a:rPr lang="es-CO" sz="1200" b="0" i="0" u="none" strike="noStrike" dirty="0">
                          <a:solidFill>
                            <a:schemeClr val="tx2"/>
                          </a:solidFill>
                          <a:effectLst/>
                          <a:latin typeface="Montserrat Medium" panose="00000600000000000000" pitchFamily="2" charset="0"/>
                        </a:rPr>
                        <a:t>Ruralidad</a:t>
                      </a: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vMerge="1">
                  <a:txBody>
                    <a:bodyPr/>
                    <a:lstStyle/>
                    <a:p>
                      <a:pPr algn="ctr" fontAlgn="ctr"/>
                      <a:endParaRPr lang="es-CO" sz="1200" b="0" i="0" u="none" strike="noStrike">
                        <a:solidFill>
                          <a:schemeClr val="tx1"/>
                        </a:solidFill>
                        <a:effectLst/>
                        <a:latin typeface="+mn-lt"/>
                      </a:endParaRP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vMerge="1">
                  <a:txBody>
                    <a:bodyPr/>
                    <a:lstStyle/>
                    <a:p>
                      <a:pPr algn="ctr" fontAlgn="ctr"/>
                      <a:r>
                        <a:rPr lang="es-CO" sz="1200" b="0" i="0" u="none" strike="noStrike" dirty="0">
                          <a:solidFill>
                            <a:schemeClr val="tx1"/>
                          </a:solidFill>
                          <a:effectLst/>
                          <a:latin typeface="Montserrat Medium" panose="00000600000000000000" pitchFamily="2" charset="0"/>
                        </a:rPr>
                        <a:t>Ampliación de Coberturas</a:t>
                      </a: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vMerge="1">
                  <a:txBody>
                    <a:bodyPr/>
                    <a:lstStyle/>
                    <a:p>
                      <a:pPr algn="ctr" fontAlgn="ctr"/>
                      <a:r>
                        <a:rPr lang="es-MX" sz="1200" b="0" i="0" u="none" strike="noStrike" dirty="0">
                          <a:solidFill>
                            <a:schemeClr val="tx2"/>
                          </a:solidFill>
                          <a:effectLst/>
                          <a:latin typeface="Montserrat Medium" panose="00000600000000000000" pitchFamily="2" charset="0"/>
                        </a:rPr>
                        <a:t>Pobreza</a:t>
                      </a:r>
                      <a:endParaRPr lang="es-CO" sz="1200" b="0" i="0" u="none" strike="noStrike" dirty="0">
                        <a:solidFill>
                          <a:schemeClr val="tx2"/>
                        </a:solidFill>
                        <a:effectLst/>
                        <a:latin typeface="Montserrat Medium" panose="00000600000000000000" pitchFamily="2" charset="0"/>
                      </a:endParaRP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vMerge="1">
                  <a:txBody>
                    <a:bodyPr/>
                    <a:lstStyle/>
                    <a:p>
                      <a:pPr algn="ctr" fontAlgn="ctr"/>
                      <a:r>
                        <a:rPr lang="es-CO" sz="1200" b="0" i="0" u="none" strike="noStrike" dirty="0">
                          <a:solidFill>
                            <a:schemeClr val="tx2"/>
                          </a:solidFill>
                          <a:effectLst/>
                          <a:latin typeface="Montserrat Medium" panose="00000600000000000000" pitchFamily="2" charset="0"/>
                        </a:rPr>
                        <a:t>Pobreza</a:t>
                      </a: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vMerge="1">
                  <a:txBody>
                    <a:bodyPr/>
                    <a:lstStyle/>
                    <a:p>
                      <a:pPr algn="ctr" fontAlgn="ctr"/>
                      <a:endParaRPr lang="es-CO" sz="1200" b="0" i="0" u="none" strike="noStrike" dirty="0">
                        <a:solidFill>
                          <a:schemeClr val="tx1"/>
                        </a:solidFill>
                        <a:effectLst/>
                        <a:latin typeface="Montserrat Medium" panose="00000600000000000000" pitchFamily="2" charset="0"/>
                      </a:endParaRP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vMerge="1">
                  <a:txBody>
                    <a:bodyPr/>
                    <a:lstStyle/>
                    <a:p>
                      <a:pPr algn="ctr" fontAlgn="ctr"/>
                      <a:endParaRPr lang="es-CO" sz="1200" b="0" i="0" u="none" strike="noStrike" dirty="0">
                        <a:solidFill>
                          <a:schemeClr val="tx1"/>
                        </a:solidFill>
                        <a:effectLst/>
                        <a:latin typeface="Montserrat Medium" panose="00000600000000000000" pitchFamily="2" charset="0"/>
                      </a:endParaRP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vMerge="1">
                  <a:txBody>
                    <a:bodyPr/>
                    <a:lstStyle/>
                    <a:p>
                      <a:pPr algn="ctr" fontAlgn="ctr"/>
                      <a:endParaRPr lang="es-CO" sz="1200" b="0" i="0" u="none" strike="noStrike">
                        <a:solidFill>
                          <a:schemeClr val="tx1"/>
                        </a:solidFill>
                        <a:effectLst/>
                        <a:latin typeface="Work Sans Light" panose="00000400000000000000" pitchFamily="50" charset="0"/>
                      </a:endParaRP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vMerge="1">
                  <a:txBody>
                    <a:bodyPr/>
                    <a:lstStyle/>
                    <a:p>
                      <a:pPr algn="ctr" fontAlgn="ctr"/>
                      <a:endParaRPr lang="es-CO" sz="1200" b="0" i="0" u="none" strike="noStrike">
                        <a:solidFill>
                          <a:schemeClr val="tx1"/>
                        </a:solidFill>
                        <a:effectLst/>
                        <a:latin typeface="Work Sans Light" panose="00000400000000000000" pitchFamily="50" charset="0"/>
                      </a:endParaRP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48200481"/>
                  </a:ext>
                </a:extLst>
              </a:tr>
              <a:tr h="295274">
                <a:tc vMerge="1">
                  <a:txBody>
                    <a:bodyPr/>
                    <a:lstStyle/>
                    <a:p>
                      <a:endParaRPr lang="es-CO"/>
                    </a:p>
                  </a:txBody>
                  <a:tcPr/>
                </a:tc>
                <a:tc vMerge="1">
                  <a:txBody>
                    <a:bodyPr/>
                    <a:lstStyle/>
                    <a:p>
                      <a:endParaRPr lang="es-CO"/>
                    </a:p>
                  </a:txBody>
                  <a:tcPr/>
                </a:tc>
                <a:tc vMerge="1">
                  <a:txBody>
                    <a:bodyPr/>
                    <a:lstStyle/>
                    <a:p>
                      <a:pPr algn="ctr" fontAlgn="ctr"/>
                      <a:endParaRPr lang="es-CO" sz="1200" b="0" i="0" u="none" strike="noStrike" dirty="0">
                        <a:solidFill>
                          <a:schemeClr val="tx2"/>
                        </a:solidFill>
                        <a:effectLst/>
                        <a:latin typeface="Montserrat Medium" panose="00000600000000000000" pitchFamily="2" charset="0"/>
                      </a:endParaRP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vMerge="1">
                  <a:txBody>
                    <a:bodyPr/>
                    <a:lstStyle/>
                    <a:p>
                      <a:endParaRPr lang="es-CO"/>
                    </a:p>
                  </a:txBody>
                  <a:tcPr/>
                </a:tc>
                <a:tc>
                  <a:txBody>
                    <a:bodyPr/>
                    <a:lstStyle/>
                    <a:p>
                      <a:pPr algn="ctr" fontAlgn="ctr"/>
                      <a:r>
                        <a:rPr lang="es-CO" sz="1200" b="0" i="0" u="none" strike="noStrike" dirty="0">
                          <a:solidFill>
                            <a:schemeClr val="tx1"/>
                          </a:solidFill>
                          <a:effectLst/>
                          <a:latin typeface="Montserrat Medium" panose="00000600000000000000" pitchFamily="2" charset="0"/>
                        </a:rPr>
                        <a:t>Ampliación de Coberturas</a:t>
                      </a: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MX" sz="1200" b="0" i="0" u="none" strike="noStrike">
                          <a:solidFill>
                            <a:schemeClr val="tx2"/>
                          </a:solidFill>
                          <a:effectLst/>
                          <a:latin typeface="Montserrat Medium" panose="00000600000000000000" pitchFamily="2" charset="0"/>
                        </a:rPr>
                        <a:t>Pobreza</a:t>
                      </a:r>
                      <a:endParaRPr lang="es-CO" sz="1200" b="0" i="0" u="none" strike="noStrike" dirty="0">
                        <a:solidFill>
                          <a:schemeClr val="tx2"/>
                        </a:solidFill>
                        <a:effectLst/>
                        <a:latin typeface="Montserrat Medium" panose="00000600000000000000" pitchFamily="2" charset="0"/>
                      </a:endParaRP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CO" sz="1200" b="0" i="0" u="none" strike="noStrike">
                          <a:solidFill>
                            <a:schemeClr val="tx2"/>
                          </a:solidFill>
                          <a:effectLst/>
                          <a:latin typeface="Montserrat Medium" panose="00000600000000000000" pitchFamily="2" charset="0"/>
                        </a:rPr>
                        <a:t>Pobreza</a:t>
                      </a:r>
                      <a:endParaRPr lang="es-CO" sz="1200" b="0" i="0" u="none" strike="noStrike" dirty="0">
                        <a:solidFill>
                          <a:schemeClr val="tx2"/>
                        </a:solidFill>
                        <a:effectLst/>
                        <a:latin typeface="Montserrat Medium" panose="00000600000000000000" pitchFamily="2" charset="0"/>
                      </a:endParaRP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s-CO" sz="1200" b="0" i="0" u="none" strike="noStrike" dirty="0">
                        <a:solidFill>
                          <a:schemeClr val="tx1"/>
                        </a:solidFill>
                        <a:effectLst/>
                        <a:latin typeface="Montserrat Medium" panose="00000600000000000000" pitchFamily="2" charset="0"/>
                      </a:endParaRP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s-CO" sz="1200" b="0" i="0" u="none" strike="noStrike" dirty="0">
                        <a:solidFill>
                          <a:schemeClr val="tx1"/>
                        </a:solidFill>
                        <a:effectLst/>
                        <a:latin typeface="Montserrat Medium" panose="00000600000000000000" pitchFamily="2" charset="0"/>
                      </a:endParaRP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2560608971"/>
                  </a:ext>
                </a:extLst>
              </a:tr>
              <a:tr h="444506">
                <a:tc vMerge="1">
                  <a:txBody>
                    <a:bodyPr/>
                    <a:lstStyle/>
                    <a:p>
                      <a:pPr algn="ctr" fontAlgn="ctr"/>
                      <a:endParaRPr lang="es-CO" sz="1200" b="0" i="0" u="none" strike="noStrike">
                        <a:solidFill>
                          <a:schemeClr val="tx1"/>
                        </a:solidFill>
                        <a:effectLst/>
                        <a:latin typeface="Work Sans Light" panose="00000400000000000000" pitchFamily="50" charset="0"/>
                      </a:endParaRP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vMerge="1">
                  <a:txBody>
                    <a:bodyPr/>
                    <a:lstStyle/>
                    <a:p>
                      <a:pPr algn="ctr" fontAlgn="ctr"/>
                      <a:endParaRPr lang="es-CO" sz="1200" b="0" i="0" u="none" strike="noStrike">
                        <a:solidFill>
                          <a:schemeClr val="tx1"/>
                        </a:solidFill>
                        <a:effectLst/>
                        <a:latin typeface="+mn-lt"/>
                      </a:endParaRP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CO" sz="1200" b="0" i="0" u="none" strike="noStrike">
                          <a:solidFill>
                            <a:schemeClr val="tx2"/>
                          </a:solidFill>
                          <a:effectLst/>
                          <a:latin typeface="Montserrat Medium" panose="00000600000000000000" pitchFamily="2" charset="0"/>
                        </a:rPr>
                        <a:t>Pobreza</a:t>
                      </a: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vMerge="1">
                  <a:txBody>
                    <a:bodyPr/>
                    <a:lstStyle/>
                    <a:p>
                      <a:pPr algn="ctr" fontAlgn="ctr"/>
                      <a:endParaRPr lang="es-CO" sz="1200" b="0" i="0" u="none" strike="noStrike">
                        <a:solidFill>
                          <a:schemeClr val="tx1"/>
                        </a:solidFill>
                        <a:effectLst/>
                        <a:latin typeface="+mn-lt"/>
                      </a:endParaRP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CO" sz="1200" b="0" i="0" u="none" strike="noStrike">
                          <a:solidFill>
                            <a:schemeClr val="tx2"/>
                          </a:solidFill>
                          <a:effectLst/>
                          <a:latin typeface="Montserrat Medium" panose="00000600000000000000" pitchFamily="2" charset="0"/>
                        </a:rPr>
                        <a:t>Pobreza</a:t>
                      </a: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s-CO" sz="1200" b="0" i="0" u="none" strike="noStrike">
                        <a:solidFill>
                          <a:schemeClr val="tx1"/>
                        </a:solidFill>
                        <a:effectLst/>
                        <a:latin typeface="Montserrat Medium" panose="00000600000000000000" pitchFamily="2" charset="0"/>
                      </a:endParaRP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CO" sz="1200" b="0" i="0" u="none" strike="noStrike" dirty="0">
                          <a:solidFill>
                            <a:srgbClr val="C00000"/>
                          </a:solidFill>
                          <a:effectLst/>
                          <a:latin typeface="Montserrat Medium" panose="00000600000000000000" pitchFamily="2" charset="0"/>
                        </a:rPr>
                        <a:t>Eficiencia Fiscal</a:t>
                      </a: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s-CO" sz="1200" b="0" i="0" u="none" strike="noStrike" dirty="0">
                        <a:solidFill>
                          <a:schemeClr val="tx1"/>
                        </a:solidFill>
                        <a:effectLst/>
                        <a:latin typeface="Montserrat Medium" panose="00000600000000000000" pitchFamily="2" charset="0"/>
                      </a:endParaRP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s-CO" sz="1200" b="0" i="0" u="none" strike="noStrike">
                        <a:solidFill>
                          <a:schemeClr val="tx1"/>
                        </a:solidFill>
                        <a:effectLst/>
                        <a:latin typeface="Montserrat Medium" panose="00000600000000000000" pitchFamily="2" charset="0"/>
                      </a:endParaRP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vMerge="1">
                  <a:txBody>
                    <a:bodyPr/>
                    <a:lstStyle/>
                    <a:p>
                      <a:pPr algn="ctr" fontAlgn="ctr"/>
                      <a:endParaRPr lang="es-CO" sz="1200" b="0" i="0" u="none" strike="noStrike">
                        <a:solidFill>
                          <a:schemeClr val="tx1"/>
                        </a:solidFill>
                        <a:effectLst/>
                        <a:latin typeface="Work Sans Light" panose="00000400000000000000" pitchFamily="50" charset="0"/>
                      </a:endParaRP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vMerge="1">
                  <a:txBody>
                    <a:bodyPr/>
                    <a:lstStyle/>
                    <a:p>
                      <a:pPr algn="ctr" fontAlgn="ctr"/>
                      <a:endParaRPr lang="es-CO" sz="1200" b="0" i="0" u="none" strike="noStrike">
                        <a:solidFill>
                          <a:schemeClr val="tx1"/>
                        </a:solidFill>
                        <a:effectLst/>
                        <a:latin typeface="Work Sans Light" panose="00000400000000000000" pitchFamily="50" charset="0"/>
                      </a:endParaRP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98229116"/>
                  </a:ext>
                </a:extLst>
              </a:tr>
              <a:tr h="624437">
                <a:tc vMerge="1">
                  <a:txBody>
                    <a:bodyPr/>
                    <a:lstStyle/>
                    <a:p>
                      <a:pPr algn="ctr" fontAlgn="ctr"/>
                      <a:endParaRPr lang="es-CO" sz="1200" b="0" i="0" u="none" strike="noStrike">
                        <a:solidFill>
                          <a:schemeClr val="tx1"/>
                        </a:solidFill>
                        <a:effectLst/>
                        <a:latin typeface="Work Sans Light" panose="00000400000000000000" pitchFamily="50" charset="0"/>
                      </a:endParaRP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vMerge="1">
                  <a:txBody>
                    <a:bodyPr/>
                    <a:lstStyle/>
                    <a:p>
                      <a:pPr algn="ctr" fontAlgn="ctr"/>
                      <a:endParaRPr lang="es-CO" sz="1200" b="0" i="0" u="none" strike="noStrike">
                        <a:solidFill>
                          <a:schemeClr val="tx1"/>
                        </a:solidFill>
                        <a:effectLst/>
                        <a:latin typeface="+mn-lt"/>
                      </a:endParaRP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CO" sz="1200" b="0" i="0" u="none" strike="noStrike">
                          <a:solidFill>
                            <a:schemeClr val="tx2"/>
                          </a:solidFill>
                          <a:effectLst/>
                          <a:latin typeface="Montserrat Medium" panose="00000600000000000000" pitchFamily="2" charset="0"/>
                        </a:rPr>
                        <a:t>Densidad Poblacional</a:t>
                      </a: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vMerge="1">
                  <a:txBody>
                    <a:bodyPr/>
                    <a:lstStyle/>
                    <a:p>
                      <a:pPr algn="ctr" fontAlgn="ctr"/>
                      <a:endParaRPr lang="es-CO" sz="1200" b="0" i="0" u="none" strike="noStrike">
                        <a:solidFill>
                          <a:schemeClr val="tx1"/>
                        </a:solidFill>
                        <a:effectLst/>
                        <a:latin typeface="+mn-lt"/>
                      </a:endParaRP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CO" sz="1200" b="0" i="0" u="none" strike="noStrike" dirty="0">
                          <a:solidFill>
                            <a:srgbClr val="C00000"/>
                          </a:solidFill>
                          <a:effectLst/>
                          <a:latin typeface="Montserrat Medium" panose="00000600000000000000" pitchFamily="2" charset="0"/>
                        </a:rPr>
                        <a:t>Eficiencia fiscal y administrativa</a:t>
                      </a: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s-CO" sz="1200" b="0" i="0" u="none" strike="noStrike">
                        <a:solidFill>
                          <a:schemeClr val="tx1"/>
                        </a:solidFill>
                        <a:effectLst/>
                        <a:latin typeface="Montserrat Medium" panose="00000600000000000000" pitchFamily="2" charset="0"/>
                      </a:endParaRP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CO" sz="1200" b="0" i="0" u="none" strike="noStrike" dirty="0">
                          <a:solidFill>
                            <a:srgbClr val="C00000"/>
                          </a:solidFill>
                          <a:effectLst/>
                          <a:latin typeface="Montserrat Medium" panose="00000600000000000000" pitchFamily="2" charset="0"/>
                        </a:rPr>
                        <a:t>Eficiencia Administrativa</a:t>
                      </a: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s-CO" sz="1200" b="0" i="0" u="none" strike="noStrike" dirty="0">
                        <a:solidFill>
                          <a:schemeClr val="tx1"/>
                        </a:solidFill>
                        <a:effectLst/>
                        <a:latin typeface="Montserrat Medium" panose="00000600000000000000" pitchFamily="2" charset="0"/>
                      </a:endParaRP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s-CO" sz="1200" b="0" i="0" u="none" strike="noStrike" dirty="0">
                        <a:solidFill>
                          <a:schemeClr val="tx1"/>
                        </a:solidFill>
                        <a:effectLst/>
                        <a:latin typeface="Montserrat Medium" panose="00000600000000000000" pitchFamily="2" charset="0"/>
                      </a:endParaRP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vMerge="1">
                  <a:txBody>
                    <a:bodyPr/>
                    <a:lstStyle/>
                    <a:p>
                      <a:pPr algn="ctr" fontAlgn="ctr"/>
                      <a:endParaRPr lang="es-CO" sz="1200" b="0" i="0" u="none" strike="noStrike">
                        <a:solidFill>
                          <a:schemeClr val="tx1"/>
                        </a:solidFill>
                        <a:effectLst/>
                        <a:latin typeface="Work Sans Light" panose="00000400000000000000" pitchFamily="50" charset="0"/>
                      </a:endParaRP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vMerge="1">
                  <a:txBody>
                    <a:bodyPr/>
                    <a:lstStyle/>
                    <a:p>
                      <a:pPr algn="ctr" fontAlgn="ctr"/>
                      <a:endParaRPr lang="es-CO" sz="1200" b="0" i="0" u="none" strike="noStrike">
                        <a:solidFill>
                          <a:schemeClr val="tx1"/>
                        </a:solidFill>
                        <a:effectLst/>
                        <a:latin typeface="Work Sans Light" panose="00000400000000000000" pitchFamily="50" charset="0"/>
                      </a:endParaRP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11500795"/>
                  </a:ext>
                </a:extLst>
              </a:tr>
              <a:tr h="444506">
                <a:tc vMerge="1">
                  <a:txBody>
                    <a:bodyPr/>
                    <a:lstStyle/>
                    <a:p>
                      <a:pPr algn="ctr" fontAlgn="ctr"/>
                      <a:endParaRPr lang="es-CO" sz="1200" b="0" i="0" u="none" strike="noStrike">
                        <a:solidFill>
                          <a:schemeClr val="tx1"/>
                        </a:solidFill>
                        <a:effectLst/>
                        <a:latin typeface="Work Sans Light" panose="00000400000000000000" pitchFamily="50" charset="0"/>
                      </a:endParaRP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vMerge="1">
                  <a:txBody>
                    <a:bodyPr/>
                    <a:lstStyle/>
                    <a:p>
                      <a:pPr algn="ctr" fontAlgn="ctr"/>
                      <a:endParaRPr lang="es-CO" sz="1200" b="0" i="0" u="none" strike="noStrike">
                        <a:solidFill>
                          <a:schemeClr val="tx1"/>
                        </a:solidFill>
                        <a:effectLst/>
                        <a:latin typeface="+mn-lt"/>
                      </a:endParaRP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s-CO" sz="1200" b="0" i="0" u="none" strike="noStrike" dirty="0">
                          <a:solidFill>
                            <a:srgbClr val="C00000"/>
                          </a:solidFill>
                          <a:effectLst/>
                          <a:latin typeface="Montserrat Medium" panose="00000600000000000000" pitchFamily="2" charset="0"/>
                        </a:rPr>
                        <a:t>Eficiencia Administrativa</a:t>
                      </a: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vMerge="1">
                  <a:txBody>
                    <a:bodyPr/>
                    <a:lstStyle/>
                    <a:p>
                      <a:pPr algn="ctr" fontAlgn="ctr"/>
                      <a:endParaRPr lang="es-CO" sz="1200" b="0" i="0" u="none" strike="noStrike">
                        <a:solidFill>
                          <a:schemeClr val="tx1"/>
                        </a:solidFill>
                        <a:effectLst/>
                        <a:latin typeface="+mn-lt"/>
                      </a:endParaRP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s-CO" sz="1200" b="0" i="0" u="none" strike="noStrike" dirty="0">
                        <a:solidFill>
                          <a:schemeClr val="tx1"/>
                        </a:solidFill>
                        <a:effectLst/>
                        <a:latin typeface="Montserrat Medium" panose="00000600000000000000" pitchFamily="2" charset="0"/>
                      </a:endParaRP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s-CO" sz="1200" b="0" i="0" u="none" strike="noStrike">
                        <a:solidFill>
                          <a:schemeClr val="tx1"/>
                        </a:solidFill>
                        <a:effectLst/>
                        <a:latin typeface="Montserrat Medium" panose="00000600000000000000" pitchFamily="2" charset="0"/>
                      </a:endParaRP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s-CO" sz="1200" b="0" i="0" u="none" strike="noStrike" dirty="0">
                        <a:solidFill>
                          <a:schemeClr val="tx1"/>
                        </a:solidFill>
                        <a:effectLst/>
                        <a:latin typeface="Montserrat Medium" panose="00000600000000000000" pitchFamily="2" charset="0"/>
                      </a:endParaRP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s-CO" sz="1200" b="0" i="0" u="none" strike="noStrike">
                        <a:solidFill>
                          <a:schemeClr val="tx1"/>
                        </a:solidFill>
                        <a:effectLst/>
                        <a:latin typeface="Montserrat Medium" panose="00000600000000000000" pitchFamily="2" charset="0"/>
                      </a:endParaRP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es-CO" sz="1200" b="0" i="0" u="none" strike="noStrike" dirty="0">
                        <a:solidFill>
                          <a:schemeClr val="tx1"/>
                        </a:solidFill>
                        <a:effectLst/>
                        <a:latin typeface="Montserrat Medium" panose="00000600000000000000" pitchFamily="2" charset="0"/>
                      </a:endParaRP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vMerge="1">
                  <a:txBody>
                    <a:bodyPr/>
                    <a:lstStyle/>
                    <a:p>
                      <a:pPr algn="ctr" fontAlgn="ctr"/>
                      <a:endParaRPr lang="es-CO" sz="1200" b="0" i="0" u="none" strike="noStrike">
                        <a:solidFill>
                          <a:schemeClr val="tx1"/>
                        </a:solidFill>
                        <a:effectLst/>
                        <a:latin typeface="Work Sans Light" panose="00000400000000000000" pitchFamily="50" charset="0"/>
                      </a:endParaRP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vMerge="1">
                  <a:txBody>
                    <a:bodyPr/>
                    <a:lstStyle/>
                    <a:p>
                      <a:pPr algn="ctr" fontAlgn="ctr"/>
                      <a:endParaRPr lang="es-CO" sz="1200" b="0" i="0" u="none" strike="noStrike">
                        <a:solidFill>
                          <a:schemeClr val="tx1"/>
                        </a:solidFill>
                        <a:effectLst/>
                        <a:latin typeface="Work Sans Light" panose="00000400000000000000" pitchFamily="50" charset="0"/>
                      </a:endParaRPr>
                    </a:p>
                  </a:txBody>
                  <a:tcPr marL="7832" marR="7832" marT="783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80535292"/>
                  </a:ext>
                </a:extLst>
              </a:tr>
            </a:tbl>
          </a:graphicData>
        </a:graphic>
      </p:graphicFrame>
    </p:spTree>
    <p:extLst>
      <p:ext uri="{BB962C8B-B14F-4D97-AF65-F5344CB8AC3E}">
        <p14:creationId xmlns:p14="http://schemas.microsoft.com/office/powerpoint/2010/main" val="588990437"/>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OBIERNO DEL CAMBIO">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30541A3E1727149A2E419E359390669" ma:contentTypeVersion="8" ma:contentTypeDescription="Crear nuevo documento." ma:contentTypeScope="" ma:versionID="9036fec522628b67dc1de30f5558ce0d">
  <xsd:schema xmlns:xsd="http://www.w3.org/2001/XMLSchema" xmlns:xs="http://www.w3.org/2001/XMLSchema" xmlns:p="http://schemas.microsoft.com/office/2006/metadata/properties" xmlns:ns2="af7f7f6b-44e7-444a-90a4-d02bbf46acb6" targetNamespace="http://schemas.microsoft.com/office/2006/metadata/properties" ma:root="true" ma:fieldsID="09bb360b3b5eb05b6741751eb1c29bc4" ns2:_="">
    <xsd:import namespace="af7f7f6b-44e7-444a-90a4-d02bbf46acb6"/>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7f7f6b-44e7-444a-90a4-d02bbf46acb6" elementFormDefault="qualified">
    <xsd:import namespace="http://schemas.microsoft.com/office/2006/documentManagement/types"/>
    <xsd:import namespace="http://schemas.microsoft.com/office/infopath/2007/PartnerControls"/>
    <xsd:element name="_dlc_DocId" ma:index="8" nillable="true" ma:displayName="Valor de Id. de documento" ma:description="El valor del identificador de documento asignado a este elemento." ma:internalName="_dlc_DocId" ma:readOnly="true">
      <xsd:simpleType>
        <xsd:restriction base="dms:Text"/>
      </xsd:simpleType>
    </xsd:element>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af7f7f6b-44e7-444a-90a4-d02bbf46acb6">DNPOI-46-1360</_dlc_DocId>
    <_dlc_DocIdUrl xmlns="af7f7f6b-44e7-444a-90a4-d02bbf46acb6">
      <Url>https://colaboracion.dnp.gov.co/CDT/_layouts/15/DocIdRedir.aspx?ID=DNPOI-46-1360</Url>
      <Description>DNPOI-46-1360</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884BED-CE1E-4883-AD30-A2337916A920}"/>
</file>

<file path=customXml/itemProps2.xml><?xml version="1.0" encoding="utf-8"?>
<ds:datastoreItem xmlns:ds="http://schemas.openxmlformats.org/officeDocument/2006/customXml" ds:itemID="{B6350AC4-9967-499B-80FA-0523BC1475A6}"/>
</file>

<file path=customXml/itemProps3.xml><?xml version="1.0" encoding="utf-8"?>
<ds:datastoreItem xmlns:ds="http://schemas.openxmlformats.org/officeDocument/2006/customXml" ds:itemID="{8F5C6CB0-AD6E-4E5A-9A0D-33564B8B05B8}"/>
</file>

<file path=customXml/itemProps4.xml><?xml version="1.0" encoding="utf-8"?>
<ds:datastoreItem xmlns:ds="http://schemas.openxmlformats.org/officeDocument/2006/customXml" ds:itemID="{2EA3B904-F2B1-46A2-AC88-876EDD3D0219}"/>
</file>

<file path=docProps/app.xml><?xml version="1.0" encoding="utf-8"?>
<Properties xmlns="http://schemas.openxmlformats.org/officeDocument/2006/extended-properties" xmlns:vt="http://schemas.openxmlformats.org/officeDocument/2006/docPropsVTypes">
  <TotalTime>16691</TotalTime>
  <Words>4390</Words>
  <Application>Microsoft Office PowerPoint</Application>
  <PresentationFormat>Panorámica</PresentationFormat>
  <Paragraphs>694</Paragraphs>
  <Slides>34</Slides>
  <Notes>0</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34</vt:i4>
      </vt:variant>
    </vt:vector>
  </HeadingPairs>
  <TitlesOfParts>
    <vt:vector size="48" baseType="lpstr">
      <vt:lpstr>Arial</vt:lpstr>
      <vt:lpstr>Arial Black</vt:lpstr>
      <vt:lpstr>Arial Narrow</vt:lpstr>
      <vt:lpstr>Calibri</vt:lpstr>
      <vt:lpstr>Cambria Math</vt:lpstr>
      <vt:lpstr>Helvetica</vt:lpstr>
      <vt:lpstr>Montserrat ExtraBold</vt:lpstr>
      <vt:lpstr>Montserrat Light</vt:lpstr>
      <vt:lpstr>Montserrat Medium</vt:lpstr>
      <vt:lpstr>Montserrat SemiBold</vt:lpstr>
      <vt:lpstr>Verdana</vt:lpstr>
      <vt:lpstr>Wingdings</vt:lpstr>
      <vt:lpstr>Work Sans</vt:lpstr>
      <vt:lpstr>1_Tema de Office</vt:lpstr>
      <vt:lpstr>Presentación de PowerPoint</vt:lpstr>
      <vt:lpstr>Presentación de PowerPoint</vt:lpstr>
      <vt:lpstr>Sistema General de Participaciones</vt:lpstr>
      <vt:lpstr>Presentación de PowerPoint</vt:lpstr>
      <vt:lpstr>Presentación de PowerPoint</vt:lpstr>
      <vt:lpstr>Presentación de PowerPoint</vt:lpstr>
      <vt:lpstr>Normativa  Sistema General de Participaciones </vt:lpstr>
      <vt:lpstr>Medidas de transición frente a los resultados del CNPV- 2018</vt:lpstr>
      <vt:lpstr>Esquema de transición</vt:lpstr>
      <vt:lpstr>Composición del SGP</vt:lpstr>
      <vt:lpstr>Asignaciones Sectoriales 96%</vt:lpstr>
      <vt:lpstr>Asignaciones Especiales 4%</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SGP_2023</dc:title>
  <dc:creator>Diana Maria Bohorquez Losada</dc:creator>
  <cp:lastModifiedBy>Jacqueline Andrade Zapata</cp:lastModifiedBy>
  <cp:revision>39</cp:revision>
  <dcterms:created xsi:type="dcterms:W3CDTF">2023-05-24T21:43:54Z</dcterms:created>
  <dcterms:modified xsi:type="dcterms:W3CDTF">2023-12-21T19:53:40Z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0x010100630541A3E1727149A2E419E359390669</vt:lpwstr>
  </property>
  <property fmtid="{D5CDD505-2E9C-101B-9397-08002B2CF9AE}" pid="3" name="_dlc_DocIdItemGuid">
    <vt:lpwstr>abf219c5-5856-40af-a273-2791436fbd3b</vt:lpwstr>
  </property>
  <property fmtid="{D5CDD505-2E9C-101B-9397-08002B2CF9AE}" pid="4" name="TaxKeyword">
    <vt:lpwstr/>
  </property>
  <property fmtid="{D5CDD505-2E9C-101B-9397-08002B2CF9AE}" pid="5" name="TaxCatchAll">
    <vt:lpwstr/>
  </property>
  <property fmtid="{D5CDD505-2E9C-101B-9397-08002B2CF9AE}" pid="6" name="TaxKeywordTaxHTField">
    <vt:lpwstr/>
  </property>
</Properties>
</file>