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3.xml" ContentType="application/vnd.openxmlformats-officedocument.presentationml.slide+xml"/>
  <Override PartName="/ppt/slides/slide5.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6.xml" ContentType="application/vnd.openxmlformats-officedocument.presentationml.slide+xml"/>
  <Override PartName="/ppt/slides/slide48.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45.xml" ContentType="application/vnd.openxmlformats-officedocument.presentationml.slide+xml"/>
  <Override PartName="/ppt/slides/slide7.xml" ContentType="application/vnd.openxmlformats-officedocument.presentationml.slide+xml"/>
  <Override PartName="/ppt/slides/slide3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10.xml" ContentType="application/vnd.openxmlformats-officedocument.presentationml.slide+xml"/>
  <Override PartName="/ppt/slides/slide43.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8.xml" ContentType="application/vnd.openxmlformats-officedocument.presentationml.slide+xml"/>
  <Override PartName="/ppt/slides/slide3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38.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30.xml" ContentType="application/vnd.openxmlformats-officedocument.presentationml.slide+xml"/>
  <Override PartName="/ppt/slides/slide18.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17.xml" ContentType="application/vnd.openxmlformats-officedocument.presentationml.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6.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304" r:id="rId3"/>
    <p:sldId id="497" r:id="rId4"/>
    <p:sldId id="567" r:id="rId5"/>
    <p:sldId id="575" r:id="rId6"/>
    <p:sldId id="576" r:id="rId7"/>
    <p:sldId id="577" r:id="rId8"/>
    <p:sldId id="581" r:id="rId9"/>
    <p:sldId id="580" r:id="rId10"/>
    <p:sldId id="568" r:id="rId11"/>
    <p:sldId id="586" r:id="rId12"/>
    <p:sldId id="588" r:id="rId13"/>
    <p:sldId id="585" r:id="rId14"/>
    <p:sldId id="518" r:id="rId15"/>
    <p:sldId id="519" r:id="rId16"/>
    <p:sldId id="550" r:id="rId17"/>
    <p:sldId id="551" r:id="rId18"/>
    <p:sldId id="552" r:id="rId19"/>
    <p:sldId id="553" r:id="rId20"/>
    <p:sldId id="554" r:id="rId21"/>
    <p:sldId id="555" r:id="rId22"/>
    <p:sldId id="556" r:id="rId23"/>
    <p:sldId id="557" r:id="rId24"/>
    <p:sldId id="558" r:id="rId25"/>
    <p:sldId id="559" r:id="rId26"/>
    <p:sldId id="560" r:id="rId27"/>
    <p:sldId id="561" r:id="rId28"/>
    <p:sldId id="562" r:id="rId29"/>
    <p:sldId id="563" r:id="rId30"/>
    <p:sldId id="564" r:id="rId31"/>
    <p:sldId id="502" r:id="rId32"/>
    <p:sldId id="547" r:id="rId33"/>
    <p:sldId id="501" r:id="rId34"/>
    <p:sldId id="590" r:id="rId35"/>
    <p:sldId id="548" r:id="rId36"/>
    <p:sldId id="549" r:id="rId37"/>
    <p:sldId id="441" r:id="rId38"/>
    <p:sldId id="582" r:id="rId39"/>
    <p:sldId id="495" r:id="rId40"/>
    <p:sldId id="496" r:id="rId41"/>
    <p:sldId id="539" r:id="rId42"/>
    <p:sldId id="445" r:id="rId43"/>
    <p:sldId id="540" r:id="rId44"/>
    <p:sldId id="541" r:id="rId45"/>
    <p:sldId id="542" r:id="rId46"/>
    <p:sldId id="543" r:id="rId47"/>
    <p:sldId id="587" r:id="rId48"/>
    <p:sldId id="492" r:id="rId49"/>
  </p:sldIdLst>
  <p:sldSz cx="9144000" cy="6858000" type="screen4x3"/>
  <p:notesSz cx="6858000" cy="9296400"/>
  <p:defaultTextStyle>
    <a:defPPr>
      <a:defRPr lang="es-E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3300"/>
    <a:srgbClr val="C0C0C0"/>
    <a:srgbClr val="969696"/>
    <a:srgbClr val="808080"/>
    <a:srgbClr val="F1F9F9"/>
    <a:srgbClr val="DEF1F2"/>
    <a:srgbClr val="CDE9E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86772" autoAdjust="0"/>
  </p:normalViewPr>
  <p:slideViewPr>
    <p:cSldViewPr>
      <p:cViewPr>
        <p:scale>
          <a:sx n="75" d="100"/>
          <a:sy n="75" d="100"/>
        </p:scale>
        <p:origin x="-1026" y="-5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4.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Gr&#225;fico%20e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CO"/>
  <c:chart>
    <c:title>
      <c:tx>
        <c:rich>
          <a:bodyPr/>
          <a:lstStyle/>
          <a:p>
            <a:pPr>
              <a:defRPr sz="1000" b="1" i="0" u="none" strike="noStrike" baseline="0">
                <a:solidFill>
                  <a:srgbClr val="000000"/>
                </a:solidFill>
                <a:latin typeface="Trebuchet MS"/>
                <a:ea typeface="Trebuchet MS"/>
                <a:cs typeface="Trebuchet MS"/>
              </a:defRPr>
            </a:pPr>
            <a:r>
              <a:rPr lang="es-CO"/>
              <a:t>Serie de pobreza e indigencia 2002-2008
Datos MESEP*</a:t>
            </a:r>
          </a:p>
        </c:rich>
      </c:tx>
      <c:layout/>
      <c:spPr>
        <a:noFill/>
        <a:ln w="25400">
          <a:noFill/>
        </a:ln>
      </c:spPr>
    </c:title>
    <c:plotArea>
      <c:layout/>
      <c:lineChart>
        <c:grouping val="standard"/>
        <c:ser>
          <c:idx val="1"/>
          <c:order val="0"/>
          <c:tx>
            <c:strRef>
              <c:f>'[Gráfico en Microsoft Office PowerPoint]Hoja1'!$G$3</c:f>
              <c:strCache>
                <c:ptCount val="1"/>
                <c:pt idx="0">
                  <c:v>Pobreza</c:v>
                </c:pt>
              </c:strCache>
            </c:strRef>
          </c:tx>
          <c:spPr>
            <a:ln w="25400">
              <a:solidFill>
                <a:srgbClr val="333399"/>
              </a:solidFill>
              <a:prstDash val="solid"/>
            </a:ln>
          </c:spPr>
          <c:marker>
            <c:symbol val="none"/>
          </c:marker>
          <c:cat>
            <c:numRef>
              <c:f>'[Gráfico en Microsoft Office PowerPoint]Hoja1'!$F$4:$F$8</c:f>
              <c:numCache>
                <c:formatCode>General</c:formatCode>
                <c:ptCount val="5"/>
                <c:pt idx="0">
                  <c:v>2002</c:v>
                </c:pt>
                <c:pt idx="1">
                  <c:v>2003</c:v>
                </c:pt>
                <c:pt idx="2">
                  <c:v>2004</c:v>
                </c:pt>
                <c:pt idx="3">
                  <c:v>2005</c:v>
                </c:pt>
                <c:pt idx="4">
                  <c:v>2008</c:v>
                </c:pt>
              </c:numCache>
            </c:numRef>
          </c:cat>
          <c:val>
            <c:numRef>
              <c:f>'[Gráfico en Microsoft Office PowerPoint]Hoja1'!$G$4:$G$8</c:f>
              <c:numCache>
                <c:formatCode>_ * #,##0.0_ ;_ * \-#,##0.0_ ;_ * "-"??_ ;_ @_ </c:formatCode>
                <c:ptCount val="5"/>
                <c:pt idx="0">
                  <c:v>53.7</c:v>
                </c:pt>
                <c:pt idx="1">
                  <c:v>51.2</c:v>
                </c:pt>
                <c:pt idx="2">
                  <c:v>51</c:v>
                </c:pt>
                <c:pt idx="3">
                  <c:v>50.3</c:v>
                </c:pt>
                <c:pt idx="4">
                  <c:v>46</c:v>
                </c:pt>
              </c:numCache>
            </c:numRef>
          </c:val>
        </c:ser>
        <c:ser>
          <c:idx val="2"/>
          <c:order val="1"/>
          <c:tx>
            <c:strRef>
              <c:f>'[Gráfico en Microsoft Office PowerPoint]Hoja1'!$H$3</c:f>
              <c:strCache>
                <c:ptCount val="1"/>
                <c:pt idx="0">
                  <c:v>Indigencia</c:v>
                </c:pt>
              </c:strCache>
            </c:strRef>
          </c:tx>
          <c:spPr>
            <a:ln w="25400">
              <a:solidFill>
                <a:srgbClr val="FF0000"/>
              </a:solidFill>
              <a:prstDash val="solid"/>
            </a:ln>
          </c:spPr>
          <c:marker>
            <c:symbol val="none"/>
          </c:marker>
          <c:cat>
            <c:numRef>
              <c:f>'[Gráfico en Microsoft Office PowerPoint]Hoja1'!$F$4:$F$8</c:f>
              <c:numCache>
                <c:formatCode>General</c:formatCode>
                <c:ptCount val="5"/>
                <c:pt idx="0">
                  <c:v>2002</c:v>
                </c:pt>
                <c:pt idx="1">
                  <c:v>2003</c:v>
                </c:pt>
                <c:pt idx="2">
                  <c:v>2004</c:v>
                </c:pt>
                <c:pt idx="3">
                  <c:v>2005</c:v>
                </c:pt>
                <c:pt idx="4">
                  <c:v>2008</c:v>
                </c:pt>
              </c:numCache>
            </c:numRef>
          </c:cat>
          <c:val>
            <c:numRef>
              <c:f>'[Gráfico en Microsoft Office PowerPoint]Hoja1'!$H$4:$H$8</c:f>
              <c:numCache>
                <c:formatCode>_ * #,##0.0_ ;_ * \-#,##0.0_ ;_ * "-"??_ ;_ @_ </c:formatCode>
                <c:ptCount val="5"/>
                <c:pt idx="0">
                  <c:v>19.7</c:v>
                </c:pt>
                <c:pt idx="1">
                  <c:v>17</c:v>
                </c:pt>
                <c:pt idx="2">
                  <c:v>17</c:v>
                </c:pt>
                <c:pt idx="3">
                  <c:v>15.7</c:v>
                </c:pt>
                <c:pt idx="4">
                  <c:v>17.8</c:v>
                </c:pt>
              </c:numCache>
            </c:numRef>
          </c:val>
        </c:ser>
        <c:dLbls>
          <c:showVal val="1"/>
        </c:dLbls>
        <c:marker val="1"/>
        <c:axId val="127868288"/>
        <c:axId val="140997376"/>
      </c:lineChart>
      <c:catAx>
        <c:axId val="127868288"/>
        <c:scaling>
          <c:orientation val="minMax"/>
        </c:scaling>
        <c:axPos val="b"/>
        <c:numFmt formatCode="General" sourceLinked="1"/>
        <c:majorTickMark val="none"/>
        <c:tickLblPos val="nextTo"/>
        <c:spPr>
          <a:ln w="3175">
            <a:solidFill>
              <a:srgbClr val="000000"/>
            </a:solidFill>
            <a:prstDash val="solid"/>
          </a:ln>
        </c:spPr>
        <c:txPr>
          <a:bodyPr rot="-5400000" vert="horz"/>
          <a:lstStyle/>
          <a:p>
            <a:pPr>
              <a:defRPr sz="1000" b="1" i="0" u="none" strike="noStrike" baseline="0">
                <a:solidFill>
                  <a:srgbClr val="000000"/>
                </a:solidFill>
                <a:latin typeface="Trebuchet MS"/>
                <a:ea typeface="Trebuchet MS"/>
                <a:cs typeface="Trebuchet MS"/>
              </a:defRPr>
            </a:pPr>
            <a:endParaRPr lang="es-CO"/>
          </a:p>
        </c:txPr>
        <c:crossAx val="140997376"/>
        <c:crosses val="autoZero"/>
        <c:auto val="1"/>
        <c:lblAlgn val="ctr"/>
        <c:lblOffset val="100"/>
        <c:tickLblSkip val="1"/>
        <c:tickMarkSkip val="1"/>
      </c:catAx>
      <c:valAx>
        <c:axId val="140997376"/>
        <c:scaling>
          <c:orientation val="minMax"/>
        </c:scaling>
        <c:delete val="1"/>
        <c:axPos val="l"/>
        <c:numFmt formatCode="_ * #,##0.0_ ;_ * \-#,##0.0_ ;_ * &quot;-&quot;??_ ;_ @_ " sourceLinked="1"/>
        <c:tickLblPos val="none"/>
        <c:crossAx val="127868288"/>
        <c:crosses val="autoZero"/>
        <c:crossBetween val="between"/>
      </c:valAx>
      <c:spPr>
        <a:solidFill>
          <a:srgbClr val="FFFFFF"/>
        </a:solidFill>
        <a:ln w="25400">
          <a:noFill/>
        </a:ln>
      </c:spPr>
    </c:plotArea>
    <c:legend>
      <c:legendPos val="t"/>
      <c:layout/>
      <c:spPr>
        <a:solidFill>
          <a:srgbClr val="FFFFFF"/>
        </a:solidFill>
        <a:ln w="25400">
          <a:noFill/>
        </a:ln>
      </c:spPr>
      <c:txPr>
        <a:bodyPr/>
        <a:lstStyle/>
        <a:p>
          <a:pPr>
            <a:defRPr sz="920" b="0" i="0" u="none" strike="noStrike" baseline="0">
              <a:solidFill>
                <a:srgbClr val="000000"/>
              </a:solidFill>
              <a:latin typeface="Trebuchet MS"/>
              <a:ea typeface="Trebuchet MS"/>
              <a:cs typeface="Trebuchet MS"/>
            </a:defRPr>
          </a:pPr>
          <a:endParaRPr lang="es-CO"/>
        </a:p>
      </c:txPr>
    </c:legend>
    <c:plotVisOnly val="1"/>
    <c:dispBlanksAs val="gap"/>
  </c:chart>
  <c:spPr>
    <a:solidFill>
      <a:srgbClr val="FFFFFF"/>
    </a:solidFill>
    <a:ln w="9525">
      <a:noFill/>
    </a:ln>
  </c:spPr>
  <c:txPr>
    <a:bodyPr/>
    <a:lstStyle/>
    <a:p>
      <a:pPr>
        <a:defRPr sz="1000" b="0" i="0" u="none" strike="noStrike" baseline="0">
          <a:solidFill>
            <a:srgbClr val="000000"/>
          </a:solidFill>
          <a:latin typeface="Trebuchet MS"/>
          <a:ea typeface="Trebuchet MS"/>
          <a:cs typeface="Trebuchet MS"/>
        </a:defRPr>
      </a:pPr>
      <a:endParaRPr lang="es-CO"/>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 Id="rId5" Type="http://schemas.openxmlformats.org/officeDocument/2006/relationships/image" Target="../media/image52.emf"/><Relationship Id="rId4" Type="http://schemas.openxmlformats.org/officeDocument/2006/relationships/image" Target="../media/image5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4" Type="http://schemas.openxmlformats.org/officeDocument/2006/relationships/image" Target="../media/image62.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9.png"/><Relationship Id="rId1" Type="http://schemas.openxmlformats.org/officeDocument/2006/relationships/image" Target="../media/image6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5" Type="http://schemas.openxmlformats.org/officeDocument/2006/relationships/image" Target="../media/image12.emf"/><Relationship Id="rId4"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5" Type="http://schemas.openxmlformats.org/officeDocument/2006/relationships/image" Target="../media/image17.emf"/><Relationship Id="rId4"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Arial" charset="0"/>
              </a:defRPr>
            </a:lvl1pPr>
          </a:lstStyle>
          <a:p>
            <a:pPr>
              <a:defRPr/>
            </a:pPr>
            <a:endParaRPr lang="es-ES"/>
          </a:p>
        </p:txBody>
      </p:sp>
      <p:sp>
        <p:nvSpPr>
          <p:cNvPr id="9625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Arial" charset="0"/>
              </a:defRPr>
            </a:lvl1pPr>
          </a:lstStyle>
          <a:p>
            <a:pPr>
              <a:defRPr/>
            </a:pPr>
            <a:fld id="{54246181-CC87-4BE9-AFE1-0A3F00976592}" type="datetimeFigureOut">
              <a:rPr lang="es-ES"/>
              <a:pPr>
                <a:defRPr/>
              </a:pPr>
              <a:t>20/04/2010</a:t>
            </a:fld>
            <a:endParaRPr lang="es-ES"/>
          </a:p>
        </p:txBody>
      </p:sp>
      <p:sp>
        <p:nvSpPr>
          <p:cNvPr id="9626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Arial" charset="0"/>
              </a:defRPr>
            </a:lvl1pPr>
          </a:lstStyle>
          <a:p>
            <a:pPr>
              <a:defRPr/>
            </a:pPr>
            <a:endParaRPr lang="es-ES"/>
          </a:p>
        </p:txBody>
      </p:sp>
      <p:sp>
        <p:nvSpPr>
          <p:cNvPr id="9626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Arial" charset="0"/>
              </a:defRPr>
            </a:lvl1pPr>
          </a:lstStyle>
          <a:p>
            <a:pPr>
              <a:defRPr/>
            </a:pPr>
            <a:fld id="{20AAA2EA-CD9C-4E95-8622-074638CB2FBD}"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Arial" charset="0"/>
              </a:defRPr>
            </a:lvl1pPr>
          </a:lstStyle>
          <a:p>
            <a:pPr>
              <a:defRPr/>
            </a:pPr>
            <a:endParaRPr lang="es-ES"/>
          </a:p>
        </p:txBody>
      </p:sp>
      <p:sp>
        <p:nvSpPr>
          <p:cNvPr id="2662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Arial" charset="0"/>
              </a:defRPr>
            </a:lvl1pPr>
          </a:lstStyle>
          <a:p>
            <a:pPr>
              <a:defRPr/>
            </a:pPr>
            <a:fld id="{12709AD5-CCF5-491D-B869-A94FBE858C51}" type="datetimeFigureOut">
              <a:rPr lang="es-ES"/>
              <a:pPr>
                <a:defRPr/>
              </a:pPr>
              <a:t>20/04/2010</a:t>
            </a:fld>
            <a:endParaRPr lang="es-ES"/>
          </a:p>
        </p:txBody>
      </p:sp>
      <p:sp>
        <p:nvSpPr>
          <p:cNvPr id="2048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663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Arial" charset="0"/>
              </a:defRPr>
            </a:lvl1pPr>
          </a:lstStyle>
          <a:p>
            <a:pPr>
              <a:defRPr/>
            </a:pPr>
            <a:endParaRPr lang="es-ES"/>
          </a:p>
        </p:txBody>
      </p:sp>
      <p:sp>
        <p:nvSpPr>
          <p:cNvPr id="2663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Arial" charset="0"/>
              </a:defRPr>
            </a:lvl1pPr>
          </a:lstStyle>
          <a:p>
            <a:pPr>
              <a:defRPr/>
            </a:pPr>
            <a:fld id="{351712F1-A40B-4A0F-B545-183EF6C64C5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mn-ea"/>
        <a:cs typeface="+mn-cs"/>
      </a:defRPr>
    </a:lvl1pPr>
    <a:lvl2pPr marL="457200" algn="l" rtl="0" eaLnBrk="0" fontAlgn="base" hangingPunct="0">
      <a:spcBef>
        <a:spcPct val="30000"/>
      </a:spcBef>
      <a:spcAft>
        <a:spcPct val="0"/>
      </a:spcAft>
      <a:defRPr sz="1200" kern="1200">
        <a:solidFill>
          <a:schemeClr val="tx1"/>
        </a:solidFill>
        <a:latin typeface="Calibri" charset="0"/>
        <a:ea typeface="+mn-ea"/>
        <a:cs typeface="+mn-cs"/>
      </a:defRPr>
    </a:lvl2pPr>
    <a:lvl3pPr marL="914400" algn="l" rtl="0" eaLnBrk="0" fontAlgn="base" hangingPunct="0">
      <a:spcBef>
        <a:spcPct val="30000"/>
      </a:spcBef>
      <a:spcAft>
        <a:spcPct val="0"/>
      </a:spcAft>
      <a:defRPr sz="1200" kern="1200">
        <a:solidFill>
          <a:schemeClr val="tx1"/>
        </a:solidFill>
        <a:latin typeface="Calibri" charset="0"/>
        <a:ea typeface="+mn-ea"/>
        <a:cs typeface="+mn-cs"/>
      </a:defRPr>
    </a:lvl3pPr>
    <a:lvl4pPr marL="1371600" algn="l" rtl="0" eaLnBrk="0" fontAlgn="base" hangingPunct="0">
      <a:spcBef>
        <a:spcPct val="30000"/>
      </a:spcBef>
      <a:spcAft>
        <a:spcPct val="0"/>
      </a:spcAft>
      <a:defRPr sz="1200" kern="1200">
        <a:solidFill>
          <a:schemeClr val="tx1"/>
        </a:solidFill>
        <a:latin typeface="Calibri" charset="0"/>
        <a:ea typeface="+mn-ea"/>
        <a:cs typeface="+mn-cs"/>
      </a:defRPr>
    </a:lvl4pPr>
    <a:lvl5pPr marL="1828800" algn="l" rtl="0" eaLnBrk="0" fontAlgn="base" hangingPunct="0">
      <a:spcBef>
        <a:spcPct val="30000"/>
      </a:spcBef>
      <a:spcAft>
        <a:spcPct val="0"/>
      </a:spcAft>
      <a:defRPr sz="1200" kern="1200">
        <a:solidFill>
          <a:schemeClr val="tx1"/>
        </a:solidFill>
        <a:latin typeface="Calibri"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txBox="1">
            <a:spLocks noGrp="1" noChangeArrowheads="1"/>
          </p:cNvSpPr>
          <p:nvPr/>
        </p:nvSpPr>
        <p:spPr bwMode="auto">
          <a:xfrm>
            <a:off x="3890954" y="8831898"/>
            <a:ext cx="2967046" cy="464502"/>
          </a:xfrm>
          <a:prstGeom prst="rect">
            <a:avLst/>
          </a:prstGeom>
          <a:noFill/>
          <a:ln w="9525">
            <a:noFill/>
            <a:miter lim="800000"/>
            <a:headEnd/>
            <a:tailEnd/>
          </a:ln>
        </p:spPr>
        <p:txBody>
          <a:bodyPr lIns="105016" tIns="52510" rIns="105016" bIns="52510" anchor="b"/>
          <a:lstStyle/>
          <a:p>
            <a:pPr algn="r" defTabSz="1034760" eaLnBrk="0" hangingPunct="0"/>
            <a:fld id="{62C61F57-CB34-4001-873D-92A239CC162D}" type="slidenum">
              <a:rPr lang="en-US" sz="1300">
                <a:latin typeface="Times New Roman" pitchFamily="18" charset="0"/>
              </a:rPr>
              <a:pPr algn="r" defTabSz="1034760" eaLnBrk="0" hangingPunct="0"/>
              <a:t>8</a:t>
            </a:fld>
            <a:endParaRPr lang="en-US" sz="1300" dirty="0">
              <a:latin typeface="Times New Roman" pitchFamily="18" charset="0"/>
            </a:endParaRPr>
          </a:p>
        </p:txBody>
      </p:sp>
      <p:sp>
        <p:nvSpPr>
          <p:cNvPr id="417795" name="Rectangle 2"/>
          <p:cNvSpPr>
            <a:spLocks noGrp="1" noRot="1" noChangeAspect="1" noChangeArrowheads="1" noTextEdit="1"/>
          </p:cNvSpPr>
          <p:nvPr>
            <p:ph type="sldImg"/>
          </p:nvPr>
        </p:nvSpPr>
        <p:spPr>
          <a:xfrm>
            <a:off x="1179688" y="697547"/>
            <a:ext cx="4543580" cy="3484565"/>
          </a:xfrm>
          <a:ln/>
        </p:spPr>
      </p:sp>
      <p:sp>
        <p:nvSpPr>
          <p:cNvPr id="417796" name="Rectangle 3"/>
          <p:cNvSpPr>
            <a:spLocks noGrp="1" noChangeArrowheads="1"/>
          </p:cNvSpPr>
          <p:nvPr>
            <p:ph type="body" idx="1"/>
          </p:nvPr>
        </p:nvSpPr>
        <p:spPr>
          <a:xfrm>
            <a:off x="688281" y="4415156"/>
            <a:ext cx="5481439" cy="4183697"/>
          </a:xfrm>
        </p:spPr>
        <p:txBody>
          <a:bodyPr lIns="105016" tIns="52510" rIns="105016" bIns="52510"/>
          <a:lstStyle/>
          <a:p>
            <a:endParaRPr lang="es-CO"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Rot="1" noChangeAspect="1" noChangeArrowheads="1" noTextEdit="1"/>
          </p:cNvSpPr>
          <p:nvPr>
            <p:ph type="sldImg"/>
          </p:nvPr>
        </p:nvSpPr>
        <p:spPr>
          <a:xfrm>
            <a:off x="1116013" y="698500"/>
            <a:ext cx="4643437" cy="3482975"/>
          </a:xfrm>
          <a:ln/>
        </p:spPr>
      </p:sp>
      <p:sp>
        <p:nvSpPr>
          <p:cNvPr id="212994" name="Rectangle 3"/>
          <p:cNvSpPr>
            <a:spLocks noGrp="1" noChangeArrowheads="1"/>
          </p:cNvSpPr>
          <p:nvPr>
            <p:ph type="body" idx="1"/>
          </p:nvPr>
        </p:nvSpPr>
        <p:spPr>
          <a:xfrm>
            <a:off x="685800" y="4414838"/>
            <a:ext cx="5486400" cy="4183062"/>
          </a:xfrm>
          <a:noFill/>
          <a:ln/>
        </p:spPr>
        <p:txBody>
          <a:bodyPr lIns="90563" tIns="45281" rIns="90563" bIns="45281"/>
          <a:lstStyle/>
          <a:p>
            <a:pPr eaLnBrk="1" hangingPunct="1"/>
            <a:endParaRPr lang="es-CO"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Rot="1" noChangeAspect="1" noChangeArrowheads="1" noTextEdit="1"/>
          </p:cNvSpPr>
          <p:nvPr>
            <p:ph type="sldImg"/>
          </p:nvPr>
        </p:nvSpPr>
        <p:spPr>
          <a:xfrm>
            <a:off x="1116013" y="698500"/>
            <a:ext cx="4643437" cy="3482975"/>
          </a:xfrm>
          <a:ln/>
        </p:spPr>
      </p:sp>
      <p:sp>
        <p:nvSpPr>
          <p:cNvPr id="215042" name="Rectangle 3"/>
          <p:cNvSpPr>
            <a:spLocks noGrp="1" noChangeArrowheads="1"/>
          </p:cNvSpPr>
          <p:nvPr>
            <p:ph type="body" idx="1"/>
          </p:nvPr>
        </p:nvSpPr>
        <p:spPr>
          <a:xfrm>
            <a:off x="685800" y="4414838"/>
            <a:ext cx="5486400" cy="4183062"/>
          </a:xfrm>
          <a:noFill/>
          <a:ln/>
        </p:spPr>
        <p:txBody>
          <a:bodyPr lIns="90563" tIns="45281" rIns="90563" bIns="45281"/>
          <a:lstStyle/>
          <a:p>
            <a:pPr eaLnBrk="1" hangingPunct="1"/>
            <a:endParaRPr lang="es-CO"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Grp="1" noRot="1" noChangeAspect="1" noChangeArrowheads="1" noTextEdit="1"/>
          </p:cNvSpPr>
          <p:nvPr>
            <p:ph type="sldImg"/>
          </p:nvPr>
        </p:nvSpPr>
        <p:spPr>
          <a:xfrm>
            <a:off x="1116013" y="698500"/>
            <a:ext cx="4643437" cy="3482975"/>
          </a:xfrm>
          <a:ln/>
        </p:spPr>
      </p:sp>
      <p:sp>
        <p:nvSpPr>
          <p:cNvPr id="217090" name="Rectangle 3"/>
          <p:cNvSpPr>
            <a:spLocks noGrp="1" noChangeArrowheads="1"/>
          </p:cNvSpPr>
          <p:nvPr>
            <p:ph type="body" idx="1"/>
          </p:nvPr>
        </p:nvSpPr>
        <p:spPr>
          <a:xfrm>
            <a:off x="685800" y="4414838"/>
            <a:ext cx="5486400" cy="4183062"/>
          </a:xfrm>
          <a:noFill/>
          <a:ln/>
        </p:spPr>
        <p:txBody>
          <a:bodyPr lIns="90563" tIns="45281" rIns="90563" bIns="45281"/>
          <a:lstStyle/>
          <a:p>
            <a:pPr eaLnBrk="1" hangingPunct="1"/>
            <a:endParaRPr lang="es-CO"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Rot="1" noChangeAspect="1" noChangeArrowheads="1" noTextEdit="1"/>
          </p:cNvSpPr>
          <p:nvPr>
            <p:ph type="sldImg"/>
          </p:nvPr>
        </p:nvSpPr>
        <p:spPr>
          <a:xfrm>
            <a:off x="1116013" y="698500"/>
            <a:ext cx="4643437" cy="3482975"/>
          </a:xfrm>
          <a:ln/>
        </p:spPr>
      </p:sp>
      <p:sp>
        <p:nvSpPr>
          <p:cNvPr id="219138" name="Rectangle 3"/>
          <p:cNvSpPr>
            <a:spLocks noGrp="1" noChangeArrowheads="1"/>
          </p:cNvSpPr>
          <p:nvPr>
            <p:ph type="body" idx="1"/>
          </p:nvPr>
        </p:nvSpPr>
        <p:spPr>
          <a:xfrm>
            <a:off x="685800" y="4414838"/>
            <a:ext cx="5486400" cy="4183062"/>
          </a:xfrm>
          <a:noFill/>
          <a:ln/>
        </p:spPr>
        <p:txBody>
          <a:bodyPr lIns="90563" tIns="45281" rIns="90563" bIns="45281"/>
          <a:lstStyle/>
          <a:p>
            <a:pPr eaLnBrk="1" hangingPunct="1"/>
            <a:endParaRPr lang="es-CO"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txBox="1">
            <a:spLocks noGrp="1" noChangeArrowheads="1"/>
          </p:cNvSpPr>
          <p:nvPr/>
        </p:nvSpPr>
        <p:spPr bwMode="auto">
          <a:xfrm>
            <a:off x="3881438" y="8831263"/>
            <a:ext cx="2974975" cy="463550"/>
          </a:xfrm>
          <a:prstGeom prst="rect">
            <a:avLst/>
          </a:prstGeom>
          <a:noFill/>
          <a:ln w="9525">
            <a:noFill/>
            <a:miter lim="800000"/>
            <a:headEnd/>
            <a:tailEnd/>
          </a:ln>
        </p:spPr>
        <p:txBody>
          <a:bodyPr lIns="87495" tIns="43748" rIns="87495" bIns="43748" anchor="b"/>
          <a:lstStyle/>
          <a:p>
            <a:pPr algn="r" defTabSz="873125"/>
            <a:fld id="{7C63DCC6-0784-47B3-9987-FA00E48BFCFE}" type="slidenum">
              <a:rPr lang="es-CO" sz="1200" b="0">
                <a:ea typeface="Arial Unicode MS" pitchFamily="34" charset="-128"/>
                <a:cs typeface="Arial Unicode MS" pitchFamily="34" charset="-128"/>
              </a:rPr>
              <a:pPr algn="r" defTabSz="873125"/>
              <a:t>22</a:t>
            </a:fld>
            <a:endParaRPr lang="es-CO" sz="1200" b="0">
              <a:ea typeface="Arial Unicode MS" pitchFamily="34" charset="-128"/>
              <a:cs typeface="Arial Unicode MS" pitchFamily="34" charset="-128"/>
            </a:endParaRPr>
          </a:p>
        </p:txBody>
      </p:sp>
      <p:sp>
        <p:nvSpPr>
          <p:cNvPr id="221186" name="Rectangle 2"/>
          <p:cNvSpPr>
            <a:spLocks noGrp="1" noRot="1" noChangeAspect="1" noChangeArrowheads="1" noTextEdit="1"/>
          </p:cNvSpPr>
          <p:nvPr>
            <p:ph type="sldImg"/>
          </p:nvPr>
        </p:nvSpPr>
        <p:spPr>
          <a:xfrm>
            <a:off x="1116013" y="698500"/>
            <a:ext cx="4645025" cy="3482975"/>
          </a:xfrm>
          <a:ln/>
        </p:spPr>
      </p:sp>
      <p:sp>
        <p:nvSpPr>
          <p:cNvPr id="221187" name="Rectangle 3"/>
          <p:cNvSpPr>
            <a:spLocks noGrp="1" noChangeArrowheads="1"/>
          </p:cNvSpPr>
          <p:nvPr>
            <p:ph type="body" idx="1"/>
          </p:nvPr>
        </p:nvSpPr>
        <p:spPr>
          <a:xfrm>
            <a:off x="685800" y="4414838"/>
            <a:ext cx="5486400" cy="4183062"/>
          </a:xfrm>
          <a:noFill/>
          <a:ln/>
        </p:spPr>
        <p:txBody>
          <a:bodyPr lIns="87495" tIns="43748" rIns="87495" bIns="43748"/>
          <a:lstStyle/>
          <a:p>
            <a:pPr eaLnBrk="1" hangingPunct="1"/>
            <a:endParaRPr lang="es-CO"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Rot="1" noChangeAspect="1" noChangeArrowheads="1" noTextEdit="1"/>
          </p:cNvSpPr>
          <p:nvPr>
            <p:ph type="sldImg"/>
          </p:nvPr>
        </p:nvSpPr>
        <p:spPr>
          <a:xfrm>
            <a:off x="1116013" y="698500"/>
            <a:ext cx="4643437" cy="3482975"/>
          </a:xfrm>
          <a:ln/>
        </p:spPr>
      </p:sp>
      <p:sp>
        <p:nvSpPr>
          <p:cNvPr id="223234" name="Rectangle 3"/>
          <p:cNvSpPr>
            <a:spLocks noGrp="1" noChangeArrowheads="1"/>
          </p:cNvSpPr>
          <p:nvPr>
            <p:ph type="body" idx="1"/>
          </p:nvPr>
        </p:nvSpPr>
        <p:spPr>
          <a:xfrm>
            <a:off x="685800" y="4414838"/>
            <a:ext cx="5486400" cy="4183062"/>
          </a:xfrm>
          <a:noFill/>
          <a:ln/>
        </p:spPr>
        <p:txBody>
          <a:bodyPr lIns="90563" tIns="45281" rIns="90563" bIns="45281"/>
          <a:lstStyle/>
          <a:p>
            <a:pPr eaLnBrk="1" hangingPunct="1"/>
            <a:endParaRPr lang="es-CO"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Rot="1" noChangeAspect="1" noChangeArrowheads="1" noTextEdit="1"/>
          </p:cNvSpPr>
          <p:nvPr>
            <p:ph type="sldImg"/>
          </p:nvPr>
        </p:nvSpPr>
        <p:spPr>
          <a:xfrm>
            <a:off x="1116013" y="698500"/>
            <a:ext cx="4645025" cy="3482975"/>
          </a:xfrm>
          <a:ln/>
        </p:spPr>
      </p:sp>
      <p:sp>
        <p:nvSpPr>
          <p:cNvPr id="225282" name="Rectangle 3"/>
          <p:cNvSpPr>
            <a:spLocks noGrp="1" noChangeArrowheads="1"/>
          </p:cNvSpPr>
          <p:nvPr>
            <p:ph type="body" idx="1"/>
          </p:nvPr>
        </p:nvSpPr>
        <p:spPr>
          <a:xfrm>
            <a:off x="685800" y="4414838"/>
            <a:ext cx="5486400" cy="4183062"/>
          </a:xfrm>
          <a:noFill/>
          <a:ln/>
        </p:spPr>
        <p:txBody>
          <a:bodyPr lIns="90561" tIns="45280" rIns="90561" bIns="45280"/>
          <a:lstStyle/>
          <a:p>
            <a:pPr eaLnBrk="1" hangingPunct="1"/>
            <a:endParaRPr lang="es-CO" b="1"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0557" tIns="45279" rIns="90557" bIns="45279" anchor="b"/>
          <a:lstStyle/>
          <a:p>
            <a:pPr algn="r" defTabSz="904875"/>
            <a:fld id="{0049771E-4850-4E30-B558-E8195CA50EE7}" type="slidenum">
              <a:rPr lang="es-ES" sz="1200" b="0">
                <a:ea typeface="Arial Unicode MS" pitchFamily="34" charset="-128"/>
                <a:cs typeface="Arial Unicode MS" pitchFamily="34" charset="-128"/>
              </a:rPr>
              <a:pPr algn="r" defTabSz="904875"/>
              <a:t>25</a:t>
            </a:fld>
            <a:endParaRPr lang="es-ES" sz="1200" b="0">
              <a:ea typeface="Arial Unicode MS" pitchFamily="34" charset="-128"/>
              <a:cs typeface="Arial Unicode MS" pitchFamily="34" charset="-128"/>
            </a:endParaRPr>
          </a:p>
        </p:txBody>
      </p:sp>
      <p:sp>
        <p:nvSpPr>
          <p:cNvPr id="227330" name="Rectangle 2"/>
          <p:cNvSpPr>
            <a:spLocks noGrp="1" noRot="1" noChangeAspect="1" noChangeArrowheads="1" noTextEdit="1"/>
          </p:cNvSpPr>
          <p:nvPr>
            <p:ph type="sldImg"/>
          </p:nvPr>
        </p:nvSpPr>
        <p:spPr>
          <a:xfrm>
            <a:off x="1116013" y="698500"/>
            <a:ext cx="4643437" cy="3482975"/>
          </a:xfrm>
          <a:ln/>
        </p:spPr>
      </p:sp>
      <p:sp>
        <p:nvSpPr>
          <p:cNvPr id="227331" name="Rectangle 3"/>
          <p:cNvSpPr>
            <a:spLocks noGrp="1" noChangeArrowheads="1"/>
          </p:cNvSpPr>
          <p:nvPr>
            <p:ph type="body" idx="1"/>
          </p:nvPr>
        </p:nvSpPr>
        <p:spPr>
          <a:xfrm>
            <a:off x="685800" y="4414838"/>
            <a:ext cx="5486400" cy="4183062"/>
          </a:xfrm>
          <a:noFill/>
          <a:ln/>
        </p:spPr>
        <p:txBody>
          <a:bodyPr lIns="90557" tIns="45279" rIns="90557" bIns="45279"/>
          <a:lstStyle/>
          <a:p>
            <a:pPr eaLnBrk="1" hangingPunct="1"/>
            <a:r>
              <a:rPr lang="es-CO" smtClean="0">
                <a:latin typeface="Calibri" pitchFamily="34" charset="0"/>
              </a:rPr>
              <a:t>*</a:t>
            </a:r>
            <a:endParaRPr lang="es-ES" b="1"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Rot="1" noChangeAspect="1" noChangeArrowheads="1" noTextEdit="1"/>
          </p:cNvSpPr>
          <p:nvPr>
            <p:ph type="sldImg"/>
          </p:nvPr>
        </p:nvSpPr>
        <p:spPr>
          <a:xfrm>
            <a:off x="1116013" y="698500"/>
            <a:ext cx="4643437" cy="3482975"/>
          </a:xfrm>
          <a:ln/>
        </p:spPr>
      </p:sp>
      <p:sp>
        <p:nvSpPr>
          <p:cNvPr id="229378" name="Rectangle 3"/>
          <p:cNvSpPr>
            <a:spLocks noGrp="1" noChangeArrowheads="1"/>
          </p:cNvSpPr>
          <p:nvPr>
            <p:ph type="body" idx="1"/>
          </p:nvPr>
        </p:nvSpPr>
        <p:spPr>
          <a:xfrm>
            <a:off x="685800" y="4414838"/>
            <a:ext cx="5486400" cy="4183062"/>
          </a:xfrm>
          <a:noFill/>
          <a:ln/>
        </p:spPr>
        <p:txBody>
          <a:bodyPr lIns="90563" tIns="45281" rIns="90563" bIns="45281"/>
          <a:lstStyle/>
          <a:p>
            <a:pPr eaLnBrk="1" hangingPunct="1"/>
            <a:endParaRPr lang="es-CO"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Rot="1" noChangeAspect="1" noChangeArrowheads="1" noTextEdit="1"/>
          </p:cNvSpPr>
          <p:nvPr>
            <p:ph type="sldImg"/>
          </p:nvPr>
        </p:nvSpPr>
        <p:spPr>
          <a:xfrm>
            <a:off x="1116013" y="698500"/>
            <a:ext cx="4643437" cy="3482975"/>
          </a:xfrm>
          <a:ln/>
        </p:spPr>
      </p:sp>
      <p:sp>
        <p:nvSpPr>
          <p:cNvPr id="231426" name="Rectangle 3"/>
          <p:cNvSpPr>
            <a:spLocks noGrp="1" noChangeArrowheads="1"/>
          </p:cNvSpPr>
          <p:nvPr>
            <p:ph type="body" idx="1"/>
          </p:nvPr>
        </p:nvSpPr>
        <p:spPr>
          <a:xfrm>
            <a:off x="685800" y="4414838"/>
            <a:ext cx="5486400" cy="4183062"/>
          </a:xfrm>
          <a:noFill/>
          <a:ln/>
        </p:spPr>
        <p:txBody>
          <a:bodyPr lIns="90563" tIns="45281" rIns="90563" bIns="45281"/>
          <a:lstStyle/>
          <a:p>
            <a:pPr eaLnBrk="1" hangingPunct="1"/>
            <a:endParaRPr lang="es-CO"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txBox="1">
            <a:spLocks noGrp="1" noChangeArrowheads="1"/>
          </p:cNvSpPr>
          <p:nvPr/>
        </p:nvSpPr>
        <p:spPr bwMode="auto">
          <a:xfrm>
            <a:off x="3890954" y="8831898"/>
            <a:ext cx="2967046" cy="464502"/>
          </a:xfrm>
          <a:prstGeom prst="rect">
            <a:avLst/>
          </a:prstGeom>
          <a:noFill/>
          <a:ln w="9525">
            <a:noFill/>
            <a:miter lim="800000"/>
            <a:headEnd/>
            <a:tailEnd/>
          </a:ln>
        </p:spPr>
        <p:txBody>
          <a:bodyPr lIns="103051" tIns="51528" rIns="103051" bIns="51528" anchor="b"/>
          <a:lstStyle/>
          <a:p>
            <a:pPr algn="r" defTabSz="1015917" eaLnBrk="0" hangingPunct="0"/>
            <a:fld id="{99C75E8D-4D44-431A-9543-1A3C5E0858B3}" type="slidenum">
              <a:rPr lang="en-US" sz="1300">
                <a:latin typeface="Times New Roman" pitchFamily="18" charset="0"/>
              </a:rPr>
              <a:pPr algn="r" defTabSz="1015917" eaLnBrk="0" hangingPunct="0"/>
              <a:t>9</a:t>
            </a:fld>
            <a:endParaRPr lang="en-US" sz="1300" dirty="0">
              <a:latin typeface="Times New Roman" pitchFamily="18" charset="0"/>
            </a:endParaRPr>
          </a:p>
        </p:txBody>
      </p:sp>
      <p:sp>
        <p:nvSpPr>
          <p:cNvPr id="405507" name="Rectangle 2"/>
          <p:cNvSpPr>
            <a:spLocks noGrp="1" noRot="1" noChangeAspect="1" noChangeArrowheads="1" noTextEdit="1"/>
          </p:cNvSpPr>
          <p:nvPr>
            <p:ph type="sldImg"/>
          </p:nvPr>
        </p:nvSpPr>
        <p:spPr>
          <a:xfrm>
            <a:off x="1178138" y="697547"/>
            <a:ext cx="4543581" cy="3484565"/>
          </a:xfrm>
          <a:ln/>
        </p:spPr>
      </p:sp>
      <p:sp>
        <p:nvSpPr>
          <p:cNvPr id="405508" name="Rectangle 3"/>
          <p:cNvSpPr>
            <a:spLocks noGrp="1" noChangeArrowheads="1"/>
          </p:cNvSpPr>
          <p:nvPr>
            <p:ph type="body" idx="1"/>
          </p:nvPr>
        </p:nvSpPr>
        <p:spPr>
          <a:xfrm>
            <a:off x="685180" y="4413571"/>
            <a:ext cx="5487640" cy="4185282"/>
          </a:xfrm>
        </p:spPr>
        <p:txBody>
          <a:bodyPr lIns="103051" tIns="51528" rIns="103051" bIns="51528"/>
          <a:lstStyle/>
          <a:p>
            <a:endParaRPr lang="es-CO"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0359" tIns="45180" rIns="90359" bIns="45180" anchor="b"/>
          <a:lstStyle/>
          <a:p>
            <a:pPr algn="r" defTabSz="903288"/>
            <a:fld id="{E56EB65B-860D-4841-BD92-20E495D6057C}" type="slidenum">
              <a:rPr lang="es-ES" sz="1200" b="0">
                <a:latin typeface="Times New Roman" pitchFamily="18" charset="0"/>
              </a:rPr>
              <a:pPr algn="r" defTabSz="903288"/>
              <a:t>28</a:t>
            </a:fld>
            <a:endParaRPr lang="es-ES" sz="1200" b="0">
              <a:latin typeface="Times New Roman" pitchFamily="18" charset="0"/>
            </a:endParaRPr>
          </a:p>
        </p:txBody>
      </p:sp>
      <p:sp>
        <p:nvSpPr>
          <p:cNvPr id="233474" name="Rectangle 2"/>
          <p:cNvSpPr>
            <a:spLocks noGrp="1" noRot="1" noChangeAspect="1" noChangeArrowheads="1" noTextEdit="1"/>
          </p:cNvSpPr>
          <p:nvPr>
            <p:ph type="sldImg"/>
          </p:nvPr>
        </p:nvSpPr>
        <p:spPr>
          <a:xfrm>
            <a:off x="1116013" y="698500"/>
            <a:ext cx="4643437" cy="3482975"/>
          </a:xfrm>
          <a:ln/>
        </p:spPr>
      </p:sp>
      <p:sp>
        <p:nvSpPr>
          <p:cNvPr id="233475" name="Rectangle 3"/>
          <p:cNvSpPr>
            <a:spLocks noGrp="1" noChangeArrowheads="1"/>
          </p:cNvSpPr>
          <p:nvPr>
            <p:ph type="body" idx="1"/>
          </p:nvPr>
        </p:nvSpPr>
        <p:spPr>
          <a:xfrm>
            <a:off x="687388" y="4416425"/>
            <a:ext cx="5483225" cy="4181475"/>
          </a:xfrm>
          <a:noFill/>
          <a:ln/>
        </p:spPr>
        <p:txBody>
          <a:bodyPr lIns="91937" tIns="45969" rIns="91937" bIns="45969"/>
          <a:lstStyle/>
          <a:p>
            <a:pPr eaLnBrk="1" hangingPunct="1"/>
            <a:endParaRPr lang="es-CO" b="1"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0359" tIns="45180" rIns="90359" bIns="45180" anchor="b"/>
          <a:lstStyle/>
          <a:p>
            <a:pPr algn="r" defTabSz="903288"/>
            <a:fld id="{05183C1D-B90F-4D88-8922-079A81E2891D}" type="slidenum">
              <a:rPr lang="es-ES" sz="1200" b="0">
                <a:latin typeface="Times New Roman" pitchFamily="18" charset="0"/>
              </a:rPr>
              <a:pPr algn="r" defTabSz="903288"/>
              <a:t>29</a:t>
            </a:fld>
            <a:endParaRPr lang="es-ES" sz="1200" b="0">
              <a:latin typeface="Times New Roman" pitchFamily="18" charset="0"/>
            </a:endParaRPr>
          </a:p>
        </p:txBody>
      </p:sp>
      <p:sp>
        <p:nvSpPr>
          <p:cNvPr id="235522" name="Rectangle 2"/>
          <p:cNvSpPr>
            <a:spLocks noGrp="1" noRot="1" noChangeAspect="1" noChangeArrowheads="1" noTextEdit="1"/>
          </p:cNvSpPr>
          <p:nvPr>
            <p:ph type="sldImg"/>
          </p:nvPr>
        </p:nvSpPr>
        <p:spPr>
          <a:xfrm>
            <a:off x="1116013" y="698500"/>
            <a:ext cx="4643437" cy="3482975"/>
          </a:xfrm>
          <a:ln/>
        </p:spPr>
      </p:sp>
      <p:sp>
        <p:nvSpPr>
          <p:cNvPr id="235523" name="Rectangle 3"/>
          <p:cNvSpPr>
            <a:spLocks noGrp="1" noChangeArrowheads="1"/>
          </p:cNvSpPr>
          <p:nvPr>
            <p:ph type="body" idx="1"/>
          </p:nvPr>
        </p:nvSpPr>
        <p:spPr>
          <a:xfrm>
            <a:off x="687388" y="4416425"/>
            <a:ext cx="5483225" cy="4181475"/>
          </a:xfrm>
          <a:noFill/>
          <a:ln/>
        </p:spPr>
        <p:txBody>
          <a:bodyPr lIns="91937" tIns="45969" rIns="91937" bIns="45969"/>
          <a:lstStyle/>
          <a:p>
            <a:pPr eaLnBrk="1" hangingPunct="1"/>
            <a:endParaRPr lang="es-CO" b="1" smtClean="0">
              <a:solidFill>
                <a:srgbClr val="FF0000"/>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Rot="1" noChangeAspect="1" noChangeArrowheads="1" noTextEdit="1"/>
          </p:cNvSpPr>
          <p:nvPr>
            <p:ph type="sldImg"/>
          </p:nvPr>
        </p:nvSpPr>
        <p:spPr>
          <a:xfrm>
            <a:off x="1116013" y="698500"/>
            <a:ext cx="4645025" cy="3482975"/>
          </a:xfrm>
          <a:ln/>
        </p:spPr>
      </p:sp>
      <p:sp>
        <p:nvSpPr>
          <p:cNvPr id="237570" name="Rectangle 3"/>
          <p:cNvSpPr>
            <a:spLocks noGrp="1" noChangeArrowheads="1"/>
          </p:cNvSpPr>
          <p:nvPr>
            <p:ph type="body" idx="1"/>
          </p:nvPr>
        </p:nvSpPr>
        <p:spPr>
          <a:xfrm>
            <a:off x="685800" y="4414838"/>
            <a:ext cx="5486400" cy="4183062"/>
          </a:xfrm>
          <a:noFill/>
          <a:ln/>
        </p:spPr>
        <p:txBody>
          <a:bodyPr lIns="90561" tIns="45280" rIns="90561" bIns="45280"/>
          <a:lstStyle/>
          <a:p>
            <a:pPr eaLnBrk="1" hangingPunct="1"/>
            <a:r>
              <a:rPr lang="es-ES" b="1" smtClean="0">
                <a:latin typeface="Calibri" pitchFamily="34" charset="0"/>
              </a:rPr>
              <a:t>Datos</a:t>
            </a:r>
          </a:p>
          <a:p>
            <a:pPr eaLnBrk="1" hangingPunct="1"/>
            <a:r>
              <a:rPr lang="es-ES" b="1" smtClean="0">
                <a:latin typeface="Calibri" pitchFamily="34" charset="0"/>
              </a:rPr>
              <a:t>Familias Beneficiarias – JUNTOS: Fecha de corte: 31/07/2008</a:t>
            </a:r>
          </a:p>
          <a:p>
            <a:pPr eaLnBrk="1" hangingPunct="1"/>
            <a:r>
              <a:rPr lang="es-ES" b="1" smtClean="0">
                <a:latin typeface="Calibri" pitchFamily="34" charset="0"/>
              </a:rPr>
              <a:t>Beneficiarios programa Desayunos Infantiles: Fecha de corte: 15/07/2008</a:t>
            </a:r>
          </a:p>
          <a:p>
            <a:pPr eaLnBrk="1" hangingPunct="1"/>
            <a:r>
              <a:rPr lang="es-ES" b="1" smtClean="0">
                <a:latin typeface="Calibri" pitchFamily="34" charset="0"/>
              </a:rPr>
              <a:t>Beneficiarios programa Restaurantes Escolares: Fecha de corte: 30/05/2005</a:t>
            </a:r>
          </a:p>
          <a:p>
            <a:pPr eaLnBrk="1" hangingPunct="1"/>
            <a:r>
              <a:rPr lang="es-CO" b="1" smtClean="0">
                <a:latin typeface="Calibri" pitchFamily="34" charset="0"/>
              </a:rPr>
              <a:t>Hogares comunitarios de bienestar: Fecha de corte: 30/05/2005</a:t>
            </a:r>
            <a:endParaRPr lang="es-ES" b="1" smtClean="0">
              <a:latin typeface="Calibri" pitchFamily="34" charset="0"/>
            </a:endParaRPr>
          </a:p>
          <a:p>
            <a:pPr eaLnBrk="1" hangingPunct="1"/>
            <a:r>
              <a:rPr lang="es-ES" b="1" smtClean="0">
                <a:latin typeface="Calibri" pitchFamily="34" charset="0"/>
              </a:rPr>
              <a:t>Beneficiarios – Familias en Acción (Familias): Fecha de corte: 30/07/2007</a:t>
            </a:r>
          </a:p>
          <a:p>
            <a:pPr eaLnBrk="1" hangingPunct="1"/>
            <a:r>
              <a:rPr lang="es-ES" b="1" smtClean="0">
                <a:latin typeface="Calibri" pitchFamily="34" charset="0"/>
              </a:rPr>
              <a:t>Subsidios para el Adulto Mayor: Fecha de corte: 29/05/2008 (económico) y 30/05/2008 (complemento alimentario)</a:t>
            </a:r>
          </a:p>
          <a:p>
            <a:pPr eaLnBrk="1" hangingPunct="1"/>
            <a:r>
              <a:rPr lang="es-ES" b="1" smtClean="0">
                <a:latin typeface="Calibri" pitchFamily="34" charset="0"/>
              </a:rPr>
              <a:t>* La información del ICBF suma los siguientes programas:</a:t>
            </a:r>
          </a:p>
          <a:p>
            <a:pPr eaLnBrk="1" hangingPunct="1"/>
            <a:r>
              <a:rPr lang="es-ES" b="1" smtClean="0">
                <a:latin typeface="Calibri" pitchFamily="34" charset="0"/>
              </a:rPr>
              <a:t>Hogares Comunitarios de Bienestar: Niños y niñas de 0 años a 7 años</a:t>
            </a:r>
          </a:p>
          <a:p>
            <a:pPr eaLnBrk="1" hangingPunct="1"/>
            <a:r>
              <a:rPr lang="es-ES" b="1" smtClean="0">
                <a:latin typeface="Calibri" pitchFamily="34" charset="0"/>
              </a:rPr>
              <a:t>Desayunos infantiles: Niños y niñas de seis meses a cinco años</a:t>
            </a:r>
          </a:p>
          <a:p>
            <a:pPr eaLnBrk="1" hangingPunct="1"/>
            <a:r>
              <a:rPr lang="es-ES" b="1" smtClean="0">
                <a:latin typeface="Calibri" pitchFamily="34" charset="0"/>
              </a:rPr>
              <a:t>Restaurantes Escolares: Niños y niñas que asisten a la escuela</a:t>
            </a:r>
          </a:p>
          <a:p>
            <a:pPr eaLnBrk="1" hangingPunct="1"/>
            <a:r>
              <a:rPr lang="es-ES" b="1" smtClean="0">
                <a:latin typeface="Calibri" pitchFamily="34" charset="0"/>
              </a:rPr>
              <a:t>** mínimo de familias a atender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Rot="1" noChangeAspect="1" noChangeArrowheads="1" noTextEdit="1"/>
          </p:cNvSpPr>
          <p:nvPr>
            <p:ph type="sldImg"/>
          </p:nvPr>
        </p:nvSpPr>
        <p:spPr>
          <a:xfrm>
            <a:off x="1116013" y="698500"/>
            <a:ext cx="4643437" cy="3482975"/>
          </a:xfrm>
          <a:ln/>
        </p:spPr>
      </p:sp>
      <p:sp>
        <p:nvSpPr>
          <p:cNvPr id="193538" name="Rectangle 3"/>
          <p:cNvSpPr>
            <a:spLocks noGrp="1" noChangeArrowheads="1"/>
          </p:cNvSpPr>
          <p:nvPr>
            <p:ph type="body" idx="1"/>
          </p:nvPr>
        </p:nvSpPr>
        <p:spPr>
          <a:xfrm>
            <a:off x="685800" y="4576763"/>
            <a:ext cx="5486400" cy="4021137"/>
          </a:xfrm>
          <a:noFill/>
          <a:ln/>
        </p:spPr>
        <p:txBody>
          <a:bodyPr lIns="90563" tIns="45281" rIns="90563" bIns="45281"/>
          <a:lstStyle/>
          <a:p>
            <a:pPr eaLnBrk="1" hangingPunct="1"/>
            <a:endParaRPr lang="es-CO"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Rot="1" noChangeAspect="1" noChangeArrowheads="1" noTextEdit="1"/>
          </p:cNvSpPr>
          <p:nvPr>
            <p:ph type="sldImg"/>
          </p:nvPr>
        </p:nvSpPr>
        <p:spPr>
          <a:xfrm>
            <a:off x="1112838" y="698500"/>
            <a:ext cx="4643437" cy="3482975"/>
          </a:xfrm>
          <a:ln/>
        </p:spPr>
      </p:sp>
      <p:sp>
        <p:nvSpPr>
          <p:cNvPr id="245762" name="Rectangle 3"/>
          <p:cNvSpPr>
            <a:spLocks noGrp="1" noChangeArrowheads="1"/>
          </p:cNvSpPr>
          <p:nvPr>
            <p:ph type="body" idx="1"/>
          </p:nvPr>
        </p:nvSpPr>
        <p:spPr>
          <a:xfrm>
            <a:off x="685800" y="4414838"/>
            <a:ext cx="5486400" cy="4183062"/>
          </a:xfrm>
          <a:noFill/>
          <a:ln/>
        </p:spPr>
        <p:txBody>
          <a:bodyPr lIns="93177" tIns="46589" rIns="93177" bIns="46589"/>
          <a:lstStyle/>
          <a:p>
            <a:pPr marL="228600" indent="-228600"/>
            <a:endParaRPr lang="es-CO" sz="1000" smtClean="0">
              <a:solidFill>
                <a:srgbClr val="000000"/>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Rot="1" noChangeAspect="1" noChangeArrowheads="1" noTextEdit="1"/>
          </p:cNvSpPr>
          <p:nvPr>
            <p:ph type="sldImg"/>
          </p:nvPr>
        </p:nvSpPr>
        <p:spPr>
          <a:xfrm>
            <a:off x="1112838" y="698500"/>
            <a:ext cx="4643437" cy="3482975"/>
          </a:xfrm>
          <a:ln/>
        </p:spPr>
      </p:sp>
      <p:sp>
        <p:nvSpPr>
          <p:cNvPr id="247810" name="Rectangle 3"/>
          <p:cNvSpPr>
            <a:spLocks noGrp="1" noChangeArrowheads="1"/>
          </p:cNvSpPr>
          <p:nvPr>
            <p:ph type="body" idx="1"/>
          </p:nvPr>
        </p:nvSpPr>
        <p:spPr>
          <a:xfrm>
            <a:off x="685800" y="4414838"/>
            <a:ext cx="5486400" cy="4183062"/>
          </a:xfrm>
          <a:noFill/>
          <a:ln/>
        </p:spPr>
        <p:txBody>
          <a:bodyPr lIns="93177" tIns="46589" rIns="93177" bIns="46589"/>
          <a:lstStyle/>
          <a:p>
            <a:pPr marL="228600" indent="-228600"/>
            <a:endParaRPr lang="es-CO" sz="1000" smtClean="0">
              <a:solidFill>
                <a:srgbClr val="000000"/>
              </a:solidFill>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noRot="1" noChangeAspect="1" noChangeArrowheads="1" noTextEdit="1"/>
          </p:cNvSpPr>
          <p:nvPr>
            <p:ph type="sldImg"/>
          </p:nvPr>
        </p:nvSpPr>
        <p:spPr>
          <a:xfrm>
            <a:off x="1116013" y="698500"/>
            <a:ext cx="4643437" cy="3482975"/>
          </a:xfrm>
          <a:ln/>
        </p:spPr>
      </p:sp>
      <p:sp>
        <p:nvSpPr>
          <p:cNvPr id="249858" name="Rectangle 3"/>
          <p:cNvSpPr>
            <a:spLocks noGrp="1" noChangeArrowheads="1"/>
          </p:cNvSpPr>
          <p:nvPr>
            <p:ph type="body" idx="1"/>
          </p:nvPr>
        </p:nvSpPr>
        <p:spPr>
          <a:xfrm>
            <a:off x="187325" y="4432300"/>
            <a:ext cx="6481763" cy="4679950"/>
          </a:xfrm>
          <a:noFill/>
          <a:ln/>
        </p:spPr>
        <p:txBody>
          <a:bodyPr lIns="0" tIns="0" rIns="0" bIns="0"/>
          <a:lstStyle/>
          <a:p>
            <a:pPr marL="228600" indent="-228600">
              <a:lnSpc>
                <a:spcPct val="85000"/>
              </a:lnSpc>
            </a:pPr>
            <a:endParaRPr lang="es-CO" b="1"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Rot="1" noChangeAspect="1" noChangeArrowheads="1" noTextEdit="1"/>
          </p:cNvSpPr>
          <p:nvPr>
            <p:ph type="sldImg"/>
          </p:nvPr>
        </p:nvSpPr>
        <p:spPr>
          <a:xfrm>
            <a:off x="1114425" y="700088"/>
            <a:ext cx="4641850" cy="3481387"/>
          </a:xfrm>
          <a:ln/>
        </p:spPr>
      </p:sp>
      <p:sp>
        <p:nvSpPr>
          <p:cNvPr id="254978" name="Rectangle 3"/>
          <p:cNvSpPr>
            <a:spLocks noGrp="1" noChangeArrowheads="1"/>
          </p:cNvSpPr>
          <p:nvPr>
            <p:ph type="body" idx="1"/>
          </p:nvPr>
        </p:nvSpPr>
        <p:spPr>
          <a:xfrm>
            <a:off x="685800" y="4413250"/>
            <a:ext cx="5486400" cy="4183063"/>
          </a:xfrm>
          <a:noFill/>
          <a:ln/>
        </p:spPr>
        <p:txBody>
          <a:bodyPr lIns="90563" tIns="45281" rIns="90563" bIns="45281"/>
          <a:lstStyle/>
          <a:p>
            <a:pPr eaLnBrk="1" hangingPunct="1">
              <a:spcBef>
                <a:spcPct val="50000"/>
              </a:spcBef>
            </a:pPr>
            <a:r>
              <a:rPr lang="es-CO" smtClean="0">
                <a:latin typeface="Calibri" pitchFamily="34" charset="0"/>
              </a:rPr>
              <a:t>Fuente: DNP y MERPD (ENH y ECH)</a:t>
            </a:r>
          </a:p>
          <a:p>
            <a:pPr eaLnBrk="1" hangingPunct="1"/>
            <a:endParaRPr lang="es-ES"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noTextEdit="1"/>
          </p:cNvSpPr>
          <p:nvPr>
            <p:ph type="sldImg"/>
          </p:nvPr>
        </p:nvSpPr>
        <p:spPr>
          <a:xfrm>
            <a:off x="1106488" y="696913"/>
            <a:ext cx="4648200" cy="3486150"/>
          </a:xfrm>
          <a:ln/>
        </p:spPr>
      </p:sp>
      <p:sp>
        <p:nvSpPr>
          <p:cNvPr id="258050" name="Notes Placeholder 2"/>
          <p:cNvSpPr>
            <a:spLocks noGrp="1"/>
          </p:cNvSpPr>
          <p:nvPr>
            <p:ph type="body" idx="1"/>
          </p:nvPr>
        </p:nvSpPr>
        <p:spPr>
          <a:noFill/>
          <a:ln/>
        </p:spPr>
        <p:txBody>
          <a:bodyPr lIns="90563" tIns="45281" rIns="90563" bIns="45281"/>
          <a:lstStyle/>
          <a:p>
            <a:pPr eaLnBrk="1" hangingPunct="1"/>
            <a:endParaRPr lang="es-CO" smtClean="0">
              <a:latin typeface="Calibri" pitchFamily="34" charset="0"/>
            </a:endParaRPr>
          </a:p>
        </p:txBody>
      </p:sp>
      <p:sp>
        <p:nvSpPr>
          <p:cNvPr id="258051"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0563" tIns="45281" rIns="90563" bIns="45281" anchor="b"/>
          <a:lstStyle/>
          <a:p>
            <a:pPr algn="r" defTabSz="904875" eaLnBrk="0" hangingPunct="0"/>
            <a:fld id="{E894EE38-9B5A-4F29-9CD7-D6B1BFF1EEFF}" type="slidenum">
              <a:rPr lang="es-ES" sz="1200" b="0">
                <a:ea typeface="Arial Unicode MS" pitchFamily="34" charset="-128"/>
                <a:cs typeface="Arial Unicode MS" pitchFamily="34" charset="-128"/>
              </a:rPr>
              <a:pPr algn="r" defTabSz="904875" eaLnBrk="0" hangingPunct="0"/>
              <a:t>44</a:t>
            </a:fld>
            <a:endParaRPr lang="es-ES" sz="1200" b="0">
              <a:ea typeface="Arial Unicode MS" pitchFamily="34" charset="-128"/>
              <a:cs typeface="Arial Unicode MS"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p:cNvSpPr>
            <a:spLocks noGrp="1" noRot="1" noChangeAspect="1" noTextEdit="1"/>
          </p:cNvSpPr>
          <p:nvPr>
            <p:ph type="sldImg"/>
          </p:nvPr>
        </p:nvSpPr>
        <p:spPr>
          <a:xfrm>
            <a:off x="1106488" y="696913"/>
            <a:ext cx="4648200" cy="3486150"/>
          </a:xfrm>
          <a:ln/>
        </p:spPr>
      </p:sp>
      <p:sp>
        <p:nvSpPr>
          <p:cNvPr id="261122" name="Notes Placeholder 2"/>
          <p:cNvSpPr>
            <a:spLocks noGrp="1"/>
          </p:cNvSpPr>
          <p:nvPr>
            <p:ph type="body" idx="1"/>
          </p:nvPr>
        </p:nvSpPr>
        <p:spPr>
          <a:noFill/>
          <a:ln/>
        </p:spPr>
        <p:txBody>
          <a:bodyPr lIns="90563" tIns="45281" rIns="90563" bIns="45281"/>
          <a:lstStyle/>
          <a:p>
            <a:pPr eaLnBrk="1" hangingPunct="1"/>
            <a:endParaRPr lang="es-CO" smtClean="0">
              <a:latin typeface="Calibri" pitchFamily="34" charset="0"/>
            </a:endParaRPr>
          </a:p>
        </p:txBody>
      </p:sp>
      <p:sp>
        <p:nvSpPr>
          <p:cNvPr id="261123"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0563" tIns="45281" rIns="90563" bIns="45281" anchor="b"/>
          <a:lstStyle/>
          <a:p>
            <a:pPr algn="r" defTabSz="904875" eaLnBrk="0" hangingPunct="0"/>
            <a:fld id="{ECBE1D39-FB36-40B2-90D4-0AD22369E89E}" type="slidenum">
              <a:rPr lang="es-ES" sz="1200" b="0">
                <a:ea typeface="Arial Unicode MS" pitchFamily="34" charset="-128"/>
                <a:cs typeface="Arial Unicode MS" pitchFamily="34" charset="-128"/>
              </a:rPr>
              <a:pPr algn="r" defTabSz="904875" eaLnBrk="0" hangingPunct="0"/>
              <a:t>45</a:t>
            </a:fld>
            <a:endParaRPr lang="es-ES" sz="1200" b="0">
              <a:ea typeface="Arial Unicode MS" pitchFamily="34" charset="-128"/>
              <a:cs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sz="1800" dirty="0">
              <a:solidFill>
                <a:srgbClr val="FF0000"/>
              </a:solidFill>
            </a:endParaRPr>
          </a:p>
        </p:txBody>
      </p:sp>
      <p:sp>
        <p:nvSpPr>
          <p:cNvPr id="4" name="3 Marcador de número de diapositiva"/>
          <p:cNvSpPr>
            <a:spLocks noGrp="1"/>
          </p:cNvSpPr>
          <p:nvPr>
            <p:ph type="sldNum" sz="quarter" idx="10"/>
          </p:nvPr>
        </p:nvSpPr>
        <p:spPr/>
        <p:txBody>
          <a:bodyPr/>
          <a:lstStyle/>
          <a:p>
            <a:pPr>
              <a:defRPr/>
            </a:pPr>
            <a:fld id="{351712F1-A40B-4A0F-B545-183EF6C64C56}" type="slidenum">
              <a:rPr lang="es-ES" smtClean="0"/>
              <a:pPr>
                <a:defRPr/>
              </a:pPr>
              <a:t>10</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1733" tIns="45866" rIns="91733" bIns="45866" anchor="b"/>
          <a:lstStyle/>
          <a:p>
            <a:pPr algn="r" defTabSz="896938"/>
            <a:fld id="{E46D462D-5E42-4899-8E69-9F5C7E809AE7}" type="slidenum">
              <a:rPr lang="es-ES" sz="1200" b="0"/>
              <a:pPr algn="r" defTabSz="896938"/>
              <a:t>46</a:t>
            </a:fld>
            <a:endParaRPr lang="es-ES" sz="1200" b="0"/>
          </a:p>
        </p:txBody>
      </p:sp>
      <p:sp>
        <p:nvSpPr>
          <p:cNvPr id="264194" name="Rectangle 2"/>
          <p:cNvSpPr>
            <a:spLocks noGrp="1" noRot="1" noChangeAspect="1" noChangeArrowheads="1" noTextEdit="1"/>
          </p:cNvSpPr>
          <p:nvPr>
            <p:ph type="sldImg"/>
          </p:nvPr>
        </p:nvSpPr>
        <p:spPr>
          <a:xfrm>
            <a:off x="1106488" y="696913"/>
            <a:ext cx="4648200" cy="3486150"/>
          </a:xfrm>
          <a:ln/>
        </p:spPr>
      </p:sp>
      <p:sp>
        <p:nvSpPr>
          <p:cNvPr id="264195" name="Rectangle 3"/>
          <p:cNvSpPr>
            <a:spLocks noGrp="1" noChangeArrowheads="1"/>
          </p:cNvSpPr>
          <p:nvPr>
            <p:ph type="body" idx="1"/>
          </p:nvPr>
        </p:nvSpPr>
        <p:spPr>
          <a:noFill/>
          <a:ln/>
        </p:spPr>
        <p:txBody>
          <a:bodyPr lIns="91733" tIns="45866" rIns="91733" bIns="45866"/>
          <a:lstStyle/>
          <a:p>
            <a:pPr eaLnBrk="1" hangingPunct="1"/>
            <a:endParaRPr lang="es-CO"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Rot="1" noChangeAspect="1" noChangeArrowheads="1" noTextEdit="1"/>
          </p:cNvSpPr>
          <p:nvPr>
            <p:ph type="sldImg"/>
          </p:nvPr>
        </p:nvSpPr>
        <p:spPr>
          <a:xfrm>
            <a:off x="1114425" y="698500"/>
            <a:ext cx="4643438" cy="3482975"/>
          </a:xfrm>
          <a:ln/>
        </p:spPr>
      </p:sp>
      <p:sp>
        <p:nvSpPr>
          <p:cNvPr id="202754" name="Rectangle 3"/>
          <p:cNvSpPr>
            <a:spLocks noGrp="1" noChangeArrowheads="1"/>
          </p:cNvSpPr>
          <p:nvPr>
            <p:ph type="body" idx="1"/>
          </p:nvPr>
        </p:nvSpPr>
        <p:spPr>
          <a:xfrm>
            <a:off x="685800" y="4414838"/>
            <a:ext cx="5486400" cy="4183062"/>
          </a:xfrm>
          <a:noFill/>
          <a:ln/>
        </p:spPr>
        <p:txBody>
          <a:bodyPr lIns="0" tIns="0" rIns="0" bIns="0"/>
          <a:lstStyle/>
          <a:p>
            <a:r>
              <a:rPr lang="es-ES" smtClean="0">
                <a:latin typeface="Calibri" pitchFamily="34" charset="0"/>
              </a:rPr>
              <a:t>Agua potable y Saneamiento básico: Dato sin recorte</a:t>
            </a:r>
          </a:p>
          <a:p>
            <a:r>
              <a:rPr lang="es-ES" smtClean="0">
                <a:latin typeface="Calibri" pitchFamily="34" charset="0"/>
              </a:rPr>
              <a:t>Con recorte: 93.5% acueducto y alcantarillado 89.4%</a:t>
            </a:r>
            <a:endParaRPr lang="es-CO"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txBox="1">
            <a:spLocks noGrp="1" noChangeArrowheads="1"/>
          </p:cNvSpPr>
          <p:nvPr/>
        </p:nvSpPr>
        <p:spPr bwMode="auto">
          <a:xfrm>
            <a:off x="3886200" y="8831263"/>
            <a:ext cx="2970213" cy="463550"/>
          </a:xfrm>
          <a:prstGeom prst="rect">
            <a:avLst/>
          </a:prstGeom>
          <a:noFill/>
          <a:ln w="9525">
            <a:noFill/>
            <a:miter lim="800000"/>
            <a:headEnd/>
            <a:tailEnd/>
          </a:ln>
        </p:spPr>
        <p:txBody>
          <a:bodyPr lIns="92809" tIns="46406" rIns="92809" bIns="46406" anchor="b"/>
          <a:lstStyle/>
          <a:p>
            <a:pPr defTabSz="927100"/>
            <a:fld id="{7FA2276A-77D3-4BCF-8821-764304B5C8AF}" type="slidenum">
              <a:rPr lang="es-CO" sz="1200">
                <a:latin typeface="Arial Narrow" pitchFamily="34" charset="0"/>
              </a:rPr>
              <a:pPr defTabSz="927100"/>
              <a:t>48</a:t>
            </a:fld>
            <a:endParaRPr lang="es-CO" sz="1200">
              <a:latin typeface="Arial Narrow" pitchFamily="34" charset="0"/>
            </a:endParaRPr>
          </a:p>
        </p:txBody>
      </p:sp>
      <p:sp>
        <p:nvSpPr>
          <p:cNvPr id="269314" name="Rectangle 2"/>
          <p:cNvSpPr>
            <a:spLocks noGrp="1" noRot="1" noChangeAspect="1" noChangeArrowheads="1" noTextEdit="1"/>
          </p:cNvSpPr>
          <p:nvPr>
            <p:ph type="sldImg"/>
          </p:nvPr>
        </p:nvSpPr>
        <p:spPr>
          <a:xfrm>
            <a:off x="1114425" y="698500"/>
            <a:ext cx="4643438" cy="3482975"/>
          </a:xfrm>
          <a:ln/>
        </p:spPr>
      </p:sp>
      <p:sp>
        <p:nvSpPr>
          <p:cNvPr id="269315" name="Rectangle 3"/>
          <p:cNvSpPr>
            <a:spLocks noGrp="1" noChangeArrowheads="1"/>
          </p:cNvSpPr>
          <p:nvPr>
            <p:ph type="body" idx="1"/>
          </p:nvPr>
        </p:nvSpPr>
        <p:spPr>
          <a:xfrm>
            <a:off x="685800" y="4414838"/>
            <a:ext cx="5486400" cy="4183062"/>
          </a:xfrm>
          <a:noFill/>
          <a:ln/>
        </p:spPr>
        <p:txBody>
          <a:bodyPr lIns="92809" tIns="46406" rIns="92809" bIns="46406"/>
          <a:lstStyle/>
          <a:p>
            <a:endParaRPr lang="es-CO"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Rectangle 7"/>
          <p:cNvSpPr txBox="1">
            <a:spLocks noGrp="1" noChangeArrowheads="1"/>
          </p:cNvSpPr>
          <p:nvPr/>
        </p:nvSpPr>
        <p:spPr bwMode="auto">
          <a:xfrm>
            <a:off x="3881438" y="8831263"/>
            <a:ext cx="2974975" cy="463550"/>
          </a:xfrm>
          <a:prstGeom prst="rect">
            <a:avLst/>
          </a:prstGeom>
          <a:noFill/>
          <a:ln w="9525">
            <a:noFill/>
            <a:miter lim="800000"/>
            <a:headEnd/>
            <a:tailEnd/>
          </a:ln>
        </p:spPr>
        <p:txBody>
          <a:bodyPr lIns="93150" tIns="46576" rIns="93150" bIns="46576" anchor="b"/>
          <a:lstStyle/>
          <a:p>
            <a:pPr algn="r" defTabSz="931863"/>
            <a:fld id="{3A89B75E-A4DC-4448-A783-594700CFA786}" type="slidenum">
              <a:rPr lang="es-CO" sz="1200"/>
              <a:pPr algn="r" defTabSz="931863"/>
              <a:t>11</a:t>
            </a:fld>
            <a:endParaRPr lang="es-CO" sz="1200"/>
          </a:p>
        </p:txBody>
      </p:sp>
      <p:sp>
        <p:nvSpPr>
          <p:cNvPr id="452610" name="Rectangle 2"/>
          <p:cNvSpPr>
            <a:spLocks noGrp="1" noRot="1" noChangeAspect="1" noChangeArrowheads="1" noTextEdit="1"/>
          </p:cNvSpPr>
          <p:nvPr>
            <p:ph type="sldImg"/>
          </p:nvPr>
        </p:nvSpPr>
        <p:spPr>
          <a:xfrm>
            <a:off x="1112838" y="698500"/>
            <a:ext cx="4643437" cy="3482975"/>
          </a:xfrm>
          <a:ln/>
        </p:spPr>
      </p:sp>
      <p:sp>
        <p:nvSpPr>
          <p:cNvPr id="452611" name="Rectangle 3"/>
          <p:cNvSpPr>
            <a:spLocks noGrp="1" noChangeArrowheads="1"/>
          </p:cNvSpPr>
          <p:nvPr>
            <p:ph type="body" idx="1"/>
          </p:nvPr>
        </p:nvSpPr>
        <p:spPr>
          <a:xfrm>
            <a:off x="685800" y="4414838"/>
            <a:ext cx="5486400" cy="4183062"/>
          </a:xfrm>
          <a:noFill/>
          <a:ln/>
        </p:spPr>
        <p:txBody>
          <a:bodyPr lIns="93150" tIns="46576" rIns="93150" bIns="46576"/>
          <a:lstStyle/>
          <a:p>
            <a:endParaRPr lang="es-C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s-CO" smtClean="0"/>
          </a:p>
        </p:txBody>
      </p:sp>
      <p:sp>
        <p:nvSpPr>
          <p:cNvPr id="24579" name="Slide Number Placeholder 3"/>
          <p:cNvSpPr>
            <a:spLocks noGrp="1"/>
          </p:cNvSpPr>
          <p:nvPr>
            <p:ph type="sldNum" sz="quarter" idx="5"/>
          </p:nvPr>
        </p:nvSpPr>
        <p:spPr>
          <a:noFill/>
        </p:spPr>
        <p:txBody>
          <a:bodyPr/>
          <a:lstStyle/>
          <a:p>
            <a:fld id="{6C7EA76B-4697-4591-AB76-C2157A0FC1E2}" type="slidenum">
              <a:rPr lang="es-ES" smtClean="0"/>
              <a:pPr/>
              <a:t>13</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a:xfrm>
            <a:off x="1116013" y="698500"/>
            <a:ext cx="4643437" cy="3482975"/>
          </a:xfrm>
          <a:ln/>
        </p:spPr>
      </p:sp>
      <p:sp>
        <p:nvSpPr>
          <p:cNvPr id="204802" name="Rectangle 3"/>
          <p:cNvSpPr>
            <a:spLocks noGrp="1" noChangeArrowheads="1"/>
          </p:cNvSpPr>
          <p:nvPr>
            <p:ph type="body" idx="1"/>
          </p:nvPr>
        </p:nvSpPr>
        <p:spPr>
          <a:xfrm>
            <a:off x="685800" y="4414838"/>
            <a:ext cx="5486400" cy="4183062"/>
          </a:xfrm>
          <a:noFill/>
          <a:ln/>
        </p:spPr>
        <p:txBody>
          <a:bodyPr lIns="90563" tIns="45281" rIns="90563" bIns="45281"/>
          <a:lstStyle/>
          <a:p>
            <a:pPr eaLnBrk="1" hangingPunct="1"/>
            <a:endParaRPr lang="es-CO"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Rot="1" noChangeAspect="1" noChangeArrowheads="1" noTextEdit="1"/>
          </p:cNvSpPr>
          <p:nvPr>
            <p:ph type="sldImg"/>
          </p:nvPr>
        </p:nvSpPr>
        <p:spPr>
          <a:xfrm>
            <a:off x="1116013" y="698500"/>
            <a:ext cx="4643437" cy="3482975"/>
          </a:xfrm>
          <a:ln/>
        </p:spPr>
      </p:sp>
      <p:sp>
        <p:nvSpPr>
          <p:cNvPr id="206850" name="Rectangle 3"/>
          <p:cNvSpPr>
            <a:spLocks noGrp="1" noChangeArrowheads="1"/>
          </p:cNvSpPr>
          <p:nvPr>
            <p:ph type="body" idx="1"/>
          </p:nvPr>
        </p:nvSpPr>
        <p:spPr>
          <a:xfrm>
            <a:off x="685800" y="4414838"/>
            <a:ext cx="5486400" cy="4183062"/>
          </a:xfrm>
          <a:noFill/>
          <a:ln/>
        </p:spPr>
        <p:txBody>
          <a:bodyPr lIns="90563" tIns="45281" rIns="90563" bIns="45281"/>
          <a:lstStyle/>
          <a:p>
            <a:pPr eaLnBrk="1" hangingPunct="1"/>
            <a:endParaRPr lang="es-CO"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Rot="1" noChangeAspect="1" noChangeArrowheads="1" noTextEdit="1"/>
          </p:cNvSpPr>
          <p:nvPr>
            <p:ph type="sldImg"/>
          </p:nvPr>
        </p:nvSpPr>
        <p:spPr>
          <a:xfrm>
            <a:off x="1116013" y="698500"/>
            <a:ext cx="4643437" cy="3482975"/>
          </a:xfrm>
          <a:ln/>
        </p:spPr>
      </p:sp>
      <p:sp>
        <p:nvSpPr>
          <p:cNvPr id="208898" name="Rectangle 3"/>
          <p:cNvSpPr>
            <a:spLocks noGrp="1" noChangeArrowheads="1"/>
          </p:cNvSpPr>
          <p:nvPr>
            <p:ph type="body" idx="1"/>
          </p:nvPr>
        </p:nvSpPr>
        <p:spPr>
          <a:xfrm>
            <a:off x="685800" y="4414838"/>
            <a:ext cx="5486400" cy="4183062"/>
          </a:xfrm>
          <a:noFill/>
          <a:ln/>
        </p:spPr>
        <p:txBody>
          <a:bodyPr lIns="90563" tIns="45281" rIns="90563" bIns="45281"/>
          <a:lstStyle/>
          <a:p>
            <a:pPr eaLnBrk="1" hangingPunct="1"/>
            <a:r>
              <a:rPr lang="es-CO" smtClean="0">
                <a:latin typeface="Calibri" pitchFamily="34" charset="0"/>
              </a:rPr>
              <a:t>¿Por qué el Sistema de Protección Social es estructural?</a:t>
            </a:r>
          </a:p>
          <a:p>
            <a:r>
              <a:rPr lang="es-CO" smtClean="0">
                <a:latin typeface="Calibri" pitchFamily="34" charset="0"/>
              </a:rPr>
              <a:t>1. Porque cubre a toda la población.</a:t>
            </a:r>
          </a:p>
          <a:p>
            <a:r>
              <a:rPr lang="es-CO" smtClean="0">
                <a:latin typeface="Calibri" pitchFamily="34" charset="0"/>
              </a:rPr>
              <a:t>2. Porque cuenta con diferentes fuentes de financiamiento.</a:t>
            </a:r>
          </a:p>
          <a:p>
            <a:r>
              <a:rPr lang="es-CO" smtClean="0">
                <a:latin typeface="Calibri" pitchFamily="34" charset="0"/>
              </a:rPr>
              <a:t>3. Porque promueve la inserción de los más pobres a los servicios sociales</a:t>
            </a:r>
          </a:p>
          <a:p>
            <a:r>
              <a:rPr lang="es-CO" smtClean="0">
                <a:latin typeface="Calibri" pitchFamily="34" charset="0"/>
              </a:rPr>
              <a:t>4. Porque se basa en un esquema de atención integral.</a:t>
            </a:r>
          </a:p>
          <a:p>
            <a:r>
              <a:rPr lang="es-CO" smtClean="0">
                <a:latin typeface="Calibri" pitchFamily="34" charset="0"/>
              </a:rPr>
              <a:t>5. Porque propende por la calidad en la prestación.</a:t>
            </a:r>
          </a:p>
          <a:p>
            <a:r>
              <a:rPr lang="es-CO" smtClean="0">
                <a:latin typeface="Calibri" pitchFamily="34" charset="0"/>
              </a:rPr>
              <a:t>6. Porque incluye acompañamiento para los grupos más rezagados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Rot="1" noChangeAspect="1" noChangeArrowheads="1" noTextEdit="1"/>
          </p:cNvSpPr>
          <p:nvPr>
            <p:ph type="sldImg"/>
          </p:nvPr>
        </p:nvSpPr>
        <p:spPr>
          <a:xfrm>
            <a:off x="1116013" y="698500"/>
            <a:ext cx="4643437" cy="3482975"/>
          </a:xfrm>
          <a:ln/>
        </p:spPr>
      </p:sp>
      <p:sp>
        <p:nvSpPr>
          <p:cNvPr id="210946" name="Rectangle 3"/>
          <p:cNvSpPr>
            <a:spLocks noGrp="1" noChangeArrowheads="1"/>
          </p:cNvSpPr>
          <p:nvPr>
            <p:ph type="body" idx="1"/>
          </p:nvPr>
        </p:nvSpPr>
        <p:spPr>
          <a:xfrm>
            <a:off x="685800" y="4414838"/>
            <a:ext cx="5486400" cy="4183062"/>
          </a:xfrm>
          <a:noFill/>
          <a:ln/>
        </p:spPr>
        <p:txBody>
          <a:bodyPr lIns="90563" tIns="45281" rIns="90563" bIns="45281"/>
          <a:lstStyle/>
          <a:p>
            <a:pPr eaLnBrk="1" hangingPunct="1"/>
            <a:endParaRPr lang="es-CO"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lvl1pPr>
              <a:defRPr>
                <a:latin typeface="Trebuchet MS" pitchFamily="34" charset="0"/>
              </a:defRPr>
            </a:lvl1pPr>
          </a:lstStyle>
          <a:p>
            <a:r>
              <a:rPr lang="es-ES" dirty="0" smtClean="0"/>
              <a:t>Haga clic para modificar el estilo de título del patrón</a:t>
            </a:r>
            <a:endParaRPr lang="es-CO" dirty="0"/>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atin typeface="Trebuchet MS"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b="0">
                <a:latin typeface="Arial" charset="0"/>
              </a:defRPr>
            </a:lvl1pPr>
          </a:lstStyle>
          <a:p>
            <a:pPr>
              <a:defRPr/>
            </a:pPr>
            <a:endParaRPr lang="es-E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b="0">
                <a:latin typeface="Arial" charset="0"/>
              </a:defRPr>
            </a:lvl1pPr>
          </a:lstStyle>
          <a:p>
            <a:pPr>
              <a:defRPr/>
            </a:pPr>
            <a:endParaRPr lang="es-E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b="0">
                <a:latin typeface="Arial" charset="0"/>
              </a:defRPr>
            </a:lvl1pPr>
          </a:lstStyle>
          <a:p>
            <a:pPr>
              <a:defRPr/>
            </a:pPr>
            <a:fld id="{291A0146-7392-4AF1-A352-1BB704E253D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b="0">
                <a:latin typeface="Arial" charset="0"/>
              </a:defRPr>
            </a:lvl1pPr>
          </a:lstStyle>
          <a:p>
            <a:pPr>
              <a:defRPr/>
            </a:pPr>
            <a:endParaRPr lang="es-E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b="0">
                <a:latin typeface="Arial" charset="0"/>
              </a:defRPr>
            </a:lvl1pPr>
          </a:lstStyle>
          <a:p>
            <a:pPr>
              <a:defRPr/>
            </a:pPr>
            <a:endParaRPr lang="es-E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b="0">
                <a:latin typeface="Arial" charset="0"/>
              </a:defRPr>
            </a:lvl1pPr>
          </a:lstStyle>
          <a:p>
            <a:pPr>
              <a:defRPr/>
            </a:pPr>
            <a:fld id="{46F39689-A1CF-4DAF-9AF2-9C9BE4ECD935}"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gráfico"/>
          <p:cNvSpPr>
            <a:spLocks noGrp="1"/>
          </p:cNvSpPr>
          <p:nvPr>
            <p:ph type="chart" idx="1"/>
          </p:nvPr>
        </p:nvSpPr>
        <p:spPr>
          <a:xfrm>
            <a:off x="457200" y="1600200"/>
            <a:ext cx="8229600" cy="4525963"/>
          </a:xfrm>
          <a:prstGeom prst="rect">
            <a:avLst/>
          </a:prstGeom>
        </p:spPr>
        <p:txBody>
          <a:bodyPr/>
          <a:lstStyle/>
          <a:p>
            <a:pPr lvl="0"/>
            <a:endParaRPr lang="es-CO"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tabla"/>
          <p:cNvSpPr>
            <a:spLocks noGrp="1"/>
          </p:cNvSpPr>
          <p:nvPr>
            <p:ph type="tbl" idx="1"/>
          </p:nvPr>
        </p:nvSpPr>
        <p:spPr>
          <a:xfrm>
            <a:off x="457200" y="1600200"/>
            <a:ext cx="8229600" cy="4525963"/>
          </a:xfrm>
          <a:prstGeom prst="rect">
            <a:avLst/>
          </a:prstGeom>
        </p:spPr>
        <p:txBody>
          <a:bodyPr/>
          <a:lstStyle/>
          <a:p>
            <a:pPr lvl="0"/>
            <a:endParaRPr lang="es-CO"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3276600" y="44450"/>
            <a:ext cx="5410200" cy="1143000"/>
          </a:xfrm>
          <a:prstGeom prst="rect">
            <a:avLst/>
          </a:prstGeom>
        </p:spPr>
        <p:txBody>
          <a:bodyPr/>
          <a:lstStyle/>
          <a:p>
            <a:r>
              <a:rPr lang="es-ES" smtClean="0"/>
              <a:t>Haga clic para modificar el estilo de título del patrón</a:t>
            </a:r>
            <a:endParaRPr lang="es-CO"/>
          </a:p>
        </p:txBody>
      </p:sp>
      <p:sp>
        <p:nvSpPr>
          <p:cNvPr id="3" name="2 Marcador de SmartArt"/>
          <p:cNvSpPr>
            <a:spLocks noGrp="1"/>
          </p:cNvSpPr>
          <p:nvPr>
            <p:ph type="dgm" idx="1"/>
          </p:nvPr>
        </p:nvSpPr>
        <p:spPr>
          <a:xfrm>
            <a:off x="457200" y="1600200"/>
            <a:ext cx="8229600" cy="4525963"/>
          </a:xfrm>
          <a:prstGeom prst="rect">
            <a:avLst/>
          </a:prstGeom>
        </p:spPr>
        <p:txBody>
          <a:bodyPr/>
          <a:lstStyle/>
          <a:p>
            <a:pPr lvl="0"/>
            <a:endParaRPr lang="es-CO"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D417B25-4F35-4DDF-8BA5-C18C7F5FE670}"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28596" y="1214422"/>
            <a:ext cx="8229600" cy="1143000"/>
          </a:xfrm>
          <a:prstGeom prst="rect">
            <a:avLst/>
          </a:prstGeom>
        </p:spPr>
        <p:txBody>
          <a:bodyPr/>
          <a:lstStyle>
            <a:lvl1pPr>
              <a:defRPr sz="3600">
                <a:latin typeface="Trebuchet MS" pitchFamily="34" charset="0"/>
              </a:defRPr>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457200" y="2571744"/>
            <a:ext cx="8229600" cy="4071966"/>
          </a:xfrm>
          <a:prstGeom prst="rect">
            <a:avLst/>
          </a:prstGeom>
        </p:spPr>
        <p:txBody>
          <a:bodyPr/>
          <a:lstStyle>
            <a:lvl1pPr>
              <a:defRPr sz="1800">
                <a:latin typeface="Trebuchet MS" pitchFamily="34" charset="0"/>
              </a:defRPr>
            </a:lvl1pPr>
            <a:lvl2pPr>
              <a:defRPr sz="1600"/>
            </a:lvl2pPr>
            <a:lvl3pPr>
              <a:defRPr sz="1400"/>
            </a:lvl3pPr>
            <a:lvl4pPr>
              <a:defRPr sz="1200"/>
            </a:lvl4pPr>
            <a:lvl5pPr>
              <a:defRPr sz="10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b="0">
                <a:latin typeface="Arial" charset="0"/>
              </a:defRPr>
            </a:lvl1pPr>
          </a:lstStyle>
          <a:p>
            <a:pPr>
              <a:defRPr/>
            </a:pPr>
            <a:endParaRPr lang="es-E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b="0">
                <a:latin typeface="Arial" charset="0"/>
              </a:defRPr>
            </a:lvl1pPr>
          </a:lstStyle>
          <a:p>
            <a:pPr>
              <a:defRPr/>
            </a:pPr>
            <a:endParaRPr lang="es-E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b="0">
                <a:latin typeface="Arial" charset="0"/>
              </a:defRPr>
            </a:lvl1pPr>
          </a:lstStyle>
          <a:p>
            <a:pPr>
              <a:defRPr/>
            </a:pPr>
            <a:fld id="{F900AFF3-54AB-4235-869B-CCF0EA65BED1}"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b="0">
                <a:latin typeface="Arial" charset="0"/>
              </a:defRPr>
            </a:lvl1pPr>
          </a:lstStyle>
          <a:p>
            <a:pPr>
              <a:defRPr/>
            </a:pPr>
            <a:endParaRPr lang="es-ES"/>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b="0">
                <a:latin typeface="Arial" charset="0"/>
              </a:defRPr>
            </a:lvl1pPr>
          </a:lstStyle>
          <a:p>
            <a:pPr>
              <a:defRPr/>
            </a:pPr>
            <a:endParaRPr lang="es-ES"/>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b="0">
                <a:latin typeface="Arial" charset="0"/>
              </a:defRPr>
            </a:lvl1pPr>
          </a:lstStyle>
          <a:p>
            <a:pPr>
              <a:defRPr/>
            </a:pPr>
            <a:fld id="{FBB6298C-BDC9-4C7C-96A8-EB8CC55512AD}"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b="0">
                <a:latin typeface="Arial" charset="0"/>
              </a:defRPr>
            </a:lvl1pPr>
          </a:lstStyle>
          <a:p>
            <a:pPr>
              <a:defRPr/>
            </a:pPr>
            <a:endParaRPr lang="es-ES"/>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b="0">
                <a:latin typeface="Arial" charset="0"/>
              </a:defRPr>
            </a:lvl1pPr>
          </a:lstStyle>
          <a:p>
            <a:pPr>
              <a:defRPr/>
            </a:pPr>
            <a:endParaRPr lang="es-ES"/>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b="0">
                <a:latin typeface="Arial" charset="0"/>
              </a:defRPr>
            </a:lvl1pPr>
          </a:lstStyle>
          <a:p>
            <a:pPr>
              <a:defRPr/>
            </a:pPr>
            <a:fld id="{ED2C13C2-F127-42C5-A454-6D8A266C8EE2}"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b="0">
                <a:latin typeface="Arial" charset="0"/>
              </a:defRPr>
            </a:lvl1pPr>
          </a:lstStyle>
          <a:p>
            <a:pPr>
              <a:defRPr/>
            </a:pPr>
            <a:endParaRPr lang="es-E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b="0">
                <a:latin typeface="Arial" charset="0"/>
              </a:defRPr>
            </a:lvl1pPr>
          </a:lstStyle>
          <a:p>
            <a:pPr>
              <a:defRPr/>
            </a:pPr>
            <a:endParaRPr lang="es-E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b="0">
                <a:latin typeface="Arial" charset="0"/>
              </a:defRPr>
            </a:lvl1pPr>
          </a:lstStyle>
          <a:p>
            <a:pPr>
              <a:defRPr/>
            </a:pPr>
            <a:fld id="{61BFFEDD-5842-4F21-8839-CA4EFD07B503}"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b="0">
                <a:latin typeface="Arial" charset="0"/>
              </a:defRPr>
            </a:lvl1pPr>
          </a:lstStyle>
          <a:p>
            <a:pPr>
              <a:defRPr/>
            </a:pPr>
            <a:endParaRPr lang="es-E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b="0">
                <a:latin typeface="Arial" charset="0"/>
              </a:defRPr>
            </a:lvl1pPr>
          </a:lstStyle>
          <a:p>
            <a:pPr>
              <a:defRPr/>
            </a:pPr>
            <a:endParaRPr lang="es-E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b="0">
                <a:latin typeface="Arial" charset="0"/>
              </a:defRPr>
            </a:lvl1pPr>
          </a:lstStyle>
          <a:p>
            <a:pPr>
              <a:defRPr/>
            </a:pPr>
            <a:fld id="{F153189C-8485-4215-913D-4EF8145917AE}"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b="0">
                <a:latin typeface="Arial" charset="0"/>
              </a:defRPr>
            </a:lvl1pPr>
          </a:lstStyle>
          <a:p>
            <a:pPr>
              <a:defRPr/>
            </a:pPr>
            <a:endParaRPr lang="es-ES"/>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b="0">
                <a:latin typeface="Arial" charset="0"/>
              </a:defRPr>
            </a:lvl1pPr>
          </a:lstStyle>
          <a:p>
            <a:pPr>
              <a:defRPr/>
            </a:pPr>
            <a:endParaRPr lang="es-ES"/>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b="0">
                <a:latin typeface="Arial" charset="0"/>
              </a:defRPr>
            </a:lvl1pPr>
          </a:lstStyle>
          <a:p>
            <a:pPr>
              <a:defRPr/>
            </a:pPr>
            <a:fld id="{EFC8F653-0BDB-4053-8335-AD0C632BED7B}"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b="0">
                <a:latin typeface="Arial" charset="0"/>
              </a:defRPr>
            </a:lvl1pPr>
          </a:lstStyle>
          <a:p>
            <a:pPr>
              <a:defRPr/>
            </a:pPr>
            <a:endParaRPr lang="es-ES"/>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b="0">
                <a:latin typeface="Arial" charset="0"/>
              </a:defRPr>
            </a:lvl1pPr>
          </a:lstStyle>
          <a:p>
            <a:pPr>
              <a:defRPr/>
            </a:pPr>
            <a:endParaRPr lang="es-ES"/>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b="0">
                <a:latin typeface="Arial" charset="0"/>
              </a:defRPr>
            </a:lvl1pPr>
          </a:lstStyle>
          <a:p>
            <a:pPr>
              <a:defRPr/>
            </a:pPr>
            <a:fld id="{F89F5434-FE82-4168-A1EE-7BE6AC82ACE9}"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cstate="print">
            <a:lum/>
          </a:blip>
          <a:srcRect/>
          <a:stretch>
            <a:fillRect t="-3000" b="-3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5"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64" r:id="rId12"/>
    <p:sldLayoutId id="2147483663" r:id="rId13"/>
    <p:sldLayoutId id="2147483662" r:id="rId14"/>
    <p:sldLayoutId id="2147483661" r:id="rId15"/>
    <p:sldLayoutId id="2147483660" r:id="rId16"/>
    <p:sldLayoutId id="2147483659" r:id="rId17"/>
    <p:sldLayoutId id="2147483658" r:id="rId18"/>
    <p:sldLayoutId id="2147483676" r:id="rId19"/>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jpeg"/><Relationship Id="rId5" Type="http://schemas.openxmlformats.org/officeDocument/2006/relationships/hyperlink" Target="http://www.freefoto.com/preview.jsp?id=21-17-20"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Hoja_de_c_lculo_de_Microsoft_Office_Excel_97-20033.xls"/></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17.xml"/><Relationship Id="rId7" Type="http://schemas.openxmlformats.org/officeDocument/2006/relationships/slide" Target="slide1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slide" Target="slide15.xml"/><Relationship Id="rId5" Type="http://schemas.openxmlformats.org/officeDocument/2006/relationships/slide" Target="slide19.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slide" Target="slide18.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slide" Target="slide21.xml"/><Relationship Id="rId5" Type="http://schemas.openxmlformats.org/officeDocument/2006/relationships/slide" Target="slide17.xml"/><Relationship Id="rId4" Type="http://schemas.openxmlformats.org/officeDocument/2006/relationships/slide" Target="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slide" Target="slide15.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oleObject" Target="../embeddings/Hoja_de_c_lculo_de_Microsoft_Office_Excel_97-20035.xls"/><Relationship Id="rId4" Type="http://schemas.openxmlformats.org/officeDocument/2006/relationships/oleObject" Target="../embeddings/Hoja_de_c_lculo_de_Microsoft_Office_Excel_97-20034.xls"/></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45.emf"/></Relationships>
</file>

<file path=ppt/slides/_rels/slide4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7.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oleObject" Target="../embeddings/Hoja_de_c_lculo_de_Microsoft_Office_Excel_97-20037.xls"/><Relationship Id="rId4" Type="http://schemas.openxmlformats.org/officeDocument/2006/relationships/oleObject" Target="../embeddings/Hoja_de_c_lculo_de_Microsoft_Office_Excel_97-20036.xls"/></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oleObject" Target="../embeddings/Hoja_de_c_lculo_de_Microsoft_Office_Excel_97-20039.xls"/><Relationship Id="rId4" Type="http://schemas.openxmlformats.org/officeDocument/2006/relationships/oleObject" Target="../embeddings/Hoja_de_c_lculo_de_Microsoft_Office_Excel_97-20038.xls"/></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vmlDrawing" Target="../drawings/vmlDrawing14.vml"/><Relationship Id="rId5" Type="http://schemas.openxmlformats.org/officeDocument/2006/relationships/oleObject" Target="../embeddings/Hoja_de_c_lculo_de_Microsoft_Office_Excel_97-200311.xls"/><Relationship Id="rId4" Type="http://schemas.openxmlformats.org/officeDocument/2006/relationships/oleObject" Target="../embeddings/Hoja_de_c_lculo_de_Microsoft_Office_Excel_97-200310.xls"/></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oleObject" Target="../embeddings/Hoja_de_c_lculo_de_Microsoft_Office_Excel_97-200315.xls"/><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oleObject" Target="../embeddings/Hoja_de_c_lculo_de_Microsoft_Office_Excel_97-200314.xls"/><Relationship Id="rId5" Type="http://schemas.openxmlformats.org/officeDocument/2006/relationships/oleObject" Target="../embeddings/Hoja_de_c_lculo_de_Microsoft_Office_Excel_97-200313.xls"/><Relationship Id="rId4" Type="http://schemas.openxmlformats.org/officeDocument/2006/relationships/oleObject" Target="../embeddings/Hoja_de_c_lculo_de_Microsoft_Office_Excel_97-200312.xls"/></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notesSlide" Target="../notesSlides/notesSlide32.xml"/><Relationship Id="rId7" Type="http://schemas.openxmlformats.org/officeDocument/2006/relationships/image" Target="../media/image65.jpe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5.xml.rels><?xml version="1.0" encoding="UTF-8" standalone="yes"?>
<Relationships xmlns="http://schemas.openxmlformats.org/package/2006/relationships"><Relationship Id="rId3" Type="http://schemas.openxmlformats.org/officeDocument/2006/relationships/oleObject" Target="../embeddings/Gr_fico_de_Microsoft_Office_Excel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oleObject" Target="../embeddings/Gr_fico_de_Microsoft_Office_Excel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692275" y="5157788"/>
            <a:ext cx="5759450" cy="366712"/>
          </a:xfrm>
          <a:prstGeom prst="rect">
            <a:avLst/>
          </a:prstGeom>
          <a:noFill/>
          <a:ln w="9525">
            <a:noFill/>
            <a:miter lim="800000"/>
            <a:headEnd/>
            <a:tailEnd/>
          </a:ln>
        </p:spPr>
        <p:txBody>
          <a:bodyPr>
            <a:spAutoFit/>
          </a:bodyPr>
          <a:lstStyle/>
          <a:p>
            <a:pPr>
              <a:spcBef>
                <a:spcPct val="50000"/>
              </a:spcBef>
            </a:pPr>
            <a:endParaRPr lang="es-CO"/>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143240" y="142852"/>
            <a:ext cx="5905500" cy="766762"/>
          </a:xfrm>
          <a:prstGeom prst="rect">
            <a:avLst/>
          </a:prstGeom>
          <a:solidFill>
            <a:schemeClr val="bg1"/>
          </a:solidFill>
          <a:ln w="38100">
            <a:solidFill>
              <a:srgbClr val="000000"/>
            </a:solidFill>
            <a:miter lim="800000"/>
            <a:headEnd/>
            <a:tailEnd/>
          </a:ln>
        </p:spPr>
        <p:txBody>
          <a:bodyPr anchor="ctr"/>
          <a:lstStyle/>
          <a:p>
            <a:pPr algn="ctr">
              <a:lnSpc>
                <a:spcPct val="80000"/>
              </a:lnSpc>
            </a:pPr>
            <a:r>
              <a:rPr lang="es-MX" sz="3000" dirty="0">
                <a:solidFill>
                  <a:srgbClr val="000000"/>
                </a:solidFill>
                <a:latin typeface="Arial Unicode MS" pitchFamily="34" charset="-128"/>
              </a:rPr>
              <a:t>2. AVANCE EN LA GARANTIA DE LOS DESC</a:t>
            </a:r>
            <a:endParaRPr lang="es-MX" sz="3000" dirty="0">
              <a:solidFill>
                <a:srgbClr val="FF0000"/>
              </a:solidFill>
              <a:latin typeface="Arial Unicode MS" pitchFamily="34" charset="-128"/>
            </a:endParaRPr>
          </a:p>
        </p:txBody>
      </p:sp>
      <p:sp>
        <p:nvSpPr>
          <p:cNvPr id="13" name="Rectangle 3"/>
          <p:cNvSpPr>
            <a:spLocks noChangeArrowheads="1"/>
          </p:cNvSpPr>
          <p:nvPr/>
        </p:nvSpPr>
        <p:spPr bwMode="auto">
          <a:xfrm>
            <a:off x="0" y="2557463"/>
            <a:ext cx="9144000" cy="0"/>
          </a:xfrm>
          <a:prstGeom prst="rect">
            <a:avLst/>
          </a:prstGeom>
          <a:noFill/>
          <a:ln w="63500" algn="ctr">
            <a:noFill/>
            <a:miter lim="800000"/>
            <a:headEnd/>
            <a:tailEnd/>
          </a:ln>
        </p:spPr>
        <p:txBody>
          <a:bodyPr wrap="none"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14" name="Rectangle 4"/>
          <p:cNvSpPr>
            <a:spLocks noChangeArrowheads="1"/>
          </p:cNvSpPr>
          <p:nvPr/>
        </p:nvSpPr>
        <p:spPr bwMode="auto">
          <a:xfrm>
            <a:off x="0" y="2557463"/>
            <a:ext cx="9144000" cy="0"/>
          </a:xfrm>
          <a:prstGeom prst="rect">
            <a:avLst/>
          </a:prstGeom>
          <a:noFill/>
          <a:ln w="63500" algn="ctr">
            <a:noFill/>
            <a:miter lim="800000"/>
            <a:headEnd/>
            <a:tailEnd/>
          </a:ln>
        </p:spPr>
        <p:txBody>
          <a:bodyPr wrap="none"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15" name="Rectangle 5"/>
          <p:cNvSpPr>
            <a:spLocks noChangeArrowheads="1"/>
          </p:cNvSpPr>
          <p:nvPr/>
        </p:nvSpPr>
        <p:spPr bwMode="auto">
          <a:xfrm>
            <a:off x="0" y="2557463"/>
            <a:ext cx="9144000" cy="0"/>
          </a:xfrm>
          <a:prstGeom prst="rect">
            <a:avLst/>
          </a:prstGeom>
          <a:noFill/>
          <a:ln w="63500" algn="ctr">
            <a:noFill/>
            <a:miter lim="800000"/>
            <a:headEnd/>
            <a:tailEnd/>
          </a:ln>
        </p:spPr>
        <p:txBody>
          <a:bodyPr wrap="none"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16" name="Rectangle 6"/>
          <p:cNvSpPr>
            <a:spLocks noChangeArrowheads="1"/>
          </p:cNvSpPr>
          <p:nvPr/>
        </p:nvSpPr>
        <p:spPr bwMode="auto">
          <a:xfrm>
            <a:off x="0" y="2557463"/>
            <a:ext cx="9144000" cy="0"/>
          </a:xfrm>
          <a:prstGeom prst="rect">
            <a:avLst/>
          </a:prstGeom>
          <a:noFill/>
          <a:ln w="63500" algn="ctr">
            <a:noFill/>
            <a:miter lim="800000"/>
            <a:headEnd/>
            <a:tailEnd/>
          </a:ln>
        </p:spPr>
        <p:txBody>
          <a:bodyPr wrap="none"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17" name="Rectangle 7"/>
          <p:cNvSpPr>
            <a:spLocks noChangeArrowheads="1"/>
          </p:cNvSpPr>
          <p:nvPr/>
        </p:nvSpPr>
        <p:spPr bwMode="auto">
          <a:xfrm>
            <a:off x="0" y="2557463"/>
            <a:ext cx="9144000" cy="0"/>
          </a:xfrm>
          <a:prstGeom prst="rect">
            <a:avLst/>
          </a:prstGeom>
          <a:noFill/>
          <a:ln w="63500" algn="ctr">
            <a:noFill/>
            <a:miter lim="800000"/>
            <a:headEnd/>
            <a:tailEnd/>
          </a:ln>
        </p:spPr>
        <p:txBody>
          <a:bodyPr wrap="none"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18" name="Text Box 8"/>
          <p:cNvSpPr txBox="1">
            <a:spLocks noChangeArrowheads="1"/>
          </p:cNvSpPr>
          <p:nvPr/>
        </p:nvSpPr>
        <p:spPr bwMode="auto">
          <a:xfrm>
            <a:off x="179388" y="1341438"/>
            <a:ext cx="8497887" cy="360362"/>
          </a:xfrm>
          <a:prstGeom prst="rect">
            <a:avLst/>
          </a:prstGeom>
          <a:noFill/>
          <a:ln w="9525">
            <a:noFill/>
            <a:miter lim="800000"/>
            <a:headEnd/>
            <a:tailEnd/>
          </a:ln>
        </p:spPr>
        <p:txBody>
          <a:bodyPr>
            <a:spAutoFit/>
          </a:bodyPr>
          <a:lstStyle/>
          <a:p>
            <a:pPr algn="just" eaLnBrk="0" hangingPunct="0">
              <a:lnSpc>
                <a:spcPct val="80000"/>
              </a:lnSpc>
              <a:spcBef>
                <a:spcPct val="50000"/>
              </a:spcBef>
            </a:pPr>
            <a:r>
              <a:rPr lang="es-ES" sz="2200">
                <a:latin typeface="Trebuchet MS" pitchFamily="34" charset="0"/>
                <a:ea typeface="Arial Unicode MS" pitchFamily="34" charset="-128"/>
                <a:cs typeface="Arial Unicode MS" pitchFamily="34" charset="-128"/>
              </a:rPr>
              <a:t>Basado en tres grandes objetivos centrales:</a:t>
            </a:r>
          </a:p>
        </p:txBody>
      </p:sp>
      <p:sp>
        <p:nvSpPr>
          <p:cNvPr id="19" name="Text Box 10"/>
          <p:cNvSpPr txBox="1">
            <a:spLocks noChangeArrowheads="1"/>
          </p:cNvSpPr>
          <p:nvPr/>
        </p:nvSpPr>
        <p:spPr bwMode="auto">
          <a:xfrm>
            <a:off x="179388" y="6167438"/>
            <a:ext cx="8785225" cy="501650"/>
          </a:xfrm>
          <a:prstGeom prst="rect">
            <a:avLst/>
          </a:prstGeom>
          <a:solidFill>
            <a:srgbClr val="D1DDFD"/>
          </a:solidFill>
          <a:ln w="19050">
            <a:solidFill>
              <a:srgbClr val="000080"/>
            </a:solidFill>
            <a:miter lim="800000"/>
            <a:headEnd/>
            <a:tailEnd/>
          </a:ln>
        </p:spPr>
        <p:txBody>
          <a:bodyPr>
            <a:spAutoFit/>
          </a:bodyPr>
          <a:lstStyle/>
          <a:p>
            <a:pPr algn="ctr" eaLnBrk="0" hangingPunct="0">
              <a:lnSpc>
                <a:spcPct val="80000"/>
              </a:lnSpc>
              <a:spcBef>
                <a:spcPct val="50000"/>
              </a:spcBef>
            </a:pPr>
            <a:r>
              <a:rPr lang="es-ES" sz="1600" b="0">
                <a:latin typeface="Trebuchet MS" pitchFamily="34" charset="0"/>
                <a:ea typeface="Arial Unicode MS" pitchFamily="34" charset="-128"/>
                <a:cs typeface="Arial Unicode MS" pitchFamily="34" charset="-128"/>
              </a:rPr>
              <a:t>La inversión en la estrategia social para el próximo cuatrienio asciende a </a:t>
            </a:r>
            <a:r>
              <a:rPr lang="es-ES" sz="1600">
                <a:solidFill>
                  <a:schemeClr val="accent2"/>
                </a:solidFill>
                <a:latin typeface="Trebuchet MS" pitchFamily="34" charset="0"/>
                <a:ea typeface="Arial Unicode MS" pitchFamily="34" charset="-128"/>
                <a:cs typeface="Arial Unicode MS" pitchFamily="34" charset="-128"/>
              </a:rPr>
              <a:t>$ 130 billones</a:t>
            </a:r>
            <a:r>
              <a:rPr lang="es-ES" sz="1600" b="0">
                <a:latin typeface="Trebuchet MS" pitchFamily="34" charset="0"/>
                <a:ea typeface="Arial Unicode MS" pitchFamily="34" charset="-128"/>
                <a:cs typeface="Arial Unicode MS" pitchFamily="34" charset="-128"/>
              </a:rPr>
              <a:t>, un 57% del total del Plan de Inversiones del Plan Nacional de Desarrollo 2006 – 2010.</a:t>
            </a:r>
          </a:p>
        </p:txBody>
      </p:sp>
      <p:sp>
        <p:nvSpPr>
          <p:cNvPr id="20" name="Text Box 11"/>
          <p:cNvSpPr txBox="1">
            <a:spLocks noChangeArrowheads="1"/>
          </p:cNvSpPr>
          <p:nvPr/>
        </p:nvSpPr>
        <p:spPr bwMode="auto">
          <a:xfrm>
            <a:off x="395288" y="2205038"/>
            <a:ext cx="3959225" cy="941387"/>
          </a:xfrm>
          <a:prstGeom prst="rect">
            <a:avLst/>
          </a:prstGeom>
          <a:solidFill>
            <a:srgbClr val="99CCFF"/>
          </a:solidFill>
          <a:ln w="25400" algn="ctr">
            <a:solidFill>
              <a:schemeClr val="accent2"/>
            </a:solidFill>
            <a:miter lim="800000"/>
            <a:headEnd/>
            <a:tailEnd/>
          </a:ln>
        </p:spPr>
        <p:txBody>
          <a:bodyPr>
            <a:spAutoFit/>
          </a:bodyPr>
          <a:lstStyle/>
          <a:p>
            <a:pPr algn="just" defTabSz="457200">
              <a:lnSpc>
                <a:spcPct val="90000"/>
              </a:lnSpc>
              <a:spcBef>
                <a:spcPct val="40000"/>
              </a:spcBef>
              <a:buFont typeface="Wingdings" pitchFamily="2" charset="2"/>
              <a:buNone/>
            </a:pPr>
            <a:r>
              <a:rPr lang="es-CO" sz="2000" b="0">
                <a:latin typeface="Trebuchet MS" pitchFamily="34" charset="0"/>
                <a:ea typeface="Arial Unicode MS" pitchFamily="34" charset="-128"/>
                <a:cs typeface="Arial Unicode MS" pitchFamily="34" charset="-128"/>
              </a:rPr>
              <a:t>Afianzar los logros de la </a:t>
            </a:r>
            <a:r>
              <a:rPr lang="es-CO" sz="2000">
                <a:latin typeface="Trebuchet MS" pitchFamily="34" charset="0"/>
                <a:ea typeface="Arial Unicode MS" pitchFamily="34" charset="-128"/>
                <a:cs typeface="Arial Unicode MS" pitchFamily="34" charset="-128"/>
              </a:rPr>
              <a:t>Política de Defensa y Seguridad  Democrática</a:t>
            </a:r>
            <a:endParaRPr lang="es-CO" sz="2000" b="0">
              <a:solidFill>
                <a:srgbClr val="000000"/>
              </a:solidFill>
              <a:latin typeface="Trebuchet MS" pitchFamily="34" charset="0"/>
              <a:ea typeface="Arial Unicode MS" pitchFamily="34" charset="-128"/>
              <a:cs typeface="Arial Unicode MS" pitchFamily="34" charset="-128"/>
            </a:endParaRPr>
          </a:p>
        </p:txBody>
      </p:sp>
      <p:sp>
        <p:nvSpPr>
          <p:cNvPr id="21" name="Text Box 12"/>
          <p:cNvSpPr txBox="1">
            <a:spLocks noChangeArrowheads="1"/>
          </p:cNvSpPr>
          <p:nvPr/>
        </p:nvSpPr>
        <p:spPr bwMode="auto">
          <a:xfrm>
            <a:off x="395288" y="3429000"/>
            <a:ext cx="4032250" cy="941388"/>
          </a:xfrm>
          <a:prstGeom prst="rect">
            <a:avLst/>
          </a:prstGeom>
          <a:solidFill>
            <a:srgbClr val="99CCFF"/>
          </a:solidFill>
          <a:ln w="25400" algn="ctr">
            <a:solidFill>
              <a:schemeClr val="accent2"/>
            </a:solidFill>
            <a:miter lim="800000"/>
            <a:headEnd/>
            <a:tailEnd/>
          </a:ln>
        </p:spPr>
        <p:txBody>
          <a:bodyPr>
            <a:spAutoFit/>
          </a:bodyPr>
          <a:lstStyle/>
          <a:p>
            <a:pPr algn="just" defTabSz="457200">
              <a:lnSpc>
                <a:spcPct val="90000"/>
              </a:lnSpc>
              <a:spcBef>
                <a:spcPct val="40000"/>
              </a:spcBef>
              <a:buFont typeface="Wingdings" pitchFamily="2" charset="2"/>
              <a:buNone/>
            </a:pPr>
            <a:r>
              <a:rPr lang="es-CO" sz="2000" b="0">
                <a:latin typeface="Trebuchet MS" pitchFamily="34" charset="0"/>
                <a:ea typeface="Arial Unicode MS" pitchFamily="34" charset="-128"/>
                <a:cs typeface="Arial Unicode MS" pitchFamily="34" charset="-128"/>
              </a:rPr>
              <a:t>Consolidar un </a:t>
            </a:r>
            <a:r>
              <a:rPr lang="es-CO" sz="2000">
                <a:latin typeface="Trebuchet MS" pitchFamily="34" charset="0"/>
                <a:ea typeface="Arial Unicode MS" pitchFamily="34" charset="-128"/>
                <a:cs typeface="Arial Unicode MS" pitchFamily="34" charset="-128"/>
              </a:rPr>
              <a:t>crecimiento económico elevado y sostenido</a:t>
            </a:r>
            <a:r>
              <a:rPr lang="es-CO" sz="2000" b="0">
                <a:latin typeface="Trebuchet MS" pitchFamily="34" charset="0"/>
                <a:ea typeface="Arial Unicode MS" pitchFamily="34" charset="-128"/>
                <a:cs typeface="Arial Unicode MS" pitchFamily="34" charset="-128"/>
              </a:rPr>
              <a:t> con equidad social</a:t>
            </a:r>
          </a:p>
        </p:txBody>
      </p:sp>
      <p:sp>
        <p:nvSpPr>
          <p:cNvPr id="22" name="Text Box 13"/>
          <p:cNvSpPr txBox="1">
            <a:spLocks noChangeArrowheads="1"/>
          </p:cNvSpPr>
          <p:nvPr/>
        </p:nvSpPr>
        <p:spPr bwMode="auto">
          <a:xfrm>
            <a:off x="395288" y="4652963"/>
            <a:ext cx="4032250" cy="666750"/>
          </a:xfrm>
          <a:prstGeom prst="rect">
            <a:avLst/>
          </a:prstGeom>
          <a:solidFill>
            <a:srgbClr val="99CCFF"/>
          </a:solidFill>
          <a:ln w="25400" algn="ctr">
            <a:solidFill>
              <a:schemeClr val="accent2"/>
            </a:solidFill>
            <a:miter lim="800000"/>
            <a:headEnd/>
            <a:tailEnd/>
          </a:ln>
        </p:spPr>
        <p:txBody>
          <a:bodyPr>
            <a:spAutoFit/>
          </a:bodyPr>
          <a:lstStyle/>
          <a:p>
            <a:pPr algn="just" defTabSz="457200">
              <a:lnSpc>
                <a:spcPct val="90000"/>
              </a:lnSpc>
              <a:spcBef>
                <a:spcPct val="40000"/>
              </a:spcBef>
              <a:buFont typeface="Wingdings" pitchFamily="2" charset="2"/>
              <a:buNone/>
            </a:pPr>
            <a:r>
              <a:rPr lang="es-CO" sz="2000" b="0">
                <a:latin typeface="Trebuchet MS" pitchFamily="34" charset="0"/>
                <a:ea typeface="Arial Unicode MS" pitchFamily="34" charset="-128"/>
                <a:cs typeface="Arial Unicode MS" pitchFamily="34" charset="-128"/>
              </a:rPr>
              <a:t>Reducir la </a:t>
            </a:r>
            <a:r>
              <a:rPr lang="es-CO" sz="2000">
                <a:latin typeface="Trebuchet MS" pitchFamily="34" charset="0"/>
                <a:ea typeface="Arial Unicode MS" pitchFamily="34" charset="-128"/>
                <a:cs typeface="Arial Unicode MS" pitchFamily="34" charset="-128"/>
              </a:rPr>
              <a:t>pobreza</a:t>
            </a:r>
            <a:r>
              <a:rPr lang="es-CO" sz="2000" b="0">
                <a:latin typeface="Trebuchet MS" pitchFamily="34" charset="0"/>
                <a:ea typeface="Arial Unicode MS" pitchFamily="34" charset="-128"/>
                <a:cs typeface="Arial Unicode MS" pitchFamily="34" charset="-128"/>
              </a:rPr>
              <a:t> y promover la equidad</a:t>
            </a:r>
          </a:p>
        </p:txBody>
      </p:sp>
      <p:sp>
        <p:nvSpPr>
          <p:cNvPr id="23" name="AutoShape 14"/>
          <p:cNvSpPr>
            <a:spLocks/>
          </p:cNvSpPr>
          <p:nvPr/>
        </p:nvSpPr>
        <p:spPr bwMode="auto">
          <a:xfrm rot="10800000">
            <a:off x="4716463" y="1916113"/>
            <a:ext cx="504825" cy="3817937"/>
          </a:xfrm>
          <a:prstGeom prst="leftBrace">
            <a:avLst>
              <a:gd name="adj1" fmla="val 63024"/>
              <a:gd name="adj2" fmla="val 50000"/>
            </a:avLst>
          </a:prstGeom>
          <a:noFill/>
          <a:ln w="31750">
            <a:solidFill>
              <a:srgbClr val="4D4D4D"/>
            </a:solidFill>
            <a:round/>
            <a:headEnd/>
            <a:tailEnd/>
          </a:ln>
        </p:spPr>
        <p:txBody>
          <a:bodyPr wrap="none" anchor="ct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24" name="Text Box 15"/>
          <p:cNvSpPr txBox="1">
            <a:spLocks noChangeArrowheads="1"/>
          </p:cNvSpPr>
          <p:nvPr/>
        </p:nvSpPr>
        <p:spPr bwMode="auto">
          <a:xfrm>
            <a:off x="5580063" y="3573463"/>
            <a:ext cx="3240087" cy="422275"/>
          </a:xfrm>
          <a:prstGeom prst="rect">
            <a:avLst/>
          </a:prstGeom>
          <a:solidFill>
            <a:srgbClr val="B9CEE5"/>
          </a:solidFill>
          <a:ln w="25400" algn="ctr">
            <a:solidFill>
              <a:schemeClr val="accent2"/>
            </a:solidFill>
            <a:miter lim="800000"/>
            <a:headEnd/>
            <a:tailEnd/>
          </a:ln>
        </p:spPr>
        <p:txBody>
          <a:bodyPr>
            <a:spAutoFit/>
          </a:bodyPr>
          <a:lstStyle/>
          <a:p>
            <a:pPr algn="ctr" defTabSz="457200">
              <a:spcBef>
                <a:spcPct val="50000"/>
              </a:spcBef>
            </a:pPr>
            <a:r>
              <a:rPr lang="es-ES" sz="2000" b="0">
                <a:solidFill>
                  <a:srgbClr val="000000"/>
                </a:solidFill>
                <a:latin typeface="Trebuchet MS" pitchFamily="34" charset="0"/>
                <a:ea typeface="Arial Unicode MS" pitchFamily="34" charset="-128"/>
                <a:cs typeface="Arial Unicode MS" pitchFamily="34" charset="-128"/>
              </a:rPr>
              <a:t>Confianza inversionista</a:t>
            </a:r>
            <a:endParaRPr lang="es-CO" sz="2000" b="0">
              <a:solidFill>
                <a:srgbClr val="000000"/>
              </a:solidFill>
              <a:latin typeface="Trebuchet MS" pitchFamily="34" charset="0"/>
              <a:ea typeface="Arial Unicode MS" pitchFamily="34" charset="-128"/>
              <a:cs typeface="Arial Unicode MS" pitchFamily="34" charset="-128"/>
            </a:endParaRPr>
          </a:p>
        </p:txBody>
      </p:sp>
      <p:pic>
        <p:nvPicPr>
          <p:cNvPr id="25" name="Picture 16"/>
          <p:cNvPicPr>
            <a:picLocks noGrp="1" noChangeAspect="1" noChangeArrowheads="1"/>
          </p:cNvPicPr>
          <p:nvPr>
            <p:ph sz="quarter" idx="4294967295"/>
          </p:nvPr>
        </p:nvPicPr>
        <p:blipFill>
          <a:blip r:embed="rId4" cstate="print"/>
          <a:srcRect l="44830" b="325"/>
          <a:stretch>
            <a:fillRect/>
          </a:stretch>
        </p:blipFill>
        <p:spPr bwMode="auto">
          <a:xfrm>
            <a:off x="5292725" y="1844675"/>
            <a:ext cx="1881188" cy="1368425"/>
          </a:xfrm>
          <a:prstGeom prst="rect">
            <a:avLst/>
          </a:prstGeom>
          <a:noFill/>
          <a:ln>
            <a:miter lim="800000"/>
            <a:headEnd/>
            <a:tailEnd/>
          </a:ln>
        </p:spPr>
      </p:pic>
      <p:pic>
        <p:nvPicPr>
          <p:cNvPr id="26" name="Picture 17" descr="Image Ref: 21-17-20">
            <a:hlinkClick r:id="rId5"/>
          </p:cNvPr>
          <p:cNvPicPr>
            <a:picLocks noGrp="1" noChangeAspect="1" noChangeArrowheads="1"/>
          </p:cNvPicPr>
          <p:nvPr>
            <p:ph sz="quarter" idx="4294967295"/>
          </p:nvPr>
        </p:nvPicPr>
        <p:blipFill>
          <a:blip r:embed="rId6" cstate="print"/>
          <a:srcRect/>
          <a:stretch>
            <a:fillRect/>
          </a:stretch>
        </p:blipFill>
        <p:spPr bwMode="auto">
          <a:xfrm>
            <a:off x="7007225" y="1844675"/>
            <a:ext cx="1668463" cy="1368425"/>
          </a:xfrm>
          <a:prstGeom prst="rect">
            <a:avLst/>
          </a:prstGeom>
          <a:noFill/>
          <a:ln>
            <a:miter lim="800000"/>
            <a:headEnd/>
            <a:tailEnd/>
          </a:ln>
        </p:spPr>
      </p:pic>
      <p:graphicFrame>
        <p:nvGraphicFramePr>
          <p:cNvPr id="27" name="Object 18"/>
          <p:cNvGraphicFramePr>
            <a:graphicFrameLocks noGrp="1" noChangeAspect="1"/>
          </p:cNvGraphicFramePr>
          <p:nvPr>
            <p:ph sz="quarter" idx="4294967295"/>
          </p:nvPr>
        </p:nvGraphicFramePr>
        <p:xfrm>
          <a:off x="5364163" y="4365625"/>
          <a:ext cx="1822450" cy="1439863"/>
        </p:xfrm>
        <a:graphic>
          <a:graphicData uri="http://schemas.openxmlformats.org/presentationml/2006/ole">
            <p:oleObj spid="_x0000_s207873" name="Imagen de mapa de bits" r:id="rId7" imgW="3238952" imgH="2561905" progId="PBrush">
              <p:embed/>
            </p:oleObj>
          </a:graphicData>
        </a:graphic>
      </p:graphicFrame>
      <p:graphicFrame>
        <p:nvGraphicFramePr>
          <p:cNvPr id="28" name="Object 19"/>
          <p:cNvGraphicFramePr>
            <a:graphicFrameLocks noChangeAspect="1"/>
          </p:cNvGraphicFramePr>
          <p:nvPr>
            <p:ph sz="quarter" idx="4294967295"/>
          </p:nvPr>
        </p:nvGraphicFramePr>
        <p:xfrm>
          <a:off x="7164388" y="4292600"/>
          <a:ext cx="1655762" cy="1506538"/>
        </p:xfrm>
        <a:graphic>
          <a:graphicData uri="http://schemas.openxmlformats.org/presentationml/2006/ole">
            <p:oleObj spid="_x0000_s207874" name="Imagen de mapa de bits" r:id="rId8" imgW="2638095" imgH="1743318"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3995738" y="260350"/>
            <a:ext cx="4967287" cy="719138"/>
          </a:xfrm>
          <a:prstGeom prst="rect">
            <a:avLst/>
          </a:prstGeom>
          <a:solidFill>
            <a:schemeClr val="bg1"/>
          </a:solidFill>
          <a:ln w="38100">
            <a:solidFill>
              <a:schemeClr val="tx1"/>
            </a:solidFill>
            <a:miter lim="800000"/>
            <a:headEnd/>
            <a:tailEnd/>
          </a:ln>
          <a:effectLst/>
        </p:spPr>
        <p:txBody>
          <a:bodyPr anchor="ctr"/>
          <a:lstStyle/>
          <a:p>
            <a:pPr defTabSz="457200">
              <a:lnSpc>
                <a:spcPct val="80000"/>
              </a:lnSpc>
              <a:defRPr/>
            </a:pPr>
            <a:r>
              <a:rPr lang="es-ES" b="1">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rPr>
              <a:t>Cuánto cuesta la estrategia social</a:t>
            </a:r>
          </a:p>
        </p:txBody>
      </p:sp>
      <p:graphicFrame>
        <p:nvGraphicFramePr>
          <p:cNvPr id="451902" name="Object 1342"/>
          <p:cNvGraphicFramePr>
            <a:graphicFrameLocks noChangeAspect="1"/>
          </p:cNvGraphicFramePr>
          <p:nvPr/>
        </p:nvGraphicFramePr>
        <p:xfrm>
          <a:off x="642938" y="1857375"/>
          <a:ext cx="7715250" cy="4214813"/>
        </p:xfrm>
        <a:graphic>
          <a:graphicData uri="http://schemas.openxmlformats.org/presentationml/2006/ole">
            <p:oleObj spid="_x0000_s281602" name="Gráfico" r:id="rId4" imgW="4124249" imgH="2790749" progId="Excel.Sheet.8">
              <p:embed/>
            </p:oleObj>
          </a:graphicData>
        </a:graphic>
      </p:graphicFrame>
      <p:sp>
        <p:nvSpPr>
          <p:cNvPr id="451904" name="Rectangle 6"/>
          <p:cNvSpPr>
            <a:spLocks noChangeArrowheads="1"/>
          </p:cNvSpPr>
          <p:nvPr/>
        </p:nvSpPr>
        <p:spPr bwMode="auto">
          <a:xfrm>
            <a:off x="179388" y="1357313"/>
            <a:ext cx="8678862" cy="314325"/>
          </a:xfrm>
          <a:prstGeom prst="rect">
            <a:avLst/>
          </a:prstGeom>
          <a:solidFill>
            <a:srgbClr val="99CC00">
              <a:alpha val="50195"/>
            </a:srgbClr>
          </a:solidFill>
          <a:ln w="25400" algn="ctr">
            <a:noFill/>
            <a:miter lim="800000"/>
            <a:headEnd/>
            <a:tailEnd/>
          </a:ln>
        </p:spPr>
        <p:txBody>
          <a:bodyPr anchor="ctr">
            <a:spAutoFit/>
          </a:bodyPr>
          <a:lstStyle/>
          <a:p>
            <a:pPr algn="ctr" defTabSz="457200">
              <a:lnSpc>
                <a:spcPct val="80000"/>
              </a:lnSpc>
            </a:pPr>
            <a:r>
              <a:rPr lang="es-MX" b="1">
                <a:latin typeface="Trebuchet MS" pitchFamily="34" charset="0"/>
                <a:ea typeface="Arial Unicode MS" pitchFamily="34" charset="-128"/>
                <a:cs typeface="Arial Unicode MS" pitchFamily="34" charset="-128"/>
              </a:rPr>
              <a:t>Recursos de Inversión PND por Objetivo - 2009</a:t>
            </a:r>
            <a:endParaRPr lang="es-ES" b="1">
              <a:latin typeface="Trebuchet MS" pitchFamily="34" charset="0"/>
              <a:ea typeface="Arial Unicode MS" pitchFamily="34" charset="-128"/>
              <a:cs typeface="Arial Unicode MS" pitchFamily="34" charset="-128"/>
            </a:endParaRPr>
          </a:p>
        </p:txBody>
      </p:sp>
      <p:sp>
        <p:nvSpPr>
          <p:cNvPr id="451905" name="Text Box 18"/>
          <p:cNvSpPr txBox="1">
            <a:spLocks noChangeArrowheads="1"/>
          </p:cNvSpPr>
          <p:nvPr/>
        </p:nvSpPr>
        <p:spPr bwMode="auto">
          <a:xfrm>
            <a:off x="71438" y="6234113"/>
            <a:ext cx="9010650" cy="511175"/>
          </a:xfrm>
          <a:prstGeom prst="rect">
            <a:avLst/>
          </a:prstGeom>
          <a:solidFill>
            <a:schemeClr val="bg1"/>
          </a:solidFill>
          <a:ln w="9525" algn="ctr">
            <a:noFill/>
            <a:miter lim="800000"/>
            <a:headEnd/>
            <a:tailEnd/>
          </a:ln>
        </p:spPr>
        <p:txBody>
          <a:bodyPr>
            <a:spAutoFit/>
          </a:bodyPr>
          <a:lstStyle/>
          <a:p>
            <a:pPr algn="just" eaLnBrk="0" hangingPunct="0">
              <a:lnSpc>
                <a:spcPct val="85000"/>
              </a:lnSpc>
            </a:pPr>
            <a:r>
              <a:rPr lang="es-CO" sz="1600">
                <a:latin typeface="Trebuchet MS" pitchFamily="34" charset="0"/>
              </a:rPr>
              <a:t>Del total de recursos de inversión de este año (USD 23 billones), un 61% ($ 13 billones) están destinados a la reducir la pobreza y promover la equidad.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Rectangle 3"/>
          <p:cNvSpPr>
            <a:spLocks noChangeArrowheads="1"/>
          </p:cNvSpPr>
          <p:nvPr/>
        </p:nvSpPr>
        <p:spPr bwMode="auto">
          <a:xfrm>
            <a:off x="395288" y="2571750"/>
            <a:ext cx="3313112" cy="2230438"/>
          </a:xfrm>
          <a:prstGeom prst="rect">
            <a:avLst/>
          </a:prstGeom>
          <a:noFill/>
          <a:ln w="9525">
            <a:noFill/>
            <a:miter lim="800000"/>
            <a:headEnd/>
            <a:tailEnd/>
          </a:ln>
          <a:effectLst/>
        </p:spPr>
        <p:txBody>
          <a:bodyPr anchor="ctr"/>
          <a:lstStyle/>
          <a:p>
            <a:pPr algn="ctr" eaLnBrk="0" hangingPunct="0">
              <a:defRPr/>
            </a:pPr>
            <a:r>
              <a:rPr lang="es-ES" sz="2000" b="1" dirty="0">
                <a:effectLst>
                  <a:outerShdw blurRad="38100" dist="38100" dir="2700000" algn="tl">
                    <a:srgbClr val="C0C0C0"/>
                  </a:outerShdw>
                </a:effectLst>
              </a:rPr>
              <a:t>…la </a:t>
            </a:r>
            <a:r>
              <a:rPr lang="es-ES" sz="2000" b="1" dirty="0">
                <a:solidFill>
                  <a:srgbClr val="0066CC"/>
                </a:solidFill>
                <a:effectLst>
                  <a:outerShdw blurRad="38100" dist="38100" dir="2700000" algn="tl">
                    <a:srgbClr val="C0C0C0"/>
                  </a:outerShdw>
                </a:effectLst>
              </a:rPr>
              <a:t>protección social</a:t>
            </a:r>
            <a:r>
              <a:rPr lang="es-ES" sz="2000" b="1" dirty="0">
                <a:effectLst>
                  <a:outerShdw blurRad="38100" dist="38100" dir="2700000" algn="tl">
                    <a:srgbClr val="C0C0C0"/>
                  </a:outerShdw>
                </a:effectLst>
              </a:rPr>
              <a:t> es más amplia que la seguridad social tradicional (salud, pensiones, protección al desempleo y riesgos profesionales) </a:t>
            </a:r>
          </a:p>
        </p:txBody>
      </p:sp>
      <p:sp>
        <p:nvSpPr>
          <p:cNvPr id="23554" name="AutoShape 5"/>
          <p:cNvSpPr>
            <a:spLocks noChangeArrowheads="1"/>
          </p:cNvSpPr>
          <p:nvPr/>
        </p:nvSpPr>
        <p:spPr bwMode="auto">
          <a:xfrm rot="-7706448">
            <a:off x="4284663" y="2725738"/>
            <a:ext cx="647700" cy="6477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r"/>
            <a:endParaRPr lang="es-CO"/>
          </a:p>
        </p:txBody>
      </p:sp>
      <p:sp>
        <p:nvSpPr>
          <p:cNvPr id="403463" name="Rectangle 7"/>
          <p:cNvSpPr>
            <a:spLocks noChangeArrowheads="1"/>
          </p:cNvSpPr>
          <p:nvPr/>
        </p:nvSpPr>
        <p:spPr bwMode="auto">
          <a:xfrm>
            <a:off x="5219700" y="1935163"/>
            <a:ext cx="3671888" cy="1727200"/>
          </a:xfrm>
          <a:prstGeom prst="rect">
            <a:avLst/>
          </a:prstGeom>
          <a:noFill/>
          <a:ln w="9525">
            <a:noFill/>
            <a:miter lim="800000"/>
            <a:headEnd/>
            <a:tailEnd/>
          </a:ln>
          <a:effectLst/>
        </p:spPr>
        <p:txBody>
          <a:bodyPr anchor="ctr"/>
          <a:lstStyle/>
          <a:p>
            <a:pPr algn="ctr" eaLnBrk="0" hangingPunct="0">
              <a:defRPr/>
            </a:pPr>
            <a:r>
              <a:rPr lang="es-CO" sz="1600" b="1">
                <a:effectLst>
                  <a:outerShdw blurRad="38100" dist="38100" dir="2700000" algn="tl">
                    <a:srgbClr val="C0C0C0"/>
                  </a:outerShdw>
                </a:effectLst>
              </a:rPr>
              <a:t>Incorpora la noción de </a:t>
            </a:r>
            <a:r>
              <a:rPr lang="es-CO" sz="1600" b="1">
                <a:solidFill>
                  <a:srgbClr val="0066CC"/>
                </a:solidFill>
                <a:effectLst>
                  <a:outerShdw blurRad="38100" dist="38100" dir="2700000" algn="tl">
                    <a:srgbClr val="C0C0C0"/>
                  </a:outerShdw>
                </a:effectLst>
              </a:rPr>
              <a:t>ciudadanía e inclusión social</a:t>
            </a:r>
            <a:r>
              <a:rPr lang="es-CO" sz="1600" b="1">
                <a:effectLst>
                  <a:outerShdw blurRad="38100" dist="38100" dir="2700000" algn="tl">
                    <a:srgbClr val="C0C0C0"/>
                  </a:outerShdw>
                </a:effectLst>
              </a:rPr>
              <a:t>. </a:t>
            </a:r>
            <a:br>
              <a:rPr lang="es-CO" sz="1600" b="1">
                <a:effectLst>
                  <a:outerShdw blurRad="38100" dist="38100" dir="2700000" algn="tl">
                    <a:srgbClr val="C0C0C0"/>
                  </a:outerShdw>
                </a:effectLst>
              </a:rPr>
            </a:br>
            <a:r>
              <a:rPr lang="es-CO" sz="1600" b="1">
                <a:effectLst>
                  <a:outerShdw blurRad="38100" dist="38100" dir="2700000" algn="tl">
                    <a:srgbClr val="C0C0C0"/>
                  </a:outerShdw>
                </a:effectLst>
              </a:rPr>
              <a:t>Se trata de garantizar el mejoramiento de las condiciones de vida.  Garantía de derechos económicos y sociales.</a:t>
            </a:r>
            <a:endParaRPr lang="es-ES" sz="1600" b="1">
              <a:effectLst>
                <a:outerShdw blurRad="38100" dist="38100" dir="2700000" algn="tl">
                  <a:srgbClr val="C0C0C0"/>
                </a:outerShdw>
              </a:effectLst>
            </a:endParaRPr>
          </a:p>
        </p:txBody>
      </p:sp>
      <p:sp>
        <p:nvSpPr>
          <p:cNvPr id="9" name="Rectangle 5"/>
          <p:cNvSpPr>
            <a:spLocks noChangeArrowheads="1"/>
          </p:cNvSpPr>
          <p:nvPr/>
        </p:nvSpPr>
        <p:spPr bwMode="auto">
          <a:xfrm>
            <a:off x="3995738" y="260350"/>
            <a:ext cx="4967287" cy="719138"/>
          </a:xfrm>
          <a:prstGeom prst="rect">
            <a:avLst/>
          </a:prstGeom>
          <a:solidFill>
            <a:schemeClr val="bg1"/>
          </a:solidFill>
          <a:ln w="38100">
            <a:solidFill>
              <a:schemeClr val="tx1"/>
            </a:solidFill>
            <a:miter lim="800000"/>
            <a:headEnd/>
            <a:tailEnd/>
          </a:ln>
          <a:effectLst/>
        </p:spPr>
        <p:txBody>
          <a:bodyPr anchor="ctr"/>
          <a:lstStyle/>
          <a:p>
            <a:pPr defTabSz="457200">
              <a:lnSpc>
                <a:spcPct val="80000"/>
              </a:lnSpc>
              <a:defRPr/>
            </a:pPr>
            <a:r>
              <a:rPr lang="es-CO" b="1">
                <a:effectLst>
                  <a:outerShdw blurRad="38100" dist="38100" dir="2700000" algn="tl">
                    <a:srgbClr val="C0C0C0"/>
                  </a:outerShdw>
                </a:effectLst>
                <a:latin typeface="Trebuchet MS" pitchFamily="34" charset="0"/>
                <a:ea typeface="Arial Unicode MS" pitchFamily="34" charset="-128"/>
                <a:cs typeface="Arial Unicode MS" pitchFamily="34" charset="-128"/>
              </a:rPr>
              <a:t>¿Qué se entiende por </a:t>
            </a:r>
            <a:r>
              <a:rPr lang="es-CO" b="1">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rPr>
              <a:t>Protección Social</a:t>
            </a:r>
            <a:r>
              <a:rPr lang="es-CO" b="1">
                <a:effectLst>
                  <a:outerShdw blurRad="38100" dist="38100" dir="2700000" algn="tl">
                    <a:srgbClr val="C0C0C0"/>
                  </a:outerShdw>
                </a:effectLst>
                <a:latin typeface="Trebuchet MS" pitchFamily="34" charset="0"/>
                <a:ea typeface="Arial Unicode MS" pitchFamily="34" charset="-128"/>
                <a:cs typeface="Arial Unicode MS" pitchFamily="34" charset="-128"/>
              </a:rPr>
              <a:t>?</a:t>
            </a:r>
            <a:endParaRPr lang="es-ES" b="1">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sp>
        <p:nvSpPr>
          <p:cNvPr id="23557" name="AutoShape 10"/>
          <p:cNvSpPr>
            <a:spLocks noChangeArrowheads="1"/>
          </p:cNvSpPr>
          <p:nvPr/>
        </p:nvSpPr>
        <p:spPr bwMode="auto">
          <a:xfrm rot="-2492232">
            <a:off x="4221163" y="4314825"/>
            <a:ext cx="647700" cy="6477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r"/>
            <a:endParaRPr lang="es-CO"/>
          </a:p>
        </p:txBody>
      </p:sp>
      <p:sp>
        <p:nvSpPr>
          <p:cNvPr id="403467" name="Rectangle 11"/>
          <p:cNvSpPr>
            <a:spLocks noChangeArrowheads="1"/>
          </p:cNvSpPr>
          <p:nvPr/>
        </p:nvSpPr>
        <p:spPr bwMode="auto">
          <a:xfrm>
            <a:off x="5219700" y="4311650"/>
            <a:ext cx="3671888" cy="1727200"/>
          </a:xfrm>
          <a:prstGeom prst="rect">
            <a:avLst/>
          </a:prstGeom>
          <a:noFill/>
          <a:ln w="9525">
            <a:noFill/>
            <a:miter lim="800000"/>
            <a:headEnd/>
            <a:tailEnd/>
          </a:ln>
          <a:effectLst/>
        </p:spPr>
        <p:txBody>
          <a:bodyPr anchor="ctr"/>
          <a:lstStyle/>
          <a:p>
            <a:pPr algn="ctr" eaLnBrk="0" hangingPunct="0">
              <a:defRPr/>
            </a:pPr>
            <a:r>
              <a:rPr lang="es-CO" sz="1600" b="1">
                <a:effectLst>
                  <a:outerShdw blurRad="38100" dist="38100" dir="2700000" algn="tl">
                    <a:srgbClr val="C0C0C0"/>
                  </a:outerShdw>
                </a:effectLst>
              </a:rPr>
              <a:t>Basado en un </a:t>
            </a:r>
            <a:r>
              <a:rPr lang="es-CO" sz="1600" b="1">
                <a:solidFill>
                  <a:srgbClr val="0066CC"/>
                </a:solidFill>
                <a:effectLst>
                  <a:outerShdw blurRad="38100" dist="38100" dir="2700000" algn="tl">
                    <a:srgbClr val="C0C0C0"/>
                  </a:outerShdw>
                </a:effectLst>
              </a:rPr>
              <a:t>enfoque integral de Manejo Social del Riesgo</a:t>
            </a:r>
            <a:r>
              <a:rPr lang="es-CO" sz="1600" b="1">
                <a:effectLst>
                  <a:outerShdw blurRad="38100" dist="38100" dir="2700000" algn="tl">
                    <a:srgbClr val="C0C0C0"/>
                  </a:outerShdw>
                </a:effectLst>
              </a:rPr>
              <a:t>. Incluye elementos de prevención, mitigación y superación del Riesgo (acceso a activos físicos y financieros, formación de capital humano).</a:t>
            </a:r>
            <a:endParaRPr lang="es-ES" sz="1600" b="1">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5"/>
          <p:cNvSpPr>
            <a:spLocks noChangeArrowheads="1"/>
          </p:cNvSpPr>
          <p:nvPr/>
        </p:nvSpPr>
        <p:spPr bwMode="auto">
          <a:xfrm>
            <a:off x="180975" y="1125538"/>
            <a:ext cx="8785225" cy="457200"/>
          </a:xfrm>
          <a:prstGeom prst="rect">
            <a:avLst/>
          </a:prstGeom>
          <a:noFill/>
          <a:ln w="9525">
            <a:noFill/>
            <a:miter lim="800000"/>
            <a:headEnd/>
            <a:tailEnd/>
          </a:ln>
        </p:spPr>
        <p:txBody>
          <a:bodyPr>
            <a:spAutoFit/>
          </a:bodyPr>
          <a:lstStyle/>
          <a:p>
            <a:pPr marL="342900" indent="-342900"/>
            <a:r>
              <a:rPr lang="es-ES" sz="2400" b="0">
                <a:latin typeface="Trebuchet MS" pitchFamily="34" charset="0"/>
                <a:ea typeface="Arial Unicode MS" pitchFamily="34" charset="-128"/>
                <a:cs typeface="Arial Unicode MS" pitchFamily="34" charset="-128"/>
              </a:rPr>
              <a:t>1. Basada en un enfoque de generación de capacidades</a:t>
            </a:r>
          </a:p>
        </p:txBody>
      </p:sp>
      <p:sp>
        <p:nvSpPr>
          <p:cNvPr id="203778" name="AutoShape 22"/>
          <p:cNvSpPr>
            <a:spLocks noChangeArrowheads="1"/>
          </p:cNvSpPr>
          <p:nvPr/>
        </p:nvSpPr>
        <p:spPr bwMode="auto">
          <a:xfrm>
            <a:off x="642938" y="2438400"/>
            <a:ext cx="1428750" cy="787400"/>
          </a:xfrm>
          <a:prstGeom prst="rightArrow">
            <a:avLst>
              <a:gd name="adj1" fmla="val 50000"/>
              <a:gd name="adj2" fmla="val 62710"/>
            </a:avLst>
          </a:prstGeom>
          <a:solidFill>
            <a:srgbClr val="99CC00"/>
          </a:solidFill>
          <a:ln w="9525">
            <a:noFill/>
            <a:miter lim="800000"/>
            <a:headEnd/>
            <a:tailEnd/>
          </a:ln>
        </p:spPr>
        <p:txBody>
          <a:bodyPr wrap="none" anchor="ctr"/>
          <a:lstStyle/>
          <a:p>
            <a:endParaRPr lang="es-CO" b="0">
              <a:solidFill>
                <a:srgbClr val="CCFF99"/>
              </a:solidFill>
              <a:ea typeface="Arial Unicode MS" pitchFamily="34" charset="-128"/>
              <a:cs typeface="Arial Unicode MS" pitchFamily="34" charset="-128"/>
            </a:endParaRPr>
          </a:p>
        </p:txBody>
      </p:sp>
      <p:sp>
        <p:nvSpPr>
          <p:cNvPr id="203779" name="Text Box 8"/>
          <p:cNvSpPr txBox="1">
            <a:spLocks noChangeArrowheads="1"/>
          </p:cNvSpPr>
          <p:nvPr/>
        </p:nvSpPr>
        <p:spPr bwMode="auto">
          <a:xfrm>
            <a:off x="2143125" y="1870075"/>
            <a:ext cx="6643688" cy="1806575"/>
          </a:xfrm>
          <a:prstGeom prst="rect">
            <a:avLst/>
          </a:prstGeom>
          <a:solidFill>
            <a:srgbClr val="B9CEE5"/>
          </a:solidFill>
          <a:ln w="38100" algn="ctr">
            <a:solidFill>
              <a:schemeClr val="accent2"/>
            </a:solidFill>
            <a:miter lim="800000"/>
            <a:headEnd/>
            <a:tailEnd/>
          </a:ln>
        </p:spPr>
        <p:txBody>
          <a:bodyPr>
            <a:spAutoFit/>
          </a:bodyPr>
          <a:lstStyle/>
          <a:p>
            <a:pPr marL="457200" indent="-457200" algn="just">
              <a:spcBef>
                <a:spcPct val="50000"/>
              </a:spcBef>
              <a:buFontTx/>
              <a:buAutoNum type="alphaLcPeriod"/>
            </a:pPr>
            <a:r>
              <a:rPr lang="es-CO" sz="2000">
                <a:latin typeface="Trebuchet MS" pitchFamily="34" charset="0"/>
                <a:ea typeface="Arial Unicode MS" pitchFamily="34" charset="-128"/>
                <a:cs typeface="Arial Unicode MS" pitchFamily="34" charset="-128"/>
              </a:rPr>
              <a:t>Desarrollo de habilidades.</a:t>
            </a:r>
          </a:p>
          <a:p>
            <a:pPr marL="457200" indent="-457200" algn="just">
              <a:spcBef>
                <a:spcPct val="50000"/>
              </a:spcBef>
              <a:buFontTx/>
              <a:buAutoNum type="alphaLcPeriod"/>
            </a:pPr>
            <a:r>
              <a:rPr lang="es-CO" sz="2000">
                <a:latin typeface="Trebuchet MS" pitchFamily="34" charset="0"/>
                <a:ea typeface="Arial Unicode MS" pitchFamily="34" charset="-128"/>
                <a:cs typeface="Arial Unicode MS" pitchFamily="34" charset="-128"/>
              </a:rPr>
              <a:t>Acompañamiento a la intervención</a:t>
            </a:r>
          </a:p>
          <a:p>
            <a:pPr marL="457200" indent="-457200" algn="just">
              <a:spcBef>
                <a:spcPct val="50000"/>
              </a:spcBef>
              <a:buFontTx/>
              <a:buAutoNum type="alphaLcPeriod"/>
            </a:pPr>
            <a:r>
              <a:rPr lang="es-CO" sz="2000">
                <a:latin typeface="Trebuchet MS" pitchFamily="34" charset="0"/>
                <a:ea typeface="Arial Unicode MS" pitchFamily="34" charset="-128"/>
                <a:cs typeface="Arial Unicode MS" pitchFamily="34" charset="-128"/>
              </a:rPr>
              <a:t>Pertinencia de acuerdo a las necesidades</a:t>
            </a:r>
          </a:p>
          <a:p>
            <a:pPr marL="457200" indent="-457200" algn="just">
              <a:spcBef>
                <a:spcPct val="50000"/>
              </a:spcBef>
              <a:buFontTx/>
              <a:buAutoNum type="alphaLcPeriod"/>
            </a:pPr>
            <a:r>
              <a:rPr lang="es-CO" sz="2000">
                <a:latin typeface="Trebuchet MS" pitchFamily="34" charset="0"/>
                <a:ea typeface="Arial Unicode MS" pitchFamily="34" charset="-128"/>
                <a:cs typeface="Arial Unicode MS" pitchFamily="34" charset="-128"/>
              </a:rPr>
              <a:t>Articulación de oferta y demanda</a:t>
            </a:r>
          </a:p>
        </p:txBody>
      </p:sp>
      <p:cxnSp>
        <p:nvCxnSpPr>
          <p:cNvPr id="203780" name="AutoShape 3"/>
          <p:cNvCxnSpPr>
            <a:cxnSpLocks noChangeShapeType="1"/>
          </p:cNvCxnSpPr>
          <p:nvPr/>
        </p:nvCxnSpPr>
        <p:spPr bwMode="auto">
          <a:xfrm flipH="1">
            <a:off x="4572000" y="4286250"/>
            <a:ext cx="1243013" cy="1098550"/>
          </a:xfrm>
          <a:prstGeom prst="curvedConnector4">
            <a:avLst>
              <a:gd name="adj1" fmla="val -16856"/>
              <a:gd name="adj2" fmla="val 64741"/>
            </a:avLst>
          </a:prstGeom>
          <a:noFill/>
          <a:ln w="9525">
            <a:noFill/>
            <a:round/>
            <a:headEnd type="triangle" w="med" len="med"/>
            <a:tailEnd type="triangle" w="med" len="med"/>
          </a:ln>
        </p:spPr>
      </p:cxnSp>
      <p:sp>
        <p:nvSpPr>
          <p:cNvPr id="203781" name="Rectangle 5"/>
          <p:cNvSpPr>
            <a:spLocks noChangeArrowheads="1"/>
          </p:cNvSpPr>
          <p:nvPr/>
        </p:nvSpPr>
        <p:spPr bwMode="auto">
          <a:xfrm>
            <a:off x="179388" y="3832225"/>
            <a:ext cx="8785225" cy="457200"/>
          </a:xfrm>
          <a:prstGeom prst="rect">
            <a:avLst/>
          </a:prstGeom>
          <a:noFill/>
          <a:ln w="9525">
            <a:noFill/>
            <a:miter lim="800000"/>
            <a:headEnd/>
            <a:tailEnd/>
          </a:ln>
        </p:spPr>
        <p:txBody>
          <a:bodyPr>
            <a:spAutoFit/>
          </a:bodyPr>
          <a:lstStyle/>
          <a:p>
            <a:pPr marL="342900" indent="-342900"/>
            <a:r>
              <a:rPr lang="es-ES" sz="2400" b="0">
                <a:latin typeface="Trebuchet MS" pitchFamily="34" charset="0"/>
                <a:ea typeface="Arial Unicode MS" pitchFamily="34" charset="-128"/>
                <a:cs typeface="Arial Unicode MS" pitchFamily="34" charset="-128"/>
              </a:rPr>
              <a:t>2. Porque incluye a la totalidad de la población</a:t>
            </a:r>
          </a:p>
        </p:txBody>
      </p:sp>
      <p:sp>
        <p:nvSpPr>
          <p:cNvPr id="203782" name="AutoShape 22"/>
          <p:cNvSpPr>
            <a:spLocks noChangeArrowheads="1"/>
          </p:cNvSpPr>
          <p:nvPr/>
        </p:nvSpPr>
        <p:spPr bwMode="auto">
          <a:xfrm>
            <a:off x="642938" y="5062538"/>
            <a:ext cx="1428750" cy="787400"/>
          </a:xfrm>
          <a:prstGeom prst="rightArrow">
            <a:avLst>
              <a:gd name="adj1" fmla="val 50000"/>
              <a:gd name="adj2" fmla="val 62710"/>
            </a:avLst>
          </a:prstGeom>
          <a:solidFill>
            <a:srgbClr val="99CC00"/>
          </a:solidFill>
          <a:ln w="9525">
            <a:noFill/>
            <a:miter lim="800000"/>
            <a:headEnd/>
            <a:tailEnd/>
          </a:ln>
        </p:spPr>
        <p:txBody>
          <a:bodyPr wrap="none" anchor="ctr"/>
          <a:lstStyle/>
          <a:p>
            <a:endParaRPr lang="es-CO" b="0">
              <a:ea typeface="Arial Unicode MS" pitchFamily="34" charset="-128"/>
              <a:cs typeface="Arial Unicode MS" pitchFamily="34" charset="-128"/>
            </a:endParaRPr>
          </a:p>
        </p:txBody>
      </p:sp>
      <p:sp>
        <p:nvSpPr>
          <p:cNvPr id="203783" name="Text Box 8"/>
          <p:cNvSpPr txBox="1">
            <a:spLocks noChangeArrowheads="1"/>
          </p:cNvSpPr>
          <p:nvPr/>
        </p:nvSpPr>
        <p:spPr bwMode="auto">
          <a:xfrm>
            <a:off x="2143125" y="4494213"/>
            <a:ext cx="6643688" cy="1958975"/>
          </a:xfrm>
          <a:prstGeom prst="rect">
            <a:avLst/>
          </a:prstGeom>
          <a:solidFill>
            <a:srgbClr val="B9CEE5"/>
          </a:solidFill>
          <a:ln w="38100" algn="ctr">
            <a:solidFill>
              <a:schemeClr val="accent2"/>
            </a:solidFill>
            <a:miter lim="800000"/>
            <a:headEnd/>
            <a:tailEnd/>
          </a:ln>
        </p:spPr>
        <p:txBody>
          <a:bodyPr>
            <a:spAutoFit/>
          </a:bodyPr>
          <a:lstStyle/>
          <a:p>
            <a:pPr marL="457200" indent="-457200" algn="just">
              <a:spcBef>
                <a:spcPct val="50000"/>
              </a:spcBef>
              <a:buFontTx/>
              <a:buAutoNum type="alphaLcPeriod"/>
            </a:pPr>
            <a:r>
              <a:rPr lang="es-CO" sz="2000">
                <a:latin typeface="Trebuchet MS" pitchFamily="34" charset="0"/>
                <a:ea typeface="Arial Unicode MS" pitchFamily="34" charset="-128"/>
                <a:cs typeface="Arial Unicode MS" pitchFamily="34" charset="-128"/>
              </a:rPr>
              <a:t>Acceso a los servicios sociales: Unos contribuyen y otros son subsidiados.</a:t>
            </a:r>
          </a:p>
          <a:p>
            <a:pPr marL="457200" indent="-457200" algn="just">
              <a:spcBef>
                <a:spcPct val="50000"/>
              </a:spcBef>
              <a:buFontTx/>
              <a:buAutoNum type="alphaLcPeriod"/>
            </a:pPr>
            <a:r>
              <a:rPr lang="es-CO" sz="2000">
                <a:latin typeface="Trebuchet MS" pitchFamily="34" charset="0"/>
                <a:ea typeface="Arial Unicode MS" pitchFamily="34" charset="-128"/>
                <a:cs typeface="Arial Unicode MS" pitchFamily="34" charset="-128"/>
              </a:rPr>
              <a:t>Recursos Públicos: Focalizados primero a los más necesitados.</a:t>
            </a:r>
          </a:p>
          <a:p>
            <a:pPr marL="457200" indent="-457200" algn="just">
              <a:spcBef>
                <a:spcPct val="50000"/>
              </a:spcBef>
              <a:buFontTx/>
              <a:buAutoNum type="alphaLcPeriod"/>
            </a:pPr>
            <a:r>
              <a:rPr lang="es-CO" sz="2000">
                <a:latin typeface="Trebuchet MS" pitchFamily="34" charset="0"/>
                <a:ea typeface="Arial Unicode MS" pitchFamily="34" charset="-128"/>
                <a:cs typeface="Arial Unicode MS" pitchFamily="34" charset="-128"/>
              </a:rPr>
              <a:t>Universalización de los servicios básicos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5"/>
          <p:cNvSpPr>
            <a:spLocks noChangeArrowheads="1"/>
          </p:cNvSpPr>
          <p:nvPr/>
        </p:nvSpPr>
        <p:spPr bwMode="auto">
          <a:xfrm>
            <a:off x="180975" y="1157288"/>
            <a:ext cx="8785225" cy="457200"/>
          </a:xfrm>
          <a:prstGeom prst="rect">
            <a:avLst/>
          </a:prstGeom>
          <a:noFill/>
          <a:ln w="9525">
            <a:noFill/>
            <a:miter lim="800000"/>
            <a:headEnd/>
            <a:tailEnd/>
          </a:ln>
        </p:spPr>
        <p:txBody>
          <a:bodyPr>
            <a:spAutoFit/>
          </a:bodyPr>
          <a:lstStyle/>
          <a:p>
            <a:pPr marL="342900" indent="-342900"/>
            <a:r>
              <a:rPr lang="es-ES" sz="2400" b="0">
                <a:latin typeface="Trebuchet MS" pitchFamily="34" charset="0"/>
                <a:ea typeface="Arial Unicode MS" pitchFamily="34" charset="-128"/>
                <a:cs typeface="Arial Unicode MS" pitchFamily="34" charset="-128"/>
              </a:rPr>
              <a:t>3. Porque busca la atención integral de la oferta de servicios</a:t>
            </a:r>
          </a:p>
        </p:txBody>
      </p:sp>
      <p:sp>
        <p:nvSpPr>
          <p:cNvPr id="205826" name="AutoShape 22"/>
          <p:cNvSpPr>
            <a:spLocks noChangeArrowheads="1"/>
          </p:cNvSpPr>
          <p:nvPr/>
        </p:nvSpPr>
        <p:spPr bwMode="auto">
          <a:xfrm>
            <a:off x="642938" y="2470150"/>
            <a:ext cx="1428750" cy="787400"/>
          </a:xfrm>
          <a:prstGeom prst="rightArrow">
            <a:avLst>
              <a:gd name="adj1" fmla="val 50000"/>
              <a:gd name="adj2" fmla="val 62710"/>
            </a:avLst>
          </a:prstGeom>
          <a:solidFill>
            <a:srgbClr val="99CC00"/>
          </a:solidFill>
          <a:ln w="9525">
            <a:noFill/>
            <a:miter lim="800000"/>
            <a:headEnd/>
            <a:tailEnd/>
          </a:ln>
        </p:spPr>
        <p:txBody>
          <a:bodyPr wrap="none" anchor="ctr"/>
          <a:lstStyle/>
          <a:p>
            <a:endParaRPr lang="es-CO" b="0">
              <a:ea typeface="Arial Unicode MS" pitchFamily="34" charset="-128"/>
              <a:cs typeface="Arial Unicode MS" pitchFamily="34" charset="-128"/>
            </a:endParaRPr>
          </a:p>
        </p:txBody>
      </p:sp>
      <p:sp>
        <p:nvSpPr>
          <p:cNvPr id="205827" name="Text Box 8"/>
          <p:cNvSpPr txBox="1">
            <a:spLocks noChangeArrowheads="1"/>
          </p:cNvSpPr>
          <p:nvPr/>
        </p:nvSpPr>
        <p:spPr bwMode="auto">
          <a:xfrm>
            <a:off x="2143125" y="1901825"/>
            <a:ext cx="6643688" cy="1958975"/>
          </a:xfrm>
          <a:prstGeom prst="rect">
            <a:avLst/>
          </a:prstGeom>
          <a:solidFill>
            <a:srgbClr val="B9CEE5"/>
          </a:solidFill>
          <a:ln w="38100" algn="ctr">
            <a:solidFill>
              <a:schemeClr val="accent2"/>
            </a:solidFill>
            <a:miter lim="800000"/>
            <a:headEnd/>
            <a:tailEnd/>
          </a:ln>
        </p:spPr>
        <p:txBody>
          <a:bodyPr>
            <a:spAutoFit/>
          </a:bodyPr>
          <a:lstStyle/>
          <a:p>
            <a:pPr marL="457200" indent="-457200" algn="just">
              <a:spcBef>
                <a:spcPct val="50000"/>
              </a:spcBef>
              <a:buFontTx/>
              <a:buAutoNum type="alphaLcPeriod"/>
            </a:pPr>
            <a:r>
              <a:rPr lang="es-CO" sz="2000">
                <a:latin typeface="Trebuchet MS" pitchFamily="34" charset="0"/>
                <a:ea typeface="Arial Unicode MS" pitchFamily="34" charset="-128"/>
                <a:cs typeface="Arial Unicode MS" pitchFamily="34" charset="-128"/>
              </a:rPr>
              <a:t>Garantiza efectos sobre todos los individuos de una familia</a:t>
            </a:r>
          </a:p>
          <a:p>
            <a:pPr marL="457200" indent="-457200" algn="just">
              <a:spcBef>
                <a:spcPct val="50000"/>
              </a:spcBef>
              <a:buFontTx/>
              <a:buAutoNum type="alphaLcPeriod"/>
            </a:pPr>
            <a:r>
              <a:rPr lang="es-CO" sz="2000">
                <a:latin typeface="Trebuchet MS" pitchFamily="34" charset="0"/>
                <a:ea typeface="Arial Unicode MS" pitchFamily="34" charset="-128"/>
                <a:cs typeface="Arial Unicode MS" pitchFamily="34" charset="-128"/>
              </a:rPr>
              <a:t>Permite atacar de manera integral las carencias de la población más vulnerable</a:t>
            </a:r>
          </a:p>
          <a:p>
            <a:pPr marL="457200" indent="-457200" algn="just">
              <a:spcBef>
                <a:spcPct val="50000"/>
              </a:spcBef>
              <a:buFontTx/>
              <a:buAutoNum type="alphaLcPeriod"/>
            </a:pPr>
            <a:r>
              <a:rPr lang="es-CO" sz="2000">
                <a:latin typeface="Trebuchet MS" pitchFamily="34" charset="0"/>
                <a:ea typeface="Arial Unicode MS" pitchFamily="34" charset="-128"/>
                <a:cs typeface="Arial Unicode MS" pitchFamily="34" charset="-128"/>
              </a:rPr>
              <a:t>Apoya el enfoque de capacidades</a:t>
            </a:r>
          </a:p>
        </p:txBody>
      </p:sp>
      <p:sp>
        <p:nvSpPr>
          <p:cNvPr id="205828" name="Rectangle 5"/>
          <p:cNvSpPr>
            <a:spLocks noChangeArrowheads="1"/>
          </p:cNvSpPr>
          <p:nvPr/>
        </p:nvSpPr>
        <p:spPr bwMode="auto">
          <a:xfrm>
            <a:off x="179388" y="4076700"/>
            <a:ext cx="8785225" cy="1187450"/>
          </a:xfrm>
          <a:prstGeom prst="rect">
            <a:avLst/>
          </a:prstGeom>
          <a:noFill/>
          <a:ln w="9525">
            <a:noFill/>
            <a:miter lim="800000"/>
            <a:headEnd/>
            <a:tailEnd/>
          </a:ln>
        </p:spPr>
        <p:txBody>
          <a:bodyPr>
            <a:spAutoFit/>
          </a:bodyPr>
          <a:lstStyle/>
          <a:p>
            <a:pPr marL="342900" indent="-342900"/>
            <a:r>
              <a:rPr lang="es-ES" sz="2400" b="0">
                <a:latin typeface="Trebuchet MS" pitchFamily="34" charset="0"/>
                <a:ea typeface="Arial Unicode MS" pitchFamily="34" charset="-128"/>
                <a:cs typeface="Arial Unicode MS" pitchFamily="34" charset="-128"/>
              </a:rPr>
              <a:t>4. Porque cuenta con mecanismos y programas que abordan los problemas estructurales de manera multidimensional (Red Juntos, Política de Generación de Ingresos).</a:t>
            </a:r>
          </a:p>
        </p:txBody>
      </p:sp>
      <p:sp>
        <p:nvSpPr>
          <p:cNvPr id="205829" name="Rectangle 5"/>
          <p:cNvSpPr>
            <a:spLocks noChangeArrowheads="1"/>
          </p:cNvSpPr>
          <p:nvPr/>
        </p:nvSpPr>
        <p:spPr bwMode="auto">
          <a:xfrm>
            <a:off x="179388" y="5373688"/>
            <a:ext cx="8785225" cy="1187450"/>
          </a:xfrm>
          <a:prstGeom prst="rect">
            <a:avLst/>
          </a:prstGeom>
          <a:noFill/>
          <a:ln w="9525">
            <a:noFill/>
            <a:miter lim="800000"/>
            <a:headEnd/>
            <a:tailEnd/>
          </a:ln>
        </p:spPr>
        <p:txBody>
          <a:bodyPr>
            <a:spAutoFit/>
          </a:bodyPr>
          <a:lstStyle/>
          <a:p>
            <a:pPr marL="342900" indent="-342900"/>
            <a:r>
              <a:rPr lang="es-ES" sz="2400" b="0">
                <a:latin typeface="Trebuchet MS" pitchFamily="34" charset="0"/>
                <a:ea typeface="Arial Unicode MS" pitchFamily="34" charset="-128"/>
                <a:cs typeface="Arial Unicode MS" pitchFamily="34" charset="-128"/>
              </a:rPr>
              <a:t>5. Porque hace especial énfasis en los factores de transmisión intergeneracional de la pobreza (Educación – Formación de Capital Humano, Primera Infancia).</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82"/>
          <p:cNvSpPr>
            <a:spLocks noChangeArrowheads="1"/>
          </p:cNvSpPr>
          <p:nvPr/>
        </p:nvSpPr>
        <p:spPr bwMode="auto">
          <a:xfrm>
            <a:off x="179388" y="1700213"/>
            <a:ext cx="8964612" cy="3744912"/>
          </a:xfrm>
          <a:prstGeom prst="rect">
            <a:avLst/>
          </a:prstGeom>
          <a:solidFill>
            <a:srgbClr val="CCFFFF">
              <a:alpha val="54117"/>
            </a:srgbClr>
          </a:solidFill>
          <a:ln w="9525" algn="ctr">
            <a:noFill/>
            <a:miter lim="800000"/>
            <a:headEnd/>
            <a:tailEnd/>
          </a:ln>
        </p:spPr>
        <p:txBody>
          <a:bodyPr rot="10800000" vert="eaVert"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207874" name="Rectangle 4"/>
          <p:cNvSpPr>
            <a:spLocks noChangeArrowheads="1"/>
          </p:cNvSpPr>
          <p:nvPr/>
        </p:nvSpPr>
        <p:spPr bwMode="auto">
          <a:xfrm>
            <a:off x="395288" y="1773238"/>
            <a:ext cx="8064500" cy="1584325"/>
          </a:xfrm>
          <a:prstGeom prst="rect">
            <a:avLst/>
          </a:prstGeom>
          <a:noFill/>
          <a:ln w="63500" algn="ctr">
            <a:noFill/>
            <a:miter lim="800000"/>
            <a:headEnd/>
            <a:tailEnd/>
          </a:ln>
        </p:spPr>
        <p:txBody>
          <a:bodyPr wrap="none" anchor="ctr">
            <a:spAutoFit/>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07875" name="Rectangle 5"/>
          <p:cNvSpPr>
            <a:spLocks noChangeArrowheads="1"/>
          </p:cNvSpPr>
          <p:nvPr/>
        </p:nvSpPr>
        <p:spPr bwMode="auto">
          <a:xfrm>
            <a:off x="4479925" y="2438400"/>
            <a:ext cx="184150" cy="396875"/>
          </a:xfrm>
          <a:prstGeom prst="rect">
            <a:avLst/>
          </a:prstGeom>
          <a:noFill/>
          <a:ln w="63500" algn="ctr">
            <a:noFill/>
            <a:miter lim="800000"/>
            <a:headEnd/>
            <a:tailEnd/>
          </a:ln>
        </p:spPr>
        <p:txBody>
          <a:bodyPr wrap="none" anchor="ctr">
            <a:spAutoFit/>
          </a:bodyPr>
          <a:lstStyle/>
          <a:p>
            <a:pPr algn="ctr"/>
            <a:endParaRPr lang="es-CO" sz="2000" b="0">
              <a:solidFill>
                <a:srgbClr val="000000"/>
              </a:solidFill>
              <a:latin typeface="Arial Narrow" pitchFamily="34" charset="0"/>
              <a:ea typeface="Arial Unicode MS" pitchFamily="34" charset="-128"/>
              <a:cs typeface="Arial Unicode MS" pitchFamily="34" charset="-128"/>
            </a:endParaRPr>
          </a:p>
        </p:txBody>
      </p:sp>
      <p:sp>
        <p:nvSpPr>
          <p:cNvPr id="207876" name="36 Abrir llave"/>
          <p:cNvSpPr>
            <a:spLocks/>
          </p:cNvSpPr>
          <p:nvPr/>
        </p:nvSpPr>
        <p:spPr bwMode="auto">
          <a:xfrm>
            <a:off x="1928813" y="4071938"/>
            <a:ext cx="428625" cy="857250"/>
          </a:xfrm>
          <a:prstGeom prst="leftBrace">
            <a:avLst>
              <a:gd name="adj1" fmla="val 8333"/>
              <a:gd name="adj2" fmla="val 50000"/>
            </a:avLst>
          </a:prstGeom>
          <a:noFill/>
          <a:ln w="9525" algn="ctr">
            <a:noFill/>
            <a:round/>
            <a:headEnd/>
            <a:tailEnd/>
          </a:ln>
        </p:spPr>
        <p:txBody>
          <a:bodyPr rot="10800000" vert="eaVert" anchor="ctr">
            <a:spAutoFit/>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grpSp>
        <p:nvGrpSpPr>
          <p:cNvPr id="207877" name="47 Grupo"/>
          <p:cNvGrpSpPr>
            <a:grpSpLocks/>
          </p:cNvGrpSpPr>
          <p:nvPr/>
        </p:nvGrpSpPr>
        <p:grpSpPr bwMode="auto">
          <a:xfrm>
            <a:off x="241300" y="1643063"/>
            <a:ext cx="8759825" cy="3786187"/>
            <a:chOff x="241743" y="1643050"/>
            <a:chExt cx="8759413" cy="3786214"/>
          </a:xfrm>
        </p:grpSpPr>
        <p:grpSp>
          <p:nvGrpSpPr>
            <p:cNvPr id="207893" name="35 Grupo"/>
            <p:cNvGrpSpPr>
              <a:grpSpLocks/>
            </p:cNvGrpSpPr>
            <p:nvPr/>
          </p:nvGrpSpPr>
          <p:grpSpPr bwMode="auto">
            <a:xfrm>
              <a:off x="2786050" y="2285992"/>
              <a:ext cx="6215106" cy="2928959"/>
              <a:chOff x="1785918" y="2571744"/>
              <a:chExt cx="7072362" cy="2286017"/>
            </a:xfrm>
          </p:grpSpPr>
          <p:sp>
            <p:nvSpPr>
              <p:cNvPr id="25" name="24 Rectángulo"/>
              <p:cNvSpPr/>
              <p:nvPr/>
            </p:nvSpPr>
            <p:spPr bwMode="auto">
              <a:xfrm>
                <a:off x="5357514" y="2571744"/>
                <a:ext cx="1714256" cy="2286017"/>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rot="10800000" vert="eaVert" anchor="ctr">
                <a:spAutoFit/>
              </a:bodyPr>
              <a:lstStyle/>
              <a:p>
                <a:pPr algn="ctr">
                  <a:lnSpc>
                    <a:spcPct val="75000"/>
                  </a:lnSpc>
                  <a:defRPr/>
                </a:pPr>
                <a:endParaRPr lang="es-ES" sz="1200" dirty="0">
                  <a:solidFill>
                    <a:srgbClr val="000000"/>
                  </a:solidFill>
                  <a:latin typeface="Arial Narrow" pitchFamily="34" charset="0"/>
                </a:endParaRPr>
              </a:p>
            </p:txBody>
          </p:sp>
          <p:grpSp>
            <p:nvGrpSpPr>
              <p:cNvPr id="207905" name="34 Grupo"/>
              <p:cNvGrpSpPr>
                <a:grpSpLocks/>
              </p:cNvGrpSpPr>
              <p:nvPr/>
            </p:nvGrpSpPr>
            <p:grpSpPr bwMode="auto">
              <a:xfrm>
                <a:off x="1785918" y="2571744"/>
                <a:ext cx="7072362" cy="2286017"/>
                <a:chOff x="1785918" y="2571744"/>
                <a:chExt cx="7072362" cy="2286017"/>
              </a:xfrm>
            </p:grpSpPr>
            <p:sp>
              <p:nvSpPr>
                <p:cNvPr id="23" name="22 Rectángulo"/>
                <p:cNvSpPr/>
                <p:nvPr/>
              </p:nvSpPr>
              <p:spPr bwMode="auto">
                <a:xfrm>
                  <a:off x="1786300" y="2571744"/>
                  <a:ext cx="1714255" cy="2286017"/>
                </a:xfrm>
                <a:prstGeom prst="rect">
                  <a:avLst/>
                </a:prstGeom>
                <a:solidFill>
                  <a:schemeClr val="accent1">
                    <a:lumMod val="90000"/>
                  </a:schemeClr>
                </a:solidFill>
                <a:ln w="9525" cap="flat" cmpd="sng" algn="ctr">
                  <a:noFill/>
                  <a:prstDash val="solid"/>
                  <a:round/>
                  <a:headEnd type="none" w="med" len="med"/>
                  <a:tailEnd type="none" w="med" len="med"/>
                </a:ln>
                <a:effectLst/>
              </p:spPr>
              <p:txBody>
                <a:bodyPr rot="10800000" vert="eaVert" anchor="ctr">
                  <a:spAutoFit/>
                </a:bodyPr>
                <a:lstStyle/>
                <a:p>
                  <a:pPr algn="ctr">
                    <a:lnSpc>
                      <a:spcPct val="75000"/>
                    </a:lnSpc>
                    <a:defRPr/>
                  </a:pPr>
                  <a:endParaRPr lang="es-ES" sz="1200" dirty="0">
                    <a:solidFill>
                      <a:srgbClr val="000000"/>
                    </a:solidFill>
                    <a:latin typeface="Arial Narrow" pitchFamily="34" charset="0"/>
                  </a:endParaRPr>
                </a:p>
              </p:txBody>
            </p:sp>
            <p:sp>
              <p:nvSpPr>
                <p:cNvPr id="24" name="23 Rectángulo"/>
                <p:cNvSpPr/>
                <p:nvPr/>
              </p:nvSpPr>
              <p:spPr bwMode="auto">
                <a:xfrm>
                  <a:off x="3572810" y="2571744"/>
                  <a:ext cx="1714256" cy="228601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rot="10800000" vert="eaVert" anchor="ctr">
                  <a:spAutoFit/>
                </a:bodyPr>
                <a:lstStyle/>
                <a:p>
                  <a:pPr algn="ctr">
                    <a:lnSpc>
                      <a:spcPct val="75000"/>
                    </a:lnSpc>
                    <a:defRPr/>
                  </a:pPr>
                  <a:endParaRPr lang="es-ES" sz="1200" dirty="0">
                    <a:solidFill>
                      <a:srgbClr val="000000"/>
                    </a:solidFill>
                    <a:latin typeface="Arial Narrow" pitchFamily="34" charset="0"/>
                  </a:endParaRPr>
                </a:p>
              </p:txBody>
            </p:sp>
            <p:sp>
              <p:nvSpPr>
                <p:cNvPr id="207908" name="25 Rectángulo"/>
                <p:cNvSpPr>
                  <a:spLocks noChangeArrowheads="1"/>
                </p:cNvSpPr>
                <p:nvPr/>
              </p:nvSpPr>
              <p:spPr bwMode="auto">
                <a:xfrm>
                  <a:off x="7143768" y="2571744"/>
                  <a:ext cx="1714512" cy="2286016"/>
                </a:xfrm>
                <a:prstGeom prst="rect">
                  <a:avLst/>
                </a:prstGeom>
                <a:solidFill>
                  <a:srgbClr val="92D050"/>
                </a:solidFill>
                <a:ln w="9525" algn="ctr">
                  <a:noFill/>
                  <a:round/>
                  <a:headEnd/>
                  <a:tailEnd/>
                </a:ln>
              </p:spPr>
              <p:txBody>
                <a:bodyPr rot="10800000" vert="eaVert" anchor="ctr">
                  <a:spAutoFit/>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07909" name="26 CuadroTexto"/>
                <p:cNvSpPr txBox="1">
                  <a:spLocks noChangeArrowheads="1"/>
                </p:cNvSpPr>
                <p:nvPr/>
              </p:nvSpPr>
              <p:spPr bwMode="auto">
                <a:xfrm>
                  <a:off x="2000232" y="2857496"/>
                  <a:ext cx="1285884" cy="715581"/>
                </a:xfrm>
                <a:prstGeom prst="rect">
                  <a:avLst/>
                </a:prstGeom>
                <a:noFill/>
                <a:ln w="9525">
                  <a:noFill/>
                  <a:miter lim="800000"/>
                  <a:headEnd/>
                  <a:tailEnd/>
                </a:ln>
              </p:spPr>
              <p:txBody>
                <a:bodyPr>
                  <a:spAutoFit/>
                </a:bodyPr>
                <a:lstStyle/>
                <a:p>
                  <a:pPr algn="ctr">
                    <a:lnSpc>
                      <a:spcPct val="75000"/>
                    </a:lnSpc>
                  </a:pPr>
                  <a:r>
                    <a:rPr lang="es-CO">
                      <a:solidFill>
                        <a:srgbClr val="000000"/>
                      </a:solidFill>
                      <a:latin typeface="Arial Narrow" pitchFamily="34" charset="0"/>
                      <a:ea typeface="Arial Unicode MS" pitchFamily="34" charset="-128"/>
                      <a:cs typeface="Arial Unicode MS" pitchFamily="34" charset="-128"/>
                    </a:rPr>
                    <a:t>Seguridad Social Integral</a:t>
                  </a:r>
                  <a:endParaRPr lang="es-ES">
                    <a:solidFill>
                      <a:srgbClr val="000000"/>
                    </a:solidFill>
                    <a:latin typeface="Arial Narrow" pitchFamily="34" charset="0"/>
                    <a:ea typeface="Arial Unicode MS" pitchFamily="34" charset="-128"/>
                    <a:cs typeface="Arial Unicode MS" pitchFamily="34" charset="-128"/>
                  </a:endParaRPr>
                </a:p>
              </p:txBody>
            </p:sp>
            <p:sp>
              <p:nvSpPr>
                <p:cNvPr id="207910" name="27 CuadroTexto"/>
                <p:cNvSpPr txBox="1">
                  <a:spLocks noChangeArrowheads="1"/>
                </p:cNvSpPr>
                <p:nvPr/>
              </p:nvSpPr>
              <p:spPr bwMode="auto">
                <a:xfrm>
                  <a:off x="3786182" y="2857496"/>
                  <a:ext cx="1285884" cy="507831"/>
                </a:xfrm>
                <a:prstGeom prst="rect">
                  <a:avLst/>
                </a:prstGeom>
                <a:noFill/>
                <a:ln w="9525">
                  <a:noFill/>
                  <a:miter lim="800000"/>
                  <a:headEnd/>
                  <a:tailEnd/>
                </a:ln>
              </p:spPr>
              <p:txBody>
                <a:bodyPr>
                  <a:spAutoFit/>
                </a:bodyPr>
                <a:lstStyle/>
                <a:p>
                  <a:pPr algn="ctr">
                    <a:lnSpc>
                      <a:spcPct val="75000"/>
                    </a:lnSpc>
                  </a:pPr>
                  <a:r>
                    <a:rPr lang="es-CO">
                      <a:solidFill>
                        <a:srgbClr val="000000"/>
                      </a:solidFill>
                      <a:latin typeface="Arial Narrow" pitchFamily="34" charset="0"/>
                      <a:ea typeface="Arial Unicode MS" pitchFamily="34" charset="-128"/>
                      <a:cs typeface="Arial Unicode MS" pitchFamily="34" charset="-128"/>
                    </a:rPr>
                    <a:t>Acceso a activos</a:t>
                  </a:r>
                  <a:endParaRPr lang="es-ES">
                    <a:solidFill>
                      <a:srgbClr val="000000"/>
                    </a:solidFill>
                    <a:latin typeface="Arial Narrow" pitchFamily="34" charset="0"/>
                    <a:ea typeface="Arial Unicode MS" pitchFamily="34" charset="-128"/>
                    <a:cs typeface="Arial Unicode MS" pitchFamily="34" charset="-128"/>
                  </a:endParaRPr>
                </a:p>
              </p:txBody>
            </p:sp>
            <p:sp>
              <p:nvSpPr>
                <p:cNvPr id="207911" name="28 CuadroTexto"/>
                <p:cNvSpPr txBox="1">
                  <a:spLocks noChangeArrowheads="1"/>
                </p:cNvSpPr>
                <p:nvPr/>
              </p:nvSpPr>
              <p:spPr bwMode="auto">
                <a:xfrm>
                  <a:off x="5572132" y="2857496"/>
                  <a:ext cx="1285884" cy="531478"/>
                </a:xfrm>
                <a:prstGeom prst="rect">
                  <a:avLst/>
                </a:prstGeom>
                <a:noFill/>
                <a:ln w="9525">
                  <a:noFill/>
                  <a:miter lim="800000"/>
                  <a:headEnd/>
                  <a:tailEnd/>
                </a:ln>
              </p:spPr>
              <p:txBody>
                <a:bodyPr>
                  <a:spAutoFit/>
                </a:bodyPr>
                <a:lstStyle/>
                <a:p>
                  <a:pPr algn="ctr">
                    <a:lnSpc>
                      <a:spcPct val="75000"/>
                    </a:lnSpc>
                  </a:pPr>
                  <a:r>
                    <a:rPr lang="es-CO" sz="1700">
                      <a:solidFill>
                        <a:srgbClr val="000000"/>
                      </a:solidFill>
                      <a:latin typeface="Arial Narrow" pitchFamily="34" charset="0"/>
                      <a:ea typeface="Arial Unicode MS" pitchFamily="34" charset="-128"/>
                      <a:cs typeface="Arial Unicode MS" pitchFamily="34" charset="-128"/>
                    </a:rPr>
                    <a:t>Formación en capital humano</a:t>
                  </a:r>
                  <a:endParaRPr lang="es-ES" sz="1700">
                    <a:solidFill>
                      <a:srgbClr val="000000"/>
                    </a:solidFill>
                    <a:latin typeface="Arial Narrow" pitchFamily="34" charset="0"/>
                    <a:ea typeface="Arial Unicode MS" pitchFamily="34" charset="-128"/>
                    <a:cs typeface="Arial Unicode MS" pitchFamily="34" charset="-128"/>
                  </a:endParaRPr>
                </a:p>
              </p:txBody>
            </p:sp>
            <p:sp>
              <p:nvSpPr>
                <p:cNvPr id="207912" name="29 CuadroTexto"/>
                <p:cNvSpPr txBox="1">
                  <a:spLocks noChangeArrowheads="1"/>
                </p:cNvSpPr>
                <p:nvPr/>
              </p:nvSpPr>
              <p:spPr bwMode="auto">
                <a:xfrm>
                  <a:off x="7286644" y="2857961"/>
                  <a:ext cx="1416279" cy="525350"/>
                </a:xfrm>
                <a:prstGeom prst="rect">
                  <a:avLst/>
                </a:prstGeom>
                <a:noFill/>
                <a:ln w="9525">
                  <a:noFill/>
                  <a:miter lim="800000"/>
                  <a:headEnd/>
                  <a:tailEnd/>
                </a:ln>
              </p:spPr>
              <p:txBody>
                <a:bodyPr>
                  <a:spAutoFit/>
                </a:bodyPr>
                <a:lstStyle/>
                <a:p>
                  <a:pPr algn="ctr">
                    <a:lnSpc>
                      <a:spcPct val="75000"/>
                    </a:lnSpc>
                  </a:pPr>
                  <a:r>
                    <a:rPr lang="es-CO" sz="1700">
                      <a:solidFill>
                        <a:srgbClr val="000000"/>
                      </a:solidFill>
                      <a:latin typeface="Arial Narrow" pitchFamily="34" charset="0"/>
                      <a:ea typeface="Arial Unicode MS" pitchFamily="34" charset="-128"/>
                      <a:cs typeface="Arial Unicode MS" pitchFamily="34" charset="-128"/>
                    </a:rPr>
                    <a:t>Manejo de Riesgos Covariantes</a:t>
                  </a:r>
                  <a:endParaRPr lang="es-ES" sz="1700">
                    <a:solidFill>
                      <a:srgbClr val="000000"/>
                    </a:solidFill>
                    <a:latin typeface="Arial Narrow" pitchFamily="34" charset="0"/>
                    <a:ea typeface="Arial Unicode MS" pitchFamily="34" charset="-128"/>
                    <a:cs typeface="Arial Unicode MS" pitchFamily="34" charset="-128"/>
                  </a:endParaRPr>
                </a:p>
              </p:txBody>
            </p:sp>
            <p:sp>
              <p:nvSpPr>
                <p:cNvPr id="207913" name="32 Rectángulo"/>
                <p:cNvSpPr>
                  <a:spLocks noChangeArrowheads="1"/>
                </p:cNvSpPr>
                <p:nvPr/>
              </p:nvSpPr>
              <p:spPr bwMode="auto">
                <a:xfrm>
                  <a:off x="1785918" y="4000504"/>
                  <a:ext cx="7072362" cy="785818"/>
                </a:xfrm>
                <a:prstGeom prst="rect">
                  <a:avLst/>
                </a:prstGeom>
                <a:solidFill>
                  <a:schemeClr val="tx2">
                    <a:alpha val="74901"/>
                  </a:schemeClr>
                </a:solidFill>
                <a:ln w="9525" algn="ctr">
                  <a:noFill/>
                  <a:round/>
                  <a:headEnd/>
                  <a:tailEnd/>
                </a:ln>
              </p:spPr>
              <p:txBody>
                <a:bodyPr rot="10800000" vert="eaVert" anchor="ctr">
                  <a:spAutoFit/>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07914" name="33 CuadroTexto"/>
                <p:cNvSpPr txBox="1">
                  <a:spLocks noChangeArrowheads="1"/>
                </p:cNvSpPr>
                <p:nvPr/>
              </p:nvSpPr>
              <p:spPr bwMode="auto">
                <a:xfrm>
                  <a:off x="1858177" y="4214703"/>
                  <a:ext cx="6785132" cy="232938"/>
                </a:xfrm>
                <a:prstGeom prst="rect">
                  <a:avLst/>
                </a:prstGeom>
                <a:noFill/>
                <a:ln w="9525">
                  <a:noFill/>
                  <a:miter lim="800000"/>
                  <a:headEnd/>
                  <a:tailEnd/>
                </a:ln>
              </p:spPr>
              <p:txBody>
                <a:bodyPr>
                  <a:spAutoFit/>
                </a:bodyPr>
                <a:lstStyle/>
                <a:p>
                  <a:pPr algn="r">
                    <a:lnSpc>
                      <a:spcPct val="75000"/>
                    </a:lnSpc>
                  </a:pPr>
                  <a:r>
                    <a:rPr lang="es-CO">
                      <a:solidFill>
                        <a:schemeClr val="bg1"/>
                      </a:solidFill>
                      <a:latin typeface="Arial Narrow" pitchFamily="34" charset="0"/>
                      <a:ea typeface="Arial Unicode MS" pitchFamily="34" charset="-128"/>
                      <a:cs typeface="Arial Unicode MS" pitchFamily="34" charset="-128"/>
                    </a:rPr>
                    <a:t>S I S T E M A  D E   P R O M O C I Ó N   S O C I A L           </a:t>
                  </a:r>
                  <a:endParaRPr lang="es-ES">
                    <a:solidFill>
                      <a:schemeClr val="bg1"/>
                    </a:solidFill>
                    <a:latin typeface="Arial Narrow" pitchFamily="34" charset="0"/>
                    <a:ea typeface="Arial Unicode MS" pitchFamily="34" charset="-128"/>
                    <a:cs typeface="Arial Unicode MS" pitchFamily="34" charset="-128"/>
                  </a:endParaRPr>
                </a:p>
              </p:txBody>
            </p:sp>
          </p:grpSp>
        </p:grpSp>
        <p:sp>
          <p:nvSpPr>
            <p:cNvPr id="207894" name="37 Abrir llave"/>
            <p:cNvSpPr>
              <a:spLocks/>
            </p:cNvSpPr>
            <p:nvPr/>
          </p:nvSpPr>
          <p:spPr bwMode="auto">
            <a:xfrm>
              <a:off x="714348" y="2214554"/>
              <a:ext cx="907613" cy="3214710"/>
            </a:xfrm>
            <a:prstGeom prst="leftBrace">
              <a:avLst>
                <a:gd name="adj1" fmla="val 8330"/>
                <a:gd name="adj2" fmla="val 50000"/>
              </a:avLst>
            </a:prstGeom>
            <a:noFill/>
            <a:ln w="9525" algn="ctr">
              <a:solidFill>
                <a:schemeClr val="tx1"/>
              </a:solidFill>
              <a:round/>
              <a:headEnd/>
              <a:tailEnd/>
            </a:ln>
          </p:spPr>
          <p:txBody>
            <a:bodyPr rot="10800000" vert="eaVert" anchor="ctr">
              <a:spAutoFit/>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07895" name="38 Abrir llave"/>
            <p:cNvSpPr>
              <a:spLocks/>
            </p:cNvSpPr>
            <p:nvPr/>
          </p:nvSpPr>
          <p:spPr bwMode="auto">
            <a:xfrm>
              <a:off x="1857356" y="4000504"/>
              <a:ext cx="907613" cy="1214446"/>
            </a:xfrm>
            <a:prstGeom prst="leftBrace">
              <a:avLst>
                <a:gd name="adj1" fmla="val 9732"/>
                <a:gd name="adj2" fmla="val 45259"/>
              </a:avLst>
            </a:prstGeom>
            <a:noFill/>
            <a:ln w="9525" algn="ctr">
              <a:solidFill>
                <a:schemeClr val="tx1"/>
              </a:solidFill>
              <a:round/>
              <a:headEnd/>
              <a:tailEnd/>
            </a:ln>
          </p:spPr>
          <p:txBody>
            <a:bodyPr rot="10800000" vert="eaVert" anchor="ctr">
              <a:spAutoFit/>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07896" name="39 CuadroTexto"/>
            <p:cNvSpPr txBox="1">
              <a:spLocks noChangeArrowheads="1"/>
            </p:cNvSpPr>
            <p:nvPr/>
          </p:nvSpPr>
          <p:spPr bwMode="auto">
            <a:xfrm rot="-5400000">
              <a:off x="1066386" y="4431526"/>
              <a:ext cx="928694" cy="501627"/>
            </a:xfrm>
            <a:prstGeom prst="rect">
              <a:avLst/>
            </a:prstGeom>
            <a:noFill/>
            <a:ln w="9525">
              <a:noFill/>
              <a:miter lim="800000"/>
              <a:headEnd/>
              <a:tailEnd/>
            </a:ln>
          </p:spPr>
          <p:txBody>
            <a:bodyPr>
              <a:spAutoFit/>
            </a:bodyPr>
            <a:lstStyle/>
            <a:p>
              <a:pPr algn="ctr">
                <a:lnSpc>
                  <a:spcPct val="75000"/>
                </a:lnSpc>
              </a:pPr>
              <a:r>
                <a:rPr lang="es-CO" sz="1200" b="0">
                  <a:solidFill>
                    <a:srgbClr val="000000"/>
                  </a:solidFill>
                  <a:latin typeface="Arial Narrow" pitchFamily="34" charset="0"/>
                  <a:ea typeface="Arial Unicode MS" pitchFamily="34" charset="-128"/>
                  <a:cs typeface="Arial Unicode MS" pitchFamily="34" charset="-128"/>
                </a:rPr>
                <a:t>Población pobre y vulnerable</a:t>
              </a:r>
              <a:endParaRPr lang="es-ES" sz="1200" b="0">
                <a:solidFill>
                  <a:srgbClr val="000000"/>
                </a:solidFill>
                <a:latin typeface="Arial Narrow" pitchFamily="34" charset="0"/>
                <a:ea typeface="Arial Unicode MS" pitchFamily="34" charset="-128"/>
                <a:cs typeface="Arial Unicode MS" pitchFamily="34" charset="-128"/>
              </a:endParaRPr>
            </a:p>
          </p:txBody>
        </p:sp>
        <p:sp>
          <p:nvSpPr>
            <p:cNvPr id="207897" name="40 CuadroTexto"/>
            <p:cNvSpPr txBox="1">
              <a:spLocks noChangeArrowheads="1"/>
            </p:cNvSpPr>
            <p:nvPr/>
          </p:nvSpPr>
          <p:spPr bwMode="auto">
            <a:xfrm rot="-5400000">
              <a:off x="-433036" y="3532275"/>
              <a:ext cx="1857390" cy="507831"/>
            </a:xfrm>
            <a:prstGeom prst="rect">
              <a:avLst/>
            </a:prstGeom>
            <a:noFill/>
            <a:ln w="9525">
              <a:noFill/>
              <a:miter lim="800000"/>
              <a:headEnd/>
              <a:tailEnd/>
            </a:ln>
          </p:spPr>
          <p:txBody>
            <a:bodyPr>
              <a:spAutoFit/>
            </a:bodyPr>
            <a:lstStyle/>
            <a:p>
              <a:pPr algn="ctr">
                <a:lnSpc>
                  <a:spcPct val="75000"/>
                </a:lnSpc>
              </a:pPr>
              <a:r>
                <a:rPr lang="es-CO" b="0">
                  <a:solidFill>
                    <a:srgbClr val="000000"/>
                  </a:solidFill>
                  <a:latin typeface="Arial Narrow" pitchFamily="34" charset="0"/>
                  <a:ea typeface="Arial Unicode MS" pitchFamily="34" charset="-128"/>
                  <a:cs typeface="Arial Unicode MS" pitchFamily="34" charset="-128"/>
                </a:rPr>
                <a:t>100% de la población</a:t>
              </a:r>
              <a:endParaRPr lang="es-ES" b="0">
                <a:solidFill>
                  <a:srgbClr val="000000"/>
                </a:solidFill>
                <a:latin typeface="Arial Narrow" pitchFamily="34" charset="0"/>
                <a:ea typeface="Arial Unicode MS" pitchFamily="34" charset="-128"/>
                <a:cs typeface="Arial Unicode MS" pitchFamily="34" charset="-128"/>
              </a:endParaRPr>
            </a:p>
          </p:txBody>
        </p:sp>
        <p:sp>
          <p:nvSpPr>
            <p:cNvPr id="207898" name="41 CuadroTexto"/>
            <p:cNvSpPr txBox="1">
              <a:spLocks noChangeArrowheads="1"/>
            </p:cNvSpPr>
            <p:nvPr/>
          </p:nvSpPr>
          <p:spPr bwMode="auto">
            <a:xfrm>
              <a:off x="3072122" y="1643050"/>
              <a:ext cx="5286127" cy="412753"/>
            </a:xfrm>
            <a:prstGeom prst="rect">
              <a:avLst/>
            </a:prstGeom>
            <a:noFill/>
            <a:ln w="9525">
              <a:noFill/>
              <a:miter lim="800000"/>
              <a:headEnd/>
              <a:tailEnd/>
            </a:ln>
          </p:spPr>
          <p:txBody>
            <a:bodyPr>
              <a:spAutoFit/>
            </a:bodyPr>
            <a:lstStyle/>
            <a:p>
              <a:pPr algn="ctr">
                <a:lnSpc>
                  <a:spcPct val="75000"/>
                </a:lnSpc>
              </a:pPr>
              <a:endParaRPr lang="es-CO" sz="2800">
                <a:solidFill>
                  <a:srgbClr val="000000"/>
                </a:solidFill>
                <a:latin typeface="Arial Narrow" pitchFamily="34" charset="0"/>
                <a:ea typeface="Arial Unicode MS" pitchFamily="34" charset="-128"/>
                <a:cs typeface="Arial Unicode MS" pitchFamily="34" charset="-128"/>
              </a:endParaRPr>
            </a:p>
          </p:txBody>
        </p:sp>
        <p:sp>
          <p:nvSpPr>
            <p:cNvPr id="207899" name="42 Flecha derecha"/>
            <p:cNvSpPr>
              <a:spLocks noChangeArrowheads="1"/>
            </p:cNvSpPr>
            <p:nvPr/>
          </p:nvSpPr>
          <p:spPr bwMode="auto">
            <a:xfrm rot="-5400000">
              <a:off x="4822033" y="3893347"/>
              <a:ext cx="428628" cy="357190"/>
            </a:xfrm>
            <a:prstGeom prst="rightArrow">
              <a:avLst>
                <a:gd name="adj1" fmla="val 50000"/>
                <a:gd name="adj2" fmla="val 50000"/>
              </a:avLst>
            </a:prstGeom>
            <a:solidFill>
              <a:srgbClr val="FF0000"/>
            </a:solidFill>
            <a:ln w="9525" algn="ctr">
              <a:solidFill>
                <a:schemeClr val="tx1"/>
              </a:solidFill>
              <a:round/>
              <a:headEnd/>
              <a:tailEnd/>
            </a:ln>
          </p:spPr>
          <p:txBody>
            <a:bodyPr rot="10800000" vert="eaVert" anchor="ctr">
              <a:spAutoFit/>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07900" name="43 Flecha derecha"/>
            <p:cNvSpPr>
              <a:spLocks noChangeArrowheads="1"/>
            </p:cNvSpPr>
            <p:nvPr/>
          </p:nvSpPr>
          <p:spPr bwMode="auto">
            <a:xfrm rot="-5400000">
              <a:off x="3321835" y="3893347"/>
              <a:ext cx="428628" cy="357190"/>
            </a:xfrm>
            <a:prstGeom prst="rightArrow">
              <a:avLst>
                <a:gd name="adj1" fmla="val 50000"/>
                <a:gd name="adj2" fmla="val 50000"/>
              </a:avLst>
            </a:prstGeom>
            <a:solidFill>
              <a:srgbClr val="FF0000"/>
            </a:solidFill>
            <a:ln w="9525" algn="ctr">
              <a:solidFill>
                <a:schemeClr val="tx1"/>
              </a:solidFill>
              <a:round/>
              <a:headEnd/>
              <a:tailEnd/>
            </a:ln>
          </p:spPr>
          <p:txBody>
            <a:bodyPr rot="10800000" vert="eaVert" anchor="ctr">
              <a:spAutoFit/>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07901" name="44 Flecha derecha"/>
            <p:cNvSpPr>
              <a:spLocks noChangeArrowheads="1"/>
            </p:cNvSpPr>
            <p:nvPr/>
          </p:nvSpPr>
          <p:spPr bwMode="auto">
            <a:xfrm rot="-5400000">
              <a:off x="6393669" y="3893347"/>
              <a:ext cx="428628" cy="357190"/>
            </a:xfrm>
            <a:prstGeom prst="rightArrow">
              <a:avLst>
                <a:gd name="adj1" fmla="val 50000"/>
                <a:gd name="adj2" fmla="val 50000"/>
              </a:avLst>
            </a:prstGeom>
            <a:solidFill>
              <a:srgbClr val="FF0000"/>
            </a:solidFill>
            <a:ln w="9525" algn="ctr">
              <a:solidFill>
                <a:schemeClr val="tx1"/>
              </a:solidFill>
              <a:round/>
              <a:headEnd/>
              <a:tailEnd/>
            </a:ln>
          </p:spPr>
          <p:txBody>
            <a:bodyPr rot="10800000" vert="eaVert" anchor="ctr">
              <a:spAutoFit/>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07902" name="45 Flecha derecha"/>
            <p:cNvSpPr>
              <a:spLocks noChangeArrowheads="1"/>
            </p:cNvSpPr>
            <p:nvPr/>
          </p:nvSpPr>
          <p:spPr bwMode="auto">
            <a:xfrm rot="-5400000">
              <a:off x="7965305" y="3893347"/>
              <a:ext cx="428628" cy="357190"/>
            </a:xfrm>
            <a:prstGeom prst="rightArrow">
              <a:avLst>
                <a:gd name="adj1" fmla="val 50000"/>
                <a:gd name="adj2" fmla="val 50000"/>
              </a:avLst>
            </a:prstGeom>
            <a:solidFill>
              <a:srgbClr val="FF0000"/>
            </a:solidFill>
            <a:ln w="9525" algn="ctr">
              <a:solidFill>
                <a:schemeClr val="tx1"/>
              </a:solidFill>
              <a:round/>
              <a:headEnd/>
              <a:tailEnd/>
            </a:ln>
          </p:spPr>
          <p:txBody>
            <a:bodyPr rot="10800000" vert="eaVert" anchor="ctr">
              <a:spAutoFit/>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07903" name="46 Flecha derecha"/>
            <p:cNvSpPr>
              <a:spLocks noChangeArrowheads="1"/>
            </p:cNvSpPr>
            <p:nvPr/>
          </p:nvSpPr>
          <p:spPr bwMode="auto">
            <a:xfrm rot="-5400000">
              <a:off x="1821637" y="3964785"/>
              <a:ext cx="428628" cy="357190"/>
            </a:xfrm>
            <a:prstGeom prst="rightArrow">
              <a:avLst>
                <a:gd name="adj1" fmla="val 50000"/>
                <a:gd name="adj2" fmla="val 50000"/>
              </a:avLst>
            </a:prstGeom>
            <a:solidFill>
              <a:srgbClr val="FF0000"/>
            </a:solidFill>
            <a:ln w="9525" algn="ctr">
              <a:solidFill>
                <a:schemeClr val="tx1"/>
              </a:solidFill>
              <a:round/>
              <a:headEnd/>
              <a:tailEnd/>
            </a:ln>
          </p:spPr>
          <p:txBody>
            <a:bodyPr rot="10800000" vert="eaVert" anchor="ctr">
              <a:spAutoFit/>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grpSp>
      <p:sp>
        <p:nvSpPr>
          <p:cNvPr id="207878" name="Line 113"/>
          <p:cNvSpPr>
            <a:spLocks noChangeShapeType="1"/>
          </p:cNvSpPr>
          <p:nvPr/>
        </p:nvSpPr>
        <p:spPr bwMode="auto">
          <a:xfrm flipH="1">
            <a:off x="2555875" y="5589588"/>
            <a:ext cx="2232025" cy="0"/>
          </a:xfrm>
          <a:prstGeom prst="line">
            <a:avLst/>
          </a:prstGeom>
          <a:noFill/>
          <a:ln w="9525">
            <a:noFill/>
            <a:round/>
            <a:headEnd/>
            <a:tailEnd type="triangle" w="med" len="med"/>
          </a:ln>
        </p:spPr>
        <p:txBody>
          <a:bodyPr rot="10800000" vert="eaVert" anchor="ctr">
            <a:spAutoFit/>
          </a:bodyPr>
          <a:lstStyle/>
          <a:p>
            <a:endParaRPr lang="es-CO"/>
          </a:p>
        </p:txBody>
      </p:sp>
      <p:sp>
        <p:nvSpPr>
          <p:cNvPr id="207879" name="Line 114"/>
          <p:cNvSpPr>
            <a:spLocks noChangeShapeType="1"/>
          </p:cNvSpPr>
          <p:nvPr/>
        </p:nvSpPr>
        <p:spPr bwMode="auto">
          <a:xfrm>
            <a:off x="2555875" y="5589588"/>
            <a:ext cx="0" cy="71437"/>
          </a:xfrm>
          <a:prstGeom prst="line">
            <a:avLst/>
          </a:prstGeom>
          <a:noFill/>
          <a:ln w="9525">
            <a:noFill/>
            <a:round/>
            <a:headEnd/>
            <a:tailEnd type="triangle" w="med" len="med"/>
          </a:ln>
        </p:spPr>
        <p:txBody>
          <a:bodyPr rot="10800000" vert="eaVert" anchor="ctr">
            <a:spAutoFit/>
          </a:bodyPr>
          <a:lstStyle/>
          <a:p>
            <a:endParaRPr lang="es-CO"/>
          </a:p>
        </p:txBody>
      </p:sp>
      <p:sp>
        <p:nvSpPr>
          <p:cNvPr id="242803" name="Rectangle 115"/>
          <p:cNvSpPr>
            <a:spLocks noChangeArrowheads="1"/>
          </p:cNvSpPr>
          <p:nvPr/>
        </p:nvSpPr>
        <p:spPr bwMode="auto">
          <a:xfrm>
            <a:off x="684213" y="1835150"/>
            <a:ext cx="8064500" cy="298450"/>
          </a:xfrm>
          <a:prstGeom prst="rect">
            <a:avLst/>
          </a:prstGeom>
          <a:gradFill rotWithShape="1">
            <a:gsLst>
              <a:gs pos="0">
                <a:srgbClr val="008080">
                  <a:gamma/>
                  <a:shade val="75686"/>
                  <a:invGamma/>
                </a:srgbClr>
              </a:gs>
              <a:gs pos="50000">
                <a:srgbClr val="008080">
                  <a:alpha val="44000"/>
                </a:srgbClr>
              </a:gs>
              <a:gs pos="100000">
                <a:srgbClr val="008080">
                  <a:gamma/>
                  <a:shade val="75686"/>
                  <a:invGamma/>
                </a:srgbClr>
              </a:gs>
            </a:gsLst>
            <a:lin ang="5400000" scaled="1"/>
          </a:gradFill>
          <a:ln w="9525" algn="ctr">
            <a:noFill/>
            <a:miter lim="800000"/>
            <a:headEnd/>
            <a:tailEnd/>
          </a:ln>
          <a:effectLst/>
        </p:spPr>
        <p:txBody>
          <a:bodyPr anchor="ctr">
            <a:spAutoFit/>
          </a:bodyPr>
          <a:lstStyle/>
          <a:p>
            <a:pPr algn="ctr" defTabSz="457200">
              <a:lnSpc>
                <a:spcPct val="75000"/>
              </a:lnSpc>
              <a:defRPr/>
            </a:pPr>
            <a:r>
              <a:rPr lang="es-CO">
                <a:effectLst>
                  <a:outerShdw blurRad="38100" dist="38100" dir="2700000" algn="tl">
                    <a:srgbClr val="FFFFFF"/>
                  </a:outerShdw>
                </a:effectLst>
                <a:latin typeface="Arial Narrow" pitchFamily="34" charset="0"/>
                <a:ea typeface="Arial Unicode MS" pitchFamily="34" charset="-128"/>
                <a:cs typeface="Arial Unicode MS" pitchFamily="34" charset="-128"/>
              </a:rPr>
              <a:t>SISTEMA DE PROTECCIÓN SOCIAL</a:t>
            </a:r>
            <a:endParaRPr lang="es-ES">
              <a:effectLst>
                <a:outerShdw blurRad="38100" dist="38100" dir="2700000" algn="tl">
                  <a:srgbClr val="FFFFFF"/>
                </a:outerShdw>
              </a:effectLst>
              <a:latin typeface="Arial Narrow" pitchFamily="34" charset="0"/>
              <a:ea typeface="Arial Unicode MS" pitchFamily="34" charset="-128"/>
              <a:cs typeface="Arial Unicode MS" pitchFamily="34" charset="-128"/>
            </a:endParaRPr>
          </a:p>
        </p:txBody>
      </p:sp>
      <p:sp>
        <p:nvSpPr>
          <p:cNvPr id="242804" name="Oval 116">
            <a:hlinkClick r:id="rId3" action="ppaction://hlinksldjump"/>
          </p:cNvPr>
          <p:cNvSpPr>
            <a:spLocks noChangeArrowheads="1"/>
          </p:cNvSpPr>
          <p:nvPr/>
        </p:nvSpPr>
        <p:spPr bwMode="auto">
          <a:xfrm>
            <a:off x="3348038" y="3429000"/>
            <a:ext cx="358775" cy="360363"/>
          </a:xfrm>
          <a:prstGeom prst="ellipse">
            <a:avLst/>
          </a:prstGeom>
          <a:solidFill>
            <a:srgbClr val="00B8FF"/>
          </a:solidFill>
          <a:ln w="9525">
            <a:solidFill>
              <a:schemeClr val="tx1"/>
            </a:solidFill>
            <a:round/>
            <a:headEnd/>
            <a:tailEnd/>
          </a:ln>
          <a:effectLst/>
        </p:spPr>
        <p:txBody>
          <a:bodyPr wrap="none" anchor="ctr"/>
          <a:lstStyle/>
          <a:p>
            <a:pPr algn="ctr" defTabSz="457200">
              <a:buClr>
                <a:srgbClr val="000000"/>
              </a:buClr>
              <a:buSzPct val="100000"/>
              <a:buFont typeface="Arial" charset="0"/>
              <a:buNone/>
              <a:defRPr/>
            </a:pPr>
            <a:r>
              <a:rPr lang="es-CO">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1</a:t>
            </a:r>
            <a:endParaRPr lang="es-ES">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242805" name="Oval 117">
            <a:hlinkClick r:id="rId4" action="ppaction://hlinksldjump"/>
          </p:cNvPr>
          <p:cNvSpPr>
            <a:spLocks noChangeArrowheads="1"/>
          </p:cNvSpPr>
          <p:nvPr/>
        </p:nvSpPr>
        <p:spPr bwMode="auto">
          <a:xfrm>
            <a:off x="4872038" y="3416300"/>
            <a:ext cx="358775" cy="360363"/>
          </a:xfrm>
          <a:prstGeom prst="ellipse">
            <a:avLst/>
          </a:prstGeom>
          <a:solidFill>
            <a:srgbClr val="00B8FF"/>
          </a:solidFill>
          <a:ln w="9525">
            <a:solidFill>
              <a:schemeClr val="tx1"/>
            </a:solidFill>
            <a:round/>
            <a:headEnd/>
            <a:tailEnd/>
          </a:ln>
          <a:effectLst/>
        </p:spPr>
        <p:txBody>
          <a:bodyPr wrap="none" anchor="ctr"/>
          <a:lstStyle/>
          <a:p>
            <a:pPr algn="ctr" defTabSz="457200">
              <a:buClr>
                <a:srgbClr val="000000"/>
              </a:buClr>
              <a:buSzPct val="100000"/>
              <a:buFont typeface="Arial" charset="0"/>
              <a:buNone/>
              <a:defRPr/>
            </a:pPr>
            <a:r>
              <a:rPr lang="es-CO">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2</a:t>
            </a:r>
            <a:endParaRPr lang="es-ES">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242806" name="Oval 118">
            <a:hlinkClick r:id="rId5" action="ppaction://hlinksldjump"/>
          </p:cNvPr>
          <p:cNvSpPr>
            <a:spLocks noChangeArrowheads="1"/>
          </p:cNvSpPr>
          <p:nvPr/>
        </p:nvSpPr>
        <p:spPr bwMode="auto">
          <a:xfrm>
            <a:off x="6443663" y="3429000"/>
            <a:ext cx="358775" cy="360363"/>
          </a:xfrm>
          <a:prstGeom prst="ellipse">
            <a:avLst/>
          </a:prstGeom>
          <a:solidFill>
            <a:srgbClr val="00B8FF"/>
          </a:solidFill>
          <a:ln w="9525">
            <a:solidFill>
              <a:schemeClr val="tx1"/>
            </a:solidFill>
            <a:round/>
            <a:headEnd/>
            <a:tailEnd/>
          </a:ln>
          <a:effectLst/>
        </p:spPr>
        <p:txBody>
          <a:bodyPr wrap="none" anchor="ctr"/>
          <a:lstStyle/>
          <a:p>
            <a:pPr algn="ctr" defTabSz="457200">
              <a:buClr>
                <a:srgbClr val="000000"/>
              </a:buClr>
              <a:buSzPct val="100000"/>
              <a:buFont typeface="Arial" charset="0"/>
              <a:buNone/>
              <a:defRPr/>
            </a:pPr>
            <a:r>
              <a:rPr lang="es-CO">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3</a:t>
            </a:r>
            <a:endParaRPr lang="es-ES">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242807" name="Oval 119">
            <a:hlinkClick r:id="rId6" action="ppaction://hlinksldjump"/>
          </p:cNvPr>
          <p:cNvSpPr>
            <a:spLocks noChangeArrowheads="1"/>
          </p:cNvSpPr>
          <p:nvPr/>
        </p:nvSpPr>
        <p:spPr bwMode="auto">
          <a:xfrm>
            <a:off x="2916238" y="4221163"/>
            <a:ext cx="358775" cy="360362"/>
          </a:xfrm>
          <a:prstGeom prst="ellipse">
            <a:avLst/>
          </a:prstGeom>
          <a:solidFill>
            <a:srgbClr val="00B8FF"/>
          </a:solidFill>
          <a:ln w="9525">
            <a:solidFill>
              <a:schemeClr val="tx1"/>
            </a:solidFill>
            <a:round/>
            <a:headEnd/>
            <a:tailEnd/>
          </a:ln>
          <a:effectLst/>
        </p:spPr>
        <p:txBody>
          <a:bodyPr wrap="none" anchor="ctr"/>
          <a:lstStyle/>
          <a:p>
            <a:pPr algn="ctr" defTabSz="457200">
              <a:buClr>
                <a:srgbClr val="000000"/>
              </a:buClr>
              <a:buSzPct val="100000"/>
              <a:buFont typeface="Arial" charset="0"/>
              <a:buNone/>
              <a:defRPr/>
            </a:pPr>
            <a:r>
              <a:rPr lang="es-CO">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5</a:t>
            </a:r>
            <a:endParaRPr lang="es-ES">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242808" name="Oval 120">
            <a:hlinkClick r:id="rId7" action="ppaction://hlinksldjump"/>
          </p:cNvPr>
          <p:cNvSpPr>
            <a:spLocks noChangeArrowheads="1"/>
          </p:cNvSpPr>
          <p:nvPr/>
        </p:nvSpPr>
        <p:spPr bwMode="auto">
          <a:xfrm>
            <a:off x="8027988" y="3429000"/>
            <a:ext cx="358775" cy="360363"/>
          </a:xfrm>
          <a:prstGeom prst="ellipse">
            <a:avLst/>
          </a:prstGeom>
          <a:solidFill>
            <a:srgbClr val="00B8FF"/>
          </a:solidFill>
          <a:ln w="9525">
            <a:solidFill>
              <a:schemeClr val="tx1"/>
            </a:solidFill>
            <a:round/>
            <a:headEnd/>
            <a:tailEnd/>
          </a:ln>
          <a:effectLst/>
        </p:spPr>
        <p:txBody>
          <a:bodyPr wrap="none" anchor="ctr"/>
          <a:lstStyle/>
          <a:p>
            <a:pPr algn="ctr" defTabSz="457200">
              <a:buClr>
                <a:srgbClr val="000000"/>
              </a:buClr>
              <a:buSzPct val="100000"/>
              <a:buFont typeface="Arial" charset="0"/>
              <a:buNone/>
              <a:defRPr/>
            </a:pPr>
            <a:r>
              <a:rPr lang="es-CO">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4</a:t>
            </a:r>
            <a:endParaRPr lang="es-ES">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207888" name="Rectangle 121"/>
          <p:cNvSpPr>
            <a:spLocks noChangeArrowheads="1"/>
          </p:cNvSpPr>
          <p:nvPr/>
        </p:nvSpPr>
        <p:spPr bwMode="auto">
          <a:xfrm>
            <a:off x="2987675" y="4652963"/>
            <a:ext cx="5832475" cy="392112"/>
          </a:xfrm>
          <a:prstGeom prst="rect">
            <a:avLst/>
          </a:prstGeom>
          <a:solidFill>
            <a:schemeClr val="bg1">
              <a:alpha val="54901"/>
            </a:schemeClr>
          </a:solidFill>
          <a:ln w="9525" algn="ctr">
            <a:noFill/>
            <a:miter lim="800000"/>
            <a:headEnd/>
            <a:tailEnd/>
          </a:ln>
        </p:spPr>
        <p:txBody>
          <a:bodyPr wrap="none" anchor="ctr"/>
          <a:lstStyle/>
          <a:p>
            <a:pPr algn="r" defTabSz="457200">
              <a:lnSpc>
                <a:spcPct val="75000"/>
              </a:lnSpc>
            </a:pPr>
            <a:endParaRPr lang="es-CO">
              <a:solidFill>
                <a:schemeClr val="bg1"/>
              </a:solidFill>
              <a:latin typeface="Arial Narrow" pitchFamily="34" charset="0"/>
              <a:ea typeface="Arial Unicode MS" pitchFamily="34" charset="-128"/>
              <a:cs typeface="Arial Unicode MS" pitchFamily="34" charset="-128"/>
            </a:endParaRPr>
          </a:p>
        </p:txBody>
      </p:sp>
      <p:sp>
        <p:nvSpPr>
          <p:cNvPr id="207889" name="Rectangle 122"/>
          <p:cNvSpPr>
            <a:spLocks noChangeArrowheads="1"/>
          </p:cNvSpPr>
          <p:nvPr/>
        </p:nvSpPr>
        <p:spPr bwMode="auto">
          <a:xfrm>
            <a:off x="3059113" y="4710113"/>
            <a:ext cx="2592387" cy="252412"/>
          </a:xfrm>
          <a:prstGeom prst="rect">
            <a:avLst/>
          </a:prstGeom>
          <a:solidFill>
            <a:srgbClr val="CCFFCC">
              <a:alpha val="41960"/>
            </a:srgbClr>
          </a:solidFill>
          <a:ln w="9525" algn="ctr">
            <a:noFill/>
            <a:miter lim="800000"/>
            <a:headEnd/>
            <a:tailEnd/>
          </a:ln>
        </p:spPr>
        <p:txBody>
          <a:bodyPr anchor="ctr">
            <a:spAutoFit/>
          </a:bodyPr>
          <a:lstStyle/>
          <a:p>
            <a:pPr algn="ctr" defTabSz="457200">
              <a:lnSpc>
                <a:spcPct val="75000"/>
              </a:lnSpc>
            </a:pPr>
            <a:r>
              <a:rPr lang="es-CO" sz="1400">
                <a:latin typeface="Arial Narrow" pitchFamily="34" charset="0"/>
                <a:ea typeface="Arial Unicode MS" pitchFamily="34" charset="-128"/>
                <a:cs typeface="Arial Unicode MS" pitchFamily="34" charset="-128"/>
              </a:rPr>
              <a:t>Población Pobre y Vulnerable</a:t>
            </a:r>
            <a:endParaRPr lang="es-ES" sz="1400">
              <a:latin typeface="Arial Narrow" pitchFamily="34" charset="0"/>
              <a:ea typeface="Arial Unicode MS" pitchFamily="34" charset="-128"/>
              <a:cs typeface="Arial Unicode MS" pitchFamily="34" charset="-128"/>
            </a:endParaRPr>
          </a:p>
        </p:txBody>
      </p:sp>
      <p:sp>
        <p:nvSpPr>
          <p:cNvPr id="207890" name="WordArt 124"/>
          <p:cNvSpPr>
            <a:spLocks noChangeArrowheads="1" noChangeShapeType="1" noTextEdit="1"/>
          </p:cNvSpPr>
          <p:nvPr/>
        </p:nvSpPr>
        <p:spPr bwMode="auto">
          <a:xfrm>
            <a:off x="5851525" y="4686300"/>
            <a:ext cx="304800" cy="287338"/>
          </a:xfrm>
          <a:prstGeom prst="rect">
            <a:avLst/>
          </a:prstGeom>
        </p:spPr>
        <p:txBody>
          <a:bodyPr wrap="none" fromWordArt="1">
            <a:prstTxWarp prst="textPlain">
              <a:avLst>
                <a:gd name="adj" fmla="val 50000"/>
              </a:avLst>
            </a:prstTxWarp>
          </a:bodyPr>
          <a:lstStyle/>
          <a:p>
            <a:pPr algn="ctr"/>
            <a:r>
              <a:rPr lang="es-CO" sz="3600" kern="10">
                <a:ln w="9525">
                  <a:noFill/>
                  <a:round/>
                  <a:headEnd/>
                  <a:tailEnd/>
                </a:ln>
                <a:solidFill>
                  <a:srgbClr val="3399FF"/>
                </a:solidFill>
                <a:latin typeface="Arial Black"/>
              </a:rPr>
              <a:t>+</a:t>
            </a:r>
          </a:p>
        </p:txBody>
      </p:sp>
      <p:pic>
        <p:nvPicPr>
          <p:cNvPr id="207891" name="Picture 125"/>
          <p:cNvPicPr>
            <a:picLocks noChangeAspect="1" noChangeArrowheads="1"/>
          </p:cNvPicPr>
          <p:nvPr/>
        </p:nvPicPr>
        <p:blipFill>
          <a:blip r:embed="rId8" cstate="print"/>
          <a:srcRect/>
          <a:stretch>
            <a:fillRect/>
          </a:stretch>
        </p:blipFill>
        <p:spPr bwMode="auto">
          <a:xfrm>
            <a:off x="6372225" y="4689475"/>
            <a:ext cx="2160588" cy="298450"/>
          </a:xfrm>
          <a:prstGeom prst="rect">
            <a:avLst/>
          </a:prstGeom>
          <a:noFill/>
          <a:ln w="9525">
            <a:noFill/>
            <a:miter lim="800000"/>
            <a:headEnd/>
            <a:tailEnd/>
          </a:ln>
        </p:spPr>
      </p:pic>
      <p:sp>
        <p:nvSpPr>
          <p:cNvPr id="42" name="Rectangle 5"/>
          <p:cNvSpPr>
            <a:spLocks noChangeArrowheads="1"/>
          </p:cNvSpPr>
          <p:nvPr/>
        </p:nvSpPr>
        <p:spPr bwMode="auto">
          <a:xfrm>
            <a:off x="3132138" y="0"/>
            <a:ext cx="5832475" cy="1143000"/>
          </a:xfrm>
          <a:prstGeom prst="rect">
            <a:avLst/>
          </a:prstGeom>
          <a:solidFill>
            <a:schemeClr val="bg1"/>
          </a:solidFill>
          <a:ln w="38100">
            <a:solidFill>
              <a:schemeClr val="tx1"/>
            </a:solidFill>
            <a:miter lim="800000"/>
            <a:headEnd/>
            <a:tailEnd/>
          </a:ln>
          <a:effectLst/>
        </p:spPr>
        <p:txBody>
          <a:bodyPr anchor="ctr"/>
          <a:lstStyle/>
          <a:p>
            <a:pPr algn="ctr" defTabSz="457200">
              <a:lnSpc>
                <a:spcPct val="80000"/>
              </a:lnSpc>
              <a:defRPr/>
            </a:pPr>
            <a:r>
              <a:rPr lang="es-ES_tradnl" sz="2400" dirty="0">
                <a:effectLst>
                  <a:outerShdw blurRad="38100" dist="38100" dir="2700000" algn="tl">
                    <a:srgbClr val="C0C0C0"/>
                  </a:outerShdw>
                </a:effectLst>
                <a:latin typeface="Trebuchet MS" pitchFamily="34" charset="0"/>
                <a:ea typeface="Arial Unicode MS" pitchFamily="34" charset="-128"/>
                <a:cs typeface="Arial Unicode MS" pitchFamily="34" charset="-128"/>
              </a:rPr>
              <a:t>2.2 PLAN NACIONAL DE DESARROLLO 2006-2010</a:t>
            </a:r>
          </a:p>
          <a:p>
            <a:pPr algn="ctr" defTabSz="457200">
              <a:lnSpc>
                <a:spcPct val="80000"/>
              </a:lnSpc>
              <a:defRPr/>
            </a:pPr>
            <a:r>
              <a:rPr lang="es-ES_tradnl" sz="2000" dirty="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rPr>
              <a:t>“Estado Comunitario: desarrollo para todos” – Sistema de Protección Social</a:t>
            </a:r>
            <a:endParaRPr lang="es-ES" sz="2400" dirty="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9921" name="Text Box 41"/>
          <p:cNvSpPr txBox="1">
            <a:spLocks noChangeArrowheads="1"/>
          </p:cNvSpPr>
          <p:nvPr/>
        </p:nvSpPr>
        <p:spPr bwMode="auto">
          <a:xfrm>
            <a:off x="179388" y="1268413"/>
            <a:ext cx="3887787" cy="946150"/>
          </a:xfrm>
          <a:prstGeom prst="rect">
            <a:avLst/>
          </a:prstGeom>
          <a:solidFill>
            <a:srgbClr val="3366FF">
              <a:alpha val="25882"/>
            </a:srgbClr>
          </a:solidFill>
          <a:ln w="9525" algn="ctr">
            <a:noFill/>
            <a:miter lim="800000"/>
            <a:headEnd/>
            <a:tailEnd/>
          </a:ln>
        </p:spPr>
        <p:txBody>
          <a:bodyPr>
            <a:spAutoFit/>
          </a:bodyPr>
          <a:lstStyle/>
          <a:p>
            <a:pPr algn="ctr" defTabSz="457200"/>
            <a:r>
              <a:rPr lang="es-CO" sz="2800">
                <a:solidFill>
                  <a:srgbClr val="2F25B3"/>
                </a:solidFill>
                <a:latin typeface="Trebuchet MS" pitchFamily="34" charset="0"/>
                <a:ea typeface="Arial Unicode MS" pitchFamily="34" charset="-128"/>
                <a:cs typeface="Arial Unicode MS" pitchFamily="34" charset="-128"/>
              </a:rPr>
              <a:t>Seguridad Social Integral</a:t>
            </a:r>
          </a:p>
        </p:txBody>
      </p:sp>
      <p:sp>
        <p:nvSpPr>
          <p:cNvPr id="209922" name="Text Box 42"/>
          <p:cNvSpPr txBox="1">
            <a:spLocks noChangeArrowheads="1"/>
          </p:cNvSpPr>
          <p:nvPr/>
        </p:nvSpPr>
        <p:spPr bwMode="auto">
          <a:xfrm>
            <a:off x="4211638" y="1268413"/>
            <a:ext cx="4681537" cy="1920875"/>
          </a:xfrm>
          <a:prstGeom prst="rect">
            <a:avLst/>
          </a:prstGeom>
          <a:solidFill>
            <a:srgbClr val="99CC00">
              <a:alpha val="25882"/>
            </a:srgbClr>
          </a:solidFill>
          <a:ln w="9525" algn="ctr">
            <a:noFill/>
            <a:miter lim="800000"/>
            <a:headEnd/>
            <a:tailEnd/>
          </a:ln>
        </p:spPr>
        <p:txBody>
          <a:bodyPr>
            <a:spAutoFit/>
          </a:bodyPr>
          <a:lstStyle/>
          <a:p>
            <a:pPr defTabSz="457200"/>
            <a:r>
              <a:rPr lang="es-CO" sz="2000">
                <a:latin typeface="Trebuchet MS" pitchFamily="34" charset="0"/>
                <a:ea typeface="Arial Unicode MS" pitchFamily="34" charset="-128"/>
                <a:cs typeface="Arial Unicode MS" pitchFamily="34" charset="-128"/>
              </a:rPr>
              <a:t>Es el pilar fundamental de la Protección Social. Es de carácter universal y promueve el aseguramiento de la población (por sus propios medios o mediante subsidios) a diferentes riesgos.</a:t>
            </a:r>
            <a:endParaRPr lang="es-ES" sz="2000">
              <a:latin typeface="Trebuchet MS" pitchFamily="34" charset="0"/>
              <a:ea typeface="Arial Unicode MS" pitchFamily="34" charset="-128"/>
              <a:cs typeface="Arial Unicode MS" pitchFamily="34" charset="-128"/>
            </a:endParaRPr>
          </a:p>
        </p:txBody>
      </p:sp>
      <p:sp>
        <p:nvSpPr>
          <p:cNvPr id="209923" name="AutoShape 22"/>
          <p:cNvSpPr>
            <a:spLocks noChangeArrowheads="1"/>
          </p:cNvSpPr>
          <p:nvPr/>
        </p:nvSpPr>
        <p:spPr bwMode="auto">
          <a:xfrm rot="5400000">
            <a:off x="1689893" y="2351882"/>
            <a:ext cx="792163" cy="787400"/>
          </a:xfrm>
          <a:prstGeom prst="rightArrow">
            <a:avLst>
              <a:gd name="adj1" fmla="val 50000"/>
              <a:gd name="adj2" fmla="val 34769"/>
            </a:avLst>
          </a:prstGeom>
          <a:solidFill>
            <a:srgbClr val="99CC00"/>
          </a:solidFill>
          <a:ln w="9525">
            <a:noFill/>
            <a:miter lim="800000"/>
            <a:headEnd/>
            <a:tailEnd/>
          </a:ln>
        </p:spPr>
        <p:txBody>
          <a:bodyPr rot="10800000" vert="eaVert" wrap="none" anchor="ctr"/>
          <a:lstStyle/>
          <a:p>
            <a:endParaRPr lang="es-CO" b="0">
              <a:ea typeface="Arial Unicode MS" pitchFamily="34" charset="-128"/>
              <a:cs typeface="Arial Unicode MS" pitchFamily="34" charset="-128"/>
            </a:endParaRPr>
          </a:p>
        </p:txBody>
      </p:sp>
      <p:sp>
        <p:nvSpPr>
          <p:cNvPr id="209924" name="Rectangle 45"/>
          <p:cNvSpPr>
            <a:spLocks noChangeArrowheads="1"/>
          </p:cNvSpPr>
          <p:nvPr/>
        </p:nvSpPr>
        <p:spPr bwMode="auto">
          <a:xfrm>
            <a:off x="179388" y="3644900"/>
            <a:ext cx="2089150" cy="384175"/>
          </a:xfrm>
          <a:prstGeom prst="rect">
            <a:avLst/>
          </a:prstGeom>
          <a:solidFill>
            <a:srgbClr val="99CC00">
              <a:alpha val="50195"/>
            </a:srgbClr>
          </a:solidFill>
          <a:ln w="25400" algn="ctr">
            <a:noFill/>
            <a:miter lim="800000"/>
            <a:headEnd/>
            <a:tailEnd/>
          </a:ln>
        </p:spPr>
        <p:txBody>
          <a:bodyPr anchor="ctr">
            <a:spAutoFit/>
          </a:bodyPr>
          <a:lstStyle/>
          <a:p>
            <a:pPr algn="ctr" defTabSz="457200">
              <a:lnSpc>
                <a:spcPct val="80000"/>
              </a:lnSpc>
            </a:pPr>
            <a:r>
              <a:rPr lang="es-MX" sz="2400">
                <a:latin typeface="Trebuchet MS" pitchFamily="34" charset="0"/>
                <a:ea typeface="Arial Unicode MS" pitchFamily="34" charset="-128"/>
                <a:cs typeface="Arial Unicode MS" pitchFamily="34" charset="-128"/>
              </a:rPr>
              <a:t>Salud</a:t>
            </a:r>
            <a:endParaRPr lang="es-ES" sz="2400">
              <a:latin typeface="Trebuchet MS" pitchFamily="34" charset="0"/>
              <a:ea typeface="Arial Unicode MS" pitchFamily="34" charset="-128"/>
              <a:cs typeface="Arial Unicode MS" pitchFamily="34" charset="-128"/>
            </a:endParaRPr>
          </a:p>
        </p:txBody>
      </p:sp>
      <p:sp>
        <p:nvSpPr>
          <p:cNvPr id="209925" name="Rectangle 50"/>
          <p:cNvSpPr>
            <a:spLocks noChangeArrowheads="1"/>
          </p:cNvSpPr>
          <p:nvPr/>
        </p:nvSpPr>
        <p:spPr bwMode="auto">
          <a:xfrm>
            <a:off x="179388" y="4483100"/>
            <a:ext cx="2089150" cy="676275"/>
          </a:xfrm>
          <a:prstGeom prst="rect">
            <a:avLst/>
          </a:prstGeom>
          <a:solidFill>
            <a:srgbClr val="99CC00">
              <a:alpha val="50195"/>
            </a:srgbClr>
          </a:solidFill>
          <a:ln w="25400" algn="ctr">
            <a:noFill/>
            <a:miter lim="800000"/>
            <a:headEnd/>
            <a:tailEnd/>
          </a:ln>
        </p:spPr>
        <p:txBody>
          <a:bodyPr anchor="ctr">
            <a:spAutoFit/>
          </a:bodyPr>
          <a:lstStyle/>
          <a:p>
            <a:pPr algn="ctr" defTabSz="457200">
              <a:lnSpc>
                <a:spcPct val="80000"/>
              </a:lnSpc>
            </a:pPr>
            <a:r>
              <a:rPr lang="es-MX" sz="2400">
                <a:latin typeface="Trebuchet MS" pitchFamily="34" charset="0"/>
                <a:ea typeface="Arial Unicode MS" pitchFamily="34" charset="-128"/>
                <a:cs typeface="Arial Unicode MS" pitchFamily="34" charset="-128"/>
              </a:rPr>
              <a:t>Riesgos Profesionales</a:t>
            </a:r>
            <a:endParaRPr lang="es-ES" sz="2400">
              <a:latin typeface="Trebuchet MS" pitchFamily="34" charset="0"/>
              <a:ea typeface="Arial Unicode MS" pitchFamily="34" charset="-128"/>
              <a:cs typeface="Arial Unicode MS" pitchFamily="34" charset="-128"/>
            </a:endParaRPr>
          </a:p>
        </p:txBody>
      </p:sp>
      <p:sp>
        <p:nvSpPr>
          <p:cNvPr id="209926" name="Rectangle 52"/>
          <p:cNvSpPr>
            <a:spLocks noChangeArrowheads="1"/>
          </p:cNvSpPr>
          <p:nvPr/>
        </p:nvSpPr>
        <p:spPr bwMode="auto">
          <a:xfrm>
            <a:off x="179388" y="5634038"/>
            <a:ext cx="2089150" cy="676275"/>
          </a:xfrm>
          <a:prstGeom prst="rect">
            <a:avLst/>
          </a:prstGeom>
          <a:solidFill>
            <a:srgbClr val="99CC00">
              <a:alpha val="50195"/>
            </a:srgbClr>
          </a:solidFill>
          <a:ln w="25400" algn="ctr">
            <a:noFill/>
            <a:miter lim="800000"/>
            <a:headEnd/>
            <a:tailEnd/>
          </a:ln>
        </p:spPr>
        <p:txBody>
          <a:bodyPr anchor="ctr">
            <a:spAutoFit/>
          </a:bodyPr>
          <a:lstStyle/>
          <a:p>
            <a:pPr algn="ctr" defTabSz="457200">
              <a:lnSpc>
                <a:spcPct val="80000"/>
              </a:lnSpc>
            </a:pPr>
            <a:r>
              <a:rPr lang="es-MX" sz="2400">
                <a:latin typeface="Trebuchet MS" pitchFamily="34" charset="0"/>
                <a:ea typeface="Arial Unicode MS" pitchFamily="34" charset="-128"/>
                <a:cs typeface="Arial Unicode MS" pitchFamily="34" charset="-128"/>
              </a:rPr>
              <a:t>Protección al Cesante</a:t>
            </a:r>
            <a:endParaRPr lang="es-ES" sz="2400">
              <a:latin typeface="Trebuchet MS" pitchFamily="34" charset="0"/>
              <a:ea typeface="Arial Unicode MS" pitchFamily="34" charset="-128"/>
              <a:cs typeface="Arial Unicode MS" pitchFamily="34" charset="-128"/>
            </a:endParaRPr>
          </a:p>
        </p:txBody>
      </p:sp>
      <p:sp>
        <p:nvSpPr>
          <p:cNvPr id="209927" name="AutoShape 22"/>
          <p:cNvSpPr>
            <a:spLocks noChangeArrowheads="1"/>
          </p:cNvSpPr>
          <p:nvPr/>
        </p:nvSpPr>
        <p:spPr bwMode="auto">
          <a:xfrm>
            <a:off x="2411413" y="3573463"/>
            <a:ext cx="720725" cy="504825"/>
          </a:xfrm>
          <a:prstGeom prst="rightArrow">
            <a:avLst>
              <a:gd name="adj1" fmla="val 50000"/>
              <a:gd name="adj2" fmla="val 49341"/>
            </a:avLst>
          </a:prstGeom>
          <a:solidFill>
            <a:srgbClr val="99CC00"/>
          </a:solidFill>
          <a:ln w="9525">
            <a:noFill/>
            <a:miter lim="800000"/>
            <a:headEnd/>
            <a:tailEnd/>
          </a:ln>
        </p:spPr>
        <p:txBody>
          <a:bodyPr wrap="none" anchor="ctr"/>
          <a:lstStyle/>
          <a:p>
            <a:endParaRPr lang="es-CO" b="0">
              <a:solidFill>
                <a:srgbClr val="CCFF99"/>
              </a:solidFill>
              <a:ea typeface="Arial Unicode MS" pitchFamily="34" charset="-128"/>
              <a:cs typeface="Arial Unicode MS" pitchFamily="34" charset="-128"/>
            </a:endParaRPr>
          </a:p>
        </p:txBody>
      </p:sp>
      <p:sp>
        <p:nvSpPr>
          <p:cNvPr id="209928" name="AutoShape 22"/>
          <p:cNvSpPr>
            <a:spLocks noChangeArrowheads="1"/>
          </p:cNvSpPr>
          <p:nvPr/>
        </p:nvSpPr>
        <p:spPr bwMode="auto">
          <a:xfrm>
            <a:off x="2411413" y="4581525"/>
            <a:ext cx="720725" cy="504825"/>
          </a:xfrm>
          <a:prstGeom prst="rightArrow">
            <a:avLst>
              <a:gd name="adj1" fmla="val 50000"/>
              <a:gd name="adj2" fmla="val 49341"/>
            </a:avLst>
          </a:prstGeom>
          <a:solidFill>
            <a:srgbClr val="99CC00"/>
          </a:solidFill>
          <a:ln w="9525">
            <a:noFill/>
            <a:miter lim="800000"/>
            <a:headEnd/>
            <a:tailEnd/>
          </a:ln>
        </p:spPr>
        <p:txBody>
          <a:bodyPr wrap="none" anchor="ctr"/>
          <a:lstStyle/>
          <a:p>
            <a:endParaRPr lang="es-CO" b="0">
              <a:solidFill>
                <a:srgbClr val="CCFF99"/>
              </a:solidFill>
              <a:ea typeface="Arial Unicode MS" pitchFamily="34" charset="-128"/>
              <a:cs typeface="Arial Unicode MS" pitchFamily="34" charset="-128"/>
            </a:endParaRPr>
          </a:p>
        </p:txBody>
      </p:sp>
      <p:sp>
        <p:nvSpPr>
          <p:cNvPr id="209929" name="AutoShape 22"/>
          <p:cNvSpPr>
            <a:spLocks noChangeArrowheads="1"/>
          </p:cNvSpPr>
          <p:nvPr/>
        </p:nvSpPr>
        <p:spPr bwMode="auto">
          <a:xfrm>
            <a:off x="2411413" y="5700713"/>
            <a:ext cx="720725" cy="504825"/>
          </a:xfrm>
          <a:prstGeom prst="rightArrow">
            <a:avLst>
              <a:gd name="adj1" fmla="val 50000"/>
              <a:gd name="adj2" fmla="val 49341"/>
            </a:avLst>
          </a:prstGeom>
          <a:solidFill>
            <a:srgbClr val="99CC00"/>
          </a:solidFill>
          <a:ln w="9525">
            <a:noFill/>
            <a:miter lim="800000"/>
            <a:headEnd/>
            <a:tailEnd/>
          </a:ln>
        </p:spPr>
        <p:txBody>
          <a:bodyPr wrap="none" anchor="ctr"/>
          <a:lstStyle/>
          <a:p>
            <a:endParaRPr lang="es-CO" b="0">
              <a:solidFill>
                <a:srgbClr val="CCFF99"/>
              </a:solidFill>
              <a:ea typeface="Arial Unicode MS" pitchFamily="34" charset="-128"/>
              <a:cs typeface="Arial Unicode MS" pitchFamily="34" charset="-128"/>
            </a:endParaRPr>
          </a:p>
        </p:txBody>
      </p:sp>
      <p:sp>
        <p:nvSpPr>
          <p:cNvPr id="209930" name="Text Box 56"/>
          <p:cNvSpPr txBox="1">
            <a:spLocks noChangeArrowheads="1"/>
          </p:cNvSpPr>
          <p:nvPr/>
        </p:nvSpPr>
        <p:spPr bwMode="auto">
          <a:xfrm>
            <a:off x="3275013" y="3621088"/>
            <a:ext cx="2376487" cy="457200"/>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Contributivo</a:t>
            </a:r>
          </a:p>
        </p:txBody>
      </p:sp>
      <p:sp>
        <p:nvSpPr>
          <p:cNvPr id="209931" name="Text Box 57"/>
          <p:cNvSpPr txBox="1">
            <a:spLocks noChangeArrowheads="1"/>
          </p:cNvSpPr>
          <p:nvPr/>
        </p:nvSpPr>
        <p:spPr bwMode="auto">
          <a:xfrm>
            <a:off x="6011863" y="3624263"/>
            <a:ext cx="2376487" cy="457200"/>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Subsidiado</a:t>
            </a:r>
          </a:p>
        </p:txBody>
      </p:sp>
      <p:sp>
        <p:nvSpPr>
          <p:cNvPr id="209932" name="Text Box 58"/>
          <p:cNvSpPr txBox="1">
            <a:spLocks noChangeArrowheads="1"/>
          </p:cNvSpPr>
          <p:nvPr/>
        </p:nvSpPr>
        <p:spPr bwMode="auto">
          <a:xfrm>
            <a:off x="3276600" y="4606925"/>
            <a:ext cx="2376488" cy="457200"/>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Empleados</a:t>
            </a:r>
          </a:p>
        </p:txBody>
      </p:sp>
      <p:sp>
        <p:nvSpPr>
          <p:cNvPr id="209933" name="Text Box 59"/>
          <p:cNvSpPr txBox="1">
            <a:spLocks noChangeArrowheads="1"/>
          </p:cNvSpPr>
          <p:nvPr/>
        </p:nvSpPr>
        <p:spPr bwMode="auto">
          <a:xfrm>
            <a:off x="6013450" y="4454525"/>
            <a:ext cx="2662238" cy="822325"/>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Trabajadores Independientes</a:t>
            </a:r>
          </a:p>
        </p:txBody>
      </p:sp>
      <p:sp>
        <p:nvSpPr>
          <p:cNvPr id="209934" name="Text Box 60"/>
          <p:cNvSpPr txBox="1">
            <a:spLocks noChangeArrowheads="1"/>
          </p:cNvSpPr>
          <p:nvPr/>
        </p:nvSpPr>
        <p:spPr bwMode="auto">
          <a:xfrm>
            <a:off x="3276600" y="5721350"/>
            <a:ext cx="1800225" cy="457200"/>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Cesantías</a:t>
            </a:r>
          </a:p>
        </p:txBody>
      </p:sp>
      <p:sp>
        <p:nvSpPr>
          <p:cNvPr id="209935" name="Text Box 61"/>
          <p:cNvSpPr txBox="1">
            <a:spLocks noChangeArrowheads="1"/>
          </p:cNvSpPr>
          <p:nvPr/>
        </p:nvSpPr>
        <p:spPr bwMode="auto">
          <a:xfrm>
            <a:off x="5219700" y="5721350"/>
            <a:ext cx="1800225" cy="457200"/>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Pensiones</a:t>
            </a:r>
          </a:p>
        </p:txBody>
      </p:sp>
      <p:sp>
        <p:nvSpPr>
          <p:cNvPr id="209936" name="Text Box 62"/>
          <p:cNvSpPr txBox="1">
            <a:spLocks noChangeArrowheads="1"/>
          </p:cNvSpPr>
          <p:nvPr/>
        </p:nvSpPr>
        <p:spPr bwMode="auto">
          <a:xfrm>
            <a:off x="7164388" y="5721350"/>
            <a:ext cx="1800225" cy="457200"/>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Subsidios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4498975" y="1139825"/>
            <a:ext cx="4176713" cy="396875"/>
          </a:xfrm>
          <a:prstGeom prst="rect">
            <a:avLst/>
          </a:prstGeom>
          <a:gradFill rotWithShape="1">
            <a:gsLst>
              <a:gs pos="0">
                <a:srgbClr val="666699">
                  <a:gamma/>
                  <a:shade val="66667"/>
                  <a:invGamma/>
                </a:srgbClr>
              </a:gs>
              <a:gs pos="50000">
                <a:srgbClr val="666699"/>
              </a:gs>
              <a:gs pos="100000">
                <a:srgbClr val="666699">
                  <a:gamma/>
                  <a:shade val="66667"/>
                  <a:invGamma/>
                </a:srgbClr>
              </a:gs>
            </a:gsLst>
            <a:lin ang="5400000" scaled="1"/>
          </a:gradFill>
          <a:ln w="9525" algn="ctr">
            <a:noFill/>
            <a:miter lim="800000"/>
            <a:headEnd/>
            <a:tailEnd/>
          </a:ln>
          <a:effectLst/>
        </p:spPr>
        <p:txBody>
          <a:bodyPr>
            <a:spAutoFit/>
          </a:bodyPr>
          <a:lstStyle/>
          <a:p>
            <a:pPr algn="ctr" eaLnBrk="0" hangingPunct="0">
              <a:spcBef>
                <a:spcPct val="20000"/>
              </a:spcBef>
              <a:defRPr/>
            </a:pPr>
            <a:r>
              <a:rPr lang="es-CO" sz="2000">
                <a:solidFill>
                  <a:schemeClr val="bg1"/>
                </a:solidFill>
                <a:effectLst>
                  <a:outerShdw blurRad="38100" dist="38100" dir="2700000" algn="tl">
                    <a:srgbClr val="000000"/>
                  </a:outerShdw>
                </a:effectLst>
                <a:latin typeface="Arial Narrow" pitchFamily="34" charset="0"/>
              </a:rPr>
              <a:t>Alcance</a:t>
            </a:r>
          </a:p>
        </p:txBody>
      </p:sp>
      <p:sp>
        <p:nvSpPr>
          <p:cNvPr id="61444" name="Rectangle 4"/>
          <p:cNvSpPr>
            <a:spLocks noChangeArrowheads="1"/>
          </p:cNvSpPr>
          <p:nvPr/>
        </p:nvSpPr>
        <p:spPr bwMode="auto">
          <a:xfrm>
            <a:off x="323850" y="1139825"/>
            <a:ext cx="3960813" cy="396875"/>
          </a:xfrm>
          <a:prstGeom prst="rect">
            <a:avLst/>
          </a:prstGeom>
          <a:gradFill rotWithShape="1">
            <a:gsLst>
              <a:gs pos="0">
                <a:srgbClr val="666699">
                  <a:gamma/>
                  <a:shade val="66667"/>
                  <a:invGamma/>
                </a:srgbClr>
              </a:gs>
              <a:gs pos="50000">
                <a:srgbClr val="666699"/>
              </a:gs>
              <a:gs pos="100000">
                <a:srgbClr val="666699">
                  <a:gamma/>
                  <a:shade val="66667"/>
                  <a:invGamma/>
                </a:srgbClr>
              </a:gs>
            </a:gsLst>
            <a:lin ang="5400000" scaled="1"/>
          </a:gradFill>
          <a:ln w="9525" algn="ctr">
            <a:noFill/>
            <a:miter lim="800000"/>
            <a:headEnd/>
            <a:tailEnd/>
          </a:ln>
          <a:effectLst/>
        </p:spPr>
        <p:txBody>
          <a:bodyPr>
            <a:spAutoFit/>
          </a:bodyPr>
          <a:lstStyle/>
          <a:p>
            <a:pPr algn="ctr" eaLnBrk="0" hangingPunct="0">
              <a:spcBef>
                <a:spcPct val="20000"/>
              </a:spcBef>
              <a:defRPr/>
            </a:pPr>
            <a:r>
              <a:rPr lang="es-CO" sz="2000">
                <a:solidFill>
                  <a:schemeClr val="bg1"/>
                </a:solidFill>
                <a:effectLst>
                  <a:outerShdw blurRad="38100" dist="38100" dir="2700000" algn="tl">
                    <a:srgbClr val="000000"/>
                  </a:outerShdw>
                </a:effectLst>
                <a:latin typeface="Arial Narrow" pitchFamily="34" charset="0"/>
              </a:rPr>
              <a:t>Objetivo</a:t>
            </a:r>
          </a:p>
        </p:txBody>
      </p:sp>
      <p:sp>
        <p:nvSpPr>
          <p:cNvPr id="108553" name="Text Box 6"/>
          <p:cNvSpPr txBox="1">
            <a:spLocks noChangeArrowheads="1"/>
          </p:cNvSpPr>
          <p:nvPr/>
        </p:nvSpPr>
        <p:spPr bwMode="auto">
          <a:xfrm>
            <a:off x="4498975" y="1643063"/>
            <a:ext cx="4176713" cy="542925"/>
          </a:xfrm>
          <a:prstGeom prst="rect">
            <a:avLst/>
          </a:prstGeom>
          <a:solidFill>
            <a:srgbClr val="B9CEE5"/>
          </a:solidFill>
          <a:ln w="25400" algn="ctr">
            <a:solidFill>
              <a:schemeClr val="accent2"/>
            </a:solidFill>
            <a:miter lim="800000"/>
            <a:headEnd/>
            <a:tailEnd/>
          </a:ln>
        </p:spPr>
        <p:txBody>
          <a:bodyPr/>
          <a:lstStyle/>
          <a:p>
            <a:pPr>
              <a:spcBef>
                <a:spcPct val="50000"/>
              </a:spcBef>
            </a:pPr>
            <a:r>
              <a:rPr lang="es-CO" sz="1200">
                <a:latin typeface="Trebuchet MS" pitchFamily="34" charset="0"/>
                <a:ea typeface="Arial Unicode MS" pitchFamily="34" charset="-128"/>
                <a:cs typeface="Arial Unicode MS" pitchFamily="34" charset="-128"/>
              </a:rPr>
              <a:t>Cobertura universal de </a:t>
            </a:r>
            <a:r>
              <a:rPr lang="es-CO" sz="1200">
                <a:solidFill>
                  <a:srgbClr val="990000"/>
                </a:solidFill>
                <a:latin typeface="Trebuchet MS" pitchFamily="34" charset="0"/>
                <a:ea typeface="Arial Unicode MS" pitchFamily="34" charset="-128"/>
                <a:cs typeface="Arial Unicode MS" pitchFamily="34" charset="-128"/>
              </a:rPr>
              <a:t>régimen subsidiado</a:t>
            </a:r>
            <a:r>
              <a:rPr lang="es-CO" sz="1200">
                <a:latin typeface="Trebuchet MS" pitchFamily="34" charset="0"/>
                <a:ea typeface="Arial Unicode MS" pitchFamily="34" charset="-128"/>
                <a:cs typeface="Arial Unicode MS" pitchFamily="34" charset="-128"/>
              </a:rPr>
              <a:t> para 24.5 millones de personas (8 millones de nuevos afiliados)</a:t>
            </a:r>
          </a:p>
        </p:txBody>
      </p:sp>
      <p:sp>
        <p:nvSpPr>
          <p:cNvPr id="108554" name="Text Box 7"/>
          <p:cNvSpPr txBox="1">
            <a:spLocks noChangeArrowheads="1"/>
          </p:cNvSpPr>
          <p:nvPr/>
        </p:nvSpPr>
        <p:spPr bwMode="auto">
          <a:xfrm>
            <a:off x="4498975" y="2247900"/>
            <a:ext cx="4176713" cy="542925"/>
          </a:xfrm>
          <a:prstGeom prst="rect">
            <a:avLst/>
          </a:prstGeom>
          <a:solidFill>
            <a:srgbClr val="B9CEE5"/>
          </a:solidFill>
          <a:ln w="25400" algn="ctr">
            <a:solidFill>
              <a:schemeClr val="accent2"/>
            </a:solidFill>
            <a:miter lim="800000"/>
            <a:headEnd/>
            <a:tailEnd/>
          </a:ln>
        </p:spPr>
        <p:txBody>
          <a:bodyPr/>
          <a:lstStyle/>
          <a:p>
            <a:pPr>
              <a:spcBef>
                <a:spcPct val="50000"/>
              </a:spcBef>
            </a:pPr>
            <a:r>
              <a:rPr lang="es-CO" sz="1200">
                <a:latin typeface="Trebuchet MS" pitchFamily="34" charset="0"/>
                <a:ea typeface="Arial Unicode MS" pitchFamily="34" charset="-128"/>
                <a:cs typeface="Arial Unicode MS" pitchFamily="34" charset="-128"/>
              </a:rPr>
              <a:t>Cobertura del </a:t>
            </a:r>
            <a:r>
              <a:rPr lang="es-CO" sz="1200">
                <a:solidFill>
                  <a:srgbClr val="990000"/>
                </a:solidFill>
                <a:latin typeface="Trebuchet MS" pitchFamily="34" charset="0"/>
                <a:ea typeface="Arial Unicode MS" pitchFamily="34" charset="-128"/>
                <a:cs typeface="Arial Unicode MS" pitchFamily="34" charset="-128"/>
              </a:rPr>
              <a:t>régimen contributivo</a:t>
            </a:r>
            <a:r>
              <a:rPr lang="es-CO" sz="1200">
                <a:latin typeface="Trebuchet MS" pitchFamily="34" charset="0"/>
                <a:ea typeface="Arial Unicode MS" pitchFamily="34" charset="-128"/>
                <a:cs typeface="Arial Unicode MS" pitchFamily="34" charset="-128"/>
              </a:rPr>
              <a:t> en salud para 17.5 millones de personas (1.5 millones de nuevos afiliados)</a:t>
            </a:r>
          </a:p>
        </p:txBody>
      </p:sp>
      <p:sp>
        <p:nvSpPr>
          <p:cNvPr id="108555" name="Text Box 8"/>
          <p:cNvSpPr txBox="1">
            <a:spLocks noChangeArrowheads="1"/>
          </p:cNvSpPr>
          <p:nvPr/>
        </p:nvSpPr>
        <p:spPr bwMode="auto">
          <a:xfrm>
            <a:off x="4498975" y="2852738"/>
            <a:ext cx="4176713" cy="1081087"/>
          </a:xfrm>
          <a:prstGeom prst="rect">
            <a:avLst/>
          </a:prstGeom>
          <a:solidFill>
            <a:srgbClr val="B9CEE5"/>
          </a:solidFill>
          <a:ln w="25400" algn="ctr">
            <a:solidFill>
              <a:schemeClr val="accent2"/>
            </a:solidFill>
            <a:miter lim="800000"/>
            <a:headEnd/>
            <a:tailEnd/>
          </a:ln>
        </p:spPr>
        <p:txBody>
          <a:bodyPr/>
          <a:lstStyle/>
          <a:p>
            <a:pPr>
              <a:lnSpc>
                <a:spcPct val="80000"/>
              </a:lnSpc>
              <a:spcBef>
                <a:spcPct val="50000"/>
              </a:spcBef>
            </a:pPr>
            <a:r>
              <a:rPr lang="es-ES" sz="1200">
                <a:latin typeface="Trebuchet MS" pitchFamily="34" charset="0"/>
                <a:ea typeface="Arial Unicode MS" pitchFamily="34" charset="-128"/>
                <a:cs typeface="Arial Unicode MS" pitchFamily="34" charset="-128"/>
              </a:rPr>
              <a:t>Salud pública: </a:t>
            </a:r>
          </a:p>
          <a:p>
            <a:pPr>
              <a:lnSpc>
                <a:spcPct val="80000"/>
              </a:lnSpc>
              <a:spcBef>
                <a:spcPct val="50000"/>
              </a:spcBef>
            </a:pPr>
            <a:r>
              <a:rPr lang="es-ES" sz="1200">
                <a:latin typeface="Trebuchet MS" pitchFamily="34" charset="0"/>
                <a:ea typeface="Arial Unicode MS" pitchFamily="34" charset="-128"/>
                <a:cs typeface="Arial Unicode MS" pitchFamily="34" charset="-128"/>
              </a:rPr>
              <a:t>100% de acceso a </a:t>
            </a:r>
            <a:r>
              <a:rPr lang="es-ES" sz="1200">
                <a:solidFill>
                  <a:srgbClr val="990000"/>
                </a:solidFill>
                <a:latin typeface="Trebuchet MS" pitchFamily="34" charset="0"/>
                <a:ea typeface="Arial Unicode MS" pitchFamily="34" charset="-128"/>
                <a:cs typeface="Arial Unicode MS" pitchFamily="34" charset="-128"/>
              </a:rPr>
              <a:t>control prenatal</a:t>
            </a:r>
          </a:p>
          <a:p>
            <a:pPr>
              <a:lnSpc>
                <a:spcPct val="80000"/>
              </a:lnSpc>
              <a:spcBef>
                <a:spcPct val="50000"/>
              </a:spcBef>
            </a:pPr>
            <a:r>
              <a:rPr lang="es-ES" sz="1200">
                <a:latin typeface="Trebuchet MS" pitchFamily="34" charset="0"/>
                <a:ea typeface="Arial Unicode MS" pitchFamily="34" charset="-128"/>
                <a:cs typeface="Arial Unicode MS" pitchFamily="34" charset="-128"/>
              </a:rPr>
              <a:t>95% de </a:t>
            </a:r>
            <a:r>
              <a:rPr lang="es-ES" sz="1200">
                <a:solidFill>
                  <a:srgbClr val="990000"/>
                </a:solidFill>
                <a:latin typeface="Trebuchet MS" pitchFamily="34" charset="0"/>
                <a:ea typeface="Arial Unicode MS" pitchFamily="34" charset="-128"/>
                <a:cs typeface="Arial Unicode MS" pitchFamily="34" charset="-128"/>
              </a:rPr>
              <a:t>atención institucional del parto</a:t>
            </a:r>
          </a:p>
          <a:p>
            <a:pPr>
              <a:lnSpc>
                <a:spcPct val="80000"/>
              </a:lnSpc>
              <a:spcBef>
                <a:spcPct val="50000"/>
              </a:spcBef>
            </a:pPr>
            <a:r>
              <a:rPr lang="es-ES" sz="1200">
                <a:latin typeface="Trebuchet MS" pitchFamily="34" charset="0"/>
                <a:ea typeface="Arial Unicode MS" pitchFamily="34" charset="-128"/>
                <a:cs typeface="Arial Unicode MS" pitchFamily="34" charset="-128"/>
              </a:rPr>
              <a:t>75% de prevalencia de uso de </a:t>
            </a:r>
            <a:r>
              <a:rPr lang="es-ES" sz="1200">
                <a:solidFill>
                  <a:srgbClr val="990000"/>
                </a:solidFill>
                <a:latin typeface="Trebuchet MS" pitchFamily="34" charset="0"/>
                <a:ea typeface="Arial Unicode MS" pitchFamily="34" charset="-128"/>
                <a:cs typeface="Arial Unicode MS" pitchFamily="34" charset="-128"/>
              </a:rPr>
              <a:t>métodos modernos de planificación.</a:t>
            </a:r>
            <a:endParaRPr lang="es-CO" sz="1200">
              <a:solidFill>
                <a:srgbClr val="990000"/>
              </a:solidFill>
              <a:latin typeface="Trebuchet MS" pitchFamily="34" charset="0"/>
              <a:ea typeface="Arial Unicode MS" pitchFamily="34" charset="-128"/>
              <a:cs typeface="Arial Unicode MS" pitchFamily="34" charset="-128"/>
            </a:endParaRPr>
          </a:p>
        </p:txBody>
      </p:sp>
      <p:sp>
        <p:nvSpPr>
          <p:cNvPr id="108556" name="Text Box 9"/>
          <p:cNvSpPr txBox="1">
            <a:spLocks noChangeArrowheads="1"/>
          </p:cNvSpPr>
          <p:nvPr/>
        </p:nvSpPr>
        <p:spPr bwMode="auto">
          <a:xfrm>
            <a:off x="4500563" y="4005263"/>
            <a:ext cx="4176712" cy="330200"/>
          </a:xfrm>
          <a:prstGeom prst="rect">
            <a:avLst/>
          </a:prstGeom>
          <a:solidFill>
            <a:srgbClr val="B9CEE5"/>
          </a:solidFill>
          <a:ln w="25400" algn="ctr">
            <a:solidFill>
              <a:schemeClr val="accent2"/>
            </a:solidFill>
            <a:miter lim="800000"/>
            <a:headEnd/>
            <a:tailEnd/>
          </a:ln>
        </p:spPr>
        <p:txBody>
          <a:bodyPr/>
          <a:lstStyle/>
          <a:p>
            <a:pPr>
              <a:spcBef>
                <a:spcPct val="50000"/>
              </a:spcBef>
            </a:pPr>
            <a:r>
              <a:rPr lang="es-CO" sz="1200">
                <a:latin typeface="Trebuchet MS" pitchFamily="34" charset="0"/>
                <a:ea typeface="Arial Unicode MS" pitchFamily="34" charset="-128"/>
                <a:cs typeface="Arial Unicode MS" pitchFamily="34" charset="-128"/>
              </a:rPr>
              <a:t>Pasar del 26.7 al 38 % de </a:t>
            </a:r>
            <a:r>
              <a:rPr lang="es-CO" sz="1200">
                <a:solidFill>
                  <a:srgbClr val="990000"/>
                </a:solidFill>
                <a:latin typeface="Trebuchet MS" pitchFamily="34" charset="0"/>
                <a:ea typeface="Arial Unicode MS" pitchFamily="34" charset="-128"/>
                <a:cs typeface="Arial Unicode MS" pitchFamily="34" charset="-128"/>
              </a:rPr>
              <a:t>cobertura en pensiones</a:t>
            </a:r>
          </a:p>
        </p:txBody>
      </p:sp>
      <p:sp>
        <p:nvSpPr>
          <p:cNvPr id="108557" name="Text Box 10"/>
          <p:cNvSpPr txBox="1">
            <a:spLocks noChangeArrowheads="1"/>
          </p:cNvSpPr>
          <p:nvPr/>
        </p:nvSpPr>
        <p:spPr bwMode="auto">
          <a:xfrm>
            <a:off x="4500563" y="4365625"/>
            <a:ext cx="4176712" cy="542925"/>
          </a:xfrm>
          <a:prstGeom prst="rect">
            <a:avLst/>
          </a:prstGeom>
          <a:solidFill>
            <a:srgbClr val="B9CEE5"/>
          </a:solidFill>
          <a:ln w="25400" algn="ctr">
            <a:solidFill>
              <a:schemeClr val="accent2"/>
            </a:solidFill>
            <a:miter lim="800000"/>
            <a:headEnd/>
            <a:tailEnd/>
          </a:ln>
        </p:spPr>
        <p:txBody>
          <a:bodyPr/>
          <a:lstStyle/>
          <a:p>
            <a:pPr>
              <a:spcBef>
                <a:spcPct val="50000"/>
              </a:spcBef>
            </a:pPr>
            <a:r>
              <a:rPr lang="es-CO" sz="1200">
                <a:latin typeface="Trebuchet MS" pitchFamily="34" charset="0"/>
                <a:ea typeface="Arial Unicode MS" pitchFamily="34" charset="-128"/>
                <a:cs typeface="Arial Unicode MS" pitchFamily="34" charset="-128"/>
              </a:rPr>
              <a:t>Pasar de 5.3 millones a 6.2 millones de </a:t>
            </a:r>
            <a:r>
              <a:rPr lang="es-CO" sz="1200">
                <a:solidFill>
                  <a:srgbClr val="990000"/>
                </a:solidFill>
                <a:latin typeface="Trebuchet MS" pitchFamily="34" charset="0"/>
                <a:ea typeface="Arial Unicode MS" pitchFamily="34" charset="-128"/>
                <a:cs typeface="Arial Unicode MS" pitchFamily="34" charset="-128"/>
              </a:rPr>
              <a:t>afiliados a riegos profesionales. </a:t>
            </a:r>
          </a:p>
        </p:txBody>
      </p:sp>
      <p:sp>
        <p:nvSpPr>
          <p:cNvPr id="61451" name="Text Box 11"/>
          <p:cNvSpPr txBox="1">
            <a:spLocks noChangeArrowheads="1"/>
          </p:cNvSpPr>
          <p:nvPr/>
        </p:nvSpPr>
        <p:spPr bwMode="auto">
          <a:xfrm>
            <a:off x="3168650" y="252413"/>
            <a:ext cx="2593975" cy="701675"/>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ES" sz="240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rPr>
              <a:t>Seguridad Social Integral</a:t>
            </a:r>
            <a:endParaRPr lang="es-CO" sz="240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sp>
        <p:nvSpPr>
          <p:cNvPr id="108559" name="AutoShape 16"/>
          <p:cNvSpPr>
            <a:spLocks noChangeArrowheads="1"/>
          </p:cNvSpPr>
          <p:nvPr/>
        </p:nvSpPr>
        <p:spPr bwMode="auto">
          <a:xfrm>
            <a:off x="8763000" y="1844675"/>
            <a:ext cx="323850" cy="1008063"/>
          </a:xfrm>
          <a:prstGeom prst="curvedLeftArrow">
            <a:avLst>
              <a:gd name="adj1" fmla="val 62255"/>
              <a:gd name="adj2" fmla="val 124510"/>
              <a:gd name="adj3" fmla="val 33333"/>
            </a:avLst>
          </a:prstGeom>
          <a:gradFill rotWithShape="1">
            <a:gsLst>
              <a:gs pos="0">
                <a:srgbClr val="444466"/>
              </a:gs>
              <a:gs pos="50000">
                <a:srgbClr val="666699"/>
              </a:gs>
              <a:gs pos="100000">
                <a:srgbClr val="444466"/>
              </a:gs>
            </a:gsLst>
            <a:lin ang="5400000" scaled="1"/>
          </a:gradFill>
          <a:ln w="9525">
            <a:noFill/>
            <a:miter lim="800000"/>
            <a:headEnd/>
            <a:tailEnd/>
          </a:ln>
        </p:spPr>
        <p:txBody>
          <a:bodyPr wrap="none" anchor="ctr">
            <a:spAutoFit/>
          </a:bodyPr>
          <a:lstStyle/>
          <a:p>
            <a:endParaRPr lang="es-CO" b="0">
              <a:ea typeface="Arial Unicode MS" pitchFamily="34" charset="-128"/>
              <a:cs typeface="Arial Unicode MS" pitchFamily="34" charset="-128"/>
            </a:endParaRPr>
          </a:p>
        </p:txBody>
      </p:sp>
      <p:sp>
        <p:nvSpPr>
          <p:cNvPr id="61457" name="AutoShape 17"/>
          <p:cNvSpPr>
            <a:spLocks noChangeArrowheads="1"/>
          </p:cNvSpPr>
          <p:nvPr/>
        </p:nvSpPr>
        <p:spPr bwMode="auto">
          <a:xfrm>
            <a:off x="4211638" y="6021388"/>
            <a:ext cx="1427162" cy="296862"/>
          </a:xfrm>
          <a:prstGeom prst="homePlate">
            <a:avLst>
              <a:gd name="adj" fmla="val 125128"/>
            </a:avLst>
          </a:prstGeom>
          <a:solidFill>
            <a:srgbClr val="666699"/>
          </a:solidFill>
          <a:ln w="25400" algn="ctr">
            <a:solidFill>
              <a:srgbClr val="000080"/>
            </a:solidFill>
            <a:miter lim="800000"/>
            <a:headEnd/>
            <a:tailEnd/>
          </a:ln>
          <a:effectLst/>
        </p:spPr>
        <p:txBody>
          <a:bodyPr anchor="ctr"/>
          <a:lstStyle/>
          <a:p>
            <a:pPr algn="ctr">
              <a:defRPr/>
            </a:pPr>
            <a:r>
              <a:rPr lang="es-E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2002</a:t>
            </a:r>
            <a:endPar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61458" name="AutoShape 18"/>
          <p:cNvSpPr>
            <a:spLocks noChangeArrowheads="1"/>
          </p:cNvSpPr>
          <p:nvPr/>
        </p:nvSpPr>
        <p:spPr bwMode="auto">
          <a:xfrm>
            <a:off x="5795963" y="6021388"/>
            <a:ext cx="1441450" cy="287337"/>
          </a:xfrm>
          <a:prstGeom prst="chevron">
            <a:avLst>
              <a:gd name="adj" fmla="val 125415"/>
            </a:avLst>
          </a:prstGeom>
          <a:solidFill>
            <a:srgbClr val="666699"/>
          </a:solidFill>
          <a:ln w="25400" algn="ctr">
            <a:solidFill>
              <a:srgbClr val="000080"/>
            </a:solidFill>
            <a:miter lim="800000"/>
            <a:headEnd/>
            <a:tailEnd/>
          </a:ln>
          <a:effectLst/>
        </p:spPr>
        <p:txBody>
          <a:bodyPr anchor="ctr"/>
          <a:lstStyle/>
          <a:p>
            <a:pPr algn="ctr">
              <a:defRPr/>
            </a:pPr>
            <a:r>
              <a:rPr lang="es-CO" sz="1200" dirty="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Actual</a:t>
            </a:r>
          </a:p>
        </p:txBody>
      </p:sp>
      <p:sp>
        <p:nvSpPr>
          <p:cNvPr id="61460" name="Text Box 20"/>
          <p:cNvSpPr txBox="1">
            <a:spLocks noChangeArrowheads="1"/>
          </p:cNvSpPr>
          <p:nvPr/>
        </p:nvSpPr>
        <p:spPr bwMode="auto">
          <a:xfrm>
            <a:off x="395288" y="6021388"/>
            <a:ext cx="3529012" cy="301625"/>
          </a:xfrm>
          <a:prstGeom prst="rect">
            <a:avLst/>
          </a:prstGeom>
          <a:solidFill>
            <a:srgbClr val="666699"/>
          </a:solidFill>
          <a:ln w="25400" algn="ctr">
            <a:solidFill>
              <a:schemeClr val="accent2"/>
            </a:solidFill>
            <a:miter lim="800000"/>
            <a:headEnd/>
            <a:tailEnd/>
          </a:ln>
          <a:effectLst/>
        </p:spPr>
        <p:txBody>
          <a:bodyPr/>
          <a:lstStyle/>
          <a:p>
            <a:pPr algn="ctr">
              <a:spcBef>
                <a:spcPct val="50000"/>
              </a:spcBef>
              <a:defRPr/>
            </a:pPr>
            <a:r>
              <a:rPr lang="es-E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META</a:t>
            </a:r>
            <a:endPar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61461" name="Text Box 21"/>
          <p:cNvSpPr txBox="1">
            <a:spLocks noChangeArrowheads="1"/>
          </p:cNvSpPr>
          <p:nvPr/>
        </p:nvSpPr>
        <p:spPr bwMode="auto">
          <a:xfrm>
            <a:off x="395288" y="4941888"/>
            <a:ext cx="3529012" cy="301625"/>
          </a:xfrm>
          <a:prstGeom prst="rect">
            <a:avLst/>
          </a:prstGeom>
          <a:solidFill>
            <a:srgbClr val="CCECFF"/>
          </a:solidFill>
          <a:ln w="25400" algn="ctr">
            <a:solidFill>
              <a:schemeClr val="accent2"/>
            </a:solidFill>
            <a:miter lim="800000"/>
            <a:headEnd/>
            <a:tailEnd/>
          </a:ln>
          <a:effectLst/>
        </p:spPr>
        <p:txBody>
          <a:bodyPr/>
          <a:lstStyle/>
          <a:p>
            <a:pPr>
              <a:spcBef>
                <a:spcPct val="20000"/>
              </a:spcBef>
              <a:defRPr/>
            </a:pPr>
            <a:r>
              <a:rPr lang="es-CO" sz="1200">
                <a:solidFill>
                  <a:schemeClr val="accent2"/>
                </a:solidFill>
                <a:latin typeface="Trebuchet MS" pitchFamily="34" charset="0"/>
                <a:ea typeface="Arial Unicode MS" pitchFamily="34" charset="-128"/>
                <a:cs typeface="Arial Unicode MS" pitchFamily="34" charset="-128"/>
              </a:rPr>
              <a:t>Afiliados al Régimen Subsidiado de Salud</a:t>
            </a:r>
          </a:p>
          <a:p>
            <a:pPr>
              <a:spcBef>
                <a:spcPct val="20000"/>
              </a:spcBef>
              <a:defRPr/>
            </a:pPr>
            <a:endParaRPr lang="es-CO" sz="1200">
              <a:solidFill>
                <a:schemeClr val="accent2"/>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108565" name="Text Box 22"/>
          <p:cNvSpPr txBox="1">
            <a:spLocks noChangeArrowheads="1"/>
          </p:cNvSpPr>
          <p:nvPr/>
        </p:nvSpPr>
        <p:spPr bwMode="auto">
          <a:xfrm>
            <a:off x="4140200" y="4941888"/>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ES" sz="1200">
                <a:solidFill>
                  <a:schemeClr val="accent2"/>
                </a:solidFill>
                <a:latin typeface="Trebuchet MS" pitchFamily="34" charset="0"/>
                <a:ea typeface="Arial Unicode MS" pitchFamily="34" charset="-128"/>
                <a:cs typeface="Arial Unicode MS" pitchFamily="34" charset="-128"/>
              </a:rPr>
              <a:t>55% (11.4 m)</a:t>
            </a: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108566" name="Text Box 23"/>
          <p:cNvSpPr txBox="1">
            <a:spLocks noChangeArrowheads="1"/>
          </p:cNvSpPr>
          <p:nvPr/>
        </p:nvSpPr>
        <p:spPr bwMode="auto">
          <a:xfrm>
            <a:off x="5724525" y="4941888"/>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ES" sz="1200">
                <a:solidFill>
                  <a:schemeClr val="accent2"/>
                </a:solidFill>
                <a:latin typeface="Trebuchet MS" pitchFamily="34" charset="0"/>
                <a:ea typeface="Arial Unicode MS" pitchFamily="34" charset="-128"/>
                <a:cs typeface="Arial Unicode MS" pitchFamily="34" charset="-128"/>
              </a:rPr>
              <a:t>90% (23 m)</a:t>
            </a: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108568" name="Text Box 25"/>
          <p:cNvSpPr txBox="1">
            <a:spLocks noChangeArrowheads="1"/>
          </p:cNvSpPr>
          <p:nvPr/>
        </p:nvSpPr>
        <p:spPr bwMode="auto">
          <a:xfrm>
            <a:off x="395288" y="5300663"/>
            <a:ext cx="3529012" cy="301625"/>
          </a:xfrm>
          <a:prstGeom prst="rect">
            <a:avLst/>
          </a:prstGeom>
          <a:solidFill>
            <a:srgbClr val="CCECFF"/>
          </a:solidFill>
          <a:ln w="25400" algn="ctr">
            <a:solidFill>
              <a:schemeClr val="accent2"/>
            </a:solidFill>
            <a:miter lim="800000"/>
            <a:headEnd/>
            <a:tailEnd/>
          </a:ln>
        </p:spPr>
        <p:txBody>
          <a:bodyPr/>
          <a:lstStyle/>
          <a:p>
            <a:pPr>
              <a:spcBef>
                <a:spcPct val="20000"/>
              </a:spcBef>
            </a:pPr>
            <a:r>
              <a:rPr lang="es-ES" sz="1200">
                <a:solidFill>
                  <a:schemeClr val="accent2"/>
                </a:solidFill>
                <a:latin typeface="Trebuchet MS" pitchFamily="34" charset="0"/>
                <a:ea typeface="Arial Unicode MS" pitchFamily="34" charset="-128"/>
                <a:cs typeface="Arial Unicode MS" pitchFamily="34" charset="-128"/>
              </a:rPr>
              <a:t>Afiliados al Régimen Contributivo (millones)</a:t>
            </a: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108569" name="Text Box 26"/>
          <p:cNvSpPr txBox="1">
            <a:spLocks noChangeArrowheads="1"/>
          </p:cNvSpPr>
          <p:nvPr/>
        </p:nvSpPr>
        <p:spPr bwMode="auto">
          <a:xfrm>
            <a:off x="4140200" y="5300663"/>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CO" sz="1200">
                <a:solidFill>
                  <a:schemeClr val="accent2"/>
                </a:solidFill>
                <a:latin typeface="Trebuchet MS" pitchFamily="34" charset="0"/>
                <a:ea typeface="Arial Unicode MS" pitchFamily="34" charset="-128"/>
                <a:cs typeface="Arial Unicode MS" pitchFamily="34" charset="-128"/>
              </a:rPr>
              <a:t>12.6</a:t>
            </a:r>
          </a:p>
        </p:txBody>
      </p:sp>
      <p:sp>
        <p:nvSpPr>
          <p:cNvPr id="108570" name="Text Box 27"/>
          <p:cNvSpPr txBox="1">
            <a:spLocks noChangeArrowheads="1"/>
          </p:cNvSpPr>
          <p:nvPr/>
        </p:nvSpPr>
        <p:spPr bwMode="auto">
          <a:xfrm>
            <a:off x="5724525" y="5300663"/>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ES" sz="1200">
                <a:solidFill>
                  <a:schemeClr val="accent2"/>
                </a:solidFill>
                <a:latin typeface="Trebuchet MS" pitchFamily="34" charset="0"/>
                <a:ea typeface="Arial Unicode MS" pitchFamily="34" charset="-128"/>
                <a:cs typeface="Arial Unicode MS" pitchFamily="34" charset="-128"/>
              </a:rPr>
              <a:t>17.6</a:t>
            </a: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108572" name="Text Box 29"/>
          <p:cNvSpPr txBox="1">
            <a:spLocks noChangeArrowheads="1"/>
          </p:cNvSpPr>
          <p:nvPr/>
        </p:nvSpPr>
        <p:spPr bwMode="auto">
          <a:xfrm>
            <a:off x="395288" y="5661025"/>
            <a:ext cx="3529012" cy="301625"/>
          </a:xfrm>
          <a:prstGeom prst="rect">
            <a:avLst/>
          </a:prstGeom>
          <a:solidFill>
            <a:srgbClr val="CCECFF"/>
          </a:solidFill>
          <a:ln w="25400" algn="ctr">
            <a:solidFill>
              <a:schemeClr val="accent2"/>
            </a:solidFill>
            <a:miter lim="800000"/>
            <a:headEnd/>
            <a:tailEnd/>
          </a:ln>
        </p:spPr>
        <p:txBody>
          <a:bodyPr/>
          <a:lstStyle/>
          <a:p>
            <a:pPr>
              <a:spcBef>
                <a:spcPct val="20000"/>
              </a:spcBef>
            </a:pPr>
            <a:r>
              <a:rPr lang="es-ES" sz="1200">
                <a:solidFill>
                  <a:schemeClr val="accent2"/>
                </a:solidFill>
                <a:latin typeface="Trebuchet MS" pitchFamily="34" charset="0"/>
                <a:ea typeface="Arial Unicode MS" pitchFamily="34" charset="-128"/>
                <a:cs typeface="Arial Unicode MS" pitchFamily="34" charset="-128"/>
              </a:rPr>
              <a:t>Afiliados a pensiones (%)</a:t>
            </a: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108573" name="Text Box 30"/>
          <p:cNvSpPr txBox="1">
            <a:spLocks noChangeArrowheads="1"/>
          </p:cNvSpPr>
          <p:nvPr/>
        </p:nvSpPr>
        <p:spPr bwMode="auto">
          <a:xfrm>
            <a:off x="4140200" y="5661025"/>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CO" sz="1200">
                <a:solidFill>
                  <a:schemeClr val="accent2"/>
                </a:solidFill>
                <a:latin typeface="Trebuchet MS" pitchFamily="34" charset="0"/>
                <a:ea typeface="Arial Unicode MS" pitchFamily="34" charset="-128"/>
                <a:cs typeface="Arial Unicode MS" pitchFamily="34" charset="-128"/>
              </a:rPr>
              <a:t>23.5%</a:t>
            </a:r>
          </a:p>
        </p:txBody>
      </p:sp>
      <p:sp>
        <p:nvSpPr>
          <p:cNvPr id="108574" name="Text Box 31"/>
          <p:cNvSpPr txBox="1">
            <a:spLocks noChangeArrowheads="1"/>
          </p:cNvSpPr>
          <p:nvPr/>
        </p:nvSpPr>
        <p:spPr bwMode="auto">
          <a:xfrm>
            <a:off x="5724525" y="5648325"/>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CO" sz="1200">
                <a:solidFill>
                  <a:schemeClr val="accent2"/>
                </a:solidFill>
                <a:latin typeface="Trebuchet MS" pitchFamily="34" charset="0"/>
                <a:ea typeface="Arial Unicode MS" pitchFamily="34" charset="-128"/>
                <a:cs typeface="Arial Unicode MS" pitchFamily="34" charset="-128"/>
              </a:rPr>
              <a:t>30.3%</a:t>
            </a:r>
          </a:p>
        </p:txBody>
      </p:sp>
      <p:sp>
        <p:nvSpPr>
          <p:cNvPr id="2" name="Text Box 11"/>
          <p:cNvSpPr txBox="1">
            <a:spLocks noChangeArrowheads="1"/>
          </p:cNvSpPr>
          <p:nvPr/>
        </p:nvSpPr>
        <p:spPr bwMode="auto">
          <a:xfrm>
            <a:off x="5903913" y="214313"/>
            <a:ext cx="2954337" cy="774700"/>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ES">
                <a:effectLst>
                  <a:outerShdw blurRad="38100" dist="38100" dir="2700000" algn="tl">
                    <a:srgbClr val="C0C0C0"/>
                  </a:outerShdw>
                </a:effectLst>
                <a:latin typeface="Trebuchet MS" pitchFamily="34" charset="0"/>
                <a:ea typeface="Arial Unicode MS" pitchFamily="34" charset="-128"/>
                <a:cs typeface="Arial Unicode MS" pitchFamily="34" charset="-128"/>
              </a:rPr>
              <a:t>Salud, Riesgos Profesionales, Protección al Cesante</a:t>
            </a:r>
            <a:endParaRPr lang="es-CO">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ext Box 3"/>
          <p:cNvSpPr txBox="1">
            <a:spLocks noChangeArrowheads="1"/>
          </p:cNvSpPr>
          <p:nvPr/>
        </p:nvSpPr>
        <p:spPr bwMode="auto">
          <a:xfrm>
            <a:off x="179388" y="1268413"/>
            <a:ext cx="3887787" cy="519112"/>
          </a:xfrm>
          <a:prstGeom prst="rect">
            <a:avLst/>
          </a:prstGeom>
          <a:solidFill>
            <a:srgbClr val="3366FF">
              <a:alpha val="25882"/>
            </a:srgbClr>
          </a:solidFill>
          <a:ln w="9525" algn="ctr">
            <a:noFill/>
            <a:miter lim="800000"/>
            <a:headEnd/>
            <a:tailEnd/>
          </a:ln>
        </p:spPr>
        <p:txBody>
          <a:bodyPr>
            <a:spAutoFit/>
          </a:bodyPr>
          <a:lstStyle/>
          <a:p>
            <a:pPr algn="ctr" defTabSz="457200"/>
            <a:r>
              <a:rPr lang="es-CO" sz="2800">
                <a:solidFill>
                  <a:srgbClr val="2F25B3"/>
                </a:solidFill>
                <a:latin typeface="Trebuchet MS" pitchFamily="34" charset="0"/>
                <a:ea typeface="Arial Unicode MS" pitchFamily="34" charset="-128"/>
                <a:cs typeface="Arial Unicode MS" pitchFamily="34" charset="-128"/>
              </a:rPr>
              <a:t>Acceso a Activos</a:t>
            </a:r>
          </a:p>
        </p:txBody>
      </p:sp>
      <p:sp>
        <p:nvSpPr>
          <p:cNvPr id="214018" name="Text Box 4"/>
          <p:cNvSpPr txBox="1">
            <a:spLocks noChangeArrowheads="1"/>
          </p:cNvSpPr>
          <p:nvPr/>
        </p:nvSpPr>
        <p:spPr bwMode="auto">
          <a:xfrm>
            <a:off x="4211638" y="1268413"/>
            <a:ext cx="4681537" cy="1311275"/>
          </a:xfrm>
          <a:prstGeom prst="rect">
            <a:avLst/>
          </a:prstGeom>
          <a:solidFill>
            <a:srgbClr val="99CC00">
              <a:alpha val="25882"/>
            </a:srgbClr>
          </a:solidFill>
          <a:ln w="9525" algn="ctr">
            <a:noFill/>
            <a:miter lim="800000"/>
            <a:headEnd/>
            <a:tailEnd/>
          </a:ln>
        </p:spPr>
        <p:txBody>
          <a:bodyPr>
            <a:spAutoFit/>
          </a:bodyPr>
          <a:lstStyle/>
          <a:p>
            <a:pPr defTabSz="457200"/>
            <a:r>
              <a:rPr lang="es-CO" sz="2000">
                <a:latin typeface="Trebuchet MS" pitchFamily="34" charset="0"/>
                <a:ea typeface="Arial Unicode MS" pitchFamily="34" charset="-128"/>
                <a:cs typeface="Arial Unicode MS" pitchFamily="34" charset="-128"/>
              </a:rPr>
              <a:t>Apoyo a las familias para que generen ingresos y adquieran activos, como herramienta para mejorar sus condiciones de vida.</a:t>
            </a:r>
            <a:endParaRPr lang="es-ES" sz="2000">
              <a:latin typeface="Trebuchet MS" pitchFamily="34" charset="0"/>
              <a:ea typeface="Arial Unicode MS" pitchFamily="34" charset="-128"/>
              <a:cs typeface="Arial Unicode MS" pitchFamily="34" charset="-128"/>
            </a:endParaRPr>
          </a:p>
        </p:txBody>
      </p:sp>
      <p:sp>
        <p:nvSpPr>
          <p:cNvPr id="214019" name="AutoShape 22"/>
          <p:cNvSpPr>
            <a:spLocks noChangeArrowheads="1"/>
          </p:cNvSpPr>
          <p:nvPr/>
        </p:nvSpPr>
        <p:spPr bwMode="auto">
          <a:xfrm rot="5400000">
            <a:off x="1689894" y="1918494"/>
            <a:ext cx="792162" cy="787400"/>
          </a:xfrm>
          <a:prstGeom prst="rightArrow">
            <a:avLst>
              <a:gd name="adj1" fmla="val 50000"/>
              <a:gd name="adj2" fmla="val 34769"/>
            </a:avLst>
          </a:prstGeom>
          <a:solidFill>
            <a:srgbClr val="99CC00"/>
          </a:solidFill>
          <a:ln w="9525">
            <a:noFill/>
            <a:miter lim="800000"/>
            <a:headEnd/>
            <a:tailEnd/>
          </a:ln>
        </p:spPr>
        <p:txBody>
          <a:bodyPr rot="10800000" vert="eaVert" wrap="none" anchor="ctr"/>
          <a:lstStyle/>
          <a:p>
            <a:endParaRPr lang="es-CO" b="0">
              <a:ea typeface="Arial Unicode MS" pitchFamily="34" charset="-128"/>
              <a:cs typeface="Arial Unicode MS" pitchFamily="34" charset="-128"/>
            </a:endParaRPr>
          </a:p>
        </p:txBody>
      </p:sp>
      <p:sp>
        <p:nvSpPr>
          <p:cNvPr id="214020" name="Rectangle 6"/>
          <p:cNvSpPr>
            <a:spLocks noChangeArrowheads="1"/>
          </p:cNvSpPr>
          <p:nvPr/>
        </p:nvSpPr>
        <p:spPr bwMode="auto">
          <a:xfrm>
            <a:off x="179388" y="3330575"/>
            <a:ext cx="2089150" cy="676275"/>
          </a:xfrm>
          <a:prstGeom prst="rect">
            <a:avLst/>
          </a:prstGeom>
          <a:solidFill>
            <a:srgbClr val="99CC00">
              <a:alpha val="50195"/>
            </a:srgbClr>
          </a:solidFill>
          <a:ln w="25400" algn="ctr">
            <a:noFill/>
            <a:miter lim="800000"/>
            <a:headEnd/>
            <a:tailEnd/>
          </a:ln>
        </p:spPr>
        <p:txBody>
          <a:bodyPr anchor="ctr">
            <a:spAutoFit/>
          </a:bodyPr>
          <a:lstStyle/>
          <a:p>
            <a:pPr algn="ctr" defTabSz="457200">
              <a:lnSpc>
                <a:spcPct val="80000"/>
              </a:lnSpc>
            </a:pPr>
            <a:r>
              <a:rPr lang="es-MX" sz="2400">
                <a:latin typeface="Trebuchet MS" pitchFamily="34" charset="0"/>
                <a:ea typeface="Arial Unicode MS" pitchFamily="34" charset="-128"/>
                <a:cs typeface="Arial Unicode MS" pitchFamily="34" charset="-128"/>
              </a:rPr>
              <a:t>Físicos - Financieros</a:t>
            </a:r>
            <a:endParaRPr lang="es-ES" sz="2400">
              <a:latin typeface="Trebuchet MS" pitchFamily="34" charset="0"/>
              <a:ea typeface="Arial Unicode MS" pitchFamily="34" charset="-128"/>
              <a:cs typeface="Arial Unicode MS" pitchFamily="34" charset="-128"/>
            </a:endParaRPr>
          </a:p>
        </p:txBody>
      </p:sp>
      <p:sp>
        <p:nvSpPr>
          <p:cNvPr id="214021" name="AutoShape 22"/>
          <p:cNvSpPr>
            <a:spLocks noChangeArrowheads="1"/>
          </p:cNvSpPr>
          <p:nvPr/>
        </p:nvSpPr>
        <p:spPr bwMode="auto">
          <a:xfrm>
            <a:off x="2411413" y="3405188"/>
            <a:ext cx="720725" cy="504825"/>
          </a:xfrm>
          <a:prstGeom prst="rightArrow">
            <a:avLst>
              <a:gd name="adj1" fmla="val 50000"/>
              <a:gd name="adj2" fmla="val 49341"/>
            </a:avLst>
          </a:prstGeom>
          <a:solidFill>
            <a:srgbClr val="99CC00"/>
          </a:solidFill>
          <a:ln w="9525">
            <a:noFill/>
            <a:miter lim="800000"/>
            <a:headEnd/>
            <a:tailEnd/>
          </a:ln>
        </p:spPr>
        <p:txBody>
          <a:bodyPr wrap="none" anchor="ctr"/>
          <a:lstStyle/>
          <a:p>
            <a:endParaRPr lang="es-CO" b="0">
              <a:solidFill>
                <a:srgbClr val="CCFF99"/>
              </a:solidFill>
              <a:ea typeface="Arial Unicode MS" pitchFamily="34" charset="-128"/>
              <a:cs typeface="Arial Unicode MS" pitchFamily="34" charset="-128"/>
            </a:endParaRPr>
          </a:p>
        </p:txBody>
      </p:sp>
      <p:sp>
        <p:nvSpPr>
          <p:cNvPr id="214022" name="Text Box 16"/>
          <p:cNvSpPr txBox="1">
            <a:spLocks noChangeArrowheads="1"/>
          </p:cNvSpPr>
          <p:nvPr/>
        </p:nvSpPr>
        <p:spPr bwMode="auto">
          <a:xfrm>
            <a:off x="3276600" y="3068638"/>
            <a:ext cx="1800225" cy="1187450"/>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Vivienda – Serv. Públicos</a:t>
            </a:r>
          </a:p>
        </p:txBody>
      </p:sp>
      <p:sp>
        <p:nvSpPr>
          <p:cNvPr id="214023" name="Text Box 17"/>
          <p:cNvSpPr txBox="1">
            <a:spLocks noChangeArrowheads="1"/>
          </p:cNvSpPr>
          <p:nvPr/>
        </p:nvSpPr>
        <p:spPr bwMode="auto">
          <a:xfrm>
            <a:off x="5219700" y="3228975"/>
            <a:ext cx="1800225" cy="822325"/>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Servicios Financ.</a:t>
            </a:r>
          </a:p>
        </p:txBody>
      </p:sp>
      <p:sp>
        <p:nvSpPr>
          <p:cNvPr id="214024" name="Text Box 18"/>
          <p:cNvSpPr txBox="1">
            <a:spLocks noChangeArrowheads="1"/>
          </p:cNvSpPr>
          <p:nvPr/>
        </p:nvSpPr>
        <p:spPr bwMode="auto">
          <a:xfrm>
            <a:off x="7164388" y="3378200"/>
            <a:ext cx="1800225" cy="457200"/>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Seguros</a:t>
            </a:r>
          </a:p>
        </p:txBody>
      </p:sp>
      <p:pic>
        <p:nvPicPr>
          <p:cNvPr id="214025" name="Picture 11" descr="À"/>
          <p:cNvPicPr>
            <a:picLocks noChangeAspect="1" noChangeArrowheads="1"/>
          </p:cNvPicPr>
          <p:nvPr/>
        </p:nvPicPr>
        <p:blipFill>
          <a:blip r:embed="rId3" cstate="print"/>
          <a:srcRect/>
          <a:stretch>
            <a:fillRect/>
          </a:stretch>
        </p:blipFill>
        <p:spPr bwMode="auto">
          <a:xfrm>
            <a:off x="611188" y="4724400"/>
            <a:ext cx="3671887" cy="1296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444500" y="2339975"/>
            <a:ext cx="8229600" cy="2520950"/>
          </a:xfrm>
          <a:prstGeom prst="rect">
            <a:avLst/>
          </a:prstGeom>
          <a:noFill/>
          <a:ln w="9525">
            <a:noFill/>
            <a:miter lim="800000"/>
            <a:headEnd/>
            <a:tailEnd/>
          </a:ln>
        </p:spPr>
        <p:txBody>
          <a:bodyPr/>
          <a:lstStyle/>
          <a:p>
            <a:pPr algn="ctr" eaLnBrk="0" hangingPunct="0">
              <a:spcBef>
                <a:spcPct val="20000"/>
              </a:spcBef>
            </a:pPr>
            <a:endParaRPr lang="es-CO" sz="3200">
              <a:solidFill>
                <a:srgbClr val="808080"/>
              </a:solidFill>
              <a:latin typeface="Arial Narrow" pitchFamily="34" charset="0"/>
            </a:endParaRPr>
          </a:p>
          <a:p>
            <a:pPr algn="ctr" eaLnBrk="0" hangingPunct="0">
              <a:spcBef>
                <a:spcPct val="20000"/>
              </a:spcBef>
            </a:pPr>
            <a:endParaRPr lang="es-CO" sz="3200">
              <a:solidFill>
                <a:srgbClr val="808080"/>
              </a:solidFill>
              <a:latin typeface="Arial Narrow" pitchFamily="34" charset="0"/>
            </a:endParaRPr>
          </a:p>
        </p:txBody>
      </p:sp>
      <p:sp>
        <p:nvSpPr>
          <p:cNvPr id="23554" name="Text Box 8"/>
          <p:cNvSpPr txBox="1">
            <a:spLocks noChangeArrowheads="1"/>
          </p:cNvSpPr>
          <p:nvPr/>
        </p:nvSpPr>
        <p:spPr bwMode="auto">
          <a:xfrm>
            <a:off x="1428750" y="1643063"/>
            <a:ext cx="6337300" cy="4186237"/>
          </a:xfrm>
          <a:prstGeom prst="rect">
            <a:avLst/>
          </a:prstGeom>
          <a:noFill/>
          <a:ln w="9525">
            <a:noFill/>
            <a:miter lim="800000"/>
            <a:headEnd/>
            <a:tailEnd/>
          </a:ln>
        </p:spPr>
        <p:txBody>
          <a:bodyPr>
            <a:spAutoFit/>
          </a:bodyPr>
          <a:lstStyle/>
          <a:p>
            <a:pPr algn="ctr">
              <a:spcBef>
                <a:spcPct val="50000"/>
              </a:spcBef>
            </a:pPr>
            <a:r>
              <a:rPr lang="es-CO" sz="2800">
                <a:latin typeface="Trebuchet MS" pitchFamily="34" charset="0"/>
              </a:rPr>
              <a:t>SUSTENTACION DEL V INFORME DEL ESTADO COLOMBIANO ANTE EL COMITÉ DEL PACTO DE DERECHOS ECONÓMICOS, SOCIALES Y CULTURALES.   </a:t>
            </a:r>
          </a:p>
          <a:p>
            <a:pPr algn="ctr">
              <a:spcBef>
                <a:spcPct val="50000"/>
              </a:spcBef>
            </a:pPr>
            <a:endParaRPr lang="es-CO" sz="2800">
              <a:latin typeface="Trebuchet MS" pitchFamily="34" charset="0"/>
            </a:endParaRPr>
          </a:p>
          <a:p>
            <a:pPr algn="ctr">
              <a:spcBef>
                <a:spcPct val="50000"/>
              </a:spcBef>
            </a:pPr>
            <a:endParaRPr lang="es-CO" sz="2800">
              <a:latin typeface="Trebuchet MS" pitchFamily="34" charset="0"/>
            </a:endParaRPr>
          </a:p>
          <a:p>
            <a:pPr algn="ctr">
              <a:spcBef>
                <a:spcPct val="50000"/>
              </a:spcBef>
            </a:pPr>
            <a:r>
              <a:rPr lang="es-CO" sz="2800">
                <a:latin typeface="Trebuchet MS" pitchFamily="34" charset="0"/>
              </a:rPr>
              <a:t>GINEBRA, MAYO 3 DE 2010</a:t>
            </a:r>
            <a:endParaRPr lang="es-ES" sz="2800">
              <a:latin typeface="Trebuchet MS"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5"/>
          <p:cNvSpPr>
            <a:spLocks noChangeArrowheads="1"/>
          </p:cNvSpPr>
          <p:nvPr/>
        </p:nvSpPr>
        <p:spPr bwMode="auto">
          <a:xfrm>
            <a:off x="4656138" y="1204913"/>
            <a:ext cx="4164012" cy="396875"/>
          </a:xfrm>
          <a:prstGeom prst="rect">
            <a:avLst/>
          </a:prstGeom>
          <a:gradFill rotWithShape="1">
            <a:gsLst>
              <a:gs pos="0">
                <a:srgbClr val="666699">
                  <a:gamma/>
                  <a:shade val="66667"/>
                  <a:invGamma/>
                </a:srgbClr>
              </a:gs>
              <a:gs pos="50000">
                <a:srgbClr val="666699"/>
              </a:gs>
              <a:gs pos="100000">
                <a:srgbClr val="666699">
                  <a:gamma/>
                  <a:shade val="66667"/>
                  <a:invGamma/>
                </a:srgbClr>
              </a:gs>
            </a:gsLst>
            <a:lin ang="5400000" scaled="1"/>
          </a:gradFill>
          <a:ln w="9525" algn="ctr">
            <a:noFill/>
            <a:miter lim="800000"/>
            <a:headEnd/>
            <a:tailEnd/>
          </a:ln>
          <a:effectLst/>
        </p:spPr>
        <p:txBody>
          <a:bodyPr>
            <a:spAutoFit/>
          </a:bodyPr>
          <a:lstStyle/>
          <a:p>
            <a:pPr algn="ctr" eaLnBrk="0" hangingPunct="0">
              <a:spcBef>
                <a:spcPct val="20000"/>
              </a:spcBef>
              <a:defRPr/>
            </a:pPr>
            <a:r>
              <a:rPr lang="es-CO" sz="2000">
                <a:solidFill>
                  <a:schemeClr val="bg1"/>
                </a:solidFill>
                <a:effectLst>
                  <a:outerShdw blurRad="38100" dist="38100" dir="2700000" algn="tl">
                    <a:srgbClr val="000000"/>
                  </a:outerShdw>
                </a:effectLst>
                <a:latin typeface="Arial Narrow" pitchFamily="34" charset="0"/>
              </a:rPr>
              <a:t>Alcance</a:t>
            </a:r>
          </a:p>
        </p:txBody>
      </p:sp>
      <p:sp>
        <p:nvSpPr>
          <p:cNvPr id="79878" name="Rectangle 6"/>
          <p:cNvSpPr>
            <a:spLocks noChangeArrowheads="1"/>
          </p:cNvSpPr>
          <p:nvPr/>
        </p:nvSpPr>
        <p:spPr bwMode="auto">
          <a:xfrm>
            <a:off x="392113" y="1204913"/>
            <a:ext cx="3960812" cy="396875"/>
          </a:xfrm>
          <a:prstGeom prst="rect">
            <a:avLst/>
          </a:prstGeom>
          <a:gradFill rotWithShape="1">
            <a:gsLst>
              <a:gs pos="0">
                <a:srgbClr val="666699">
                  <a:gamma/>
                  <a:shade val="66667"/>
                  <a:invGamma/>
                </a:srgbClr>
              </a:gs>
              <a:gs pos="50000">
                <a:srgbClr val="666699"/>
              </a:gs>
              <a:gs pos="100000">
                <a:srgbClr val="666699">
                  <a:gamma/>
                  <a:shade val="66667"/>
                  <a:invGamma/>
                </a:srgbClr>
              </a:gs>
            </a:gsLst>
            <a:lin ang="5400000" scaled="1"/>
          </a:gradFill>
          <a:ln w="9525" algn="ctr">
            <a:noFill/>
            <a:miter lim="800000"/>
            <a:headEnd/>
            <a:tailEnd/>
          </a:ln>
          <a:effectLst/>
        </p:spPr>
        <p:txBody>
          <a:bodyPr>
            <a:spAutoFit/>
          </a:bodyPr>
          <a:lstStyle/>
          <a:p>
            <a:pPr algn="ctr" eaLnBrk="0" hangingPunct="0">
              <a:spcBef>
                <a:spcPct val="20000"/>
              </a:spcBef>
              <a:defRPr/>
            </a:pPr>
            <a:r>
              <a:rPr lang="es-CO" sz="2000">
                <a:solidFill>
                  <a:schemeClr val="bg1"/>
                </a:solidFill>
                <a:effectLst>
                  <a:outerShdw blurRad="38100" dist="38100" dir="2700000" algn="tl">
                    <a:srgbClr val="000000"/>
                  </a:outerShdw>
                </a:effectLst>
                <a:latin typeface="Arial Narrow" pitchFamily="34" charset="0"/>
              </a:rPr>
              <a:t>Objetivo</a:t>
            </a:r>
          </a:p>
        </p:txBody>
      </p:sp>
      <p:sp>
        <p:nvSpPr>
          <p:cNvPr id="216068" name="Text Box 7"/>
          <p:cNvSpPr txBox="1">
            <a:spLocks noChangeArrowheads="1"/>
          </p:cNvSpPr>
          <p:nvPr/>
        </p:nvSpPr>
        <p:spPr bwMode="auto">
          <a:xfrm>
            <a:off x="4640263" y="1701800"/>
            <a:ext cx="4179887" cy="755650"/>
          </a:xfrm>
          <a:prstGeom prst="rect">
            <a:avLst/>
          </a:prstGeom>
          <a:solidFill>
            <a:srgbClr val="B9CEE5"/>
          </a:solidFill>
          <a:ln w="25400" algn="ctr">
            <a:solidFill>
              <a:schemeClr val="accent2"/>
            </a:solidFill>
            <a:miter lim="800000"/>
            <a:headEnd/>
            <a:tailEnd/>
          </a:ln>
        </p:spPr>
        <p:txBody>
          <a:bodyPr>
            <a:spAutoFit/>
          </a:bodyPr>
          <a:lstStyle/>
          <a:p>
            <a:pPr>
              <a:spcBef>
                <a:spcPct val="50000"/>
              </a:spcBef>
            </a:pPr>
            <a:r>
              <a:rPr lang="es-ES" sz="1400" b="0">
                <a:latin typeface="Trebuchet MS" pitchFamily="34" charset="0"/>
                <a:ea typeface="Arial Unicode MS" pitchFamily="34" charset="-128"/>
                <a:cs typeface="Arial Unicode MS" pitchFamily="34" charset="-128"/>
              </a:rPr>
              <a:t>Optimizar las fuentes de financiación mediante la creación de </a:t>
            </a:r>
            <a:r>
              <a:rPr lang="es-ES" sz="1400">
                <a:solidFill>
                  <a:srgbClr val="990000"/>
                </a:solidFill>
                <a:latin typeface="Trebuchet MS" pitchFamily="34" charset="0"/>
                <a:ea typeface="Arial Unicode MS" pitchFamily="34" charset="-128"/>
                <a:cs typeface="Arial Unicode MS" pitchFamily="34" charset="-128"/>
              </a:rPr>
              <a:t>bolsas departamentales de recursos</a:t>
            </a:r>
            <a:endParaRPr lang="es-CO" sz="1400">
              <a:solidFill>
                <a:srgbClr val="990000"/>
              </a:solidFill>
              <a:latin typeface="Trebuchet MS" pitchFamily="34" charset="0"/>
              <a:ea typeface="Arial Unicode MS" pitchFamily="34" charset="-128"/>
              <a:cs typeface="Arial Unicode MS" pitchFamily="34" charset="-128"/>
            </a:endParaRPr>
          </a:p>
        </p:txBody>
      </p:sp>
      <p:sp>
        <p:nvSpPr>
          <p:cNvPr id="216069" name="Text Box 8"/>
          <p:cNvSpPr txBox="1">
            <a:spLocks noChangeArrowheads="1"/>
          </p:cNvSpPr>
          <p:nvPr/>
        </p:nvSpPr>
        <p:spPr bwMode="auto">
          <a:xfrm>
            <a:off x="4643438" y="2636838"/>
            <a:ext cx="4179887" cy="542925"/>
          </a:xfrm>
          <a:prstGeom prst="rect">
            <a:avLst/>
          </a:prstGeom>
          <a:solidFill>
            <a:srgbClr val="B9CEE5"/>
          </a:solidFill>
          <a:ln w="25400" algn="ctr">
            <a:solidFill>
              <a:schemeClr val="accent2"/>
            </a:solidFill>
            <a:miter lim="800000"/>
            <a:headEnd/>
            <a:tailEnd/>
          </a:ln>
        </p:spPr>
        <p:txBody>
          <a:bodyPr>
            <a:spAutoFit/>
          </a:bodyPr>
          <a:lstStyle/>
          <a:p>
            <a:pPr>
              <a:spcBef>
                <a:spcPct val="50000"/>
              </a:spcBef>
            </a:pPr>
            <a:r>
              <a:rPr lang="es-ES" sz="1400" b="0">
                <a:latin typeface="Trebuchet MS" pitchFamily="34" charset="0"/>
                <a:ea typeface="Arial Unicode MS" pitchFamily="34" charset="-128"/>
                <a:cs typeface="Arial Unicode MS" pitchFamily="34" charset="-128"/>
              </a:rPr>
              <a:t>Lograr la ejecución de los </a:t>
            </a:r>
            <a:r>
              <a:rPr lang="es-ES" sz="1400">
                <a:solidFill>
                  <a:srgbClr val="990000"/>
                </a:solidFill>
                <a:latin typeface="Trebuchet MS" pitchFamily="34" charset="0"/>
                <a:ea typeface="Arial Unicode MS" pitchFamily="34" charset="-128"/>
                <a:cs typeface="Arial Unicode MS" pitchFamily="34" charset="-128"/>
              </a:rPr>
              <a:t>Planes Departamentales de Agua y Saneamiento</a:t>
            </a:r>
            <a:endParaRPr lang="es-CO" sz="1400">
              <a:solidFill>
                <a:srgbClr val="990000"/>
              </a:solidFill>
              <a:latin typeface="Trebuchet MS" pitchFamily="34" charset="0"/>
              <a:ea typeface="Arial Unicode MS" pitchFamily="34" charset="-128"/>
              <a:cs typeface="Arial Unicode MS" pitchFamily="34" charset="-128"/>
            </a:endParaRPr>
          </a:p>
        </p:txBody>
      </p:sp>
      <p:sp>
        <p:nvSpPr>
          <p:cNvPr id="216075" name="Text Box 14"/>
          <p:cNvSpPr txBox="1">
            <a:spLocks noChangeArrowheads="1"/>
          </p:cNvSpPr>
          <p:nvPr/>
        </p:nvSpPr>
        <p:spPr bwMode="auto">
          <a:xfrm>
            <a:off x="4643438" y="4149725"/>
            <a:ext cx="4179887" cy="755650"/>
          </a:xfrm>
          <a:prstGeom prst="rect">
            <a:avLst/>
          </a:prstGeom>
          <a:solidFill>
            <a:srgbClr val="B9CEE5"/>
          </a:solidFill>
          <a:ln w="25400" algn="ctr">
            <a:solidFill>
              <a:schemeClr val="accent2"/>
            </a:solidFill>
            <a:miter lim="800000"/>
            <a:headEnd/>
            <a:tailEnd/>
          </a:ln>
        </p:spPr>
        <p:txBody>
          <a:bodyPr>
            <a:spAutoFit/>
          </a:bodyPr>
          <a:lstStyle/>
          <a:p>
            <a:pPr>
              <a:spcBef>
                <a:spcPct val="50000"/>
              </a:spcBef>
            </a:pPr>
            <a:r>
              <a:rPr lang="es-CO" sz="1400" b="0">
                <a:solidFill>
                  <a:srgbClr val="000000"/>
                </a:solidFill>
                <a:latin typeface="Trebuchet MS" pitchFamily="34" charset="0"/>
                <a:ea typeface="Arial Unicode MS" pitchFamily="34" charset="-128"/>
                <a:cs typeface="Arial Unicode MS" pitchFamily="34" charset="-128"/>
              </a:rPr>
              <a:t>Creación de un </a:t>
            </a:r>
            <a:r>
              <a:rPr lang="es-CO" sz="1400">
                <a:solidFill>
                  <a:srgbClr val="990000"/>
                </a:solidFill>
                <a:latin typeface="Trebuchet MS" pitchFamily="34" charset="0"/>
                <a:ea typeface="Arial Unicode MS" pitchFamily="34" charset="-128"/>
                <a:cs typeface="Arial Unicode MS" pitchFamily="34" charset="-128"/>
              </a:rPr>
              <a:t>esquema de ahorro programado y crédito en el FNA para la financiación de viviendas para hogares de bajos recursos</a:t>
            </a:r>
          </a:p>
        </p:txBody>
      </p:sp>
      <p:sp>
        <p:nvSpPr>
          <p:cNvPr id="216076" name="Text Box 15"/>
          <p:cNvSpPr txBox="1">
            <a:spLocks noChangeArrowheads="1"/>
          </p:cNvSpPr>
          <p:nvPr/>
        </p:nvSpPr>
        <p:spPr bwMode="auto">
          <a:xfrm>
            <a:off x="4643438" y="3284538"/>
            <a:ext cx="4179887" cy="755650"/>
          </a:xfrm>
          <a:prstGeom prst="rect">
            <a:avLst/>
          </a:prstGeom>
          <a:solidFill>
            <a:srgbClr val="B9CEE5"/>
          </a:solidFill>
          <a:ln w="25400" algn="ctr">
            <a:solidFill>
              <a:schemeClr val="accent2"/>
            </a:solidFill>
            <a:miter lim="800000"/>
            <a:headEnd/>
            <a:tailEnd/>
          </a:ln>
        </p:spPr>
        <p:txBody>
          <a:bodyPr>
            <a:spAutoFit/>
          </a:bodyPr>
          <a:lstStyle/>
          <a:p>
            <a:pPr>
              <a:spcBef>
                <a:spcPct val="50000"/>
              </a:spcBef>
            </a:pPr>
            <a:r>
              <a:rPr lang="es-CO" sz="1400" b="0">
                <a:latin typeface="Trebuchet MS" pitchFamily="34" charset="0"/>
                <a:ea typeface="Arial Unicode MS" pitchFamily="34" charset="-128"/>
                <a:cs typeface="Arial Unicode MS" pitchFamily="34" charset="-128"/>
              </a:rPr>
              <a:t>Promover el </a:t>
            </a:r>
            <a:r>
              <a:rPr lang="es-CO" sz="1400">
                <a:solidFill>
                  <a:srgbClr val="990000"/>
                </a:solidFill>
                <a:latin typeface="Trebuchet MS" pitchFamily="34" charset="0"/>
                <a:ea typeface="Arial Unicode MS" pitchFamily="34" charset="-128"/>
                <a:cs typeface="Arial Unicode MS" pitchFamily="34" charset="-128"/>
              </a:rPr>
              <a:t>mejoramiento integral de barrios y los macroproyectos de VIS</a:t>
            </a:r>
            <a:r>
              <a:rPr lang="es-CO" sz="1400" b="0">
                <a:latin typeface="Trebuchet MS" pitchFamily="34" charset="0"/>
                <a:ea typeface="Arial Unicode MS" pitchFamily="34" charset="-128"/>
                <a:cs typeface="Arial Unicode MS" pitchFamily="34" charset="-128"/>
              </a:rPr>
              <a:t>, articulando recursos de agua y vivienda</a:t>
            </a:r>
          </a:p>
        </p:txBody>
      </p:sp>
      <p:grpSp>
        <p:nvGrpSpPr>
          <p:cNvPr id="216077" name="Group 16"/>
          <p:cNvGrpSpPr>
            <a:grpSpLocks/>
          </p:cNvGrpSpPr>
          <p:nvPr/>
        </p:nvGrpSpPr>
        <p:grpSpPr bwMode="auto">
          <a:xfrm>
            <a:off x="468313" y="6092825"/>
            <a:ext cx="6842125" cy="301625"/>
            <a:chOff x="249" y="4102"/>
            <a:chExt cx="4310" cy="190"/>
          </a:xfrm>
        </p:grpSpPr>
        <p:sp>
          <p:nvSpPr>
            <p:cNvPr id="79889" name="AutoShape 17"/>
            <p:cNvSpPr>
              <a:spLocks noChangeArrowheads="1"/>
            </p:cNvSpPr>
            <p:nvPr/>
          </p:nvSpPr>
          <p:spPr bwMode="auto">
            <a:xfrm>
              <a:off x="2608" y="4102"/>
              <a:ext cx="899" cy="187"/>
            </a:xfrm>
            <a:prstGeom prst="homePlate">
              <a:avLst>
                <a:gd name="adj" fmla="val 125128"/>
              </a:avLst>
            </a:prstGeom>
            <a:solidFill>
              <a:srgbClr val="666699"/>
            </a:solidFill>
            <a:ln w="25400" algn="ctr">
              <a:solidFill>
                <a:srgbClr val="000080"/>
              </a:solidFill>
              <a:miter lim="800000"/>
              <a:headEnd/>
              <a:tailEnd/>
            </a:ln>
            <a:effectLst/>
          </p:spPr>
          <p:txBody>
            <a:bodyPr anchor="ctr"/>
            <a:lstStyle/>
            <a:p>
              <a:pPr algn="ctr">
                <a:defRPr/>
              </a:pPr>
              <a:r>
                <a:rPr lang="es-E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2002</a:t>
              </a:r>
              <a:endPar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79890" name="AutoShape 18"/>
            <p:cNvSpPr>
              <a:spLocks noChangeArrowheads="1"/>
            </p:cNvSpPr>
            <p:nvPr/>
          </p:nvSpPr>
          <p:spPr bwMode="auto">
            <a:xfrm>
              <a:off x="3651" y="4102"/>
              <a:ext cx="908" cy="181"/>
            </a:xfrm>
            <a:prstGeom prst="chevron">
              <a:avLst>
                <a:gd name="adj" fmla="val 125414"/>
              </a:avLst>
            </a:prstGeom>
            <a:solidFill>
              <a:srgbClr val="666699"/>
            </a:solidFill>
            <a:ln w="25400" algn="ctr">
              <a:solidFill>
                <a:srgbClr val="000080"/>
              </a:solidFill>
              <a:miter lim="800000"/>
              <a:headEnd/>
              <a:tailEnd/>
            </a:ln>
            <a:effectLst/>
          </p:spPr>
          <p:txBody>
            <a:bodyPr anchor="ctr"/>
            <a:lstStyle/>
            <a:p>
              <a:pPr algn="ctr">
                <a:defRPr/>
              </a:pPr>
              <a:endPar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a:p>
              <a:pPr algn="ctr">
                <a:defRPr/>
              </a:pPr>
              <a:r>
                <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Actual</a:t>
              </a:r>
            </a:p>
            <a:p>
              <a:pPr algn="ctr">
                <a:defRPr/>
              </a:pPr>
              <a:endPar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79892" name="Text Box 20"/>
            <p:cNvSpPr txBox="1">
              <a:spLocks noChangeArrowheads="1"/>
            </p:cNvSpPr>
            <p:nvPr/>
          </p:nvSpPr>
          <p:spPr bwMode="auto">
            <a:xfrm>
              <a:off x="249" y="4102"/>
              <a:ext cx="2223" cy="190"/>
            </a:xfrm>
            <a:prstGeom prst="rect">
              <a:avLst/>
            </a:prstGeom>
            <a:solidFill>
              <a:srgbClr val="666699"/>
            </a:solidFill>
            <a:ln w="25400" algn="ctr">
              <a:solidFill>
                <a:schemeClr val="accent2"/>
              </a:solidFill>
              <a:miter lim="800000"/>
              <a:headEnd/>
              <a:tailEnd/>
            </a:ln>
            <a:effectLst/>
          </p:spPr>
          <p:txBody>
            <a:bodyPr/>
            <a:lstStyle/>
            <a:p>
              <a:pPr algn="ctr">
                <a:spcBef>
                  <a:spcPct val="50000"/>
                </a:spcBef>
                <a:defRPr/>
              </a:pPr>
              <a:r>
                <a:rPr lang="es-E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META</a:t>
              </a:r>
              <a:endPar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grpSp>
      <p:grpSp>
        <p:nvGrpSpPr>
          <p:cNvPr id="216078" name="Group 21"/>
          <p:cNvGrpSpPr>
            <a:grpSpLocks/>
          </p:cNvGrpSpPr>
          <p:nvPr/>
        </p:nvGrpSpPr>
        <p:grpSpPr bwMode="auto">
          <a:xfrm>
            <a:off x="395288" y="5734050"/>
            <a:ext cx="6770688" cy="301625"/>
            <a:chOff x="249" y="3830"/>
            <a:chExt cx="4265" cy="190"/>
          </a:xfrm>
        </p:grpSpPr>
        <p:sp>
          <p:nvSpPr>
            <p:cNvPr id="216091" name="Text Box 22"/>
            <p:cNvSpPr txBox="1">
              <a:spLocks noChangeArrowheads="1"/>
            </p:cNvSpPr>
            <p:nvPr/>
          </p:nvSpPr>
          <p:spPr bwMode="auto">
            <a:xfrm>
              <a:off x="249" y="3830"/>
              <a:ext cx="2223" cy="190"/>
            </a:xfrm>
            <a:prstGeom prst="rect">
              <a:avLst/>
            </a:prstGeom>
            <a:solidFill>
              <a:srgbClr val="CCECFF"/>
            </a:solidFill>
            <a:ln w="25400" algn="ctr">
              <a:solidFill>
                <a:schemeClr val="accent2"/>
              </a:solidFill>
              <a:miter lim="800000"/>
              <a:headEnd/>
              <a:tailEnd/>
            </a:ln>
          </p:spPr>
          <p:txBody>
            <a:bodyPr/>
            <a:lstStyle/>
            <a:p>
              <a:pPr>
                <a:spcBef>
                  <a:spcPct val="20000"/>
                </a:spcBef>
              </a:pPr>
              <a:r>
                <a:rPr lang="es-CO" sz="1200">
                  <a:solidFill>
                    <a:schemeClr val="accent2"/>
                  </a:solidFill>
                  <a:latin typeface="Trebuchet MS" pitchFamily="34" charset="0"/>
                  <a:ea typeface="Arial Unicode MS" pitchFamily="34" charset="-128"/>
                  <a:cs typeface="Arial Unicode MS" pitchFamily="34" charset="-128"/>
                </a:rPr>
                <a:t>Soluciones de VIS financiadas</a:t>
              </a:r>
            </a:p>
          </p:txBody>
        </p:sp>
        <p:sp>
          <p:nvSpPr>
            <p:cNvPr id="216092" name="Text Box 23"/>
            <p:cNvSpPr txBox="1">
              <a:spLocks noChangeArrowheads="1"/>
            </p:cNvSpPr>
            <p:nvPr/>
          </p:nvSpPr>
          <p:spPr bwMode="auto">
            <a:xfrm>
              <a:off x="2608" y="3830"/>
              <a:ext cx="908" cy="190"/>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ES" sz="1200">
                  <a:solidFill>
                    <a:schemeClr val="accent2"/>
                  </a:solidFill>
                  <a:latin typeface="Trebuchet MS" pitchFamily="34" charset="0"/>
                  <a:ea typeface="Arial Unicode MS" pitchFamily="34" charset="-128"/>
                  <a:cs typeface="Arial Unicode MS" pitchFamily="34" charset="-128"/>
                </a:rPr>
                <a:t>265.000</a:t>
              </a: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216093" name="Text Box 24"/>
            <p:cNvSpPr txBox="1">
              <a:spLocks noChangeArrowheads="1"/>
            </p:cNvSpPr>
            <p:nvPr/>
          </p:nvSpPr>
          <p:spPr bwMode="auto">
            <a:xfrm>
              <a:off x="3606" y="3830"/>
              <a:ext cx="908" cy="190"/>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ES" sz="1200">
                  <a:solidFill>
                    <a:schemeClr val="accent2"/>
                  </a:solidFill>
                  <a:latin typeface="Trebuchet MS" pitchFamily="34" charset="0"/>
                  <a:ea typeface="Arial Unicode MS" pitchFamily="34" charset="-128"/>
                  <a:cs typeface="Arial Unicode MS" pitchFamily="34" charset="-128"/>
                </a:rPr>
                <a:t>664.294</a:t>
              </a:r>
              <a:endParaRPr lang="es-CO" sz="1200">
                <a:solidFill>
                  <a:schemeClr val="accent2"/>
                </a:solidFill>
                <a:latin typeface="Trebuchet MS" pitchFamily="34" charset="0"/>
                <a:ea typeface="Arial Unicode MS" pitchFamily="34" charset="-128"/>
                <a:cs typeface="Arial Unicode MS" pitchFamily="34" charset="-128"/>
              </a:endParaRPr>
            </a:p>
          </p:txBody>
        </p:sp>
      </p:grpSp>
      <p:grpSp>
        <p:nvGrpSpPr>
          <p:cNvPr id="216079" name="Group 26"/>
          <p:cNvGrpSpPr>
            <a:grpSpLocks/>
          </p:cNvGrpSpPr>
          <p:nvPr/>
        </p:nvGrpSpPr>
        <p:grpSpPr bwMode="auto">
          <a:xfrm>
            <a:off x="395288" y="5373688"/>
            <a:ext cx="6770688" cy="301625"/>
            <a:chOff x="249" y="3830"/>
            <a:chExt cx="4265" cy="190"/>
          </a:xfrm>
        </p:grpSpPr>
        <p:sp>
          <p:nvSpPr>
            <p:cNvPr id="216087" name="Text Box 27"/>
            <p:cNvSpPr txBox="1">
              <a:spLocks noChangeArrowheads="1"/>
            </p:cNvSpPr>
            <p:nvPr/>
          </p:nvSpPr>
          <p:spPr bwMode="auto">
            <a:xfrm>
              <a:off x="249" y="3830"/>
              <a:ext cx="2223" cy="190"/>
            </a:xfrm>
            <a:prstGeom prst="rect">
              <a:avLst/>
            </a:prstGeom>
            <a:solidFill>
              <a:srgbClr val="CCECFF"/>
            </a:solidFill>
            <a:ln w="25400" algn="ctr">
              <a:solidFill>
                <a:schemeClr val="accent2"/>
              </a:solidFill>
              <a:miter lim="800000"/>
              <a:headEnd/>
              <a:tailEnd/>
            </a:ln>
          </p:spPr>
          <p:txBody>
            <a:bodyPr/>
            <a:lstStyle/>
            <a:p>
              <a:pPr>
                <a:spcBef>
                  <a:spcPct val="20000"/>
                </a:spcBef>
              </a:pPr>
              <a:r>
                <a:rPr lang="es-CO" sz="1200">
                  <a:solidFill>
                    <a:schemeClr val="accent2"/>
                  </a:solidFill>
                  <a:latin typeface="Trebuchet MS" pitchFamily="34" charset="0"/>
                  <a:ea typeface="Arial Unicode MS" pitchFamily="34" charset="-128"/>
                  <a:cs typeface="Arial Unicode MS" pitchFamily="34" charset="-128"/>
                </a:rPr>
                <a:t>Alcantarillado (nueva población con servicio)</a:t>
              </a:r>
            </a:p>
            <a:p>
              <a:pPr>
                <a:spcBef>
                  <a:spcPct val="20000"/>
                </a:spcBef>
              </a:pP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216088" name="Text Box 28"/>
            <p:cNvSpPr txBox="1">
              <a:spLocks noChangeArrowheads="1"/>
            </p:cNvSpPr>
            <p:nvPr/>
          </p:nvSpPr>
          <p:spPr bwMode="auto">
            <a:xfrm>
              <a:off x="2608" y="3830"/>
              <a:ext cx="908" cy="190"/>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ES" sz="1200">
                  <a:solidFill>
                    <a:schemeClr val="accent2"/>
                  </a:solidFill>
                  <a:latin typeface="Trebuchet MS" pitchFamily="34" charset="0"/>
                  <a:ea typeface="Arial Unicode MS" pitchFamily="34" charset="-128"/>
                  <a:cs typeface="Arial Unicode MS" pitchFamily="34" charset="-128"/>
                </a:rPr>
                <a:t>n.a</a:t>
              </a: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216089" name="Text Box 29"/>
            <p:cNvSpPr txBox="1">
              <a:spLocks noChangeArrowheads="1"/>
            </p:cNvSpPr>
            <p:nvPr/>
          </p:nvSpPr>
          <p:spPr bwMode="auto">
            <a:xfrm>
              <a:off x="3606" y="3830"/>
              <a:ext cx="908" cy="190"/>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ES" sz="1200">
                  <a:solidFill>
                    <a:schemeClr val="accent2"/>
                  </a:solidFill>
                  <a:latin typeface="Trebuchet MS" pitchFamily="34" charset="0"/>
                  <a:ea typeface="Arial Unicode MS" pitchFamily="34" charset="-128"/>
                  <a:cs typeface="Arial Unicode MS" pitchFamily="34" charset="-128"/>
                </a:rPr>
                <a:t>1.756.756</a:t>
              </a:r>
              <a:endParaRPr lang="es-CO" sz="1200">
                <a:solidFill>
                  <a:schemeClr val="accent2"/>
                </a:solidFill>
                <a:latin typeface="Trebuchet MS" pitchFamily="34" charset="0"/>
                <a:ea typeface="Arial Unicode MS" pitchFamily="34" charset="-128"/>
                <a:cs typeface="Arial Unicode MS" pitchFamily="34" charset="-128"/>
              </a:endParaRPr>
            </a:p>
          </p:txBody>
        </p:sp>
      </p:grpSp>
      <p:grpSp>
        <p:nvGrpSpPr>
          <p:cNvPr id="216080" name="Group 31"/>
          <p:cNvGrpSpPr>
            <a:grpSpLocks/>
          </p:cNvGrpSpPr>
          <p:nvPr/>
        </p:nvGrpSpPr>
        <p:grpSpPr bwMode="auto">
          <a:xfrm>
            <a:off x="395288" y="5013325"/>
            <a:ext cx="6770688" cy="301625"/>
            <a:chOff x="249" y="3830"/>
            <a:chExt cx="4265" cy="190"/>
          </a:xfrm>
        </p:grpSpPr>
        <p:sp>
          <p:nvSpPr>
            <p:cNvPr id="216083" name="Text Box 32"/>
            <p:cNvSpPr txBox="1">
              <a:spLocks noChangeArrowheads="1"/>
            </p:cNvSpPr>
            <p:nvPr/>
          </p:nvSpPr>
          <p:spPr bwMode="auto">
            <a:xfrm>
              <a:off x="249" y="3830"/>
              <a:ext cx="2223" cy="190"/>
            </a:xfrm>
            <a:prstGeom prst="rect">
              <a:avLst/>
            </a:prstGeom>
            <a:solidFill>
              <a:srgbClr val="CCECFF"/>
            </a:solidFill>
            <a:ln w="25400" algn="ctr">
              <a:solidFill>
                <a:schemeClr val="accent2"/>
              </a:solidFill>
              <a:miter lim="800000"/>
              <a:headEnd/>
              <a:tailEnd/>
            </a:ln>
          </p:spPr>
          <p:txBody>
            <a:bodyPr/>
            <a:lstStyle/>
            <a:p>
              <a:pPr>
                <a:spcBef>
                  <a:spcPct val="20000"/>
                </a:spcBef>
              </a:pPr>
              <a:r>
                <a:rPr lang="es-CO" sz="1200">
                  <a:solidFill>
                    <a:schemeClr val="accent2"/>
                  </a:solidFill>
                  <a:latin typeface="Trebuchet MS" pitchFamily="34" charset="0"/>
                  <a:ea typeface="Arial Unicode MS" pitchFamily="34" charset="-128"/>
                  <a:cs typeface="Arial Unicode MS" pitchFamily="34" charset="-128"/>
                </a:rPr>
                <a:t>Acueducto (nueva población con servicio)</a:t>
              </a:r>
            </a:p>
            <a:p>
              <a:pPr>
                <a:spcBef>
                  <a:spcPct val="20000"/>
                </a:spcBef>
              </a:pP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216084" name="Text Box 33"/>
            <p:cNvSpPr txBox="1">
              <a:spLocks noChangeArrowheads="1"/>
            </p:cNvSpPr>
            <p:nvPr/>
          </p:nvSpPr>
          <p:spPr bwMode="auto">
            <a:xfrm>
              <a:off x="2608" y="3830"/>
              <a:ext cx="908" cy="190"/>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ES" sz="1200">
                  <a:solidFill>
                    <a:schemeClr val="accent2"/>
                  </a:solidFill>
                  <a:latin typeface="Trebuchet MS" pitchFamily="34" charset="0"/>
                  <a:ea typeface="Arial Unicode MS" pitchFamily="34" charset="-128"/>
                  <a:cs typeface="Arial Unicode MS" pitchFamily="34" charset="-128"/>
                </a:rPr>
                <a:t>n.a</a:t>
              </a: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216085" name="Text Box 34"/>
            <p:cNvSpPr txBox="1">
              <a:spLocks noChangeArrowheads="1"/>
            </p:cNvSpPr>
            <p:nvPr/>
          </p:nvSpPr>
          <p:spPr bwMode="auto">
            <a:xfrm>
              <a:off x="3606" y="3830"/>
              <a:ext cx="908" cy="190"/>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ES" sz="1200">
                  <a:solidFill>
                    <a:schemeClr val="accent2"/>
                  </a:solidFill>
                  <a:latin typeface="Trebuchet MS" pitchFamily="34" charset="0"/>
                  <a:ea typeface="Arial Unicode MS" pitchFamily="34" charset="-128"/>
                  <a:cs typeface="Arial Unicode MS" pitchFamily="34" charset="-128"/>
                </a:rPr>
                <a:t>1.906.273</a:t>
              </a:r>
              <a:endParaRPr lang="es-CO" sz="1200">
                <a:solidFill>
                  <a:schemeClr val="accent2"/>
                </a:solidFill>
                <a:latin typeface="Trebuchet MS" pitchFamily="34" charset="0"/>
                <a:ea typeface="Arial Unicode MS" pitchFamily="34" charset="-128"/>
                <a:cs typeface="Arial Unicode MS" pitchFamily="34" charset="-128"/>
              </a:endParaRPr>
            </a:p>
          </p:txBody>
        </p:sp>
      </p:grpSp>
      <p:sp>
        <p:nvSpPr>
          <p:cNvPr id="61451" name="Text Box 11"/>
          <p:cNvSpPr txBox="1">
            <a:spLocks noChangeArrowheads="1"/>
          </p:cNvSpPr>
          <p:nvPr/>
        </p:nvSpPr>
        <p:spPr bwMode="auto">
          <a:xfrm>
            <a:off x="3419475" y="404813"/>
            <a:ext cx="2665413" cy="409575"/>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CO" sz="240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rPr>
              <a:t>Acceso a Activos</a:t>
            </a:r>
          </a:p>
        </p:txBody>
      </p:sp>
      <p:sp>
        <p:nvSpPr>
          <p:cNvPr id="2" name="Text Box 11"/>
          <p:cNvSpPr txBox="1">
            <a:spLocks noChangeArrowheads="1"/>
          </p:cNvSpPr>
          <p:nvPr/>
        </p:nvSpPr>
        <p:spPr bwMode="auto">
          <a:xfrm>
            <a:off x="6227763" y="260350"/>
            <a:ext cx="2665412" cy="606425"/>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CO" sz="2000">
                <a:effectLst>
                  <a:outerShdw blurRad="38100" dist="38100" dir="2700000" algn="tl">
                    <a:srgbClr val="C0C0C0"/>
                  </a:outerShdw>
                </a:effectLst>
                <a:latin typeface="Trebuchet MS" pitchFamily="34" charset="0"/>
                <a:ea typeface="Arial Unicode MS" pitchFamily="34" charset="-128"/>
                <a:cs typeface="Arial Unicode MS" pitchFamily="34" charset="-128"/>
              </a:rPr>
              <a:t>Vivienda y Servicios Públicos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ChangeArrowheads="1"/>
          </p:cNvSpPr>
          <p:nvPr/>
        </p:nvSpPr>
        <p:spPr bwMode="auto">
          <a:xfrm>
            <a:off x="4681538" y="1395413"/>
            <a:ext cx="3951287" cy="396875"/>
          </a:xfrm>
          <a:prstGeom prst="rect">
            <a:avLst/>
          </a:prstGeom>
          <a:gradFill rotWithShape="1">
            <a:gsLst>
              <a:gs pos="0">
                <a:srgbClr val="666699">
                  <a:gamma/>
                  <a:shade val="66667"/>
                  <a:invGamma/>
                </a:srgbClr>
              </a:gs>
              <a:gs pos="50000">
                <a:srgbClr val="666699"/>
              </a:gs>
              <a:gs pos="100000">
                <a:srgbClr val="666699">
                  <a:gamma/>
                  <a:shade val="66667"/>
                  <a:invGamma/>
                </a:srgbClr>
              </a:gs>
            </a:gsLst>
            <a:lin ang="5400000" scaled="1"/>
          </a:gradFill>
          <a:ln w="9525" algn="ctr">
            <a:noFill/>
            <a:miter lim="800000"/>
            <a:headEnd/>
            <a:tailEnd/>
          </a:ln>
          <a:effectLst/>
        </p:spPr>
        <p:txBody>
          <a:bodyPr>
            <a:spAutoFit/>
          </a:bodyPr>
          <a:lstStyle/>
          <a:p>
            <a:pPr algn="ctr" eaLnBrk="0" hangingPunct="0">
              <a:spcBef>
                <a:spcPct val="20000"/>
              </a:spcBef>
              <a:defRPr/>
            </a:pPr>
            <a:r>
              <a:rPr lang="es-CO" sz="2000">
                <a:solidFill>
                  <a:schemeClr val="bg1"/>
                </a:solidFill>
                <a:effectLst>
                  <a:outerShdw blurRad="38100" dist="38100" dir="2700000" algn="tl">
                    <a:srgbClr val="000000"/>
                  </a:outerShdw>
                </a:effectLst>
                <a:latin typeface="Arial Narrow" pitchFamily="34" charset="0"/>
              </a:rPr>
              <a:t>Alcance</a:t>
            </a:r>
          </a:p>
        </p:txBody>
      </p:sp>
      <p:sp>
        <p:nvSpPr>
          <p:cNvPr id="75781" name="Rectangle 5"/>
          <p:cNvSpPr>
            <a:spLocks noChangeArrowheads="1"/>
          </p:cNvSpPr>
          <p:nvPr/>
        </p:nvSpPr>
        <p:spPr bwMode="auto">
          <a:xfrm>
            <a:off x="506413" y="1395413"/>
            <a:ext cx="3960812" cy="396875"/>
          </a:xfrm>
          <a:prstGeom prst="rect">
            <a:avLst/>
          </a:prstGeom>
          <a:gradFill rotWithShape="1">
            <a:gsLst>
              <a:gs pos="0">
                <a:srgbClr val="666699">
                  <a:gamma/>
                  <a:shade val="66667"/>
                  <a:invGamma/>
                </a:srgbClr>
              </a:gs>
              <a:gs pos="50000">
                <a:srgbClr val="666699"/>
              </a:gs>
              <a:gs pos="100000">
                <a:srgbClr val="666699">
                  <a:gamma/>
                  <a:shade val="66667"/>
                  <a:invGamma/>
                </a:srgbClr>
              </a:gs>
            </a:gsLst>
            <a:lin ang="5400000" scaled="1"/>
          </a:gradFill>
          <a:ln w="9525" algn="ctr">
            <a:noFill/>
            <a:miter lim="800000"/>
            <a:headEnd/>
            <a:tailEnd/>
          </a:ln>
          <a:effectLst/>
        </p:spPr>
        <p:txBody>
          <a:bodyPr>
            <a:spAutoFit/>
          </a:bodyPr>
          <a:lstStyle/>
          <a:p>
            <a:pPr algn="ctr" eaLnBrk="0" hangingPunct="0">
              <a:spcBef>
                <a:spcPct val="20000"/>
              </a:spcBef>
              <a:defRPr/>
            </a:pPr>
            <a:r>
              <a:rPr lang="es-CO" sz="2000">
                <a:solidFill>
                  <a:schemeClr val="bg1"/>
                </a:solidFill>
                <a:effectLst>
                  <a:outerShdw blurRad="38100" dist="38100" dir="2700000" algn="tl">
                    <a:srgbClr val="000000"/>
                  </a:outerShdw>
                </a:effectLst>
                <a:latin typeface="Arial Narrow" pitchFamily="34" charset="0"/>
              </a:rPr>
              <a:t>Objetivo</a:t>
            </a:r>
          </a:p>
        </p:txBody>
      </p:sp>
      <p:sp>
        <p:nvSpPr>
          <p:cNvPr id="218115" name="Text Box 6"/>
          <p:cNvSpPr txBox="1">
            <a:spLocks noChangeArrowheads="1"/>
          </p:cNvSpPr>
          <p:nvPr/>
        </p:nvSpPr>
        <p:spPr bwMode="auto">
          <a:xfrm>
            <a:off x="506413" y="1900238"/>
            <a:ext cx="3959225" cy="3200400"/>
          </a:xfrm>
          <a:prstGeom prst="rect">
            <a:avLst/>
          </a:prstGeom>
          <a:solidFill>
            <a:srgbClr val="B9CEE5"/>
          </a:solidFill>
          <a:ln w="25400" algn="ctr">
            <a:solidFill>
              <a:schemeClr val="accent2"/>
            </a:solidFill>
            <a:miter lim="800000"/>
            <a:headEnd/>
            <a:tailEnd/>
          </a:ln>
        </p:spPr>
        <p:txBody>
          <a:bodyPr>
            <a:spAutoFit/>
          </a:bodyPr>
          <a:lstStyle/>
          <a:p>
            <a:pPr algn="ctr">
              <a:spcBef>
                <a:spcPct val="50000"/>
              </a:spcBef>
            </a:pPr>
            <a:r>
              <a:rPr lang="es-ES" sz="1600">
                <a:latin typeface="Trebuchet MS" pitchFamily="34" charset="0"/>
                <a:ea typeface="Arial Unicode MS" pitchFamily="34" charset="-128"/>
                <a:cs typeface="Arial Unicode MS" pitchFamily="34" charset="-128"/>
              </a:rPr>
              <a:t>Crear las condiciones necesarias para facilitar el acceso a servicios de crédito y otros servicios financieros como ahorro, transferencias, pagos, giros, remesas y seguros, a las poblaciones que no han tenido acceso a los mismos</a:t>
            </a:r>
          </a:p>
          <a:p>
            <a:pPr>
              <a:spcBef>
                <a:spcPct val="50000"/>
              </a:spcBef>
            </a:pPr>
            <a:endParaRPr lang="es-ES" sz="2000">
              <a:latin typeface="Arial Narrow" pitchFamily="34" charset="0"/>
              <a:ea typeface="Arial Unicode MS" pitchFamily="34" charset="-128"/>
              <a:cs typeface="Arial Unicode MS" pitchFamily="34" charset="-128"/>
            </a:endParaRPr>
          </a:p>
          <a:p>
            <a:pPr>
              <a:spcBef>
                <a:spcPct val="50000"/>
              </a:spcBef>
            </a:pPr>
            <a:endParaRPr lang="es-ES" sz="2000">
              <a:latin typeface="Arial Narrow" pitchFamily="34" charset="0"/>
              <a:ea typeface="Arial Unicode MS" pitchFamily="34" charset="-128"/>
              <a:cs typeface="Arial Unicode MS" pitchFamily="34" charset="-128"/>
            </a:endParaRPr>
          </a:p>
          <a:p>
            <a:pPr>
              <a:spcBef>
                <a:spcPct val="50000"/>
              </a:spcBef>
            </a:pPr>
            <a:endParaRPr lang="es-CO" sz="2000">
              <a:latin typeface="Arial Narrow" pitchFamily="34" charset="0"/>
              <a:ea typeface="Arial Unicode MS" pitchFamily="34" charset="-128"/>
              <a:cs typeface="Arial Unicode MS" pitchFamily="34" charset="-128"/>
            </a:endParaRPr>
          </a:p>
        </p:txBody>
      </p:sp>
      <p:sp>
        <p:nvSpPr>
          <p:cNvPr id="218116" name="Text Box 7"/>
          <p:cNvSpPr txBox="1">
            <a:spLocks noChangeArrowheads="1"/>
          </p:cNvSpPr>
          <p:nvPr/>
        </p:nvSpPr>
        <p:spPr bwMode="auto">
          <a:xfrm>
            <a:off x="4681538" y="3971925"/>
            <a:ext cx="3889375" cy="482600"/>
          </a:xfrm>
          <a:prstGeom prst="rect">
            <a:avLst/>
          </a:prstGeom>
          <a:solidFill>
            <a:srgbClr val="B9CEE5"/>
          </a:solidFill>
          <a:ln w="25400" algn="ctr">
            <a:solidFill>
              <a:schemeClr val="accent2"/>
            </a:solidFill>
            <a:miter lim="800000"/>
            <a:headEnd/>
            <a:tailEnd/>
          </a:ln>
        </p:spPr>
        <p:txBody>
          <a:bodyPr>
            <a:spAutoFit/>
          </a:bodyPr>
          <a:lstStyle/>
          <a:p>
            <a:pPr>
              <a:lnSpc>
                <a:spcPct val="80000"/>
              </a:lnSpc>
              <a:spcBef>
                <a:spcPct val="50000"/>
              </a:spcBef>
            </a:pPr>
            <a:r>
              <a:rPr lang="es-CO" sz="1500" b="0">
                <a:latin typeface="Trebuchet MS" pitchFamily="34" charset="0"/>
                <a:ea typeface="Arial Unicode MS" pitchFamily="34" charset="-128"/>
                <a:cs typeface="Arial Unicode MS" pitchFamily="34" charset="-128"/>
              </a:rPr>
              <a:t>850 mil nuevos asociados al </a:t>
            </a:r>
            <a:r>
              <a:rPr lang="es-CO" sz="1500" b="0">
                <a:solidFill>
                  <a:srgbClr val="800000"/>
                </a:solidFill>
                <a:latin typeface="Trebuchet MS" pitchFamily="34" charset="0"/>
                <a:ea typeface="Arial Unicode MS" pitchFamily="34" charset="-128"/>
                <a:cs typeface="Arial Unicode MS" pitchFamily="34" charset="-128"/>
              </a:rPr>
              <a:t>sector cooperativo</a:t>
            </a:r>
          </a:p>
        </p:txBody>
      </p:sp>
      <p:sp>
        <p:nvSpPr>
          <p:cNvPr id="218117" name="Text Box 8"/>
          <p:cNvSpPr txBox="1">
            <a:spLocks noChangeArrowheads="1"/>
          </p:cNvSpPr>
          <p:nvPr/>
        </p:nvSpPr>
        <p:spPr bwMode="auto">
          <a:xfrm>
            <a:off x="4681538" y="2349500"/>
            <a:ext cx="3889375" cy="665163"/>
          </a:xfrm>
          <a:prstGeom prst="rect">
            <a:avLst/>
          </a:prstGeom>
          <a:solidFill>
            <a:srgbClr val="B9CEE5"/>
          </a:solidFill>
          <a:ln w="25400" algn="ctr">
            <a:solidFill>
              <a:schemeClr val="accent2"/>
            </a:solidFill>
            <a:miter lim="800000"/>
            <a:headEnd/>
            <a:tailEnd/>
          </a:ln>
        </p:spPr>
        <p:txBody>
          <a:bodyPr>
            <a:spAutoFit/>
          </a:bodyPr>
          <a:lstStyle/>
          <a:p>
            <a:pPr>
              <a:lnSpc>
                <a:spcPct val="80000"/>
              </a:lnSpc>
              <a:spcBef>
                <a:spcPct val="50000"/>
              </a:spcBef>
            </a:pPr>
            <a:r>
              <a:rPr lang="es-CO" sz="1500" b="0">
                <a:latin typeface="Trebuchet MS" pitchFamily="34" charset="0"/>
                <a:ea typeface="Arial Unicode MS" pitchFamily="34" charset="-128"/>
                <a:cs typeface="Arial Unicode MS" pitchFamily="34" charset="-128"/>
              </a:rPr>
              <a:t>5 millones de </a:t>
            </a:r>
            <a:r>
              <a:rPr lang="es-CO" sz="1500" b="0">
                <a:solidFill>
                  <a:srgbClr val="990000"/>
                </a:solidFill>
                <a:latin typeface="Trebuchet MS" pitchFamily="34" charset="0"/>
                <a:ea typeface="Arial Unicode MS" pitchFamily="34" charset="-128"/>
                <a:cs typeface="Arial Unicode MS" pitchFamily="34" charset="-128"/>
              </a:rPr>
              <a:t>créditos a microempresarios a través de Bancos, CFC, ONG´s y cooperativas.</a:t>
            </a:r>
          </a:p>
        </p:txBody>
      </p:sp>
      <p:sp>
        <p:nvSpPr>
          <p:cNvPr id="218118" name="Text Box 9"/>
          <p:cNvSpPr txBox="1">
            <a:spLocks noChangeArrowheads="1"/>
          </p:cNvSpPr>
          <p:nvPr/>
        </p:nvSpPr>
        <p:spPr bwMode="auto">
          <a:xfrm>
            <a:off x="4681538" y="1916113"/>
            <a:ext cx="3889375" cy="300037"/>
          </a:xfrm>
          <a:prstGeom prst="rect">
            <a:avLst/>
          </a:prstGeom>
          <a:solidFill>
            <a:srgbClr val="B9CEE5"/>
          </a:solidFill>
          <a:ln w="25400" algn="ctr">
            <a:solidFill>
              <a:schemeClr val="accent2"/>
            </a:solidFill>
            <a:miter lim="800000"/>
            <a:headEnd/>
            <a:tailEnd/>
          </a:ln>
        </p:spPr>
        <p:txBody>
          <a:bodyPr>
            <a:spAutoFit/>
          </a:bodyPr>
          <a:lstStyle/>
          <a:p>
            <a:pPr>
              <a:lnSpc>
                <a:spcPct val="80000"/>
              </a:lnSpc>
              <a:spcBef>
                <a:spcPct val="50000"/>
              </a:spcBef>
            </a:pPr>
            <a:r>
              <a:rPr lang="es-ES" sz="1500" b="0">
                <a:solidFill>
                  <a:srgbClr val="990000"/>
                </a:solidFill>
                <a:latin typeface="Trebuchet MS" pitchFamily="34" charset="0"/>
                <a:ea typeface="Arial Unicode MS" pitchFamily="34" charset="-128"/>
                <a:cs typeface="Arial Unicode MS" pitchFamily="34" charset="-128"/>
              </a:rPr>
              <a:t>Cobertura </a:t>
            </a:r>
            <a:r>
              <a:rPr lang="es-ES" sz="1500" b="0">
                <a:latin typeface="Trebuchet MS" pitchFamily="34" charset="0"/>
                <a:ea typeface="Arial Unicode MS" pitchFamily="34" charset="-128"/>
                <a:cs typeface="Arial Unicode MS" pitchFamily="34" charset="-128"/>
              </a:rPr>
              <a:t>en 1101 municipios del país</a:t>
            </a:r>
            <a:endParaRPr lang="es-CO" sz="1500" b="0">
              <a:latin typeface="Trebuchet MS" pitchFamily="34" charset="0"/>
              <a:ea typeface="Arial Unicode MS" pitchFamily="34" charset="-128"/>
              <a:cs typeface="Arial Unicode MS" pitchFamily="34" charset="-128"/>
            </a:endParaRPr>
          </a:p>
        </p:txBody>
      </p:sp>
      <p:sp>
        <p:nvSpPr>
          <p:cNvPr id="218119" name="Text Box 10"/>
          <p:cNvSpPr txBox="1">
            <a:spLocks noChangeArrowheads="1"/>
          </p:cNvSpPr>
          <p:nvPr/>
        </p:nvSpPr>
        <p:spPr bwMode="auto">
          <a:xfrm>
            <a:off x="4681538" y="3157538"/>
            <a:ext cx="3889375" cy="665162"/>
          </a:xfrm>
          <a:prstGeom prst="rect">
            <a:avLst/>
          </a:prstGeom>
          <a:solidFill>
            <a:srgbClr val="B9CEE5"/>
          </a:solidFill>
          <a:ln w="25400" algn="ctr">
            <a:solidFill>
              <a:schemeClr val="accent2"/>
            </a:solidFill>
            <a:miter lim="800000"/>
            <a:headEnd/>
            <a:tailEnd/>
          </a:ln>
        </p:spPr>
        <p:txBody>
          <a:bodyPr>
            <a:spAutoFit/>
          </a:bodyPr>
          <a:lstStyle/>
          <a:p>
            <a:pPr>
              <a:lnSpc>
                <a:spcPct val="80000"/>
              </a:lnSpc>
              <a:spcBef>
                <a:spcPct val="50000"/>
              </a:spcBef>
            </a:pPr>
            <a:r>
              <a:rPr lang="es-CO" sz="1500" b="0">
                <a:latin typeface="Trebuchet MS" pitchFamily="34" charset="0"/>
                <a:ea typeface="Arial Unicode MS" pitchFamily="34" charset="-128"/>
                <a:cs typeface="Arial Unicode MS" pitchFamily="34" charset="-128"/>
              </a:rPr>
              <a:t>Aumentar a </a:t>
            </a:r>
            <a:r>
              <a:rPr lang="es-CO" sz="1500" b="0">
                <a:solidFill>
                  <a:srgbClr val="990000"/>
                </a:solidFill>
                <a:latin typeface="Trebuchet MS" pitchFamily="34" charset="0"/>
                <a:ea typeface="Arial Unicode MS" pitchFamily="34" charset="-128"/>
                <a:cs typeface="Arial Unicode MS" pitchFamily="34" charset="-128"/>
              </a:rPr>
              <a:t>3 millones las cuentas de ahorro </a:t>
            </a:r>
            <a:r>
              <a:rPr lang="es-CO" sz="1500" b="0">
                <a:latin typeface="Trebuchet MS" pitchFamily="34" charset="0"/>
                <a:ea typeface="Arial Unicode MS" pitchFamily="34" charset="-128"/>
                <a:cs typeface="Arial Unicode MS" pitchFamily="34" charset="-128"/>
              </a:rPr>
              <a:t>(1,5 millones en familias de Red JUNTOS)</a:t>
            </a:r>
          </a:p>
        </p:txBody>
      </p:sp>
      <p:pic>
        <p:nvPicPr>
          <p:cNvPr id="218120" name="Picture 11" descr="À"/>
          <p:cNvPicPr>
            <a:picLocks noGrp="1" noChangeAspect="1" noChangeArrowheads="1"/>
          </p:cNvPicPr>
          <p:nvPr>
            <p:ph idx="4294967295"/>
          </p:nvPr>
        </p:nvPicPr>
        <p:blipFill>
          <a:blip r:embed="rId3" cstate="print"/>
          <a:srcRect/>
          <a:stretch>
            <a:fillRect/>
          </a:stretch>
        </p:blipFill>
        <p:spPr bwMode="auto">
          <a:xfrm>
            <a:off x="649288" y="3700463"/>
            <a:ext cx="3671887" cy="1296987"/>
          </a:xfrm>
          <a:prstGeom prst="rect">
            <a:avLst/>
          </a:prstGeom>
          <a:noFill/>
          <a:ln>
            <a:miter lim="800000"/>
            <a:headEnd/>
            <a:tailEnd/>
          </a:ln>
        </p:spPr>
      </p:pic>
      <p:sp>
        <p:nvSpPr>
          <p:cNvPr id="218121" name="Text Box 12"/>
          <p:cNvSpPr txBox="1">
            <a:spLocks noChangeArrowheads="1"/>
          </p:cNvSpPr>
          <p:nvPr/>
        </p:nvSpPr>
        <p:spPr bwMode="auto">
          <a:xfrm>
            <a:off x="4681538" y="4627563"/>
            <a:ext cx="3889375" cy="482600"/>
          </a:xfrm>
          <a:prstGeom prst="rect">
            <a:avLst/>
          </a:prstGeom>
          <a:solidFill>
            <a:srgbClr val="B9CEE5"/>
          </a:solidFill>
          <a:ln w="25400" algn="ctr">
            <a:solidFill>
              <a:schemeClr val="accent2"/>
            </a:solidFill>
            <a:miter lim="800000"/>
            <a:headEnd/>
            <a:tailEnd/>
          </a:ln>
        </p:spPr>
        <p:txBody>
          <a:bodyPr>
            <a:spAutoFit/>
          </a:bodyPr>
          <a:lstStyle/>
          <a:p>
            <a:pPr>
              <a:lnSpc>
                <a:spcPct val="80000"/>
              </a:lnSpc>
              <a:spcBef>
                <a:spcPct val="50000"/>
              </a:spcBef>
            </a:pPr>
            <a:r>
              <a:rPr lang="es-CO" sz="1500" b="0">
                <a:latin typeface="Trebuchet MS" pitchFamily="34" charset="0"/>
                <a:ea typeface="Arial Unicode MS" pitchFamily="34" charset="-128"/>
                <a:cs typeface="Arial Unicode MS" pitchFamily="34" charset="-128"/>
              </a:rPr>
              <a:t>Incrementar en 5% la </a:t>
            </a:r>
            <a:r>
              <a:rPr lang="es-CO" sz="1500" b="0">
                <a:solidFill>
                  <a:srgbClr val="990000"/>
                </a:solidFill>
                <a:latin typeface="Trebuchet MS" pitchFamily="34" charset="0"/>
                <a:ea typeface="Arial Unicode MS" pitchFamily="34" charset="-128"/>
                <a:cs typeface="Arial Unicode MS" pitchFamily="34" charset="-128"/>
              </a:rPr>
              <a:t>bancarización</a:t>
            </a:r>
            <a:r>
              <a:rPr lang="es-CO" sz="1500" b="0">
                <a:latin typeface="Trebuchet MS" pitchFamily="34" charset="0"/>
                <a:ea typeface="Arial Unicode MS" pitchFamily="34" charset="-128"/>
                <a:cs typeface="Arial Unicode MS" pitchFamily="34" charset="-128"/>
              </a:rPr>
              <a:t> en los próximos 4 años</a:t>
            </a:r>
            <a:r>
              <a:rPr lang="es-CO" sz="1500" b="0">
                <a:solidFill>
                  <a:srgbClr val="FF0000"/>
                </a:solidFill>
                <a:latin typeface="Trebuchet MS" pitchFamily="34" charset="0"/>
                <a:ea typeface="Arial Unicode MS" pitchFamily="34" charset="-128"/>
                <a:cs typeface="Arial Unicode MS" pitchFamily="34" charset="-128"/>
              </a:rPr>
              <a:t>* (Victoria temprana)</a:t>
            </a:r>
          </a:p>
        </p:txBody>
      </p:sp>
      <p:grpSp>
        <p:nvGrpSpPr>
          <p:cNvPr id="218122" name="Group 13"/>
          <p:cNvGrpSpPr>
            <a:grpSpLocks/>
          </p:cNvGrpSpPr>
          <p:nvPr/>
        </p:nvGrpSpPr>
        <p:grpSpPr bwMode="auto">
          <a:xfrm>
            <a:off x="433388" y="5868988"/>
            <a:ext cx="6842125" cy="733425"/>
            <a:chOff x="249" y="3748"/>
            <a:chExt cx="4310" cy="462"/>
          </a:xfrm>
        </p:grpSpPr>
        <p:sp>
          <p:nvSpPr>
            <p:cNvPr id="75790" name="AutoShape 14"/>
            <p:cNvSpPr>
              <a:spLocks noChangeArrowheads="1"/>
            </p:cNvSpPr>
            <p:nvPr/>
          </p:nvSpPr>
          <p:spPr bwMode="auto">
            <a:xfrm>
              <a:off x="2608" y="4020"/>
              <a:ext cx="899" cy="187"/>
            </a:xfrm>
            <a:prstGeom prst="homePlate">
              <a:avLst>
                <a:gd name="adj" fmla="val 125128"/>
              </a:avLst>
            </a:prstGeom>
            <a:solidFill>
              <a:srgbClr val="666699"/>
            </a:solidFill>
            <a:ln w="25400" algn="ctr">
              <a:solidFill>
                <a:srgbClr val="000080"/>
              </a:solidFill>
              <a:miter lim="800000"/>
              <a:headEnd/>
              <a:tailEnd/>
            </a:ln>
            <a:effectLst/>
          </p:spPr>
          <p:txBody>
            <a:bodyPr anchor="ctr"/>
            <a:lstStyle/>
            <a:p>
              <a:pPr algn="ctr">
                <a:defRPr/>
              </a:pPr>
              <a:r>
                <a:rPr lang="es-E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2002</a:t>
              </a:r>
              <a:endPar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75791" name="AutoShape 15"/>
            <p:cNvSpPr>
              <a:spLocks noChangeArrowheads="1"/>
            </p:cNvSpPr>
            <p:nvPr/>
          </p:nvSpPr>
          <p:spPr bwMode="auto">
            <a:xfrm>
              <a:off x="3651" y="4020"/>
              <a:ext cx="908" cy="181"/>
            </a:xfrm>
            <a:prstGeom prst="chevron">
              <a:avLst>
                <a:gd name="adj" fmla="val 125414"/>
              </a:avLst>
            </a:prstGeom>
            <a:solidFill>
              <a:srgbClr val="666699"/>
            </a:solidFill>
            <a:ln w="25400" algn="ctr">
              <a:solidFill>
                <a:srgbClr val="000080"/>
              </a:solidFill>
              <a:miter lim="800000"/>
              <a:headEnd/>
              <a:tailEnd/>
            </a:ln>
            <a:effectLst/>
          </p:spPr>
          <p:txBody>
            <a:bodyPr anchor="ctr"/>
            <a:lstStyle/>
            <a:p>
              <a:pPr algn="ctr">
                <a:defRPr/>
              </a:pPr>
              <a:r>
                <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Actual</a:t>
              </a:r>
            </a:p>
          </p:txBody>
        </p:sp>
        <p:sp>
          <p:nvSpPr>
            <p:cNvPr id="75793" name="Text Box 17"/>
            <p:cNvSpPr txBox="1">
              <a:spLocks noChangeArrowheads="1"/>
            </p:cNvSpPr>
            <p:nvPr/>
          </p:nvSpPr>
          <p:spPr bwMode="auto">
            <a:xfrm>
              <a:off x="249" y="4020"/>
              <a:ext cx="2223" cy="190"/>
            </a:xfrm>
            <a:prstGeom prst="rect">
              <a:avLst/>
            </a:prstGeom>
            <a:solidFill>
              <a:srgbClr val="666699"/>
            </a:solidFill>
            <a:ln w="25400" algn="ctr">
              <a:solidFill>
                <a:schemeClr val="accent2"/>
              </a:solidFill>
              <a:miter lim="800000"/>
              <a:headEnd/>
              <a:tailEnd/>
            </a:ln>
            <a:effectLst/>
          </p:spPr>
          <p:txBody>
            <a:bodyPr/>
            <a:lstStyle/>
            <a:p>
              <a:pPr algn="ctr">
                <a:spcBef>
                  <a:spcPct val="50000"/>
                </a:spcBef>
                <a:defRPr/>
              </a:pPr>
              <a:r>
                <a:rPr lang="es-E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META</a:t>
              </a:r>
              <a:endPar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75794" name="Text Box 18"/>
            <p:cNvSpPr txBox="1">
              <a:spLocks noChangeArrowheads="1"/>
            </p:cNvSpPr>
            <p:nvPr/>
          </p:nvSpPr>
          <p:spPr bwMode="auto">
            <a:xfrm>
              <a:off x="249" y="3748"/>
              <a:ext cx="2223" cy="190"/>
            </a:xfrm>
            <a:prstGeom prst="rect">
              <a:avLst/>
            </a:prstGeom>
            <a:solidFill>
              <a:srgbClr val="CCECFF"/>
            </a:solidFill>
            <a:ln w="25400" algn="ctr">
              <a:solidFill>
                <a:schemeClr val="accent2"/>
              </a:solidFill>
              <a:miter lim="800000"/>
              <a:headEnd/>
              <a:tailEnd/>
            </a:ln>
            <a:effectLst/>
          </p:spPr>
          <p:txBody>
            <a:bodyPr/>
            <a:lstStyle/>
            <a:p>
              <a:pPr>
                <a:spcBef>
                  <a:spcPct val="20000"/>
                </a:spcBef>
                <a:defRPr/>
              </a:pPr>
              <a:r>
                <a:rPr lang="es-CO" sz="1200">
                  <a:solidFill>
                    <a:schemeClr val="accent2"/>
                  </a:solidFill>
                  <a:latin typeface="Trebuchet MS" pitchFamily="34" charset="0"/>
                  <a:ea typeface="Arial Unicode MS" pitchFamily="34" charset="-128"/>
                  <a:cs typeface="Arial Unicode MS" pitchFamily="34" charset="-128"/>
                </a:rPr>
                <a:t>No. Créditos desembolsados a microempr.</a:t>
              </a:r>
            </a:p>
            <a:p>
              <a:pPr>
                <a:spcBef>
                  <a:spcPct val="20000"/>
                </a:spcBef>
                <a:defRPr/>
              </a:pPr>
              <a:endParaRPr lang="es-CO" sz="1200">
                <a:solidFill>
                  <a:schemeClr val="accent2"/>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218134" name="Text Box 19"/>
            <p:cNvSpPr txBox="1">
              <a:spLocks noChangeArrowheads="1"/>
            </p:cNvSpPr>
            <p:nvPr/>
          </p:nvSpPr>
          <p:spPr bwMode="auto">
            <a:xfrm>
              <a:off x="2608" y="3748"/>
              <a:ext cx="908" cy="190"/>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ES" sz="1200">
                  <a:solidFill>
                    <a:schemeClr val="accent2"/>
                  </a:solidFill>
                  <a:latin typeface="Trebuchet MS" pitchFamily="34" charset="0"/>
                  <a:ea typeface="Arial Unicode MS" pitchFamily="34" charset="-128"/>
                  <a:cs typeface="Arial Unicode MS" pitchFamily="34" charset="-128"/>
                </a:rPr>
                <a:t>198.862</a:t>
              </a:r>
            </a:p>
          </p:txBody>
        </p:sp>
        <p:sp>
          <p:nvSpPr>
            <p:cNvPr id="218135" name="Text Box 20"/>
            <p:cNvSpPr txBox="1">
              <a:spLocks noChangeArrowheads="1"/>
            </p:cNvSpPr>
            <p:nvPr/>
          </p:nvSpPr>
          <p:spPr bwMode="auto">
            <a:xfrm>
              <a:off x="3606" y="3748"/>
              <a:ext cx="908" cy="190"/>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CO" sz="1200">
                  <a:solidFill>
                    <a:schemeClr val="accent2"/>
                  </a:solidFill>
                  <a:latin typeface="Trebuchet MS" pitchFamily="34" charset="0"/>
                  <a:ea typeface="Arial Unicode MS" pitchFamily="34" charset="-128"/>
                  <a:cs typeface="Arial Unicode MS" pitchFamily="34" charset="-128"/>
                </a:rPr>
                <a:t>4.901.933</a:t>
              </a:r>
            </a:p>
          </p:txBody>
        </p:sp>
      </p:grpSp>
      <p:sp>
        <p:nvSpPr>
          <p:cNvPr id="218123" name="Text Box 22"/>
          <p:cNvSpPr txBox="1">
            <a:spLocks noChangeArrowheads="1"/>
          </p:cNvSpPr>
          <p:nvPr/>
        </p:nvSpPr>
        <p:spPr bwMode="auto">
          <a:xfrm>
            <a:off x="433388" y="5484813"/>
            <a:ext cx="3600450" cy="287337"/>
          </a:xfrm>
          <a:prstGeom prst="rect">
            <a:avLst/>
          </a:prstGeom>
          <a:solidFill>
            <a:srgbClr val="CCECFF"/>
          </a:solidFill>
          <a:ln w="25400" algn="ctr">
            <a:solidFill>
              <a:schemeClr val="accent2"/>
            </a:solidFill>
            <a:miter lim="800000"/>
            <a:headEnd/>
            <a:tailEnd/>
          </a:ln>
        </p:spPr>
        <p:txBody>
          <a:bodyPr/>
          <a:lstStyle/>
          <a:p>
            <a:pPr>
              <a:spcBef>
                <a:spcPct val="20000"/>
              </a:spcBef>
            </a:pPr>
            <a:r>
              <a:rPr lang="es-CO" sz="1200">
                <a:solidFill>
                  <a:schemeClr val="accent2"/>
                </a:solidFill>
                <a:latin typeface="Trebuchet MS" pitchFamily="34" charset="0"/>
                <a:ea typeface="Arial Unicode MS" pitchFamily="34" charset="-128"/>
                <a:cs typeface="Arial Unicode MS" pitchFamily="34" charset="-128"/>
              </a:rPr>
              <a:t>Saldo cartera crédito a la microemp. (millones)</a:t>
            </a:r>
          </a:p>
        </p:txBody>
      </p:sp>
      <p:sp>
        <p:nvSpPr>
          <p:cNvPr id="218124" name="Text Box 23"/>
          <p:cNvSpPr txBox="1">
            <a:spLocks noChangeArrowheads="1"/>
          </p:cNvSpPr>
          <p:nvPr/>
        </p:nvSpPr>
        <p:spPr bwMode="auto">
          <a:xfrm>
            <a:off x="4178300" y="5470525"/>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CO" sz="1200">
                <a:solidFill>
                  <a:schemeClr val="accent2"/>
                </a:solidFill>
                <a:latin typeface="Trebuchet MS" pitchFamily="34" charset="0"/>
                <a:ea typeface="Arial Unicode MS" pitchFamily="34" charset="-128"/>
                <a:cs typeface="Arial Unicode MS" pitchFamily="34" charset="-128"/>
              </a:rPr>
              <a:t>732.000</a:t>
            </a:r>
          </a:p>
        </p:txBody>
      </p:sp>
      <p:sp>
        <p:nvSpPr>
          <p:cNvPr id="218125" name="Text Box 24"/>
          <p:cNvSpPr txBox="1">
            <a:spLocks noChangeArrowheads="1"/>
          </p:cNvSpPr>
          <p:nvPr/>
        </p:nvSpPr>
        <p:spPr bwMode="auto">
          <a:xfrm>
            <a:off x="5762625" y="5470525"/>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ES" sz="1200">
                <a:solidFill>
                  <a:schemeClr val="accent2"/>
                </a:solidFill>
                <a:latin typeface="Trebuchet MS" pitchFamily="34" charset="0"/>
                <a:ea typeface="Arial Unicode MS" pitchFamily="34" charset="-128"/>
                <a:cs typeface="Arial Unicode MS" pitchFamily="34" charset="-128"/>
              </a:rPr>
              <a:t>6.7 billones</a:t>
            </a: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61451" name="Text Box 11"/>
          <p:cNvSpPr txBox="1">
            <a:spLocks noChangeArrowheads="1"/>
          </p:cNvSpPr>
          <p:nvPr/>
        </p:nvSpPr>
        <p:spPr bwMode="auto">
          <a:xfrm>
            <a:off x="3348038" y="476250"/>
            <a:ext cx="2665412" cy="409575"/>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CO" sz="240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rPr>
              <a:t>Acceso a Activos</a:t>
            </a:r>
          </a:p>
        </p:txBody>
      </p:sp>
      <p:sp>
        <p:nvSpPr>
          <p:cNvPr id="2" name="Text Box 11"/>
          <p:cNvSpPr txBox="1">
            <a:spLocks noChangeArrowheads="1"/>
          </p:cNvSpPr>
          <p:nvPr/>
        </p:nvSpPr>
        <p:spPr bwMode="auto">
          <a:xfrm>
            <a:off x="6156325" y="333375"/>
            <a:ext cx="2665413" cy="606425"/>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CO" sz="2000">
                <a:effectLst>
                  <a:outerShdw blurRad="38100" dist="38100" dir="2700000" algn="tl">
                    <a:srgbClr val="C0C0C0"/>
                  </a:outerShdw>
                </a:effectLst>
                <a:latin typeface="Trebuchet MS" pitchFamily="34" charset="0"/>
                <a:ea typeface="Arial Unicode MS" pitchFamily="34" charset="-128"/>
                <a:cs typeface="Arial Unicode MS" pitchFamily="34" charset="-128"/>
              </a:rPr>
              <a:t>Servicios Financieros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5733" name="Rectangle 5"/>
          <p:cNvSpPr>
            <a:spLocks noChangeArrowheads="1"/>
          </p:cNvSpPr>
          <p:nvPr/>
        </p:nvSpPr>
        <p:spPr bwMode="auto">
          <a:xfrm>
            <a:off x="4656138" y="1204913"/>
            <a:ext cx="4308475" cy="396875"/>
          </a:xfrm>
          <a:prstGeom prst="rect">
            <a:avLst/>
          </a:prstGeom>
          <a:gradFill rotWithShape="1">
            <a:gsLst>
              <a:gs pos="0">
                <a:srgbClr val="666699">
                  <a:gamma/>
                  <a:shade val="66667"/>
                  <a:invGamma/>
                </a:srgbClr>
              </a:gs>
              <a:gs pos="50000">
                <a:srgbClr val="666699"/>
              </a:gs>
              <a:gs pos="100000">
                <a:srgbClr val="666699">
                  <a:gamma/>
                  <a:shade val="66667"/>
                  <a:invGamma/>
                </a:srgbClr>
              </a:gs>
            </a:gsLst>
            <a:lin ang="5400000" scaled="1"/>
          </a:gradFill>
          <a:ln w="9525" algn="ctr">
            <a:noFill/>
            <a:miter lim="800000"/>
            <a:headEnd/>
            <a:tailEnd/>
          </a:ln>
          <a:effectLst/>
        </p:spPr>
        <p:txBody>
          <a:bodyPr>
            <a:spAutoFit/>
          </a:bodyPr>
          <a:lstStyle/>
          <a:p>
            <a:pPr algn="ctr" eaLnBrk="0" hangingPunct="0">
              <a:spcBef>
                <a:spcPct val="20000"/>
              </a:spcBef>
              <a:defRPr/>
            </a:pPr>
            <a:r>
              <a:rPr lang="en-US" sz="2000">
                <a:solidFill>
                  <a:schemeClr val="bg1"/>
                </a:solidFill>
                <a:effectLst>
                  <a:outerShdw blurRad="38100" dist="38100" dir="2700000" algn="tl">
                    <a:srgbClr val="000000"/>
                  </a:outerShdw>
                </a:effectLst>
                <a:latin typeface="Arial Narrow" pitchFamily="34" charset="0"/>
                <a:ea typeface="Arial Unicode MS" pitchFamily="34" charset="-128"/>
                <a:cs typeface="Arial Unicode MS" pitchFamily="34" charset="-128"/>
              </a:rPr>
              <a:t>Alcance</a:t>
            </a:r>
          </a:p>
        </p:txBody>
      </p:sp>
      <p:sp>
        <p:nvSpPr>
          <p:cNvPr id="3785734" name="Rectangle 6"/>
          <p:cNvSpPr>
            <a:spLocks noChangeArrowheads="1"/>
          </p:cNvSpPr>
          <p:nvPr/>
        </p:nvSpPr>
        <p:spPr bwMode="auto">
          <a:xfrm>
            <a:off x="392113" y="1204913"/>
            <a:ext cx="3960812" cy="396875"/>
          </a:xfrm>
          <a:prstGeom prst="rect">
            <a:avLst/>
          </a:prstGeom>
          <a:gradFill rotWithShape="1">
            <a:gsLst>
              <a:gs pos="0">
                <a:srgbClr val="666699">
                  <a:gamma/>
                  <a:shade val="66667"/>
                  <a:invGamma/>
                </a:srgbClr>
              </a:gs>
              <a:gs pos="50000">
                <a:srgbClr val="666699"/>
              </a:gs>
              <a:gs pos="100000">
                <a:srgbClr val="666699">
                  <a:gamma/>
                  <a:shade val="66667"/>
                  <a:invGamma/>
                </a:srgbClr>
              </a:gs>
            </a:gsLst>
            <a:lin ang="5400000" scaled="1"/>
          </a:gradFill>
          <a:ln w="9525" algn="ctr">
            <a:noFill/>
            <a:miter lim="800000"/>
            <a:headEnd/>
            <a:tailEnd/>
          </a:ln>
          <a:effectLst/>
        </p:spPr>
        <p:txBody>
          <a:bodyPr>
            <a:spAutoFit/>
          </a:bodyPr>
          <a:lstStyle/>
          <a:p>
            <a:pPr algn="ctr" eaLnBrk="0" hangingPunct="0">
              <a:spcBef>
                <a:spcPct val="20000"/>
              </a:spcBef>
              <a:defRPr/>
            </a:pPr>
            <a:r>
              <a:rPr lang="es-CO" sz="2000">
                <a:solidFill>
                  <a:schemeClr val="bg1"/>
                </a:solidFill>
                <a:effectLst>
                  <a:outerShdw blurRad="38100" dist="38100" dir="2700000" algn="tl">
                    <a:srgbClr val="000000"/>
                  </a:outerShdw>
                </a:effectLst>
                <a:latin typeface="Arial Narrow" pitchFamily="34" charset="0"/>
                <a:ea typeface="Arial Unicode MS" pitchFamily="34" charset="-128"/>
                <a:cs typeface="Arial Unicode MS" pitchFamily="34" charset="-128"/>
              </a:rPr>
              <a:t>Objetivo</a:t>
            </a:r>
          </a:p>
        </p:txBody>
      </p:sp>
      <p:sp>
        <p:nvSpPr>
          <p:cNvPr id="220164" name="Text Box 7"/>
          <p:cNvSpPr txBox="1">
            <a:spLocks noChangeArrowheads="1"/>
          </p:cNvSpPr>
          <p:nvPr/>
        </p:nvSpPr>
        <p:spPr bwMode="auto">
          <a:xfrm>
            <a:off x="4572000" y="1671638"/>
            <a:ext cx="4324350" cy="604837"/>
          </a:xfrm>
          <a:prstGeom prst="rect">
            <a:avLst/>
          </a:prstGeom>
          <a:solidFill>
            <a:srgbClr val="B9CEE5"/>
          </a:solidFill>
          <a:ln w="25400" algn="ctr">
            <a:solidFill>
              <a:schemeClr val="accent2"/>
            </a:solidFill>
            <a:miter lim="800000"/>
            <a:headEnd/>
            <a:tailEnd/>
          </a:ln>
        </p:spPr>
        <p:txBody>
          <a:bodyPr/>
          <a:lstStyle/>
          <a:p>
            <a:pPr>
              <a:spcBef>
                <a:spcPct val="50000"/>
              </a:spcBef>
            </a:pPr>
            <a:r>
              <a:rPr lang="es-CO" sz="1200" b="0">
                <a:latin typeface="Trebuchet MS" pitchFamily="34" charset="0"/>
                <a:ea typeface="Arial Unicode MS" pitchFamily="34" charset="-128"/>
                <a:cs typeface="Arial Unicode MS" pitchFamily="34" charset="-128"/>
              </a:rPr>
              <a:t>Adjudicar 250.000 hectáreas. A través del </a:t>
            </a:r>
            <a:r>
              <a:rPr lang="es-CO" sz="1200">
                <a:solidFill>
                  <a:srgbClr val="990000"/>
                </a:solidFill>
                <a:latin typeface="Trebuchet MS" pitchFamily="34" charset="0"/>
                <a:ea typeface="Arial Unicode MS" pitchFamily="34" charset="-128"/>
                <a:cs typeface="Arial Unicode MS" pitchFamily="34" charset="-128"/>
              </a:rPr>
              <a:t>subsidio integral de tierras</a:t>
            </a:r>
            <a:r>
              <a:rPr lang="es-CO" sz="1200" b="0">
                <a:latin typeface="Trebuchet MS" pitchFamily="34" charset="0"/>
                <a:ea typeface="Arial Unicode MS" pitchFamily="34" charset="-128"/>
                <a:cs typeface="Arial Unicode MS" pitchFamily="34" charset="-128"/>
              </a:rPr>
              <a:t> y la adjudicación directa de las tierras provenientes de la extinción de dominio. </a:t>
            </a:r>
          </a:p>
        </p:txBody>
      </p:sp>
      <p:sp>
        <p:nvSpPr>
          <p:cNvPr id="220165" name="Text Box 8"/>
          <p:cNvSpPr txBox="1">
            <a:spLocks noChangeArrowheads="1"/>
          </p:cNvSpPr>
          <p:nvPr/>
        </p:nvSpPr>
        <p:spPr bwMode="auto">
          <a:xfrm>
            <a:off x="4572000" y="2349500"/>
            <a:ext cx="4340225" cy="1181100"/>
          </a:xfrm>
          <a:prstGeom prst="rect">
            <a:avLst/>
          </a:prstGeom>
          <a:solidFill>
            <a:srgbClr val="B9CEE5"/>
          </a:solidFill>
          <a:ln w="25400" algn="ctr">
            <a:solidFill>
              <a:schemeClr val="accent2"/>
            </a:solidFill>
            <a:miter lim="800000"/>
            <a:headEnd/>
            <a:tailEnd/>
          </a:ln>
        </p:spPr>
        <p:txBody>
          <a:bodyPr/>
          <a:lstStyle/>
          <a:p>
            <a:pPr>
              <a:spcBef>
                <a:spcPct val="50000"/>
              </a:spcBef>
            </a:pPr>
            <a:r>
              <a:rPr lang="es-CO" sz="1200" b="0">
                <a:latin typeface="Trebuchet MS" pitchFamily="34" charset="0"/>
                <a:ea typeface="Arial Unicode MS" pitchFamily="34" charset="-128"/>
                <a:cs typeface="Arial Unicode MS" pitchFamily="34" charset="-128"/>
              </a:rPr>
              <a:t>Fortalecer la </a:t>
            </a:r>
            <a:r>
              <a:rPr lang="es-CO" sz="1200">
                <a:solidFill>
                  <a:srgbClr val="990000"/>
                </a:solidFill>
                <a:latin typeface="Trebuchet MS" pitchFamily="34" charset="0"/>
                <a:ea typeface="Arial Unicode MS" pitchFamily="34" charset="-128"/>
                <a:cs typeface="Arial Unicode MS" pitchFamily="34" charset="-128"/>
              </a:rPr>
              <a:t>empresarización rural</a:t>
            </a:r>
            <a:r>
              <a:rPr lang="es-CO" sz="1200" b="0">
                <a:latin typeface="Trebuchet MS" pitchFamily="34" charset="0"/>
                <a:ea typeface="Arial Unicode MS" pitchFamily="34" charset="-128"/>
                <a:cs typeface="Arial Unicode MS" pitchFamily="34" charset="-128"/>
              </a:rPr>
              <a:t>: incrementar el ingreso y el empleo para 46.300 familias rurales pobres a través del “</a:t>
            </a:r>
            <a:r>
              <a:rPr lang="es-CO" sz="1200" b="0">
                <a:latin typeface="Trebuchet MS" pitchFamily="34" charset="0"/>
                <a:ea typeface="Arial Unicode MS" pitchFamily="34" charset="-128"/>
                <a:cs typeface="Times New Roman" pitchFamily="18" charset="0"/>
              </a:rPr>
              <a:t>Programa para el Desarrollo de Oportunidades de Inversión y Capitalización de los Activos de las Microempresas Rurales de Colombia” y el “Proyecto de Apoyo a Alianzas”.</a:t>
            </a:r>
            <a:endParaRPr lang="es-CO" sz="1200" b="0">
              <a:latin typeface="Trebuchet MS" pitchFamily="34" charset="0"/>
              <a:ea typeface="Arial Unicode MS" pitchFamily="34" charset="-128"/>
              <a:cs typeface="Arial Unicode MS" pitchFamily="34" charset="-128"/>
            </a:endParaRPr>
          </a:p>
        </p:txBody>
      </p:sp>
      <p:sp>
        <p:nvSpPr>
          <p:cNvPr id="220166" name="Text Box 9"/>
          <p:cNvSpPr txBox="1">
            <a:spLocks noChangeArrowheads="1"/>
          </p:cNvSpPr>
          <p:nvPr/>
        </p:nvSpPr>
        <p:spPr bwMode="auto">
          <a:xfrm>
            <a:off x="4572000" y="3573463"/>
            <a:ext cx="4340225" cy="755650"/>
          </a:xfrm>
          <a:prstGeom prst="rect">
            <a:avLst/>
          </a:prstGeom>
          <a:solidFill>
            <a:srgbClr val="B9CEE5"/>
          </a:solidFill>
          <a:ln w="25400" algn="ctr">
            <a:solidFill>
              <a:schemeClr val="accent2"/>
            </a:solidFill>
            <a:miter lim="800000"/>
            <a:headEnd/>
            <a:tailEnd/>
          </a:ln>
        </p:spPr>
        <p:txBody>
          <a:bodyPr/>
          <a:lstStyle/>
          <a:p>
            <a:pPr>
              <a:spcBef>
                <a:spcPct val="50000"/>
              </a:spcBef>
            </a:pPr>
            <a:r>
              <a:rPr lang="es-CO" sz="1200" b="0">
                <a:latin typeface="Trebuchet MS" pitchFamily="34" charset="0"/>
                <a:ea typeface="Arial Unicode MS" pitchFamily="34" charset="-128"/>
                <a:cs typeface="Arial Unicode MS" pitchFamily="34" charset="-128"/>
              </a:rPr>
              <a:t>Promover </a:t>
            </a:r>
            <a:r>
              <a:rPr lang="es-CO" sz="1200">
                <a:solidFill>
                  <a:srgbClr val="990000"/>
                </a:solidFill>
                <a:latin typeface="Trebuchet MS" pitchFamily="34" charset="0"/>
                <a:ea typeface="Arial Unicode MS" pitchFamily="34" charset="-128"/>
                <a:cs typeface="Arial Unicode MS" pitchFamily="34" charset="-128"/>
              </a:rPr>
              <a:t>alternativas productivas para la sustitución de los cultivos ilícitos</a:t>
            </a:r>
            <a:r>
              <a:rPr lang="es-CO" sz="1200" b="0">
                <a:latin typeface="Trebuchet MS" pitchFamily="34" charset="0"/>
                <a:ea typeface="Arial Unicode MS" pitchFamily="34" charset="-128"/>
                <a:cs typeface="Arial Unicode MS" pitchFamily="34" charset="-128"/>
              </a:rPr>
              <a:t> en 88.000 hectáreas dentro de la frontera agropecuaria..</a:t>
            </a:r>
          </a:p>
        </p:txBody>
      </p:sp>
      <p:sp>
        <p:nvSpPr>
          <p:cNvPr id="3785744" name="AutoShape 16"/>
          <p:cNvSpPr>
            <a:spLocks noChangeArrowheads="1"/>
          </p:cNvSpPr>
          <p:nvPr/>
        </p:nvSpPr>
        <p:spPr bwMode="auto">
          <a:xfrm>
            <a:off x="4500563" y="6165850"/>
            <a:ext cx="1427162" cy="296863"/>
          </a:xfrm>
          <a:prstGeom prst="homePlate">
            <a:avLst>
              <a:gd name="adj" fmla="val 125128"/>
            </a:avLst>
          </a:prstGeom>
          <a:solidFill>
            <a:srgbClr val="666699"/>
          </a:solidFill>
          <a:ln w="25400" algn="ctr">
            <a:solidFill>
              <a:srgbClr val="000080"/>
            </a:solidFill>
            <a:miter lim="800000"/>
            <a:headEnd/>
            <a:tailEnd/>
          </a:ln>
          <a:effectLst/>
        </p:spPr>
        <p:txBody>
          <a:bodyPr anchor="ctr"/>
          <a:lstStyle/>
          <a:p>
            <a:pPr algn="ctr">
              <a:defRPr/>
            </a:pPr>
            <a:r>
              <a:rPr lang="en-U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2002 -2006</a:t>
            </a:r>
          </a:p>
        </p:txBody>
      </p:sp>
      <p:sp>
        <p:nvSpPr>
          <p:cNvPr id="3785745" name="AutoShape 17"/>
          <p:cNvSpPr>
            <a:spLocks noChangeArrowheads="1"/>
          </p:cNvSpPr>
          <p:nvPr/>
        </p:nvSpPr>
        <p:spPr bwMode="auto">
          <a:xfrm>
            <a:off x="6011863" y="6165850"/>
            <a:ext cx="1441450" cy="287338"/>
          </a:xfrm>
          <a:prstGeom prst="chevron">
            <a:avLst>
              <a:gd name="adj" fmla="val 125414"/>
            </a:avLst>
          </a:prstGeom>
          <a:solidFill>
            <a:srgbClr val="666699"/>
          </a:solidFill>
          <a:ln w="25400" algn="ctr">
            <a:solidFill>
              <a:srgbClr val="000080"/>
            </a:solidFill>
            <a:miter lim="800000"/>
            <a:headEnd/>
            <a:tailEnd/>
          </a:ln>
          <a:effectLst/>
        </p:spPr>
        <p:txBody>
          <a:bodyPr anchor="ctr"/>
          <a:lstStyle/>
          <a:p>
            <a:pPr algn="ctr">
              <a:defRPr/>
            </a:pPr>
            <a:r>
              <a:rPr lang="en-U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Actual</a:t>
            </a:r>
          </a:p>
        </p:txBody>
      </p:sp>
      <p:sp>
        <p:nvSpPr>
          <p:cNvPr id="3785747" name="Text Box 19"/>
          <p:cNvSpPr txBox="1">
            <a:spLocks noChangeArrowheads="1"/>
          </p:cNvSpPr>
          <p:nvPr/>
        </p:nvSpPr>
        <p:spPr bwMode="auto">
          <a:xfrm>
            <a:off x="323850" y="6165850"/>
            <a:ext cx="3960813" cy="301625"/>
          </a:xfrm>
          <a:prstGeom prst="rect">
            <a:avLst/>
          </a:prstGeom>
          <a:solidFill>
            <a:srgbClr val="666699"/>
          </a:solidFill>
          <a:ln w="25400" algn="ctr">
            <a:solidFill>
              <a:schemeClr val="accent2"/>
            </a:solidFill>
            <a:miter lim="800000"/>
            <a:headEnd/>
            <a:tailEnd/>
          </a:ln>
          <a:effectLst/>
        </p:spPr>
        <p:txBody>
          <a:bodyPr/>
          <a:lstStyle/>
          <a:p>
            <a:pPr algn="ctr">
              <a:spcBef>
                <a:spcPct val="50000"/>
              </a:spcBef>
              <a:defRPr/>
            </a:pPr>
            <a:r>
              <a:rPr lang="en-U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META</a:t>
            </a:r>
          </a:p>
        </p:txBody>
      </p:sp>
      <p:sp>
        <p:nvSpPr>
          <p:cNvPr id="220171" name="Text Box 21"/>
          <p:cNvSpPr txBox="1">
            <a:spLocks noChangeArrowheads="1"/>
          </p:cNvSpPr>
          <p:nvPr/>
        </p:nvSpPr>
        <p:spPr bwMode="auto">
          <a:xfrm>
            <a:off x="323850" y="5445125"/>
            <a:ext cx="3937000" cy="301625"/>
          </a:xfrm>
          <a:prstGeom prst="rect">
            <a:avLst/>
          </a:prstGeom>
          <a:solidFill>
            <a:srgbClr val="CCECFF"/>
          </a:solidFill>
          <a:ln w="25400" algn="ctr">
            <a:solidFill>
              <a:schemeClr val="accent2"/>
            </a:solidFill>
            <a:miter lim="800000"/>
            <a:headEnd/>
            <a:tailEnd/>
          </a:ln>
        </p:spPr>
        <p:txBody>
          <a:bodyPr/>
          <a:lstStyle/>
          <a:p>
            <a:pPr>
              <a:spcBef>
                <a:spcPct val="20000"/>
              </a:spcBef>
            </a:pPr>
            <a:r>
              <a:rPr lang="es-CO" sz="1200">
                <a:solidFill>
                  <a:schemeClr val="accent2"/>
                </a:solidFill>
                <a:latin typeface="Trebuchet MS" pitchFamily="34" charset="0"/>
                <a:ea typeface="Arial Unicode MS" pitchFamily="34" charset="-128"/>
                <a:cs typeface="Arial Unicode MS" pitchFamily="34" charset="-128"/>
              </a:rPr>
              <a:t>Familias Beneficiadas con el Proyectos de Alianzas</a:t>
            </a:r>
          </a:p>
        </p:txBody>
      </p:sp>
      <p:sp>
        <p:nvSpPr>
          <p:cNvPr id="220172" name="Text Box 22"/>
          <p:cNvSpPr txBox="1">
            <a:spLocks noChangeArrowheads="1"/>
          </p:cNvSpPr>
          <p:nvPr/>
        </p:nvSpPr>
        <p:spPr bwMode="auto">
          <a:xfrm>
            <a:off x="4500563" y="5445125"/>
            <a:ext cx="129540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n-US" sz="1200">
                <a:solidFill>
                  <a:schemeClr val="accent2"/>
                </a:solidFill>
                <a:latin typeface="Trebuchet MS" pitchFamily="34" charset="0"/>
                <a:ea typeface="Arial Unicode MS" pitchFamily="34" charset="-128"/>
                <a:cs typeface="Arial Unicode MS" pitchFamily="34" charset="-128"/>
              </a:rPr>
              <a:t>8.279</a:t>
            </a:r>
          </a:p>
        </p:txBody>
      </p:sp>
      <p:sp>
        <p:nvSpPr>
          <p:cNvPr id="220173" name="Text Box 23"/>
          <p:cNvSpPr txBox="1">
            <a:spLocks noChangeArrowheads="1"/>
          </p:cNvSpPr>
          <p:nvPr/>
        </p:nvSpPr>
        <p:spPr bwMode="auto">
          <a:xfrm>
            <a:off x="6011863" y="5445125"/>
            <a:ext cx="129540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n-US" sz="1200">
                <a:solidFill>
                  <a:schemeClr val="accent2"/>
                </a:solidFill>
                <a:latin typeface="Trebuchet MS" pitchFamily="34" charset="0"/>
                <a:ea typeface="Arial Unicode MS" pitchFamily="34" charset="-128"/>
                <a:cs typeface="Arial Unicode MS" pitchFamily="34" charset="-128"/>
              </a:rPr>
              <a:t>11.154</a:t>
            </a:r>
          </a:p>
        </p:txBody>
      </p:sp>
      <p:sp>
        <p:nvSpPr>
          <p:cNvPr id="220175" name="Text Box 26"/>
          <p:cNvSpPr txBox="1">
            <a:spLocks noChangeArrowheads="1"/>
          </p:cNvSpPr>
          <p:nvPr/>
        </p:nvSpPr>
        <p:spPr bwMode="auto">
          <a:xfrm>
            <a:off x="323850" y="5084763"/>
            <a:ext cx="3952875" cy="301625"/>
          </a:xfrm>
          <a:prstGeom prst="rect">
            <a:avLst/>
          </a:prstGeom>
          <a:solidFill>
            <a:srgbClr val="CCECFF"/>
          </a:solidFill>
          <a:ln w="25400" algn="ctr">
            <a:solidFill>
              <a:schemeClr val="accent2"/>
            </a:solidFill>
            <a:miter lim="800000"/>
            <a:headEnd/>
            <a:tailEnd/>
          </a:ln>
        </p:spPr>
        <p:txBody>
          <a:bodyPr/>
          <a:lstStyle/>
          <a:p>
            <a:pPr>
              <a:spcBef>
                <a:spcPct val="20000"/>
              </a:spcBef>
            </a:pPr>
            <a:r>
              <a:rPr lang="es-CO" sz="1200">
                <a:solidFill>
                  <a:schemeClr val="accent2"/>
                </a:solidFill>
                <a:latin typeface="Trebuchet MS" pitchFamily="34" charset="0"/>
                <a:ea typeface="Arial Unicode MS" pitchFamily="34" charset="-128"/>
                <a:cs typeface="Arial Unicode MS" pitchFamily="34" charset="-128"/>
              </a:rPr>
              <a:t>Flias. beneficiadas con el Programa Oportunidades</a:t>
            </a:r>
          </a:p>
        </p:txBody>
      </p:sp>
      <p:sp>
        <p:nvSpPr>
          <p:cNvPr id="220176" name="Text Box 28"/>
          <p:cNvSpPr txBox="1">
            <a:spLocks noChangeArrowheads="1"/>
          </p:cNvSpPr>
          <p:nvPr/>
        </p:nvSpPr>
        <p:spPr bwMode="auto">
          <a:xfrm>
            <a:off x="6011863" y="5084763"/>
            <a:ext cx="129540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n-US" sz="1200">
                <a:solidFill>
                  <a:schemeClr val="accent2"/>
                </a:solidFill>
                <a:latin typeface="Trebuchet MS" pitchFamily="34" charset="0"/>
                <a:ea typeface="Arial Unicode MS" pitchFamily="34" charset="-128"/>
                <a:cs typeface="Arial Unicode MS" pitchFamily="34" charset="-128"/>
              </a:rPr>
              <a:t>19.132</a:t>
            </a:r>
          </a:p>
        </p:txBody>
      </p:sp>
      <p:sp>
        <p:nvSpPr>
          <p:cNvPr id="220178" name="Text Box 31"/>
          <p:cNvSpPr txBox="1">
            <a:spLocks noChangeArrowheads="1"/>
          </p:cNvSpPr>
          <p:nvPr/>
        </p:nvSpPr>
        <p:spPr bwMode="auto">
          <a:xfrm>
            <a:off x="323850" y="4724400"/>
            <a:ext cx="3960813" cy="301625"/>
          </a:xfrm>
          <a:prstGeom prst="rect">
            <a:avLst/>
          </a:prstGeom>
          <a:solidFill>
            <a:srgbClr val="CCECFF"/>
          </a:solidFill>
          <a:ln w="25400" algn="ctr">
            <a:solidFill>
              <a:schemeClr val="accent2"/>
            </a:solidFill>
            <a:miter lim="800000"/>
            <a:headEnd/>
            <a:tailEnd/>
          </a:ln>
        </p:spPr>
        <p:txBody>
          <a:bodyPr/>
          <a:lstStyle/>
          <a:p>
            <a:pPr>
              <a:spcBef>
                <a:spcPct val="20000"/>
              </a:spcBef>
            </a:pPr>
            <a:r>
              <a:rPr lang="es-CO" sz="1200">
                <a:solidFill>
                  <a:schemeClr val="accent2"/>
                </a:solidFill>
                <a:latin typeface="Trebuchet MS" pitchFamily="34" charset="0"/>
                <a:ea typeface="Arial Unicode MS" pitchFamily="34" charset="-128"/>
                <a:cs typeface="Arial Unicode MS" pitchFamily="34" charset="-128"/>
              </a:rPr>
              <a:t>Número de hectáreas adjudicadas a familias pobres</a:t>
            </a:r>
          </a:p>
        </p:txBody>
      </p:sp>
      <p:sp>
        <p:nvSpPr>
          <p:cNvPr id="220179" name="Text Box 32"/>
          <p:cNvSpPr txBox="1">
            <a:spLocks noChangeArrowheads="1"/>
          </p:cNvSpPr>
          <p:nvPr/>
        </p:nvSpPr>
        <p:spPr bwMode="auto">
          <a:xfrm>
            <a:off x="4500563" y="4724400"/>
            <a:ext cx="1296987"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n-US" sz="1200">
                <a:solidFill>
                  <a:schemeClr val="accent2"/>
                </a:solidFill>
                <a:latin typeface="Trebuchet MS" pitchFamily="34" charset="0"/>
                <a:ea typeface="Arial Unicode MS" pitchFamily="34" charset="-128"/>
                <a:cs typeface="Arial Unicode MS" pitchFamily="34" charset="-128"/>
              </a:rPr>
              <a:t>59.894</a:t>
            </a:r>
          </a:p>
        </p:txBody>
      </p:sp>
      <p:sp>
        <p:nvSpPr>
          <p:cNvPr id="220180" name="Text Box 33"/>
          <p:cNvSpPr txBox="1">
            <a:spLocks noChangeArrowheads="1"/>
          </p:cNvSpPr>
          <p:nvPr/>
        </p:nvSpPr>
        <p:spPr bwMode="auto">
          <a:xfrm>
            <a:off x="6011863" y="4724400"/>
            <a:ext cx="1309687"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n-US" sz="1200">
                <a:solidFill>
                  <a:schemeClr val="accent2"/>
                </a:solidFill>
                <a:latin typeface="Trebuchet MS" pitchFamily="34" charset="0"/>
                <a:ea typeface="Arial Unicode MS" pitchFamily="34" charset="-128"/>
                <a:cs typeface="Arial Unicode MS" pitchFamily="34" charset="-128"/>
              </a:rPr>
              <a:t>85.945</a:t>
            </a:r>
          </a:p>
        </p:txBody>
      </p:sp>
      <p:sp>
        <p:nvSpPr>
          <p:cNvPr id="220182" name="Text Box 35"/>
          <p:cNvSpPr txBox="1">
            <a:spLocks noChangeArrowheads="1"/>
          </p:cNvSpPr>
          <p:nvPr/>
        </p:nvSpPr>
        <p:spPr bwMode="auto">
          <a:xfrm>
            <a:off x="4572000" y="4365625"/>
            <a:ext cx="4340225" cy="330200"/>
          </a:xfrm>
          <a:prstGeom prst="rect">
            <a:avLst/>
          </a:prstGeom>
          <a:solidFill>
            <a:srgbClr val="B9CEE5"/>
          </a:solidFill>
          <a:ln w="25400" algn="ctr">
            <a:solidFill>
              <a:schemeClr val="accent2"/>
            </a:solidFill>
            <a:miter lim="800000"/>
            <a:headEnd/>
            <a:tailEnd/>
          </a:ln>
        </p:spPr>
        <p:txBody>
          <a:bodyPr/>
          <a:lstStyle/>
          <a:p>
            <a:pPr>
              <a:spcBef>
                <a:spcPct val="50000"/>
              </a:spcBef>
            </a:pPr>
            <a:r>
              <a:rPr lang="es-CO" sz="1200">
                <a:solidFill>
                  <a:srgbClr val="990000"/>
                </a:solidFill>
                <a:latin typeface="Trebuchet MS" pitchFamily="34" charset="0"/>
                <a:ea typeface="Arial Unicode MS" pitchFamily="34" charset="-128"/>
                <a:cs typeface="Arial Unicode MS" pitchFamily="34" charset="-128"/>
              </a:rPr>
              <a:t>Vivienda de interés social</a:t>
            </a:r>
            <a:r>
              <a:rPr lang="es-CO" sz="1200" b="0">
                <a:latin typeface="Trebuchet MS" pitchFamily="34" charset="0"/>
                <a:ea typeface="Arial Unicode MS" pitchFamily="34" charset="-128"/>
                <a:cs typeface="Arial Unicode MS" pitchFamily="34" charset="-128"/>
              </a:rPr>
              <a:t> para 53.800 familias</a:t>
            </a:r>
          </a:p>
        </p:txBody>
      </p:sp>
      <p:sp>
        <p:nvSpPr>
          <p:cNvPr id="220184" name="Text Box 21"/>
          <p:cNvSpPr txBox="1">
            <a:spLocks noChangeArrowheads="1"/>
          </p:cNvSpPr>
          <p:nvPr/>
        </p:nvSpPr>
        <p:spPr bwMode="auto">
          <a:xfrm>
            <a:off x="323850" y="5805488"/>
            <a:ext cx="3960813" cy="301625"/>
          </a:xfrm>
          <a:prstGeom prst="rect">
            <a:avLst/>
          </a:prstGeom>
          <a:solidFill>
            <a:srgbClr val="CCECFF"/>
          </a:solidFill>
          <a:ln w="25400" algn="ctr">
            <a:solidFill>
              <a:schemeClr val="accent2"/>
            </a:solidFill>
            <a:miter lim="800000"/>
            <a:headEnd/>
            <a:tailEnd/>
          </a:ln>
        </p:spPr>
        <p:txBody>
          <a:bodyPr/>
          <a:lstStyle/>
          <a:p>
            <a:pPr>
              <a:spcBef>
                <a:spcPct val="20000"/>
              </a:spcBef>
            </a:pPr>
            <a:r>
              <a:rPr lang="es-CO" sz="1200">
                <a:solidFill>
                  <a:schemeClr val="accent2"/>
                </a:solidFill>
                <a:latin typeface="Trebuchet MS" pitchFamily="34" charset="0"/>
                <a:ea typeface="Arial Unicode MS" pitchFamily="34" charset="-128"/>
                <a:cs typeface="Arial Unicode MS" pitchFamily="34" charset="-128"/>
              </a:rPr>
              <a:t>Familias beneficiadas con VIS Rural</a:t>
            </a:r>
          </a:p>
        </p:txBody>
      </p:sp>
      <p:sp>
        <p:nvSpPr>
          <p:cNvPr id="220185" name="Text Box 22"/>
          <p:cNvSpPr txBox="1">
            <a:spLocks noChangeArrowheads="1"/>
          </p:cNvSpPr>
          <p:nvPr/>
        </p:nvSpPr>
        <p:spPr bwMode="auto">
          <a:xfrm>
            <a:off x="4500563" y="5805488"/>
            <a:ext cx="129540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n-US" sz="1200">
                <a:solidFill>
                  <a:schemeClr val="accent2"/>
                </a:solidFill>
                <a:latin typeface="Trebuchet MS" pitchFamily="34" charset="0"/>
                <a:ea typeface="Arial Unicode MS" pitchFamily="34" charset="-128"/>
                <a:cs typeface="Arial Unicode MS" pitchFamily="34" charset="-128"/>
              </a:rPr>
              <a:t>40.090</a:t>
            </a:r>
          </a:p>
        </p:txBody>
      </p:sp>
      <p:sp>
        <p:nvSpPr>
          <p:cNvPr id="220186" name="Text Box 23"/>
          <p:cNvSpPr txBox="1">
            <a:spLocks noChangeArrowheads="1"/>
          </p:cNvSpPr>
          <p:nvPr/>
        </p:nvSpPr>
        <p:spPr bwMode="auto">
          <a:xfrm>
            <a:off x="6011863" y="5805488"/>
            <a:ext cx="129540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n-US" sz="1200">
                <a:solidFill>
                  <a:schemeClr val="accent2"/>
                </a:solidFill>
                <a:latin typeface="Trebuchet MS" pitchFamily="34" charset="0"/>
                <a:ea typeface="Arial Unicode MS" pitchFamily="34" charset="-128"/>
                <a:cs typeface="Arial Unicode MS" pitchFamily="34" charset="-128"/>
              </a:rPr>
              <a:t>34.263</a:t>
            </a:r>
          </a:p>
        </p:txBody>
      </p:sp>
      <p:sp>
        <p:nvSpPr>
          <p:cNvPr id="220190" name="Text Box 28"/>
          <p:cNvSpPr txBox="1">
            <a:spLocks noChangeArrowheads="1"/>
          </p:cNvSpPr>
          <p:nvPr/>
        </p:nvSpPr>
        <p:spPr bwMode="auto">
          <a:xfrm>
            <a:off x="4500563" y="5084763"/>
            <a:ext cx="129540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n-US" sz="1200">
                <a:solidFill>
                  <a:schemeClr val="accent2"/>
                </a:solidFill>
                <a:latin typeface="Trebuchet MS" pitchFamily="34" charset="0"/>
                <a:ea typeface="Arial Unicode MS" pitchFamily="34" charset="-128"/>
                <a:cs typeface="Arial Unicode MS" pitchFamily="34" charset="-128"/>
              </a:rPr>
              <a:t>14.255</a:t>
            </a:r>
          </a:p>
        </p:txBody>
      </p:sp>
      <p:sp>
        <p:nvSpPr>
          <p:cNvPr id="61451" name="Text Box 11"/>
          <p:cNvSpPr txBox="1">
            <a:spLocks noChangeArrowheads="1"/>
          </p:cNvSpPr>
          <p:nvPr/>
        </p:nvSpPr>
        <p:spPr bwMode="auto">
          <a:xfrm>
            <a:off x="3492500" y="404813"/>
            <a:ext cx="2665413" cy="409575"/>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CO" sz="240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rPr>
              <a:t>Acceso a Activos</a:t>
            </a:r>
          </a:p>
        </p:txBody>
      </p:sp>
      <p:sp>
        <p:nvSpPr>
          <p:cNvPr id="2" name="Text Box 11"/>
          <p:cNvSpPr txBox="1">
            <a:spLocks noChangeArrowheads="1"/>
          </p:cNvSpPr>
          <p:nvPr/>
        </p:nvSpPr>
        <p:spPr bwMode="auto">
          <a:xfrm>
            <a:off x="6300788" y="260350"/>
            <a:ext cx="2665412" cy="606425"/>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CO" sz="2000">
                <a:effectLst>
                  <a:outerShdw blurRad="38100" dist="38100" dir="2700000" algn="tl">
                    <a:srgbClr val="C0C0C0"/>
                  </a:outerShdw>
                </a:effectLst>
                <a:latin typeface="Trebuchet MS" pitchFamily="34" charset="0"/>
                <a:ea typeface="Arial Unicode MS" pitchFamily="34" charset="-128"/>
                <a:cs typeface="Arial Unicode MS" pitchFamily="34" charset="-128"/>
              </a:rPr>
              <a:t>Equidad en el campo</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ext Box 3"/>
          <p:cNvSpPr txBox="1">
            <a:spLocks noChangeArrowheads="1"/>
          </p:cNvSpPr>
          <p:nvPr/>
        </p:nvSpPr>
        <p:spPr bwMode="auto">
          <a:xfrm>
            <a:off x="179388" y="1268413"/>
            <a:ext cx="3887787" cy="946150"/>
          </a:xfrm>
          <a:prstGeom prst="rect">
            <a:avLst/>
          </a:prstGeom>
          <a:solidFill>
            <a:srgbClr val="3366FF">
              <a:alpha val="25882"/>
            </a:srgbClr>
          </a:solidFill>
          <a:ln w="9525" algn="ctr">
            <a:noFill/>
            <a:miter lim="800000"/>
            <a:headEnd/>
            <a:tailEnd/>
          </a:ln>
        </p:spPr>
        <p:txBody>
          <a:bodyPr>
            <a:spAutoFit/>
          </a:bodyPr>
          <a:lstStyle/>
          <a:p>
            <a:pPr algn="ctr" defTabSz="457200"/>
            <a:r>
              <a:rPr lang="es-CO" sz="2800">
                <a:solidFill>
                  <a:srgbClr val="2F25B3"/>
                </a:solidFill>
                <a:latin typeface="Trebuchet MS" pitchFamily="34" charset="0"/>
                <a:ea typeface="Arial Unicode MS" pitchFamily="34" charset="-128"/>
                <a:cs typeface="Arial Unicode MS" pitchFamily="34" charset="-128"/>
              </a:rPr>
              <a:t>Formación de Capital Humano</a:t>
            </a:r>
          </a:p>
        </p:txBody>
      </p:sp>
      <p:sp>
        <p:nvSpPr>
          <p:cNvPr id="222210" name="Text Box 4"/>
          <p:cNvSpPr txBox="1">
            <a:spLocks noChangeArrowheads="1"/>
          </p:cNvSpPr>
          <p:nvPr/>
        </p:nvSpPr>
        <p:spPr bwMode="auto">
          <a:xfrm>
            <a:off x="4211638" y="1268413"/>
            <a:ext cx="4681537" cy="2225675"/>
          </a:xfrm>
          <a:prstGeom prst="rect">
            <a:avLst/>
          </a:prstGeom>
          <a:solidFill>
            <a:srgbClr val="99CC00">
              <a:alpha val="25882"/>
            </a:srgbClr>
          </a:solidFill>
          <a:ln w="9525" algn="ctr">
            <a:noFill/>
            <a:miter lim="800000"/>
            <a:headEnd/>
            <a:tailEnd/>
          </a:ln>
        </p:spPr>
        <p:txBody>
          <a:bodyPr>
            <a:spAutoFit/>
          </a:bodyPr>
          <a:lstStyle/>
          <a:p>
            <a:pPr defTabSz="457200"/>
            <a:r>
              <a:rPr lang="es-CO" sz="2000">
                <a:latin typeface="Trebuchet MS" pitchFamily="34" charset="0"/>
                <a:ea typeface="Arial Unicode MS" pitchFamily="34" charset="-128"/>
                <a:cs typeface="Arial Unicode MS" pitchFamily="34" charset="-128"/>
              </a:rPr>
              <a:t>Permite a todos los individuos generar las capacidades necesarias para poder insertarse adecuadamente al mercado laboral. Avanza en la concepción de un sistema de formación articulado en todo el ciclo vital de la persona.</a:t>
            </a:r>
            <a:endParaRPr lang="es-ES" sz="2000">
              <a:latin typeface="Trebuchet MS" pitchFamily="34" charset="0"/>
              <a:ea typeface="Arial Unicode MS" pitchFamily="34" charset="-128"/>
              <a:cs typeface="Arial Unicode MS" pitchFamily="34" charset="-128"/>
            </a:endParaRPr>
          </a:p>
        </p:txBody>
      </p:sp>
      <p:sp>
        <p:nvSpPr>
          <p:cNvPr id="222211" name="AutoShape 22"/>
          <p:cNvSpPr>
            <a:spLocks noChangeArrowheads="1"/>
          </p:cNvSpPr>
          <p:nvPr/>
        </p:nvSpPr>
        <p:spPr bwMode="auto">
          <a:xfrm rot="5400000">
            <a:off x="1689893" y="2351882"/>
            <a:ext cx="792163" cy="787400"/>
          </a:xfrm>
          <a:prstGeom prst="rightArrow">
            <a:avLst>
              <a:gd name="adj1" fmla="val 50000"/>
              <a:gd name="adj2" fmla="val 34769"/>
            </a:avLst>
          </a:prstGeom>
          <a:solidFill>
            <a:srgbClr val="99CC00"/>
          </a:solidFill>
          <a:ln w="9525">
            <a:noFill/>
            <a:miter lim="800000"/>
            <a:headEnd/>
            <a:tailEnd/>
          </a:ln>
        </p:spPr>
        <p:txBody>
          <a:bodyPr rot="10800000" vert="eaVert" wrap="none" anchor="ctr"/>
          <a:lstStyle/>
          <a:p>
            <a:endParaRPr lang="es-CO" b="0">
              <a:ea typeface="Arial Unicode MS" pitchFamily="34" charset="-128"/>
              <a:cs typeface="Arial Unicode MS" pitchFamily="34" charset="-128"/>
            </a:endParaRPr>
          </a:p>
        </p:txBody>
      </p:sp>
      <p:sp>
        <p:nvSpPr>
          <p:cNvPr id="222212" name="Rectangle 6"/>
          <p:cNvSpPr>
            <a:spLocks noChangeArrowheads="1"/>
          </p:cNvSpPr>
          <p:nvPr/>
        </p:nvSpPr>
        <p:spPr bwMode="auto">
          <a:xfrm>
            <a:off x="179388" y="4232275"/>
            <a:ext cx="2089150" cy="384175"/>
          </a:xfrm>
          <a:prstGeom prst="rect">
            <a:avLst/>
          </a:prstGeom>
          <a:solidFill>
            <a:srgbClr val="99CC00">
              <a:alpha val="50195"/>
            </a:srgbClr>
          </a:solidFill>
          <a:ln w="25400" algn="ctr">
            <a:noFill/>
            <a:miter lim="800000"/>
            <a:headEnd/>
            <a:tailEnd/>
          </a:ln>
        </p:spPr>
        <p:txBody>
          <a:bodyPr anchor="ctr">
            <a:spAutoFit/>
          </a:bodyPr>
          <a:lstStyle/>
          <a:p>
            <a:pPr algn="ctr" defTabSz="457200">
              <a:lnSpc>
                <a:spcPct val="80000"/>
              </a:lnSpc>
            </a:pPr>
            <a:r>
              <a:rPr lang="es-MX" sz="2400">
                <a:latin typeface="Trebuchet MS" pitchFamily="34" charset="0"/>
                <a:ea typeface="Arial Unicode MS" pitchFamily="34" charset="-128"/>
                <a:cs typeface="Arial Unicode MS" pitchFamily="34" charset="-128"/>
              </a:rPr>
              <a:t>Educación</a:t>
            </a:r>
            <a:endParaRPr lang="es-ES" sz="2400">
              <a:latin typeface="Trebuchet MS" pitchFamily="34" charset="0"/>
              <a:ea typeface="Arial Unicode MS" pitchFamily="34" charset="-128"/>
              <a:cs typeface="Arial Unicode MS" pitchFamily="34" charset="-128"/>
            </a:endParaRPr>
          </a:p>
        </p:txBody>
      </p:sp>
      <p:sp>
        <p:nvSpPr>
          <p:cNvPr id="222213" name="Rectangle 7"/>
          <p:cNvSpPr>
            <a:spLocks noChangeArrowheads="1"/>
          </p:cNvSpPr>
          <p:nvPr/>
        </p:nvSpPr>
        <p:spPr bwMode="auto">
          <a:xfrm>
            <a:off x="179388" y="5053013"/>
            <a:ext cx="2089150" cy="968375"/>
          </a:xfrm>
          <a:prstGeom prst="rect">
            <a:avLst/>
          </a:prstGeom>
          <a:solidFill>
            <a:srgbClr val="99CC00">
              <a:alpha val="50195"/>
            </a:srgbClr>
          </a:solidFill>
          <a:ln w="25400" algn="ctr">
            <a:noFill/>
            <a:miter lim="800000"/>
            <a:headEnd/>
            <a:tailEnd/>
          </a:ln>
        </p:spPr>
        <p:txBody>
          <a:bodyPr anchor="ctr">
            <a:spAutoFit/>
          </a:bodyPr>
          <a:lstStyle/>
          <a:p>
            <a:pPr algn="ctr" defTabSz="457200">
              <a:lnSpc>
                <a:spcPct val="80000"/>
              </a:lnSpc>
            </a:pPr>
            <a:r>
              <a:rPr lang="es-MX" sz="2400">
                <a:latin typeface="Trebuchet MS" pitchFamily="34" charset="0"/>
                <a:ea typeface="Arial Unicode MS" pitchFamily="34" charset="-128"/>
                <a:cs typeface="Arial Unicode MS" pitchFamily="34" charset="-128"/>
              </a:rPr>
              <a:t>Formación para el Trabajo</a:t>
            </a:r>
            <a:endParaRPr lang="es-ES" sz="2400">
              <a:latin typeface="Trebuchet MS" pitchFamily="34" charset="0"/>
              <a:ea typeface="Arial Unicode MS" pitchFamily="34" charset="-128"/>
              <a:cs typeface="Arial Unicode MS" pitchFamily="34" charset="-128"/>
            </a:endParaRPr>
          </a:p>
        </p:txBody>
      </p:sp>
      <p:sp>
        <p:nvSpPr>
          <p:cNvPr id="222214" name="AutoShape 22"/>
          <p:cNvSpPr>
            <a:spLocks noChangeArrowheads="1"/>
          </p:cNvSpPr>
          <p:nvPr/>
        </p:nvSpPr>
        <p:spPr bwMode="auto">
          <a:xfrm>
            <a:off x="2411413" y="4160838"/>
            <a:ext cx="720725" cy="504825"/>
          </a:xfrm>
          <a:prstGeom prst="rightArrow">
            <a:avLst>
              <a:gd name="adj1" fmla="val 50000"/>
              <a:gd name="adj2" fmla="val 49341"/>
            </a:avLst>
          </a:prstGeom>
          <a:solidFill>
            <a:srgbClr val="99CC00"/>
          </a:solidFill>
          <a:ln w="9525">
            <a:noFill/>
            <a:miter lim="800000"/>
            <a:headEnd/>
            <a:tailEnd/>
          </a:ln>
        </p:spPr>
        <p:txBody>
          <a:bodyPr wrap="none" anchor="ctr"/>
          <a:lstStyle/>
          <a:p>
            <a:endParaRPr lang="es-CO" b="0">
              <a:solidFill>
                <a:srgbClr val="CCFF99"/>
              </a:solidFill>
              <a:ea typeface="Arial Unicode MS" pitchFamily="34" charset="-128"/>
              <a:cs typeface="Arial Unicode MS" pitchFamily="34" charset="-128"/>
            </a:endParaRPr>
          </a:p>
        </p:txBody>
      </p:sp>
      <p:sp>
        <p:nvSpPr>
          <p:cNvPr id="222215" name="AutoShape 22"/>
          <p:cNvSpPr>
            <a:spLocks noChangeArrowheads="1"/>
          </p:cNvSpPr>
          <p:nvPr/>
        </p:nvSpPr>
        <p:spPr bwMode="auto">
          <a:xfrm>
            <a:off x="2411413" y="5297488"/>
            <a:ext cx="720725" cy="504825"/>
          </a:xfrm>
          <a:prstGeom prst="rightArrow">
            <a:avLst>
              <a:gd name="adj1" fmla="val 50000"/>
              <a:gd name="adj2" fmla="val 49341"/>
            </a:avLst>
          </a:prstGeom>
          <a:solidFill>
            <a:srgbClr val="99CC00"/>
          </a:solidFill>
          <a:ln w="9525">
            <a:noFill/>
            <a:miter lim="800000"/>
            <a:headEnd/>
            <a:tailEnd/>
          </a:ln>
        </p:spPr>
        <p:txBody>
          <a:bodyPr wrap="none" anchor="ctr"/>
          <a:lstStyle/>
          <a:p>
            <a:endParaRPr lang="es-CO" b="0">
              <a:solidFill>
                <a:srgbClr val="CCFF99"/>
              </a:solidFill>
              <a:ea typeface="Arial Unicode MS" pitchFamily="34" charset="-128"/>
              <a:cs typeface="Arial Unicode MS" pitchFamily="34" charset="-128"/>
            </a:endParaRPr>
          </a:p>
        </p:txBody>
      </p:sp>
      <p:sp>
        <p:nvSpPr>
          <p:cNvPr id="222216" name="Text Box 20"/>
          <p:cNvSpPr txBox="1">
            <a:spLocks noChangeArrowheads="1"/>
          </p:cNvSpPr>
          <p:nvPr/>
        </p:nvSpPr>
        <p:spPr bwMode="auto">
          <a:xfrm>
            <a:off x="3276600" y="3835400"/>
            <a:ext cx="1800225" cy="1187450"/>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Superior (Univ. – T&amp;T)</a:t>
            </a:r>
          </a:p>
        </p:txBody>
      </p:sp>
      <p:sp>
        <p:nvSpPr>
          <p:cNvPr id="222217" name="Text Box 21"/>
          <p:cNvSpPr txBox="1">
            <a:spLocks noChangeArrowheads="1"/>
          </p:cNvSpPr>
          <p:nvPr/>
        </p:nvSpPr>
        <p:spPr bwMode="auto">
          <a:xfrm>
            <a:off x="5219700" y="4000500"/>
            <a:ext cx="1800225" cy="822325"/>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Básica - Media</a:t>
            </a:r>
          </a:p>
        </p:txBody>
      </p:sp>
      <p:sp>
        <p:nvSpPr>
          <p:cNvPr id="222218" name="Text Box 22"/>
          <p:cNvSpPr txBox="1">
            <a:spLocks noChangeArrowheads="1"/>
          </p:cNvSpPr>
          <p:nvPr/>
        </p:nvSpPr>
        <p:spPr bwMode="auto">
          <a:xfrm>
            <a:off x="7164388" y="4000500"/>
            <a:ext cx="1800225" cy="822325"/>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Educación Inicial</a:t>
            </a:r>
          </a:p>
        </p:txBody>
      </p:sp>
      <p:sp>
        <p:nvSpPr>
          <p:cNvPr id="222219" name="Text Box 23"/>
          <p:cNvSpPr txBox="1">
            <a:spLocks noChangeArrowheads="1"/>
          </p:cNvSpPr>
          <p:nvPr/>
        </p:nvSpPr>
        <p:spPr bwMode="auto">
          <a:xfrm>
            <a:off x="3276600" y="5343525"/>
            <a:ext cx="1800225" cy="457200"/>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Titulada</a:t>
            </a:r>
          </a:p>
        </p:txBody>
      </p:sp>
      <p:sp>
        <p:nvSpPr>
          <p:cNvPr id="222220" name="Text Box 24"/>
          <p:cNvSpPr txBox="1">
            <a:spLocks noChangeArrowheads="1"/>
          </p:cNvSpPr>
          <p:nvPr/>
        </p:nvSpPr>
        <p:spPr bwMode="auto">
          <a:xfrm>
            <a:off x="5219700" y="5343525"/>
            <a:ext cx="1800225" cy="457200"/>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Complem.</a:t>
            </a:r>
          </a:p>
        </p:txBody>
      </p:sp>
      <p:sp>
        <p:nvSpPr>
          <p:cNvPr id="222221" name="Text Box 25"/>
          <p:cNvSpPr txBox="1">
            <a:spLocks noChangeArrowheads="1"/>
          </p:cNvSpPr>
          <p:nvPr/>
        </p:nvSpPr>
        <p:spPr bwMode="auto">
          <a:xfrm>
            <a:off x="7164388" y="5343525"/>
            <a:ext cx="1800225" cy="457200"/>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No Formal</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4716463" y="1139825"/>
            <a:ext cx="4248150" cy="396875"/>
          </a:xfrm>
          <a:prstGeom prst="rect">
            <a:avLst/>
          </a:prstGeom>
          <a:gradFill rotWithShape="1">
            <a:gsLst>
              <a:gs pos="0">
                <a:srgbClr val="666699">
                  <a:gamma/>
                  <a:shade val="66667"/>
                  <a:invGamma/>
                </a:srgbClr>
              </a:gs>
              <a:gs pos="50000">
                <a:srgbClr val="666699"/>
              </a:gs>
              <a:gs pos="100000">
                <a:srgbClr val="666699">
                  <a:gamma/>
                  <a:shade val="66667"/>
                  <a:invGamma/>
                </a:srgbClr>
              </a:gs>
            </a:gsLst>
            <a:lin ang="5400000" scaled="1"/>
          </a:gradFill>
          <a:ln w="9525" algn="ctr">
            <a:noFill/>
            <a:miter lim="800000"/>
            <a:headEnd/>
            <a:tailEnd/>
          </a:ln>
          <a:effectLst/>
        </p:spPr>
        <p:txBody>
          <a:bodyPr>
            <a:spAutoFit/>
          </a:bodyPr>
          <a:lstStyle/>
          <a:p>
            <a:pPr algn="ctr" eaLnBrk="0" hangingPunct="0">
              <a:spcBef>
                <a:spcPct val="20000"/>
              </a:spcBef>
              <a:defRPr/>
            </a:pPr>
            <a:r>
              <a:rPr lang="es-CO" sz="2000">
                <a:solidFill>
                  <a:schemeClr val="bg1"/>
                </a:solidFill>
                <a:effectLst>
                  <a:outerShdw blurRad="38100" dist="38100" dir="2700000" algn="tl">
                    <a:srgbClr val="000000"/>
                  </a:outerShdw>
                </a:effectLst>
                <a:latin typeface="Arial Narrow" pitchFamily="34" charset="0"/>
              </a:rPr>
              <a:t>Alcance</a:t>
            </a:r>
          </a:p>
        </p:txBody>
      </p:sp>
      <p:sp>
        <p:nvSpPr>
          <p:cNvPr id="67588" name="Rectangle 4"/>
          <p:cNvSpPr>
            <a:spLocks noChangeArrowheads="1"/>
          </p:cNvSpPr>
          <p:nvPr/>
        </p:nvSpPr>
        <p:spPr bwMode="auto">
          <a:xfrm>
            <a:off x="468313" y="1139825"/>
            <a:ext cx="3960812" cy="396875"/>
          </a:xfrm>
          <a:prstGeom prst="rect">
            <a:avLst/>
          </a:prstGeom>
          <a:gradFill rotWithShape="1">
            <a:gsLst>
              <a:gs pos="0">
                <a:srgbClr val="666699">
                  <a:gamma/>
                  <a:shade val="66667"/>
                  <a:invGamma/>
                </a:srgbClr>
              </a:gs>
              <a:gs pos="50000">
                <a:srgbClr val="666699"/>
              </a:gs>
              <a:gs pos="100000">
                <a:srgbClr val="666699">
                  <a:gamma/>
                  <a:shade val="66667"/>
                  <a:invGamma/>
                </a:srgbClr>
              </a:gs>
            </a:gsLst>
            <a:lin ang="5400000" scaled="1"/>
          </a:gradFill>
          <a:ln w="9525" algn="ctr">
            <a:noFill/>
            <a:miter lim="800000"/>
            <a:headEnd/>
            <a:tailEnd/>
          </a:ln>
          <a:effectLst/>
        </p:spPr>
        <p:txBody>
          <a:bodyPr>
            <a:spAutoFit/>
          </a:bodyPr>
          <a:lstStyle/>
          <a:p>
            <a:pPr algn="ctr" eaLnBrk="0" hangingPunct="0">
              <a:spcBef>
                <a:spcPct val="20000"/>
              </a:spcBef>
              <a:defRPr/>
            </a:pPr>
            <a:r>
              <a:rPr lang="es-CO" sz="2000">
                <a:solidFill>
                  <a:schemeClr val="bg1"/>
                </a:solidFill>
                <a:effectLst>
                  <a:outerShdw blurRad="38100" dist="38100" dir="2700000" algn="tl">
                    <a:srgbClr val="000000"/>
                  </a:outerShdw>
                </a:effectLst>
                <a:latin typeface="Arial Narrow" pitchFamily="34" charset="0"/>
              </a:rPr>
              <a:t>Objetivo</a:t>
            </a:r>
          </a:p>
        </p:txBody>
      </p:sp>
      <p:sp>
        <p:nvSpPr>
          <p:cNvPr id="109576" name="Text Box 5"/>
          <p:cNvSpPr txBox="1">
            <a:spLocks noChangeArrowheads="1"/>
          </p:cNvSpPr>
          <p:nvPr/>
        </p:nvSpPr>
        <p:spPr bwMode="auto">
          <a:xfrm>
            <a:off x="539750" y="1571625"/>
            <a:ext cx="3816350" cy="3313113"/>
          </a:xfrm>
          <a:prstGeom prst="rect">
            <a:avLst/>
          </a:prstGeom>
          <a:solidFill>
            <a:srgbClr val="B9CEE5"/>
          </a:solidFill>
          <a:ln w="25400" algn="ctr">
            <a:solidFill>
              <a:schemeClr val="accent2"/>
            </a:solidFill>
            <a:miter lim="800000"/>
            <a:headEnd/>
            <a:tailEnd/>
          </a:ln>
        </p:spPr>
        <p:txBody>
          <a:bodyPr/>
          <a:lstStyle/>
          <a:p>
            <a:pPr algn="ctr">
              <a:spcBef>
                <a:spcPct val="50000"/>
              </a:spcBef>
            </a:pPr>
            <a:r>
              <a:rPr lang="es-CO" sz="1600" b="0">
                <a:latin typeface="Trebuchet MS" pitchFamily="34" charset="0"/>
                <a:ea typeface="Arial Unicode MS" pitchFamily="34" charset="-128"/>
                <a:cs typeface="Arial Unicode MS" pitchFamily="34" charset="-128"/>
              </a:rPr>
              <a:t>Educación y formación para el trabajo:</a:t>
            </a:r>
          </a:p>
          <a:p>
            <a:pPr>
              <a:spcBef>
                <a:spcPct val="50000"/>
              </a:spcBef>
            </a:pPr>
            <a:endParaRPr lang="es-ES" sz="2400" b="0">
              <a:latin typeface="Arial Narrow" pitchFamily="34" charset="0"/>
              <a:ea typeface="Arial Unicode MS" pitchFamily="34" charset="-128"/>
              <a:cs typeface="Arial Unicode MS" pitchFamily="34" charset="-128"/>
            </a:endParaRPr>
          </a:p>
          <a:p>
            <a:pPr>
              <a:spcBef>
                <a:spcPct val="50000"/>
              </a:spcBef>
            </a:pPr>
            <a:endParaRPr lang="es-ES" sz="2000">
              <a:latin typeface="Arial Narrow" pitchFamily="34" charset="0"/>
              <a:ea typeface="Arial Unicode MS" pitchFamily="34" charset="-128"/>
              <a:cs typeface="Arial Unicode MS" pitchFamily="34" charset="-128"/>
            </a:endParaRPr>
          </a:p>
          <a:p>
            <a:pPr>
              <a:spcBef>
                <a:spcPct val="50000"/>
              </a:spcBef>
            </a:pPr>
            <a:endParaRPr lang="es-ES" sz="2000">
              <a:latin typeface="Arial Narrow" pitchFamily="34" charset="0"/>
              <a:ea typeface="Arial Unicode MS" pitchFamily="34" charset="-128"/>
              <a:cs typeface="Arial Unicode MS" pitchFamily="34" charset="-128"/>
            </a:endParaRPr>
          </a:p>
          <a:p>
            <a:pPr>
              <a:spcBef>
                <a:spcPct val="50000"/>
              </a:spcBef>
            </a:pPr>
            <a:endParaRPr lang="es-ES" sz="2000">
              <a:latin typeface="Arial Narrow" pitchFamily="34" charset="0"/>
              <a:ea typeface="Arial Unicode MS" pitchFamily="34" charset="-128"/>
              <a:cs typeface="Arial Unicode MS" pitchFamily="34" charset="-128"/>
            </a:endParaRPr>
          </a:p>
          <a:p>
            <a:pPr>
              <a:spcBef>
                <a:spcPct val="50000"/>
              </a:spcBef>
            </a:pPr>
            <a:endParaRPr lang="es-ES" sz="2000">
              <a:latin typeface="Arial Narrow" pitchFamily="34" charset="0"/>
              <a:ea typeface="Arial Unicode MS" pitchFamily="34" charset="-128"/>
              <a:cs typeface="Arial Unicode MS" pitchFamily="34" charset="-128"/>
            </a:endParaRPr>
          </a:p>
          <a:p>
            <a:pPr>
              <a:spcBef>
                <a:spcPct val="50000"/>
              </a:spcBef>
            </a:pPr>
            <a:endParaRPr lang="es-ES" sz="2000">
              <a:latin typeface="Arial Narrow" pitchFamily="34" charset="0"/>
              <a:ea typeface="Arial Unicode MS" pitchFamily="34" charset="-128"/>
              <a:cs typeface="Arial Unicode MS" pitchFamily="34" charset="-128"/>
            </a:endParaRPr>
          </a:p>
          <a:p>
            <a:pPr>
              <a:spcBef>
                <a:spcPct val="50000"/>
              </a:spcBef>
            </a:pPr>
            <a:endParaRPr lang="es-CO" sz="2000">
              <a:latin typeface="Arial Narrow" pitchFamily="34" charset="0"/>
              <a:ea typeface="Arial Unicode MS" pitchFamily="34" charset="-128"/>
              <a:cs typeface="Arial Unicode MS" pitchFamily="34" charset="-128"/>
            </a:endParaRPr>
          </a:p>
        </p:txBody>
      </p:sp>
      <p:sp>
        <p:nvSpPr>
          <p:cNvPr id="109577" name="Text Box 6"/>
          <p:cNvSpPr txBox="1">
            <a:spLocks noChangeArrowheads="1"/>
          </p:cNvSpPr>
          <p:nvPr/>
        </p:nvSpPr>
        <p:spPr bwMode="auto">
          <a:xfrm>
            <a:off x="4716463" y="1557338"/>
            <a:ext cx="4176712" cy="555625"/>
          </a:xfrm>
          <a:prstGeom prst="rect">
            <a:avLst/>
          </a:prstGeom>
          <a:solidFill>
            <a:srgbClr val="B9CEE5"/>
          </a:solidFill>
          <a:ln w="25400" algn="ctr">
            <a:solidFill>
              <a:schemeClr val="accent2"/>
            </a:solidFill>
            <a:miter lim="800000"/>
            <a:headEnd/>
            <a:tailEnd/>
          </a:ln>
        </p:spPr>
        <p:txBody>
          <a:bodyPr>
            <a:spAutoFit/>
          </a:bodyPr>
          <a:lstStyle/>
          <a:p>
            <a:pPr>
              <a:lnSpc>
                <a:spcPct val="80000"/>
              </a:lnSpc>
              <a:spcBef>
                <a:spcPct val="50000"/>
              </a:spcBef>
            </a:pPr>
            <a:r>
              <a:rPr lang="es-CO" sz="1200">
                <a:latin typeface="Trebuchet MS" pitchFamily="34" charset="0"/>
                <a:ea typeface="Arial Unicode MS" pitchFamily="34" charset="-128"/>
                <a:cs typeface="Arial Unicode MS" pitchFamily="34" charset="-128"/>
              </a:rPr>
              <a:t>Alcanzar cobertura universal en </a:t>
            </a:r>
            <a:r>
              <a:rPr lang="es-CO" sz="1200">
                <a:solidFill>
                  <a:srgbClr val="990000"/>
                </a:solidFill>
                <a:latin typeface="Trebuchet MS" pitchFamily="34" charset="0"/>
                <a:ea typeface="Arial Unicode MS" pitchFamily="34" charset="-128"/>
                <a:cs typeface="Arial Unicode MS" pitchFamily="34" charset="-128"/>
              </a:rPr>
              <a:t>educación básica</a:t>
            </a:r>
            <a:r>
              <a:rPr lang="es-CO" sz="1200">
                <a:latin typeface="Trebuchet MS" pitchFamily="34" charset="0"/>
                <a:ea typeface="Arial Unicode MS" pitchFamily="34" charset="-128"/>
                <a:cs typeface="Arial Unicode MS" pitchFamily="34" charset="-128"/>
              </a:rPr>
              <a:t> para 10.7 millones de niños (1.5 millones de nuevos cupos) </a:t>
            </a:r>
            <a:r>
              <a:rPr lang="es-CO" sz="1200">
                <a:solidFill>
                  <a:srgbClr val="FF0000"/>
                </a:solidFill>
                <a:latin typeface="Trebuchet MS" pitchFamily="34" charset="0"/>
                <a:ea typeface="Arial Unicode MS" pitchFamily="34" charset="-128"/>
                <a:cs typeface="Arial Unicode MS" pitchFamily="34" charset="-128"/>
              </a:rPr>
              <a:t>Inversión 2007 – 2010: $ 44.8 billones de pesos 2006</a:t>
            </a:r>
          </a:p>
        </p:txBody>
      </p:sp>
      <p:sp>
        <p:nvSpPr>
          <p:cNvPr id="109578" name="Text Box 7"/>
          <p:cNvSpPr txBox="1">
            <a:spLocks noChangeArrowheads="1"/>
          </p:cNvSpPr>
          <p:nvPr/>
        </p:nvSpPr>
        <p:spPr bwMode="auto">
          <a:xfrm>
            <a:off x="4716463" y="2636838"/>
            <a:ext cx="4176712" cy="409575"/>
          </a:xfrm>
          <a:prstGeom prst="rect">
            <a:avLst/>
          </a:prstGeom>
          <a:solidFill>
            <a:srgbClr val="B9CEE5"/>
          </a:solidFill>
          <a:ln w="25400" algn="ctr">
            <a:solidFill>
              <a:schemeClr val="accent2"/>
            </a:solidFill>
            <a:miter lim="800000"/>
            <a:headEnd/>
            <a:tailEnd/>
          </a:ln>
        </p:spPr>
        <p:txBody>
          <a:bodyPr>
            <a:spAutoFit/>
          </a:bodyPr>
          <a:lstStyle/>
          <a:p>
            <a:pPr>
              <a:lnSpc>
                <a:spcPct val="80000"/>
              </a:lnSpc>
              <a:spcBef>
                <a:spcPct val="50000"/>
              </a:spcBef>
            </a:pPr>
            <a:r>
              <a:rPr lang="es-ES" sz="1200">
                <a:latin typeface="Trebuchet MS" pitchFamily="34" charset="0"/>
                <a:ea typeface="Arial Unicode MS" pitchFamily="34" charset="-128"/>
                <a:cs typeface="Arial Unicode MS" pitchFamily="34" charset="-128"/>
              </a:rPr>
              <a:t>Aumentar los beneficiarios de créditos del</a:t>
            </a:r>
            <a:r>
              <a:rPr lang="es-ES" sz="1200">
                <a:solidFill>
                  <a:srgbClr val="990000"/>
                </a:solidFill>
                <a:latin typeface="Trebuchet MS" pitchFamily="34" charset="0"/>
                <a:ea typeface="Arial Unicode MS" pitchFamily="34" charset="-128"/>
                <a:cs typeface="Arial Unicode MS" pitchFamily="34" charset="-128"/>
              </a:rPr>
              <a:t> ICETEX</a:t>
            </a:r>
            <a:r>
              <a:rPr lang="es-ES" sz="1200">
                <a:latin typeface="Trebuchet MS" pitchFamily="34" charset="0"/>
                <a:ea typeface="Arial Unicode MS" pitchFamily="34" charset="-128"/>
                <a:cs typeface="Arial Unicode MS" pitchFamily="34" charset="-128"/>
              </a:rPr>
              <a:t> de 164 mil (2006) a 360 mil a finalizar el cuatrienio.</a:t>
            </a:r>
            <a:endParaRPr lang="es-CO" sz="1200">
              <a:latin typeface="Trebuchet MS" pitchFamily="34" charset="0"/>
              <a:ea typeface="Arial Unicode MS" pitchFamily="34" charset="-128"/>
              <a:cs typeface="Arial Unicode MS" pitchFamily="34" charset="-128"/>
            </a:endParaRPr>
          </a:p>
        </p:txBody>
      </p:sp>
      <p:sp>
        <p:nvSpPr>
          <p:cNvPr id="109579" name="Text Box 8"/>
          <p:cNvSpPr txBox="1">
            <a:spLocks noChangeArrowheads="1"/>
          </p:cNvSpPr>
          <p:nvPr/>
        </p:nvSpPr>
        <p:spPr bwMode="auto">
          <a:xfrm>
            <a:off x="4716463" y="3125788"/>
            <a:ext cx="4176712" cy="374650"/>
          </a:xfrm>
          <a:prstGeom prst="rect">
            <a:avLst/>
          </a:prstGeom>
          <a:solidFill>
            <a:srgbClr val="B9CEE5"/>
          </a:solidFill>
          <a:ln w="25400" algn="ctr">
            <a:solidFill>
              <a:schemeClr val="accent2"/>
            </a:solidFill>
            <a:miter lim="800000"/>
            <a:headEnd/>
            <a:tailEnd/>
          </a:ln>
        </p:spPr>
        <p:txBody>
          <a:bodyPr>
            <a:spAutoFit/>
          </a:bodyPr>
          <a:lstStyle/>
          <a:p>
            <a:pPr>
              <a:lnSpc>
                <a:spcPct val="70000"/>
              </a:lnSpc>
              <a:spcBef>
                <a:spcPct val="50000"/>
              </a:spcBef>
            </a:pPr>
            <a:r>
              <a:rPr lang="es-ES" sz="1200">
                <a:latin typeface="Trebuchet MS" pitchFamily="34" charset="0"/>
                <a:ea typeface="Arial Unicode MS" pitchFamily="34" charset="-128"/>
                <a:cs typeface="Arial Unicode MS" pitchFamily="34" charset="-128"/>
              </a:rPr>
              <a:t>Programas para incentivar la </a:t>
            </a:r>
            <a:r>
              <a:rPr lang="es-ES" sz="1200">
                <a:solidFill>
                  <a:srgbClr val="990000"/>
                </a:solidFill>
                <a:latin typeface="Trebuchet MS" pitchFamily="34" charset="0"/>
                <a:ea typeface="Arial Unicode MS" pitchFamily="34" charset="-128"/>
                <a:cs typeface="Arial Unicode MS" pitchFamily="34" charset="-128"/>
              </a:rPr>
              <a:t>asistencia y permanencia escolar</a:t>
            </a:r>
            <a:r>
              <a:rPr lang="es-ES" sz="1200">
                <a:latin typeface="Trebuchet MS" pitchFamily="34" charset="0"/>
                <a:ea typeface="Arial Unicode MS" pitchFamily="34" charset="-128"/>
                <a:cs typeface="Arial Unicode MS" pitchFamily="34" charset="-128"/>
              </a:rPr>
              <a:t> (Programa Familias en Acción)</a:t>
            </a:r>
            <a:endParaRPr lang="es-CO" sz="1200">
              <a:latin typeface="Trebuchet MS" pitchFamily="34" charset="0"/>
              <a:ea typeface="Arial Unicode MS" pitchFamily="34" charset="-128"/>
              <a:cs typeface="Arial Unicode MS" pitchFamily="34" charset="-128"/>
            </a:endParaRPr>
          </a:p>
        </p:txBody>
      </p:sp>
      <p:sp>
        <p:nvSpPr>
          <p:cNvPr id="109580" name="Text Box 9"/>
          <p:cNvSpPr txBox="1">
            <a:spLocks noChangeArrowheads="1"/>
          </p:cNvSpPr>
          <p:nvPr/>
        </p:nvSpPr>
        <p:spPr bwMode="auto">
          <a:xfrm>
            <a:off x="4716463" y="4357688"/>
            <a:ext cx="4176712" cy="555625"/>
          </a:xfrm>
          <a:prstGeom prst="rect">
            <a:avLst/>
          </a:prstGeom>
          <a:solidFill>
            <a:srgbClr val="B9CEE5"/>
          </a:solidFill>
          <a:ln w="25400" algn="ctr">
            <a:solidFill>
              <a:schemeClr val="accent2"/>
            </a:solidFill>
            <a:miter lim="800000"/>
            <a:headEnd/>
            <a:tailEnd/>
          </a:ln>
        </p:spPr>
        <p:txBody>
          <a:bodyPr>
            <a:spAutoFit/>
          </a:bodyPr>
          <a:lstStyle/>
          <a:p>
            <a:pPr>
              <a:lnSpc>
                <a:spcPct val="80000"/>
              </a:lnSpc>
              <a:spcBef>
                <a:spcPct val="50000"/>
              </a:spcBef>
            </a:pPr>
            <a:r>
              <a:rPr lang="es-CO" sz="1200">
                <a:latin typeface="Trebuchet MS" pitchFamily="34" charset="0"/>
                <a:ea typeface="Arial Unicode MS" pitchFamily="34" charset="-128"/>
                <a:cs typeface="Arial Unicode MS" pitchFamily="34" charset="-128"/>
              </a:rPr>
              <a:t>Consolidar el </a:t>
            </a:r>
            <a:r>
              <a:rPr lang="es-CO" sz="1200">
                <a:solidFill>
                  <a:srgbClr val="990000"/>
                </a:solidFill>
                <a:latin typeface="Trebuchet MS" pitchFamily="34" charset="0"/>
                <a:ea typeface="Arial Unicode MS" pitchFamily="34" charset="-128"/>
                <a:cs typeface="Arial Unicode MS" pitchFamily="34" charset="-128"/>
              </a:rPr>
              <a:t>sistema de formación por competencias</a:t>
            </a:r>
            <a:r>
              <a:rPr lang="es-CO" sz="1200">
                <a:latin typeface="Trebuchet MS" pitchFamily="34" charset="0"/>
                <a:ea typeface="Arial Unicode MS" pitchFamily="34" charset="-128"/>
                <a:cs typeface="Arial Unicode MS" pitchFamily="34" charset="-128"/>
              </a:rPr>
              <a:t>, articulando educación formal y educación para el trabajo </a:t>
            </a:r>
          </a:p>
        </p:txBody>
      </p:sp>
      <p:graphicFrame>
        <p:nvGraphicFramePr>
          <p:cNvPr id="109570" name="Object 10"/>
          <p:cNvGraphicFramePr>
            <a:graphicFrameLocks noChangeAspect="1"/>
          </p:cNvGraphicFramePr>
          <p:nvPr>
            <p:ph sz="quarter" idx="4294967295"/>
          </p:nvPr>
        </p:nvGraphicFramePr>
        <p:xfrm>
          <a:off x="755650" y="2003425"/>
          <a:ext cx="1871663" cy="1439863"/>
        </p:xfrm>
        <a:graphic>
          <a:graphicData uri="http://schemas.openxmlformats.org/presentationml/2006/ole">
            <p:oleObj spid="_x0000_s109570" name="Fotografía de Photo Editor" r:id="rId4" imgW="2857899" imgH="2010056" progId="">
              <p:embed/>
            </p:oleObj>
          </a:graphicData>
        </a:graphic>
      </p:graphicFrame>
      <p:graphicFrame>
        <p:nvGraphicFramePr>
          <p:cNvPr id="109571" name="Object 11"/>
          <p:cNvGraphicFramePr>
            <a:graphicFrameLocks noChangeAspect="1"/>
          </p:cNvGraphicFramePr>
          <p:nvPr>
            <p:ph sz="quarter" idx="4294967295"/>
          </p:nvPr>
        </p:nvGraphicFramePr>
        <p:xfrm>
          <a:off x="2555875" y="2003425"/>
          <a:ext cx="1655763" cy="1439863"/>
        </p:xfrm>
        <a:graphic>
          <a:graphicData uri="http://schemas.openxmlformats.org/presentationml/2006/ole">
            <p:oleObj spid="_x0000_s109571" name="Imagen de mapa de bits" r:id="rId5" imgW="914286" imgH="914286" progId="PBrush">
              <p:embed/>
            </p:oleObj>
          </a:graphicData>
        </a:graphic>
      </p:graphicFrame>
      <p:graphicFrame>
        <p:nvGraphicFramePr>
          <p:cNvPr id="109572" name="Object 12"/>
          <p:cNvGraphicFramePr>
            <a:graphicFrameLocks noChangeAspect="1"/>
          </p:cNvGraphicFramePr>
          <p:nvPr>
            <p:ph sz="quarter" idx="4294967295"/>
          </p:nvPr>
        </p:nvGraphicFramePr>
        <p:xfrm>
          <a:off x="2555875" y="3443288"/>
          <a:ext cx="1655763" cy="1368425"/>
        </p:xfrm>
        <a:graphic>
          <a:graphicData uri="http://schemas.openxmlformats.org/presentationml/2006/ole">
            <p:oleObj spid="_x0000_s109572" name="Imagen de mapa de bits" r:id="rId6" imgW="1000000" imgH="714286" progId="PBrush">
              <p:embed/>
            </p:oleObj>
          </a:graphicData>
        </a:graphic>
      </p:graphicFrame>
      <p:sp>
        <p:nvSpPr>
          <p:cNvPr id="109581" name="Text Box 14"/>
          <p:cNvSpPr txBox="1">
            <a:spLocks noChangeArrowheads="1"/>
          </p:cNvSpPr>
          <p:nvPr/>
        </p:nvSpPr>
        <p:spPr bwMode="auto">
          <a:xfrm>
            <a:off x="4716463" y="3581400"/>
            <a:ext cx="4176712" cy="263525"/>
          </a:xfrm>
          <a:prstGeom prst="rect">
            <a:avLst/>
          </a:prstGeom>
          <a:solidFill>
            <a:srgbClr val="B9CEE5"/>
          </a:solidFill>
          <a:ln w="25400" algn="ctr">
            <a:solidFill>
              <a:schemeClr val="accent2"/>
            </a:solidFill>
            <a:miter lim="800000"/>
            <a:headEnd/>
            <a:tailEnd/>
          </a:ln>
        </p:spPr>
        <p:txBody>
          <a:bodyPr>
            <a:spAutoFit/>
          </a:bodyPr>
          <a:lstStyle/>
          <a:p>
            <a:pPr>
              <a:lnSpc>
                <a:spcPct val="80000"/>
              </a:lnSpc>
              <a:spcBef>
                <a:spcPct val="50000"/>
              </a:spcBef>
            </a:pPr>
            <a:r>
              <a:rPr lang="es-CO" sz="1200">
                <a:latin typeface="Trebuchet MS" pitchFamily="34" charset="0"/>
                <a:ea typeface="Arial Unicode MS" pitchFamily="34" charset="-128"/>
                <a:cs typeface="Arial Unicode MS" pitchFamily="34" charset="-128"/>
              </a:rPr>
              <a:t>Aumentar la cobertura de </a:t>
            </a:r>
            <a:r>
              <a:rPr lang="es-CO" sz="1200">
                <a:solidFill>
                  <a:srgbClr val="990000"/>
                </a:solidFill>
                <a:latin typeface="Trebuchet MS" pitchFamily="34" charset="0"/>
                <a:ea typeface="Arial Unicode MS" pitchFamily="34" charset="-128"/>
                <a:cs typeface="Arial Unicode MS" pitchFamily="34" charset="-128"/>
              </a:rPr>
              <a:t>Educación Superior</a:t>
            </a:r>
            <a:r>
              <a:rPr lang="es-CO" sz="1200">
                <a:latin typeface="Trebuchet MS" pitchFamily="34" charset="0"/>
                <a:ea typeface="Arial Unicode MS" pitchFamily="34" charset="-128"/>
                <a:cs typeface="Arial Unicode MS" pitchFamily="34" charset="-128"/>
              </a:rPr>
              <a:t> a 35% </a:t>
            </a:r>
          </a:p>
        </p:txBody>
      </p:sp>
      <p:sp>
        <p:nvSpPr>
          <p:cNvPr id="109582" name="Text Box 15"/>
          <p:cNvSpPr txBox="1">
            <a:spLocks noChangeArrowheads="1"/>
          </p:cNvSpPr>
          <p:nvPr/>
        </p:nvSpPr>
        <p:spPr bwMode="auto">
          <a:xfrm>
            <a:off x="4716463" y="3892550"/>
            <a:ext cx="4176712" cy="409575"/>
          </a:xfrm>
          <a:prstGeom prst="rect">
            <a:avLst/>
          </a:prstGeom>
          <a:solidFill>
            <a:srgbClr val="B9CEE5"/>
          </a:solidFill>
          <a:ln w="25400" algn="ctr">
            <a:solidFill>
              <a:schemeClr val="accent2"/>
            </a:solidFill>
            <a:miter lim="800000"/>
            <a:headEnd/>
            <a:tailEnd/>
          </a:ln>
        </p:spPr>
        <p:txBody>
          <a:bodyPr>
            <a:spAutoFit/>
          </a:bodyPr>
          <a:lstStyle/>
          <a:p>
            <a:pPr>
              <a:lnSpc>
                <a:spcPct val="80000"/>
              </a:lnSpc>
              <a:spcBef>
                <a:spcPct val="50000"/>
              </a:spcBef>
            </a:pPr>
            <a:r>
              <a:rPr lang="es-ES" sz="1200">
                <a:latin typeface="Trebuchet MS" pitchFamily="34" charset="0"/>
                <a:ea typeface="Arial Unicode MS" pitchFamily="34" charset="-128"/>
                <a:cs typeface="Arial Unicode MS" pitchFamily="34" charset="-128"/>
              </a:rPr>
              <a:t>Aumentar los cupos en </a:t>
            </a:r>
            <a:r>
              <a:rPr lang="es-ES" sz="1200">
                <a:solidFill>
                  <a:srgbClr val="990000"/>
                </a:solidFill>
                <a:latin typeface="Trebuchet MS" pitchFamily="34" charset="0"/>
                <a:ea typeface="Arial Unicode MS" pitchFamily="34" charset="-128"/>
                <a:cs typeface="Arial Unicode MS" pitchFamily="34" charset="-128"/>
              </a:rPr>
              <a:t>formación profesional integral</a:t>
            </a:r>
            <a:r>
              <a:rPr lang="es-ES" sz="1200">
                <a:latin typeface="Trebuchet MS" pitchFamily="34" charset="0"/>
                <a:ea typeface="Arial Unicode MS" pitchFamily="34" charset="-128"/>
                <a:cs typeface="Arial Unicode MS" pitchFamily="34" charset="-128"/>
              </a:rPr>
              <a:t> (1.4 millones de nuevos cupos del SENA)</a:t>
            </a:r>
            <a:endParaRPr lang="es-CO" sz="1200">
              <a:latin typeface="Trebuchet MS" pitchFamily="34" charset="0"/>
              <a:ea typeface="Arial Unicode MS" pitchFamily="34" charset="-128"/>
              <a:cs typeface="Arial Unicode MS" pitchFamily="34" charset="-128"/>
            </a:endParaRPr>
          </a:p>
        </p:txBody>
      </p:sp>
      <p:graphicFrame>
        <p:nvGraphicFramePr>
          <p:cNvPr id="109573" name="Object 16"/>
          <p:cNvGraphicFramePr>
            <a:graphicFrameLocks noChangeAspect="1"/>
          </p:cNvGraphicFramePr>
          <p:nvPr>
            <p:ph sz="quarter" idx="4294967295"/>
          </p:nvPr>
        </p:nvGraphicFramePr>
        <p:xfrm>
          <a:off x="755650" y="3443288"/>
          <a:ext cx="1800225" cy="1368425"/>
        </p:xfrm>
        <a:graphic>
          <a:graphicData uri="http://schemas.openxmlformats.org/presentationml/2006/ole">
            <p:oleObj spid="_x0000_s109573" name="Imagen de mapa de bits" r:id="rId7" imgW="1857143" imgH="1362265" progId="PBrush">
              <p:embed/>
            </p:oleObj>
          </a:graphicData>
        </a:graphic>
      </p:graphicFrame>
      <p:sp>
        <p:nvSpPr>
          <p:cNvPr id="67601" name="AutoShape 17"/>
          <p:cNvSpPr>
            <a:spLocks noChangeArrowheads="1"/>
          </p:cNvSpPr>
          <p:nvPr/>
        </p:nvSpPr>
        <p:spPr bwMode="auto">
          <a:xfrm>
            <a:off x="3995738" y="6481763"/>
            <a:ext cx="1427162" cy="296862"/>
          </a:xfrm>
          <a:prstGeom prst="homePlate">
            <a:avLst>
              <a:gd name="adj" fmla="val 125128"/>
            </a:avLst>
          </a:prstGeom>
          <a:solidFill>
            <a:srgbClr val="666699"/>
          </a:solidFill>
          <a:ln w="25400" algn="ctr">
            <a:solidFill>
              <a:srgbClr val="000080"/>
            </a:solidFill>
            <a:miter lim="800000"/>
            <a:headEnd/>
            <a:tailEnd/>
          </a:ln>
          <a:effectLst/>
        </p:spPr>
        <p:txBody>
          <a:bodyPr anchor="ctr"/>
          <a:lstStyle/>
          <a:p>
            <a:pPr algn="ctr">
              <a:defRPr/>
            </a:pPr>
            <a:r>
              <a:rPr lang="es-E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2002</a:t>
            </a:r>
            <a:endPar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67602" name="AutoShape 18"/>
          <p:cNvSpPr>
            <a:spLocks noChangeArrowheads="1"/>
          </p:cNvSpPr>
          <p:nvPr/>
        </p:nvSpPr>
        <p:spPr bwMode="auto">
          <a:xfrm>
            <a:off x="5578475" y="6481763"/>
            <a:ext cx="1441450" cy="287337"/>
          </a:xfrm>
          <a:prstGeom prst="chevron">
            <a:avLst>
              <a:gd name="adj" fmla="val 125415"/>
            </a:avLst>
          </a:prstGeom>
          <a:solidFill>
            <a:srgbClr val="666699"/>
          </a:solidFill>
          <a:ln w="25400" algn="ctr">
            <a:solidFill>
              <a:srgbClr val="000080"/>
            </a:solidFill>
            <a:miter lim="800000"/>
            <a:headEnd/>
            <a:tailEnd/>
          </a:ln>
          <a:effectLst/>
        </p:spPr>
        <p:txBody>
          <a:bodyPr anchor="ctr"/>
          <a:lstStyle/>
          <a:p>
            <a:pPr algn="ctr">
              <a:defRPr/>
            </a:pPr>
            <a:r>
              <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Actual</a:t>
            </a:r>
          </a:p>
        </p:txBody>
      </p:sp>
      <p:sp>
        <p:nvSpPr>
          <p:cNvPr id="67604" name="Text Box 20"/>
          <p:cNvSpPr txBox="1">
            <a:spLocks noChangeArrowheads="1"/>
          </p:cNvSpPr>
          <p:nvPr/>
        </p:nvSpPr>
        <p:spPr bwMode="auto">
          <a:xfrm>
            <a:off x="395288" y="6481763"/>
            <a:ext cx="3529012" cy="301625"/>
          </a:xfrm>
          <a:prstGeom prst="rect">
            <a:avLst/>
          </a:prstGeom>
          <a:solidFill>
            <a:srgbClr val="666699"/>
          </a:solidFill>
          <a:ln w="25400" algn="ctr">
            <a:solidFill>
              <a:schemeClr val="accent2"/>
            </a:solidFill>
            <a:miter lim="800000"/>
            <a:headEnd/>
            <a:tailEnd/>
          </a:ln>
          <a:effectLst/>
        </p:spPr>
        <p:txBody>
          <a:bodyPr/>
          <a:lstStyle/>
          <a:p>
            <a:pPr algn="ctr">
              <a:spcBef>
                <a:spcPct val="50000"/>
              </a:spcBef>
              <a:defRPr/>
            </a:pPr>
            <a:r>
              <a:rPr lang="es-E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META</a:t>
            </a:r>
            <a:endPar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109587" name="Text Box 21"/>
          <p:cNvSpPr txBox="1">
            <a:spLocks noChangeArrowheads="1"/>
          </p:cNvSpPr>
          <p:nvPr/>
        </p:nvSpPr>
        <p:spPr bwMode="auto">
          <a:xfrm>
            <a:off x="395288" y="5745163"/>
            <a:ext cx="3529012" cy="301625"/>
          </a:xfrm>
          <a:prstGeom prst="rect">
            <a:avLst/>
          </a:prstGeom>
          <a:solidFill>
            <a:srgbClr val="CCECFF"/>
          </a:solidFill>
          <a:ln w="25400" algn="ctr">
            <a:solidFill>
              <a:schemeClr val="accent2"/>
            </a:solidFill>
            <a:miter lim="800000"/>
            <a:headEnd/>
            <a:tailEnd/>
          </a:ln>
        </p:spPr>
        <p:txBody>
          <a:bodyPr/>
          <a:lstStyle/>
          <a:p>
            <a:pPr>
              <a:spcBef>
                <a:spcPct val="20000"/>
              </a:spcBef>
            </a:pPr>
            <a:r>
              <a:rPr lang="es-CO" sz="1200">
                <a:solidFill>
                  <a:schemeClr val="accent2"/>
                </a:solidFill>
                <a:latin typeface="Trebuchet MS" pitchFamily="34" charset="0"/>
                <a:ea typeface="Arial Unicode MS" pitchFamily="34" charset="-128"/>
                <a:cs typeface="Arial Unicode MS" pitchFamily="34" charset="-128"/>
              </a:rPr>
              <a:t>Cobertura bruta educación superior</a:t>
            </a:r>
          </a:p>
        </p:txBody>
      </p:sp>
      <p:sp>
        <p:nvSpPr>
          <p:cNvPr id="109588" name="Text Box 22"/>
          <p:cNvSpPr txBox="1">
            <a:spLocks noChangeArrowheads="1"/>
          </p:cNvSpPr>
          <p:nvPr/>
        </p:nvSpPr>
        <p:spPr bwMode="auto">
          <a:xfrm>
            <a:off x="3995738" y="5745163"/>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CO" sz="1200">
                <a:solidFill>
                  <a:schemeClr val="accent2"/>
                </a:solidFill>
                <a:latin typeface="Trebuchet MS" pitchFamily="34" charset="0"/>
                <a:ea typeface="Arial Unicode MS" pitchFamily="34" charset="-128"/>
                <a:cs typeface="Arial Unicode MS" pitchFamily="34" charset="-128"/>
              </a:rPr>
              <a:t>20%</a:t>
            </a:r>
          </a:p>
        </p:txBody>
      </p:sp>
      <p:sp>
        <p:nvSpPr>
          <p:cNvPr id="109589" name="Text Box 23"/>
          <p:cNvSpPr txBox="1">
            <a:spLocks noChangeArrowheads="1"/>
          </p:cNvSpPr>
          <p:nvPr/>
        </p:nvSpPr>
        <p:spPr bwMode="auto">
          <a:xfrm>
            <a:off x="5508625" y="5745163"/>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ES" sz="1200">
                <a:solidFill>
                  <a:schemeClr val="accent2"/>
                </a:solidFill>
                <a:latin typeface="Trebuchet MS" pitchFamily="34" charset="0"/>
                <a:ea typeface="Arial Unicode MS" pitchFamily="34" charset="-128"/>
                <a:cs typeface="Arial Unicode MS" pitchFamily="34" charset="-128"/>
              </a:rPr>
              <a:t>35.5%</a:t>
            </a: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109591" name="Text Box 25"/>
          <p:cNvSpPr txBox="1">
            <a:spLocks noChangeArrowheads="1"/>
          </p:cNvSpPr>
          <p:nvPr/>
        </p:nvSpPr>
        <p:spPr bwMode="auto">
          <a:xfrm>
            <a:off x="395288" y="5384800"/>
            <a:ext cx="3529012" cy="301625"/>
          </a:xfrm>
          <a:prstGeom prst="rect">
            <a:avLst/>
          </a:prstGeom>
          <a:solidFill>
            <a:srgbClr val="CCECFF"/>
          </a:solidFill>
          <a:ln w="25400" algn="ctr">
            <a:solidFill>
              <a:schemeClr val="accent2"/>
            </a:solidFill>
            <a:miter lim="800000"/>
            <a:headEnd/>
            <a:tailEnd/>
          </a:ln>
        </p:spPr>
        <p:txBody>
          <a:bodyPr/>
          <a:lstStyle/>
          <a:p>
            <a:pPr>
              <a:spcBef>
                <a:spcPct val="20000"/>
              </a:spcBef>
            </a:pPr>
            <a:r>
              <a:rPr lang="es-CO" sz="1200">
                <a:solidFill>
                  <a:schemeClr val="accent2"/>
                </a:solidFill>
                <a:latin typeface="Trebuchet MS" pitchFamily="34" charset="0"/>
                <a:ea typeface="Arial Unicode MS" pitchFamily="34" charset="-128"/>
                <a:cs typeface="Arial Unicode MS" pitchFamily="34" charset="-128"/>
              </a:rPr>
              <a:t>Cobertura bruta educación básica</a:t>
            </a:r>
          </a:p>
          <a:p>
            <a:pPr>
              <a:spcBef>
                <a:spcPct val="20000"/>
              </a:spcBef>
            </a:pP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109592" name="Text Box 26"/>
          <p:cNvSpPr txBox="1">
            <a:spLocks noChangeArrowheads="1"/>
          </p:cNvSpPr>
          <p:nvPr/>
        </p:nvSpPr>
        <p:spPr bwMode="auto">
          <a:xfrm>
            <a:off x="3995738" y="5384800"/>
            <a:ext cx="1441450" cy="301625"/>
          </a:xfrm>
          <a:prstGeom prst="rect">
            <a:avLst/>
          </a:prstGeom>
          <a:solidFill>
            <a:srgbClr val="CCECFF"/>
          </a:solidFill>
          <a:ln w="25400" algn="ctr">
            <a:solidFill>
              <a:schemeClr val="accent2"/>
            </a:solidFill>
            <a:miter lim="800000"/>
            <a:headEnd/>
            <a:tailEnd/>
          </a:ln>
        </p:spPr>
        <p:txBody>
          <a:bodyPr/>
          <a:lstStyle/>
          <a:p>
            <a:pPr algn="ctr">
              <a:spcBef>
                <a:spcPct val="20000"/>
              </a:spcBef>
            </a:pPr>
            <a:r>
              <a:rPr lang="es-ES" sz="1200">
                <a:solidFill>
                  <a:schemeClr val="accent2"/>
                </a:solidFill>
                <a:latin typeface="Trebuchet MS" pitchFamily="34" charset="0"/>
                <a:ea typeface="Arial Unicode MS" pitchFamily="34" charset="-128"/>
                <a:cs typeface="Arial Unicode MS" pitchFamily="34" charset="-128"/>
              </a:rPr>
              <a:t>86%</a:t>
            </a: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109593" name="Text Box 27"/>
          <p:cNvSpPr txBox="1">
            <a:spLocks noChangeArrowheads="1"/>
          </p:cNvSpPr>
          <p:nvPr/>
        </p:nvSpPr>
        <p:spPr bwMode="auto">
          <a:xfrm>
            <a:off x="5508625" y="5384800"/>
            <a:ext cx="1441450" cy="301625"/>
          </a:xfrm>
          <a:prstGeom prst="rect">
            <a:avLst/>
          </a:prstGeom>
          <a:solidFill>
            <a:srgbClr val="CCECFF"/>
          </a:solidFill>
          <a:ln w="25400" algn="ctr">
            <a:solidFill>
              <a:schemeClr val="accent2"/>
            </a:solidFill>
            <a:miter lim="800000"/>
            <a:headEnd/>
            <a:tailEnd/>
          </a:ln>
        </p:spPr>
        <p:txBody>
          <a:bodyPr/>
          <a:lstStyle/>
          <a:p>
            <a:pPr algn="ctr">
              <a:spcBef>
                <a:spcPct val="20000"/>
              </a:spcBef>
            </a:pPr>
            <a:r>
              <a:rPr lang="es-ES" sz="1200">
                <a:solidFill>
                  <a:schemeClr val="accent2"/>
                </a:solidFill>
                <a:latin typeface="Trebuchet MS" pitchFamily="34" charset="0"/>
                <a:ea typeface="Arial Unicode MS" pitchFamily="34" charset="-128"/>
                <a:cs typeface="Arial Unicode MS" pitchFamily="34" charset="-128"/>
              </a:rPr>
              <a:t>110%</a:t>
            </a: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109595" name="Text Box 29"/>
          <p:cNvSpPr txBox="1">
            <a:spLocks noChangeArrowheads="1"/>
          </p:cNvSpPr>
          <p:nvPr/>
        </p:nvSpPr>
        <p:spPr bwMode="auto">
          <a:xfrm>
            <a:off x="395288" y="6107113"/>
            <a:ext cx="3529012" cy="301625"/>
          </a:xfrm>
          <a:prstGeom prst="rect">
            <a:avLst/>
          </a:prstGeom>
          <a:solidFill>
            <a:srgbClr val="CCECFF"/>
          </a:solidFill>
          <a:ln w="25400" algn="ctr">
            <a:solidFill>
              <a:schemeClr val="accent2"/>
            </a:solidFill>
            <a:miter lim="800000"/>
            <a:headEnd/>
            <a:tailEnd/>
          </a:ln>
        </p:spPr>
        <p:txBody>
          <a:bodyPr/>
          <a:lstStyle/>
          <a:p>
            <a:pPr fontAlgn="b">
              <a:lnSpc>
                <a:spcPct val="90000"/>
              </a:lnSpc>
            </a:pPr>
            <a:r>
              <a:rPr lang="es-ES" sz="1200">
                <a:solidFill>
                  <a:schemeClr val="accent2"/>
                </a:solidFill>
                <a:latin typeface="Trebuchet MS" pitchFamily="34" charset="0"/>
                <a:ea typeface="Arial Unicode MS" pitchFamily="34" charset="-128"/>
                <a:cs typeface="Arial Unicode MS" pitchFamily="34" charset="-128"/>
              </a:rPr>
              <a:t>Cupos en formación profesional integral (año)</a:t>
            </a:r>
          </a:p>
          <a:p>
            <a:pPr fontAlgn="b">
              <a:lnSpc>
                <a:spcPct val="90000"/>
              </a:lnSpc>
            </a:pP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109596" name="Text Box 30"/>
          <p:cNvSpPr txBox="1">
            <a:spLocks noChangeArrowheads="1"/>
          </p:cNvSpPr>
          <p:nvPr/>
        </p:nvSpPr>
        <p:spPr bwMode="auto">
          <a:xfrm>
            <a:off x="3995738" y="6107113"/>
            <a:ext cx="1441450" cy="301625"/>
          </a:xfrm>
          <a:prstGeom prst="rect">
            <a:avLst/>
          </a:prstGeom>
          <a:solidFill>
            <a:srgbClr val="CCECFF"/>
          </a:solidFill>
          <a:ln w="25400" algn="ctr">
            <a:solidFill>
              <a:schemeClr val="accent2"/>
            </a:solidFill>
            <a:miter lim="800000"/>
            <a:headEnd/>
            <a:tailEnd/>
          </a:ln>
        </p:spPr>
        <p:txBody>
          <a:bodyPr/>
          <a:lstStyle/>
          <a:p>
            <a:pPr algn="ctr">
              <a:lnSpc>
                <a:spcPct val="90000"/>
              </a:lnSpc>
            </a:pPr>
            <a:r>
              <a:rPr lang="es-CO" sz="1200">
                <a:solidFill>
                  <a:schemeClr val="accent2"/>
                </a:solidFill>
                <a:latin typeface="Trebuchet MS" pitchFamily="34" charset="0"/>
                <a:ea typeface="Arial Unicode MS" pitchFamily="34" charset="-128"/>
                <a:cs typeface="Arial Unicode MS" pitchFamily="34" charset="-128"/>
              </a:rPr>
              <a:t>1.142.798</a:t>
            </a:r>
          </a:p>
          <a:p>
            <a:pPr algn="ctr">
              <a:lnSpc>
                <a:spcPct val="90000"/>
              </a:lnSpc>
            </a:pP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109597" name="Text Box 31"/>
          <p:cNvSpPr txBox="1">
            <a:spLocks noChangeArrowheads="1"/>
          </p:cNvSpPr>
          <p:nvPr/>
        </p:nvSpPr>
        <p:spPr bwMode="auto">
          <a:xfrm>
            <a:off x="5508625" y="6107113"/>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CO" sz="1200">
                <a:solidFill>
                  <a:schemeClr val="accent2"/>
                </a:solidFill>
                <a:latin typeface="Trebuchet MS" pitchFamily="34" charset="0"/>
                <a:ea typeface="Arial Unicode MS" pitchFamily="34" charset="-128"/>
                <a:cs typeface="Arial Unicode MS" pitchFamily="34" charset="-128"/>
              </a:rPr>
              <a:t>7.789.946</a:t>
            </a:r>
          </a:p>
        </p:txBody>
      </p:sp>
      <p:sp>
        <p:nvSpPr>
          <p:cNvPr id="109599" name="Text Box 33"/>
          <p:cNvSpPr txBox="1">
            <a:spLocks noChangeArrowheads="1"/>
          </p:cNvSpPr>
          <p:nvPr/>
        </p:nvSpPr>
        <p:spPr bwMode="auto">
          <a:xfrm>
            <a:off x="395288" y="5013325"/>
            <a:ext cx="3529012" cy="301625"/>
          </a:xfrm>
          <a:prstGeom prst="rect">
            <a:avLst/>
          </a:prstGeom>
          <a:solidFill>
            <a:srgbClr val="CCECFF"/>
          </a:solidFill>
          <a:ln w="25400" algn="ctr">
            <a:solidFill>
              <a:schemeClr val="accent2"/>
            </a:solidFill>
            <a:miter lim="800000"/>
            <a:headEnd/>
            <a:tailEnd/>
          </a:ln>
        </p:spPr>
        <p:txBody>
          <a:bodyPr/>
          <a:lstStyle/>
          <a:p>
            <a:pPr>
              <a:spcBef>
                <a:spcPct val="20000"/>
              </a:spcBef>
            </a:pPr>
            <a:r>
              <a:rPr lang="es-CO" sz="1200">
                <a:solidFill>
                  <a:schemeClr val="accent2"/>
                </a:solidFill>
                <a:latin typeface="Trebuchet MS" pitchFamily="34" charset="0"/>
                <a:ea typeface="Arial Unicode MS" pitchFamily="34" charset="-128"/>
                <a:cs typeface="Arial Unicode MS" pitchFamily="34" charset="-128"/>
              </a:rPr>
              <a:t>Jóvenes y adultos alfabetizados</a:t>
            </a:r>
          </a:p>
          <a:p>
            <a:pPr>
              <a:spcBef>
                <a:spcPct val="20000"/>
              </a:spcBef>
            </a:pP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109600" name="Text Box 34"/>
          <p:cNvSpPr txBox="1">
            <a:spLocks noChangeArrowheads="1"/>
          </p:cNvSpPr>
          <p:nvPr/>
        </p:nvSpPr>
        <p:spPr bwMode="auto">
          <a:xfrm>
            <a:off x="3995738" y="5013325"/>
            <a:ext cx="1441450" cy="301625"/>
          </a:xfrm>
          <a:prstGeom prst="rect">
            <a:avLst/>
          </a:prstGeom>
          <a:solidFill>
            <a:srgbClr val="CCECFF"/>
          </a:solidFill>
          <a:ln w="25400" algn="ctr">
            <a:solidFill>
              <a:schemeClr val="accent2"/>
            </a:solidFill>
            <a:miter lim="800000"/>
            <a:headEnd/>
            <a:tailEnd/>
          </a:ln>
        </p:spPr>
        <p:txBody>
          <a:bodyPr/>
          <a:lstStyle/>
          <a:p>
            <a:pPr algn="ctr">
              <a:spcBef>
                <a:spcPct val="20000"/>
              </a:spcBef>
            </a:pPr>
            <a:r>
              <a:rPr lang="es-ES" sz="1200">
                <a:solidFill>
                  <a:schemeClr val="accent2"/>
                </a:solidFill>
                <a:latin typeface="Trebuchet MS" pitchFamily="34" charset="0"/>
                <a:ea typeface="Arial Unicode MS" pitchFamily="34" charset="-128"/>
                <a:cs typeface="Arial Unicode MS" pitchFamily="34" charset="-128"/>
              </a:rPr>
              <a:t>n.a</a:t>
            </a: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109601" name="Text Box 35"/>
          <p:cNvSpPr txBox="1">
            <a:spLocks noChangeArrowheads="1"/>
          </p:cNvSpPr>
          <p:nvPr/>
        </p:nvSpPr>
        <p:spPr bwMode="auto">
          <a:xfrm>
            <a:off x="5508625" y="5013325"/>
            <a:ext cx="1441450" cy="301625"/>
          </a:xfrm>
          <a:prstGeom prst="rect">
            <a:avLst/>
          </a:prstGeom>
          <a:solidFill>
            <a:srgbClr val="CCECFF"/>
          </a:solidFill>
          <a:ln w="25400" algn="ctr">
            <a:solidFill>
              <a:schemeClr val="accent2"/>
            </a:solidFill>
            <a:miter lim="800000"/>
            <a:headEnd/>
            <a:tailEnd/>
          </a:ln>
        </p:spPr>
        <p:txBody>
          <a:bodyPr/>
          <a:lstStyle/>
          <a:p>
            <a:pPr algn="ctr">
              <a:spcBef>
                <a:spcPct val="20000"/>
              </a:spcBef>
            </a:pPr>
            <a:r>
              <a:rPr lang="es-ES" sz="1200">
                <a:solidFill>
                  <a:schemeClr val="accent2"/>
                </a:solidFill>
                <a:latin typeface="Trebuchet MS" pitchFamily="34" charset="0"/>
                <a:ea typeface="Arial Unicode MS" pitchFamily="34" charset="-128"/>
                <a:cs typeface="Arial Unicode MS" pitchFamily="34" charset="-128"/>
              </a:rPr>
              <a:t>1.083.019</a:t>
            </a: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109603" name="Text Box 37"/>
          <p:cNvSpPr txBox="1">
            <a:spLocks noChangeArrowheads="1"/>
          </p:cNvSpPr>
          <p:nvPr/>
        </p:nvSpPr>
        <p:spPr bwMode="auto">
          <a:xfrm>
            <a:off x="4716463" y="2155825"/>
            <a:ext cx="4176712" cy="409575"/>
          </a:xfrm>
          <a:prstGeom prst="rect">
            <a:avLst/>
          </a:prstGeom>
          <a:solidFill>
            <a:srgbClr val="B9CEE5"/>
          </a:solidFill>
          <a:ln w="25400" algn="ctr">
            <a:solidFill>
              <a:schemeClr val="accent2"/>
            </a:solidFill>
            <a:miter lim="800000"/>
            <a:headEnd/>
            <a:tailEnd/>
          </a:ln>
        </p:spPr>
        <p:txBody>
          <a:bodyPr>
            <a:spAutoFit/>
          </a:bodyPr>
          <a:lstStyle/>
          <a:p>
            <a:pPr>
              <a:lnSpc>
                <a:spcPct val="80000"/>
              </a:lnSpc>
              <a:spcBef>
                <a:spcPct val="50000"/>
              </a:spcBef>
            </a:pPr>
            <a:r>
              <a:rPr lang="es-CO" sz="1200">
                <a:latin typeface="Trebuchet MS" pitchFamily="34" charset="0"/>
                <a:ea typeface="Arial Unicode MS" pitchFamily="34" charset="-128"/>
                <a:cs typeface="Arial Unicode MS" pitchFamily="34" charset="-128"/>
              </a:rPr>
              <a:t>Aumentar coberturas de </a:t>
            </a:r>
            <a:r>
              <a:rPr lang="es-CO" sz="1200">
                <a:solidFill>
                  <a:srgbClr val="990000"/>
                </a:solidFill>
                <a:latin typeface="Trebuchet MS" pitchFamily="34" charset="0"/>
                <a:ea typeface="Arial Unicode MS" pitchFamily="34" charset="-128"/>
                <a:cs typeface="Arial Unicode MS" pitchFamily="34" charset="-128"/>
              </a:rPr>
              <a:t>educación inicial</a:t>
            </a:r>
            <a:r>
              <a:rPr lang="es-CO" sz="1200">
                <a:latin typeface="Trebuchet MS" pitchFamily="34" charset="0"/>
                <a:ea typeface="Arial Unicode MS" pitchFamily="34" charset="-128"/>
                <a:cs typeface="Arial Unicode MS" pitchFamily="34" charset="-128"/>
              </a:rPr>
              <a:t> (400 mil niños), medida con altos estándares de calidad</a:t>
            </a:r>
          </a:p>
        </p:txBody>
      </p:sp>
      <p:sp>
        <p:nvSpPr>
          <p:cNvPr id="61451" name="Text Box 11"/>
          <p:cNvSpPr txBox="1">
            <a:spLocks noChangeArrowheads="1"/>
          </p:cNvSpPr>
          <p:nvPr/>
        </p:nvSpPr>
        <p:spPr bwMode="auto">
          <a:xfrm>
            <a:off x="3276600" y="260350"/>
            <a:ext cx="2593975" cy="701675"/>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ES" sz="240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rPr>
              <a:t>Formación de Capital Humano</a:t>
            </a:r>
            <a:endParaRPr lang="es-CO" sz="240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sp>
        <p:nvSpPr>
          <p:cNvPr id="2" name="Text Box 11"/>
          <p:cNvSpPr txBox="1">
            <a:spLocks noChangeArrowheads="1"/>
          </p:cNvSpPr>
          <p:nvPr/>
        </p:nvSpPr>
        <p:spPr bwMode="auto">
          <a:xfrm>
            <a:off x="6011863" y="333375"/>
            <a:ext cx="2954337" cy="555625"/>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ES">
                <a:effectLst>
                  <a:outerShdw blurRad="38100" dist="38100" dir="2700000" algn="tl">
                    <a:srgbClr val="C0C0C0"/>
                  </a:outerShdw>
                </a:effectLst>
                <a:latin typeface="Trebuchet MS" pitchFamily="34" charset="0"/>
                <a:ea typeface="Arial Unicode MS" pitchFamily="34" charset="-128"/>
                <a:cs typeface="Arial Unicode MS" pitchFamily="34" charset="-128"/>
              </a:rPr>
              <a:t>Superior, Básica – Media, Educación Inicial</a:t>
            </a:r>
            <a:endParaRPr lang="es-CO">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643438" y="1120775"/>
            <a:ext cx="4170362" cy="396875"/>
          </a:xfrm>
          <a:prstGeom prst="rect">
            <a:avLst/>
          </a:prstGeom>
          <a:gradFill rotWithShape="1">
            <a:gsLst>
              <a:gs pos="0">
                <a:srgbClr val="666699">
                  <a:gamma/>
                  <a:shade val="66667"/>
                  <a:invGamma/>
                </a:srgbClr>
              </a:gs>
              <a:gs pos="50000">
                <a:srgbClr val="666699"/>
              </a:gs>
              <a:gs pos="100000">
                <a:srgbClr val="666699">
                  <a:gamma/>
                  <a:shade val="66667"/>
                  <a:invGamma/>
                </a:srgbClr>
              </a:gs>
            </a:gsLst>
            <a:lin ang="5400000" scaled="1"/>
          </a:gradFill>
          <a:ln w="9525" algn="ctr">
            <a:noFill/>
            <a:miter lim="800000"/>
            <a:headEnd/>
            <a:tailEnd/>
          </a:ln>
          <a:effectLst/>
        </p:spPr>
        <p:txBody>
          <a:bodyPr>
            <a:spAutoFit/>
          </a:bodyPr>
          <a:lstStyle/>
          <a:p>
            <a:pPr algn="ctr" eaLnBrk="0" hangingPunct="0">
              <a:spcBef>
                <a:spcPct val="20000"/>
              </a:spcBef>
              <a:defRPr/>
            </a:pPr>
            <a:r>
              <a:rPr lang="es-CO" sz="2000">
                <a:solidFill>
                  <a:schemeClr val="bg1"/>
                </a:solidFill>
                <a:effectLst>
                  <a:outerShdw blurRad="38100" dist="38100" dir="2700000" algn="tl">
                    <a:srgbClr val="000000"/>
                  </a:outerShdw>
                </a:effectLst>
                <a:latin typeface="Arial Narrow" pitchFamily="34" charset="0"/>
              </a:rPr>
              <a:t>Alcance</a:t>
            </a:r>
          </a:p>
        </p:txBody>
      </p:sp>
      <p:sp>
        <p:nvSpPr>
          <p:cNvPr id="3077" name="Rectangle 5"/>
          <p:cNvSpPr>
            <a:spLocks noChangeArrowheads="1"/>
          </p:cNvSpPr>
          <p:nvPr/>
        </p:nvSpPr>
        <p:spPr bwMode="auto">
          <a:xfrm>
            <a:off x="468313" y="1120775"/>
            <a:ext cx="3960812" cy="396875"/>
          </a:xfrm>
          <a:prstGeom prst="rect">
            <a:avLst/>
          </a:prstGeom>
          <a:gradFill rotWithShape="1">
            <a:gsLst>
              <a:gs pos="0">
                <a:srgbClr val="666699">
                  <a:gamma/>
                  <a:shade val="66667"/>
                  <a:invGamma/>
                </a:srgbClr>
              </a:gs>
              <a:gs pos="50000">
                <a:srgbClr val="666699"/>
              </a:gs>
              <a:gs pos="100000">
                <a:srgbClr val="666699">
                  <a:gamma/>
                  <a:shade val="66667"/>
                  <a:invGamma/>
                </a:srgbClr>
              </a:gs>
            </a:gsLst>
            <a:lin ang="5400000" scaled="1"/>
          </a:gradFill>
          <a:ln w="9525" algn="ctr">
            <a:noFill/>
            <a:miter lim="800000"/>
            <a:headEnd/>
            <a:tailEnd/>
          </a:ln>
          <a:effectLst/>
        </p:spPr>
        <p:txBody>
          <a:bodyPr>
            <a:spAutoFit/>
          </a:bodyPr>
          <a:lstStyle/>
          <a:p>
            <a:pPr algn="ctr" eaLnBrk="0" hangingPunct="0">
              <a:spcBef>
                <a:spcPct val="20000"/>
              </a:spcBef>
              <a:defRPr/>
            </a:pPr>
            <a:r>
              <a:rPr lang="es-CO" sz="2000">
                <a:solidFill>
                  <a:schemeClr val="bg1"/>
                </a:solidFill>
                <a:effectLst>
                  <a:outerShdw blurRad="38100" dist="38100" dir="2700000" algn="tl">
                    <a:srgbClr val="000000"/>
                  </a:outerShdw>
                </a:effectLst>
                <a:latin typeface="Arial Narrow" pitchFamily="34" charset="0"/>
              </a:rPr>
              <a:t>Objetivo</a:t>
            </a:r>
          </a:p>
        </p:txBody>
      </p:sp>
      <p:sp>
        <p:nvSpPr>
          <p:cNvPr id="110599" name="Text Box 6"/>
          <p:cNvSpPr txBox="1">
            <a:spLocks noChangeArrowheads="1"/>
          </p:cNvSpPr>
          <p:nvPr/>
        </p:nvSpPr>
        <p:spPr bwMode="auto">
          <a:xfrm>
            <a:off x="468313" y="1554163"/>
            <a:ext cx="3959225" cy="3643312"/>
          </a:xfrm>
          <a:prstGeom prst="rect">
            <a:avLst/>
          </a:prstGeom>
          <a:solidFill>
            <a:srgbClr val="B9CEE5"/>
          </a:solidFill>
          <a:ln w="25400" algn="ctr">
            <a:solidFill>
              <a:schemeClr val="accent2"/>
            </a:solidFill>
            <a:miter lim="800000"/>
            <a:headEnd/>
            <a:tailEnd/>
          </a:ln>
        </p:spPr>
        <p:txBody>
          <a:bodyPr/>
          <a:lstStyle/>
          <a:p>
            <a:pPr algn="ctr">
              <a:spcBef>
                <a:spcPct val="50000"/>
              </a:spcBef>
            </a:pPr>
            <a:r>
              <a:rPr lang="es-ES" sz="1600">
                <a:latin typeface="Trebuchet MS" pitchFamily="34" charset="0"/>
                <a:ea typeface="Arial Unicode MS" pitchFamily="34" charset="-128"/>
                <a:cs typeface="Arial Unicode MS" pitchFamily="34" charset="-128"/>
              </a:rPr>
              <a:t>Sistema Nacional de Emprendimiento y Sistema Nacional de Competitividad</a:t>
            </a:r>
          </a:p>
          <a:p>
            <a:pPr>
              <a:spcBef>
                <a:spcPct val="50000"/>
              </a:spcBef>
            </a:pPr>
            <a:endParaRPr lang="es-ES" sz="1600">
              <a:latin typeface="Trebuchet MS" pitchFamily="34" charset="0"/>
              <a:ea typeface="Arial Unicode MS" pitchFamily="34" charset="-128"/>
              <a:cs typeface="Arial Unicode MS" pitchFamily="34" charset="-128"/>
            </a:endParaRPr>
          </a:p>
          <a:p>
            <a:pPr>
              <a:spcBef>
                <a:spcPct val="50000"/>
              </a:spcBef>
            </a:pPr>
            <a:endParaRPr lang="es-ES">
              <a:latin typeface="Arial Narrow" pitchFamily="34" charset="0"/>
              <a:ea typeface="Arial Unicode MS" pitchFamily="34" charset="-128"/>
              <a:cs typeface="Arial Unicode MS" pitchFamily="34" charset="-128"/>
            </a:endParaRPr>
          </a:p>
          <a:p>
            <a:pPr>
              <a:spcBef>
                <a:spcPct val="50000"/>
              </a:spcBef>
            </a:pPr>
            <a:endParaRPr lang="es-ES" sz="2000">
              <a:latin typeface="Arial Narrow" pitchFamily="34" charset="0"/>
              <a:ea typeface="Arial Unicode MS" pitchFamily="34" charset="-128"/>
              <a:cs typeface="Arial Unicode MS" pitchFamily="34" charset="-128"/>
            </a:endParaRPr>
          </a:p>
          <a:p>
            <a:pPr>
              <a:spcBef>
                <a:spcPct val="50000"/>
              </a:spcBef>
            </a:pPr>
            <a:endParaRPr lang="es-ES" sz="2000">
              <a:latin typeface="Arial Narrow" pitchFamily="34" charset="0"/>
              <a:ea typeface="Arial Unicode MS" pitchFamily="34" charset="-128"/>
              <a:cs typeface="Arial Unicode MS" pitchFamily="34" charset="-128"/>
            </a:endParaRPr>
          </a:p>
          <a:p>
            <a:pPr>
              <a:spcBef>
                <a:spcPct val="50000"/>
              </a:spcBef>
            </a:pPr>
            <a:endParaRPr lang="es-ES" sz="2000">
              <a:latin typeface="Arial Narrow" pitchFamily="34" charset="0"/>
              <a:ea typeface="Arial Unicode MS" pitchFamily="34" charset="-128"/>
              <a:cs typeface="Arial Unicode MS" pitchFamily="34" charset="-128"/>
            </a:endParaRPr>
          </a:p>
          <a:p>
            <a:pPr>
              <a:spcBef>
                <a:spcPct val="50000"/>
              </a:spcBef>
            </a:pPr>
            <a:endParaRPr lang="es-ES" sz="2000">
              <a:latin typeface="Arial Narrow" pitchFamily="34" charset="0"/>
              <a:ea typeface="Arial Unicode MS" pitchFamily="34" charset="-128"/>
              <a:cs typeface="Arial Unicode MS" pitchFamily="34" charset="-128"/>
            </a:endParaRPr>
          </a:p>
          <a:p>
            <a:pPr>
              <a:spcBef>
                <a:spcPct val="50000"/>
              </a:spcBef>
            </a:pPr>
            <a:endParaRPr lang="es-CO" sz="2000">
              <a:latin typeface="Arial Narrow" pitchFamily="34" charset="0"/>
              <a:ea typeface="Arial Unicode MS" pitchFamily="34" charset="-128"/>
              <a:cs typeface="Arial Unicode MS" pitchFamily="34" charset="-128"/>
            </a:endParaRPr>
          </a:p>
        </p:txBody>
      </p:sp>
      <p:sp>
        <p:nvSpPr>
          <p:cNvPr id="110600" name="Text Box 7"/>
          <p:cNvSpPr txBox="1">
            <a:spLocks noChangeArrowheads="1"/>
          </p:cNvSpPr>
          <p:nvPr/>
        </p:nvSpPr>
        <p:spPr bwMode="auto">
          <a:xfrm>
            <a:off x="4643438" y="3429000"/>
            <a:ext cx="4103687" cy="627063"/>
          </a:xfrm>
          <a:prstGeom prst="rect">
            <a:avLst/>
          </a:prstGeom>
          <a:solidFill>
            <a:srgbClr val="B9CEE5"/>
          </a:solidFill>
          <a:ln w="25400" algn="ctr">
            <a:solidFill>
              <a:schemeClr val="accent2"/>
            </a:solidFill>
            <a:miter lim="800000"/>
            <a:headEnd/>
            <a:tailEnd/>
          </a:ln>
        </p:spPr>
        <p:txBody>
          <a:bodyPr>
            <a:spAutoFit/>
          </a:bodyPr>
          <a:lstStyle/>
          <a:p>
            <a:pPr>
              <a:lnSpc>
                <a:spcPct val="80000"/>
              </a:lnSpc>
              <a:spcBef>
                <a:spcPct val="50000"/>
              </a:spcBef>
            </a:pPr>
            <a:r>
              <a:rPr lang="es-ES" sz="1400">
                <a:latin typeface="Trebuchet MS" pitchFamily="34" charset="0"/>
                <a:ea typeface="Arial Unicode MS" pitchFamily="34" charset="-128"/>
                <a:cs typeface="Arial Unicode MS" pitchFamily="34" charset="-128"/>
              </a:rPr>
              <a:t>Desarrollo de </a:t>
            </a:r>
            <a:r>
              <a:rPr lang="es-ES" sz="1400">
                <a:solidFill>
                  <a:srgbClr val="990000"/>
                </a:solidFill>
                <a:latin typeface="Trebuchet MS" pitchFamily="34" charset="0"/>
                <a:ea typeface="Arial Unicode MS" pitchFamily="34" charset="-128"/>
                <a:cs typeface="Arial Unicode MS" pitchFamily="34" charset="-128"/>
              </a:rPr>
              <a:t>estrategias de apoyo diferenciadas para las microempresas y las PYMES</a:t>
            </a:r>
            <a:r>
              <a:rPr lang="es-ES" sz="1400">
                <a:latin typeface="Trebuchet MS" pitchFamily="34" charset="0"/>
                <a:ea typeface="Arial Unicode MS" pitchFamily="34" charset="-128"/>
                <a:cs typeface="Arial Unicode MS" pitchFamily="34" charset="-128"/>
              </a:rPr>
              <a:t>.</a:t>
            </a:r>
          </a:p>
        </p:txBody>
      </p:sp>
      <p:sp>
        <p:nvSpPr>
          <p:cNvPr id="110601" name="Text Box 8"/>
          <p:cNvSpPr txBox="1">
            <a:spLocks noChangeArrowheads="1"/>
          </p:cNvSpPr>
          <p:nvPr/>
        </p:nvSpPr>
        <p:spPr bwMode="auto">
          <a:xfrm>
            <a:off x="4643438" y="2060575"/>
            <a:ext cx="4105275" cy="457200"/>
          </a:xfrm>
          <a:prstGeom prst="rect">
            <a:avLst/>
          </a:prstGeom>
          <a:solidFill>
            <a:srgbClr val="B9CEE5"/>
          </a:solidFill>
          <a:ln w="25400" algn="ctr">
            <a:solidFill>
              <a:schemeClr val="accent2"/>
            </a:solidFill>
            <a:miter lim="800000"/>
            <a:headEnd/>
            <a:tailEnd/>
          </a:ln>
        </p:spPr>
        <p:txBody>
          <a:bodyPr>
            <a:spAutoFit/>
          </a:bodyPr>
          <a:lstStyle/>
          <a:p>
            <a:pPr>
              <a:lnSpc>
                <a:spcPct val="80000"/>
              </a:lnSpc>
              <a:spcBef>
                <a:spcPct val="50000"/>
              </a:spcBef>
            </a:pPr>
            <a:r>
              <a:rPr lang="es-CO" sz="1400">
                <a:latin typeface="Trebuchet MS" pitchFamily="34" charset="0"/>
                <a:ea typeface="Arial Unicode MS" pitchFamily="34" charset="-128"/>
                <a:cs typeface="Arial Unicode MS" pitchFamily="34" charset="-128"/>
              </a:rPr>
              <a:t>Erradicar las </a:t>
            </a:r>
            <a:r>
              <a:rPr lang="es-CO" sz="1400">
                <a:solidFill>
                  <a:srgbClr val="990000"/>
                </a:solidFill>
                <a:latin typeface="Trebuchet MS" pitchFamily="34" charset="0"/>
                <a:ea typeface="Arial Unicode MS" pitchFamily="34" charset="-128"/>
                <a:cs typeface="Arial Unicode MS" pitchFamily="34" charset="-128"/>
              </a:rPr>
              <a:t>peores formas de trabajo infantil. </a:t>
            </a:r>
          </a:p>
        </p:txBody>
      </p:sp>
      <p:sp>
        <p:nvSpPr>
          <p:cNvPr id="110602" name="Text Box 9"/>
          <p:cNvSpPr txBox="1">
            <a:spLocks noChangeArrowheads="1"/>
          </p:cNvSpPr>
          <p:nvPr/>
        </p:nvSpPr>
        <p:spPr bwMode="auto">
          <a:xfrm>
            <a:off x="4643438" y="1554163"/>
            <a:ext cx="4105275" cy="457200"/>
          </a:xfrm>
          <a:prstGeom prst="rect">
            <a:avLst/>
          </a:prstGeom>
          <a:solidFill>
            <a:srgbClr val="B9CEE5"/>
          </a:solidFill>
          <a:ln w="25400" algn="ctr">
            <a:solidFill>
              <a:schemeClr val="accent2"/>
            </a:solidFill>
            <a:miter lim="800000"/>
            <a:headEnd/>
            <a:tailEnd/>
          </a:ln>
        </p:spPr>
        <p:txBody>
          <a:bodyPr>
            <a:spAutoFit/>
          </a:bodyPr>
          <a:lstStyle/>
          <a:p>
            <a:pPr>
              <a:lnSpc>
                <a:spcPct val="80000"/>
              </a:lnSpc>
              <a:spcBef>
                <a:spcPct val="50000"/>
              </a:spcBef>
            </a:pPr>
            <a:r>
              <a:rPr lang="es-CO" sz="1400">
                <a:latin typeface="Trebuchet MS" pitchFamily="34" charset="0"/>
                <a:ea typeface="Arial Unicode MS" pitchFamily="34" charset="-128"/>
                <a:cs typeface="Arial Unicode MS" pitchFamily="34" charset="-128"/>
              </a:rPr>
              <a:t>Reducir la tasa de</a:t>
            </a:r>
            <a:r>
              <a:rPr lang="es-CO" sz="1400">
                <a:solidFill>
                  <a:srgbClr val="990000"/>
                </a:solidFill>
                <a:latin typeface="Trebuchet MS" pitchFamily="34" charset="0"/>
                <a:ea typeface="Arial Unicode MS" pitchFamily="34" charset="-128"/>
                <a:cs typeface="Arial Unicode MS" pitchFamily="34" charset="-128"/>
              </a:rPr>
              <a:t> desempleo </a:t>
            </a:r>
            <a:r>
              <a:rPr lang="es-CO" sz="1400">
                <a:latin typeface="Trebuchet MS" pitchFamily="34" charset="0"/>
                <a:ea typeface="Arial Unicode MS" pitchFamily="34" charset="-128"/>
                <a:cs typeface="Arial Unicode MS" pitchFamily="34" charset="-128"/>
              </a:rPr>
              <a:t>de 11,9% a 8.8%.</a:t>
            </a:r>
          </a:p>
        </p:txBody>
      </p:sp>
      <p:sp>
        <p:nvSpPr>
          <p:cNvPr id="110603" name="Text Box 10"/>
          <p:cNvSpPr txBox="1">
            <a:spLocks noChangeArrowheads="1"/>
          </p:cNvSpPr>
          <p:nvPr/>
        </p:nvSpPr>
        <p:spPr bwMode="auto">
          <a:xfrm>
            <a:off x="4643438" y="2565400"/>
            <a:ext cx="4105275" cy="796925"/>
          </a:xfrm>
          <a:prstGeom prst="rect">
            <a:avLst/>
          </a:prstGeom>
          <a:solidFill>
            <a:srgbClr val="B9CEE5"/>
          </a:solidFill>
          <a:ln w="25400" algn="ctr">
            <a:solidFill>
              <a:schemeClr val="accent2"/>
            </a:solidFill>
            <a:miter lim="800000"/>
            <a:headEnd/>
            <a:tailEnd/>
          </a:ln>
        </p:spPr>
        <p:txBody>
          <a:bodyPr>
            <a:spAutoFit/>
          </a:bodyPr>
          <a:lstStyle/>
          <a:p>
            <a:pPr>
              <a:lnSpc>
                <a:spcPct val="80000"/>
              </a:lnSpc>
              <a:spcBef>
                <a:spcPct val="50000"/>
              </a:spcBef>
            </a:pPr>
            <a:r>
              <a:rPr lang="es-CO" sz="1400">
                <a:latin typeface="Trebuchet MS" pitchFamily="34" charset="0"/>
                <a:ea typeface="Arial Unicode MS" pitchFamily="34" charset="-128"/>
                <a:cs typeface="Arial Unicode MS" pitchFamily="34" charset="-128"/>
              </a:rPr>
              <a:t>Política de </a:t>
            </a:r>
            <a:r>
              <a:rPr lang="es-CO" sz="1400">
                <a:solidFill>
                  <a:srgbClr val="990000"/>
                </a:solidFill>
                <a:latin typeface="Trebuchet MS" pitchFamily="34" charset="0"/>
                <a:ea typeface="Arial Unicode MS" pitchFamily="34" charset="-128"/>
                <a:cs typeface="Arial Unicode MS" pitchFamily="34" charset="-128"/>
              </a:rPr>
              <a:t>generación de ingresos</a:t>
            </a:r>
            <a:r>
              <a:rPr lang="es-CO" sz="1400">
                <a:latin typeface="Trebuchet MS" pitchFamily="34" charset="0"/>
                <a:ea typeface="Arial Unicode MS" pitchFamily="34" charset="-128"/>
                <a:cs typeface="Arial Unicode MS" pitchFamily="34" charset="-128"/>
              </a:rPr>
              <a:t> que fomente el emprendimiento, la competitividad y la formación de capacidades de los individuos</a:t>
            </a:r>
          </a:p>
        </p:txBody>
      </p:sp>
      <p:graphicFrame>
        <p:nvGraphicFramePr>
          <p:cNvPr id="110594" name="Object 11"/>
          <p:cNvGraphicFramePr>
            <a:graphicFrameLocks noChangeAspect="1"/>
          </p:cNvGraphicFramePr>
          <p:nvPr>
            <p:ph sz="half" idx="4294967295"/>
          </p:nvPr>
        </p:nvGraphicFramePr>
        <p:xfrm>
          <a:off x="714375" y="2284413"/>
          <a:ext cx="1871663" cy="1477962"/>
        </p:xfrm>
        <a:graphic>
          <a:graphicData uri="http://schemas.openxmlformats.org/presentationml/2006/ole">
            <p:oleObj spid="_x0000_s110594" name="Imagen de mapa de bits" r:id="rId4" imgW="4153480" imgH="3095238" progId="PBrush">
              <p:embed/>
            </p:oleObj>
          </a:graphicData>
        </a:graphic>
      </p:graphicFrame>
      <p:graphicFrame>
        <p:nvGraphicFramePr>
          <p:cNvPr id="110595" name="Object 12"/>
          <p:cNvGraphicFramePr>
            <a:graphicFrameLocks noChangeAspect="1"/>
          </p:cNvGraphicFramePr>
          <p:nvPr>
            <p:ph sz="quarter" idx="4294967295"/>
          </p:nvPr>
        </p:nvGraphicFramePr>
        <p:xfrm>
          <a:off x="2500313" y="2284413"/>
          <a:ext cx="1727200" cy="1477962"/>
        </p:xfrm>
        <a:graphic>
          <a:graphicData uri="http://schemas.openxmlformats.org/presentationml/2006/ole">
            <p:oleObj spid="_x0000_s110595" name="Imagen de mapa de bits" r:id="rId5" imgW="2809524" imgH="1819529" progId="PBrush">
              <p:embed/>
            </p:oleObj>
          </a:graphicData>
        </a:graphic>
      </p:graphicFrame>
      <p:graphicFrame>
        <p:nvGraphicFramePr>
          <p:cNvPr id="110596" name="Object 13"/>
          <p:cNvGraphicFramePr>
            <a:graphicFrameLocks noChangeAspect="1"/>
          </p:cNvGraphicFramePr>
          <p:nvPr>
            <p:ph sz="quarter" idx="4294967295"/>
          </p:nvPr>
        </p:nvGraphicFramePr>
        <p:xfrm>
          <a:off x="714375" y="3713163"/>
          <a:ext cx="3527425" cy="1373187"/>
        </p:xfrm>
        <a:graphic>
          <a:graphicData uri="http://schemas.openxmlformats.org/presentationml/2006/ole">
            <p:oleObj spid="_x0000_s110596" name="Imagen de mapa de bits" r:id="rId6" imgW="1685714" imgH="847843" progId="PBrush">
              <p:embed/>
            </p:oleObj>
          </a:graphicData>
        </a:graphic>
      </p:graphicFrame>
      <p:sp>
        <p:nvSpPr>
          <p:cNvPr id="110604" name="Text Box 14"/>
          <p:cNvSpPr txBox="1">
            <a:spLocks noChangeArrowheads="1"/>
          </p:cNvSpPr>
          <p:nvPr/>
        </p:nvSpPr>
        <p:spPr bwMode="auto">
          <a:xfrm>
            <a:off x="4643438" y="4149725"/>
            <a:ext cx="4103687" cy="457200"/>
          </a:xfrm>
          <a:prstGeom prst="rect">
            <a:avLst/>
          </a:prstGeom>
          <a:solidFill>
            <a:srgbClr val="B9CEE5"/>
          </a:solidFill>
          <a:ln w="25400" algn="ctr">
            <a:solidFill>
              <a:schemeClr val="accent2"/>
            </a:solidFill>
            <a:miter lim="800000"/>
            <a:headEnd/>
            <a:tailEnd/>
          </a:ln>
        </p:spPr>
        <p:txBody>
          <a:bodyPr>
            <a:spAutoFit/>
          </a:bodyPr>
          <a:lstStyle/>
          <a:p>
            <a:pPr>
              <a:lnSpc>
                <a:spcPct val="80000"/>
              </a:lnSpc>
              <a:spcBef>
                <a:spcPct val="50000"/>
              </a:spcBef>
            </a:pPr>
            <a:r>
              <a:rPr lang="es-ES" sz="1400">
                <a:latin typeface="Trebuchet MS" pitchFamily="34" charset="0"/>
                <a:ea typeface="Arial Unicode MS" pitchFamily="34" charset="-128"/>
                <a:cs typeface="Arial Unicode MS" pitchFamily="34" charset="-128"/>
              </a:rPr>
              <a:t>Disminuir la </a:t>
            </a:r>
            <a:r>
              <a:rPr lang="es-ES" sz="1400">
                <a:solidFill>
                  <a:srgbClr val="990000"/>
                </a:solidFill>
                <a:latin typeface="Trebuchet MS" pitchFamily="34" charset="0"/>
                <a:ea typeface="Arial Unicode MS" pitchFamily="34" charset="-128"/>
                <a:cs typeface="Arial Unicode MS" pitchFamily="34" charset="-128"/>
              </a:rPr>
              <a:t>informalidad laboral y empresarial</a:t>
            </a:r>
          </a:p>
        </p:txBody>
      </p:sp>
      <p:sp>
        <p:nvSpPr>
          <p:cNvPr id="110605" name="Text Box 15"/>
          <p:cNvSpPr txBox="1">
            <a:spLocks noChangeArrowheads="1"/>
          </p:cNvSpPr>
          <p:nvPr/>
        </p:nvSpPr>
        <p:spPr bwMode="auto">
          <a:xfrm>
            <a:off x="4643438" y="4652963"/>
            <a:ext cx="4105275" cy="457200"/>
          </a:xfrm>
          <a:prstGeom prst="rect">
            <a:avLst/>
          </a:prstGeom>
          <a:solidFill>
            <a:srgbClr val="B9CEE5"/>
          </a:solidFill>
          <a:ln w="25400" algn="ctr">
            <a:solidFill>
              <a:schemeClr val="accent2"/>
            </a:solidFill>
            <a:miter lim="800000"/>
            <a:headEnd/>
            <a:tailEnd/>
          </a:ln>
        </p:spPr>
        <p:txBody>
          <a:bodyPr>
            <a:spAutoFit/>
          </a:bodyPr>
          <a:lstStyle/>
          <a:p>
            <a:pPr>
              <a:lnSpc>
                <a:spcPct val="80000"/>
              </a:lnSpc>
              <a:spcBef>
                <a:spcPct val="50000"/>
              </a:spcBef>
            </a:pPr>
            <a:r>
              <a:rPr lang="en-US" sz="1400">
                <a:latin typeface="Trebuchet MS" pitchFamily="34" charset="0"/>
                <a:ea typeface="Arial Unicode MS" pitchFamily="34" charset="-128"/>
                <a:cs typeface="Arial Unicode MS" pitchFamily="34" charset="-128"/>
              </a:rPr>
              <a:t>Promover el </a:t>
            </a:r>
            <a:r>
              <a:rPr lang="en-US" sz="1400">
                <a:solidFill>
                  <a:srgbClr val="990000"/>
                </a:solidFill>
                <a:latin typeface="Trebuchet MS" pitchFamily="34" charset="0"/>
                <a:ea typeface="Arial Unicode MS" pitchFamily="34" charset="-128"/>
                <a:cs typeface="Arial Unicode MS" pitchFamily="34" charset="-128"/>
              </a:rPr>
              <a:t>trabajo decente</a:t>
            </a:r>
            <a:r>
              <a:rPr lang="en-US" sz="1400">
                <a:latin typeface="Trebuchet MS" pitchFamily="34" charset="0"/>
                <a:ea typeface="Arial Unicode MS" pitchFamily="34" charset="-128"/>
                <a:cs typeface="Arial Unicode MS" pitchFamily="34" charset="-128"/>
              </a:rPr>
              <a:t>. Acciones para incentivar la concertación laboral.</a:t>
            </a:r>
          </a:p>
        </p:txBody>
      </p:sp>
      <p:grpSp>
        <p:nvGrpSpPr>
          <p:cNvPr id="110606" name="Group 17"/>
          <p:cNvGrpSpPr>
            <a:grpSpLocks/>
          </p:cNvGrpSpPr>
          <p:nvPr/>
        </p:nvGrpSpPr>
        <p:grpSpPr bwMode="auto">
          <a:xfrm>
            <a:off x="428625" y="5359400"/>
            <a:ext cx="6848475" cy="1392238"/>
            <a:chOff x="245" y="3333"/>
            <a:chExt cx="4314" cy="877"/>
          </a:xfrm>
        </p:grpSpPr>
        <p:sp>
          <p:nvSpPr>
            <p:cNvPr id="3090" name="AutoShape 18"/>
            <p:cNvSpPr>
              <a:spLocks noChangeArrowheads="1"/>
            </p:cNvSpPr>
            <p:nvPr/>
          </p:nvSpPr>
          <p:spPr bwMode="auto">
            <a:xfrm>
              <a:off x="2608" y="4020"/>
              <a:ext cx="899" cy="187"/>
            </a:xfrm>
            <a:prstGeom prst="homePlate">
              <a:avLst>
                <a:gd name="adj" fmla="val 125128"/>
              </a:avLst>
            </a:prstGeom>
            <a:solidFill>
              <a:srgbClr val="666699"/>
            </a:solidFill>
            <a:ln w="25400" algn="ctr">
              <a:solidFill>
                <a:srgbClr val="000080"/>
              </a:solidFill>
              <a:miter lim="800000"/>
              <a:headEnd/>
              <a:tailEnd/>
            </a:ln>
            <a:effectLst/>
          </p:spPr>
          <p:txBody>
            <a:bodyPr anchor="ctr"/>
            <a:lstStyle/>
            <a:p>
              <a:pPr algn="ctr">
                <a:defRPr/>
              </a:pPr>
              <a:r>
                <a:rPr lang="es-E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2002</a:t>
              </a:r>
              <a:endPar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3091" name="AutoShape 19"/>
            <p:cNvSpPr>
              <a:spLocks noChangeArrowheads="1"/>
            </p:cNvSpPr>
            <p:nvPr/>
          </p:nvSpPr>
          <p:spPr bwMode="auto">
            <a:xfrm>
              <a:off x="3651" y="4020"/>
              <a:ext cx="908" cy="181"/>
            </a:xfrm>
            <a:prstGeom prst="chevron">
              <a:avLst>
                <a:gd name="adj" fmla="val 125414"/>
              </a:avLst>
            </a:prstGeom>
            <a:solidFill>
              <a:srgbClr val="666699"/>
            </a:solidFill>
            <a:ln w="25400" algn="ctr">
              <a:solidFill>
                <a:srgbClr val="000080"/>
              </a:solidFill>
              <a:miter lim="800000"/>
              <a:headEnd/>
              <a:tailEnd/>
            </a:ln>
            <a:effectLst/>
          </p:spPr>
          <p:txBody>
            <a:bodyPr anchor="ctr"/>
            <a:lstStyle/>
            <a:p>
              <a:pPr algn="ctr">
                <a:defRPr/>
              </a:pPr>
              <a:r>
                <a:rPr lang="es-E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Actual</a:t>
              </a:r>
              <a:endPar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3093" name="Text Box 21"/>
            <p:cNvSpPr txBox="1">
              <a:spLocks noChangeArrowheads="1"/>
            </p:cNvSpPr>
            <p:nvPr/>
          </p:nvSpPr>
          <p:spPr bwMode="auto">
            <a:xfrm>
              <a:off x="249" y="4020"/>
              <a:ext cx="2223" cy="190"/>
            </a:xfrm>
            <a:prstGeom prst="rect">
              <a:avLst/>
            </a:prstGeom>
            <a:solidFill>
              <a:srgbClr val="666699"/>
            </a:solidFill>
            <a:ln w="25400" algn="ctr">
              <a:solidFill>
                <a:schemeClr val="accent2"/>
              </a:solidFill>
              <a:miter lim="800000"/>
              <a:headEnd/>
              <a:tailEnd/>
            </a:ln>
            <a:effectLst/>
          </p:spPr>
          <p:txBody>
            <a:bodyPr/>
            <a:lstStyle/>
            <a:p>
              <a:pPr algn="ctr">
                <a:spcBef>
                  <a:spcPct val="50000"/>
                </a:spcBef>
                <a:defRPr/>
              </a:pPr>
              <a:r>
                <a:rPr lang="es-E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META</a:t>
              </a:r>
              <a:endPar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3094" name="Text Box 22"/>
            <p:cNvSpPr txBox="1">
              <a:spLocks noChangeArrowheads="1"/>
            </p:cNvSpPr>
            <p:nvPr/>
          </p:nvSpPr>
          <p:spPr bwMode="auto">
            <a:xfrm>
              <a:off x="245" y="3333"/>
              <a:ext cx="2223" cy="190"/>
            </a:xfrm>
            <a:prstGeom prst="rect">
              <a:avLst/>
            </a:prstGeom>
            <a:solidFill>
              <a:srgbClr val="CCECFF"/>
            </a:solidFill>
            <a:ln w="25400" algn="ctr">
              <a:solidFill>
                <a:schemeClr val="accent2"/>
              </a:solidFill>
              <a:miter lim="800000"/>
              <a:headEnd/>
              <a:tailEnd/>
            </a:ln>
            <a:effectLst/>
          </p:spPr>
          <p:txBody>
            <a:bodyPr/>
            <a:lstStyle/>
            <a:p>
              <a:pPr>
                <a:spcBef>
                  <a:spcPct val="20000"/>
                </a:spcBef>
                <a:defRPr/>
              </a:pPr>
              <a:r>
                <a:rPr lang="es-CO" sz="1200">
                  <a:solidFill>
                    <a:schemeClr val="accent2"/>
                  </a:solidFill>
                  <a:latin typeface="Trebuchet MS" pitchFamily="34" charset="0"/>
                  <a:ea typeface="Arial Unicode MS" pitchFamily="34" charset="-128"/>
                  <a:cs typeface="Arial Unicode MS" pitchFamily="34" charset="-128"/>
                </a:rPr>
                <a:t>Tasa de desempleo (%)</a:t>
              </a:r>
            </a:p>
            <a:p>
              <a:pPr>
                <a:spcBef>
                  <a:spcPct val="20000"/>
                </a:spcBef>
                <a:defRPr/>
              </a:pPr>
              <a:endParaRPr lang="es-CO" sz="1200">
                <a:solidFill>
                  <a:schemeClr val="accent2"/>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110623" name="Text Box 23"/>
            <p:cNvSpPr txBox="1">
              <a:spLocks noChangeArrowheads="1"/>
            </p:cNvSpPr>
            <p:nvPr/>
          </p:nvSpPr>
          <p:spPr bwMode="auto">
            <a:xfrm>
              <a:off x="2556" y="3333"/>
              <a:ext cx="908" cy="190"/>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ES" sz="1200">
                  <a:solidFill>
                    <a:schemeClr val="accent2"/>
                  </a:solidFill>
                  <a:latin typeface="Trebuchet MS" pitchFamily="34" charset="0"/>
                  <a:ea typeface="Arial Unicode MS" pitchFamily="34" charset="-128"/>
                  <a:cs typeface="Arial Unicode MS" pitchFamily="34" charset="-128"/>
                </a:rPr>
                <a:t>15.7%</a:t>
              </a: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110624" name="Text Box 24"/>
            <p:cNvSpPr txBox="1">
              <a:spLocks noChangeArrowheads="1"/>
            </p:cNvSpPr>
            <p:nvPr/>
          </p:nvSpPr>
          <p:spPr bwMode="auto">
            <a:xfrm>
              <a:off x="3554" y="3333"/>
              <a:ext cx="908" cy="190"/>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ES" sz="1200">
                  <a:solidFill>
                    <a:schemeClr val="accent2"/>
                  </a:solidFill>
                  <a:latin typeface="Trebuchet MS" pitchFamily="34" charset="0"/>
                  <a:ea typeface="Arial Unicode MS" pitchFamily="34" charset="-128"/>
                  <a:cs typeface="Arial Unicode MS" pitchFamily="34" charset="-128"/>
                </a:rPr>
                <a:t>14.6%</a:t>
              </a:r>
              <a:endParaRPr lang="es-CO" sz="1200">
                <a:solidFill>
                  <a:schemeClr val="accent2"/>
                </a:solidFill>
                <a:latin typeface="Trebuchet MS" pitchFamily="34" charset="0"/>
                <a:ea typeface="Arial Unicode MS" pitchFamily="34" charset="-128"/>
                <a:cs typeface="Arial Unicode MS" pitchFamily="34" charset="-128"/>
              </a:endParaRPr>
            </a:p>
          </p:txBody>
        </p:sp>
      </p:grpSp>
      <p:sp>
        <p:nvSpPr>
          <p:cNvPr id="29" name="Text Box 22"/>
          <p:cNvSpPr txBox="1">
            <a:spLocks noChangeArrowheads="1"/>
          </p:cNvSpPr>
          <p:nvPr/>
        </p:nvSpPr>
        <p:spPr bwMode="auto">
          <a:xfrm>
            <a:off x="428625" y="5719763"/>
            <a:ext cx="3529013" cy="301625"/>
          </a:xfrm>
          <a:prstGeom prst="rect">
            <a:avLst/>
          </a:prstGeom>
          <a:solidFill>
            <a:srgbClr val="CCECFF"/>
          </a:solidFill>
          <a:ln w="25400" algn="ctr">
            <a:solidFill>
              <a:schemeClr val="accent2"/>
            </a:solidFill>
            <a:miter lim="800000"/>
            <a:headEnd/>
            <a:tailEnd/>
          </a:ln>
          <a:effectLst/>
        </p:spPr>
        <p:txBody>
          <a:bodyPr/>
          <a:lstStyle/>
          <a:p>
            <a:pPr>
              <a:spcBef>
                <a:spcPct val="20000"/>
              </a:spcBef>
              <a:defRPr/>
            </a:pPr>
            <a:r>
              <a:rPr lang="es-CO" sz="1200">
                <a:solidFill>
                  <a:schemeClr val="accent2"/>
                </a:solidFill>
                <a:latin typeface="Trebuchet MS" pitchFamily="34" charset="0"/>
                <a:ea typeface="Arial Unicode MS" pitchFamily="34" charset="-128"/>
                <a:cs typeface="Arial Unicode MS" pitchFamily="34" charset="-128"/>
              </a:rPr>
              <a:t>Empresas promovidas Fondo Emprender (#)</a:t>
            </a:r>
          </a:p>
          <a:p>
            <a:pPr>
              <a:spcBef>
                <a:spcPct val="20000"/>
              </a:spcBef>
              <a:defRPr/>
            </a:pPr>
            <a:endParaRPr lang="es-CO" sz="1200">
              <a:solidFill>
                <a:schemeClr val="accent2"/>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110608" name="Text Box 23"/>
          <p:cNvSpPr txBox="1">
            <a:spLocks noChangeArrowheads="1"/>
          </p:cNvSpPr>
          <p:nvPr/>
        </p:nvSpPr>
        <p:spPr bwMode="auto">
          <a:xfrm>
            <a:off x="4097338" y="5719763"/>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CO" sz="1200">
                <a:solidFill>
                  <a:schemeClr val="accent2"/>
                </a:solidFill>
                <a:latin typeface="Trebuchet MS" pitchFamily="34" charset="0"/>
                <a:ea typeface="Arial Unicode MS" pitchFamily="34" charset="-128"/>
                <a:cs typeface="Arial Unicode MS" pitchFamily="34" charset="-128"/>
              </a:rPr>
              <a:t>89 (2004)</a:t>
            </a:r>
          </a:p>
        </p:txBody>
      </p:sp>
      <p:sp>
        <p:nvSpPr>
          <p:cNvPr id="110609" name="Text Box 24"/>
          <p:cNvSpPr txBox="1">
            <a:spLocks noChangeArrowheads="1"/>
          </p:cNvSpPr>
          <p:nvPr/>
        </p:nvSpPr>
        <p:spPr bwMode="auto">
          <a:xfrm>
            <a:off x="5681663" y="5719763"/>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CO" sz="1200">
                <a:solidFill>
                  <a:schemeClr val="accent2"/>
                </a:solidFill>
                <a:latin typeface="Trebuchet MS" pitchFamily="34" charset="0"/>
                <a:ea typeface="Arial Unicode MS" pitchFamily="34" charset="-128"/>
                <a:cs typeface="Arial Unicode MS" pitchFamily="34" charset="-128"/>
              </a:rPr>
              <a:t>820</a:t>
            </a:r>
          </a:p>
        </p:txBody>
      </p:sp>
      <p:sp>
        <p:nvSpPr>
          <p:cNvPr id="110611" name="Text Box 22"/>
          <p:cNvSpPr txBox="1">
            <a:spLocks noChangeArrowheads="1"/>
          </p:cNvSpPr>
          <p:nvPr/>
        </p:nvSpPr>
        <p:spPr bwMode="auto">
          <a:xfrm>
            <a:off x="436563" y="6080125"/>
            <a:ext cx="3529012" cy="301625"/>
          </a:xfrm>
          <a:prstGeom prst="rect">
            <a:avLst/>
          </a:prstGeom>
          <a:solidFill>
            <a:srgbClr val="CCECFF"/>
          </a:solidFill>
          <a:ln w="25400" algn="ctr">
            <a:solidFill>
              <a:schemeClr val="accent2"/>
            </a:solidFill>
            <a:miter lim="800000"/>
            <a:headEnd/>
            <a:tailEnd/>
          </a:ln>
        </p:spPr>
        <p:txBody>
          <a:bodyPr/>
          <a:lstStyle/>
          <a:p>
            <a:pPr>
              <a:spcBef>
                <a:spcPct val="20000"/>
              </a:spcBef>
            </a:pPr>
            <a:r>
              <a:rPr lang="es-CO" sz="1200">
                <a:solidFill>
                  <a:schemeClr val="accent2"/>
                </a:solidFill>
                <a:latin typeface="Trebuchet MS" pitchFamily="34" charset="0"/>
                <a:ea typeface="Arial Unicode MS" pitchFamily="34" charset="-128"/>
                <a:cs typeface="Arial Unicode MS" pitchFamily="34" charset="-128"/>
              </a:rPr>
              <a:t>Trabajo infantil (%)*</a:t>
            </a:r>
          </a:p>
        </p:txBody>
      </p:sp>
      <p:sp>
        <p:nvSpPr>
          <p:cNvPr id="110612" name="Text Box 23"/>
          <p:cNvSpPr txBox="1">
            <a:spLocks noChangeArrowheads="1"/>
          </p:cNvSpPr>
          <p:nvPr/>
        </p:nvSpPr>
        <p:spPr bwMode="auto">
          <a:xfrm>
            <a:off x="4105275" y="6080125"/>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CO" sz="1200">
                <a:solidFill>
                  <a:schemeClr val="accent2"/>
                </a:solidFill>
                <a:latin typeface="Trebuchet MS" pitchFamily="34" charset="0"/>
                <a:ea typeface="Arial Unicode MS" pitchFamily="34" charset="-128"/>
                <a:cs typeface="Arial Unicode MS" pitchFamily="34" charset="-128"/>
              </a:rPr>
              <a:t>7.8% (2001)</a:t>
            </a:r>
          </a:p>
        </p:txBody>
      </p:sp>
      <p:sp>
        <p:nvSpPr>
          <p:cNvPr id="110613" name="Text Box 24"/>
          <p:cNvSpPr txBox="1">
            <a:spLocks noChangeArrowheads="1"/>
          </p:cNvSpPr>
          <p:nvPr/>
        </p:nvSpPr>
        <p:spPr bwMode="auto">
          <a:xfrm>
            <a:off x="5689600" y="6080125"/>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CO" sz="1200" dirty="0">
                <a:solidFill>
                  <a:schemeClr val="accent2"/>
                </a:solidFill>
                <a:latin typeface="Trebuchet MS" pitchFamily="34" charset="0"/>
                <a:ea typeface="Arial Unicode MS" pitchFamily="34" charset="-128"/>
                <a:cs typeface="Arial Unicode MS" pitchFamily="34" charset="-128"/>
              </a:rPr>
              <a:t>4.4% (2007)</a:t>
            </a:r>
          </a:p>
        </p:txBody>
      </p:sp>
      <p:sp>
        <p:nvSpPr>
          <p:cNvPr id="110615" name="33 CuadroTexto"/>
          <p:cNvSpPr txBox="1">
            <a:spLocks noChangeArrowheads="1"/>
          </p:cNvSpPr>
          <p:nvPr/>
        </p:nvSpPr>
        <p:spPr bwMode="auto">
          <a:xfrm>
            <a:off x="357188" y="6535738"/>
            <a:ext cx="8786812" cy="274637"/>
          </a:xfrm>
          <a:prstGeom prst="rect">
            <a:avLst/>
          </a:prstGeom>
          <a:noFill/>
          <a:ln w="9525">
            <a:noFill/>
            <a:miter lim="800000"/>
            <a:headEnd/>
            <a:tailEnd/>
          </a:ln>
        </p:spPr>
        <p:txBody>
          <a:bodyPr>
            <a:spAutoFit/>
          </a:bodyPr>
          <a:lstStyle/>
          <a:p>
            <a:endParaRPr lang="es-CO" sz="1200" b="0">
              <a:latin typeface="Trebuchet MS" pitchFamily="34" charset="0"/>
              <a:ea typeface="Arial Unicode MS" pitchFamily="34" charset="-128"/>
              <a:cs typeface="Arial Unicode MS" pitchFamily="34" charset="-128"/>
            </a:endParaRPr>
          </a:p>
        </p:txBody>
      </p:sp>
      <p:sp>
        <p:nvSpPr>
          <p:cNvPr id="61451" name="Text Box 11"/>
          <p:cNvSpPr txBox="1">
            <a:spLocks noChangeArrowheads="1"/>
          </p:cNvSpPr>
          <p:nvPr/>
        </p:nvSpPr>
        <p:spPr bwMode="auto">
          <a:xfrm>
            <a:off x="2122488" y="188913"/>
            <a:ext cx="2593975" cy="701675"/>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ES" sz="240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rPr>
              <a:t>Otras dimensiones</a:t>
            </a:r>
            <a:endParaRPr lang="es-CO" sz="240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sp>
        <p:nvSpPr>
          <p:cNvPr id="2" name="Text Box 11"/>
          <p:cNvSpPr txBox="1">
            <a:spLocks noChangeArrowheads="1"/>
          </p:cNvSpPr>
          <p:nvPr/>
        </p:nvSpPr>
        <p:spPr bwMode="auto">
          <a:xfrm>
            <a:off x="4857750" y="260350"/>
            <a:ext cx="2954338" cy="555625"/>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ES">
                <a:effectLst>
                  <a:outerShdw blurRad="38100" dist="38100" dir="2700000" algn="tl">
                    <a:srgbClr val="C0C0C0"/>
                  </a:outerShdw>
                </a:effectLst>
                <a:latin typeface="Trebuchet MS" pitchFamily="34" charset="0"/>
                <a:ea typeface="Arial Unicode MS" pitchFamily="34" charset="-128"/>
                <a:cs typeface="Arial Unicode MS" pitchFamily="34" charset="-128"/>
              </a:rPr>
              <a:t>Empleabilidad y generación de ingresos</a:t>
            </a:r>
            <a:endParaRPr lang="es-CO">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ext Box 3"/>
          <p:cNvSpPr txBox="1">
            <a:spLocks noChangeArrowheads="1"/>
          </p:cNvSpPr>
          <p:nvPr/>
        </p:nvSpPr>
        <p:spPr bwMode="auto">
          <a:xfrm>
            <a:off x="179388" y="1268413"/>
            <a:ext cx="3887787" cy="946150"/>
          </a:xfrm>
          <a:prstGeom prst="rect">
            <a:avLst/>
          </a:prstGeom>
          <a:solidFill>
            <a:srgbClr val="3366FF">
              <a:alpha val="25882"/>
            </a:srgbClr>
          </a:solidFill>
          <a:ln w="9525" algn="ctr">
            <a:noFill/>
            <a:miter lim="800000"/>
            <a:headEnd/>
            <a:tailEnd/>
          </a:ln>
        </p:spPr>
        <p:txBody>
          <a:bodyPr>
            <a:spAutoFit/>
          </a:bodyPr>
          <a:lstStyle/>
          <a:p>
            <a:pPr algn="ctr" defTabSz="457200"/>
            <a:r>
              <a:rPr lang="es-CO" sz="2800">
                <a:solidFill>
                  <a:srgbClr val="2F25B3"/>
                </a:solidFill>
                <a:latin typeface="Trebuchet MS" pitchFamily="34" charset="0"/>
                <a:ea typeface="Arial Unicode MS" pitchFamily="34" charset="-128"/>
                <a:cs typeface="Arial Unicode MS" pitchFamily="34" charset="-128"/>
              </a:rPr>
              <a:t>Manejo de Riesgos Covariantes</a:t>
            </a:r>
          </a:p>
        </p:txBody>
      </p:sp>
      <p:sp>
        <p:nvSpPr>
          <p:cNvPr id="228354" name="Text Box 4"/>
          <p:cNvSpPr txBox="1">
            <a:spLocks noChangeArrowheads="1"/>
          </p:cNvSpPr>
          <p:nvPr/>
        </p:nvSpPr>
        <p:spPr bwMode="auto">
          <a:xfrm>
            <a:off x="4211638" y="1268413"/>
            <a:ext cx="4681537" cy="2530475"/>
          </a:xfrm>
          <a:prstGeom prst="rect">
            <a:avLst/>
          </a:prstGeom>
          <a:solidFill>
            <a:srgbClr val="99CC00">
              <a:alpha val="25882"/>
            </a:srgbClr>
          </a:solidFill>
          <a:ln w="9525" algn="ctr">
            <a:noFill/>
            <a:miter lim="800000"/>
            <a:headEnd/>
            <a:tailEnd/>
          </a:ln>
        </p:spPr>
        <p:txBody>
          <a:bodyPr>
            <a:spAutoFit/>
          </a:bodyPr>
          <a:lstStyle/>
          <a:p>
            <a:pPr defTabSz="457200"/>
            <a:r>
              <a:rPr lang="es-CO" sz="2000">
                <a:latin typeface="Trebuchet MS" pitchFamily="34" charset="0"/>
                <a:ea typeface="Arial Unicode MS" pitchFamily="34" charset="-128"/>
                <a:cs typeface="Arial Unicode MS" pitchFamily="34" charset="-128"/>
              </a:rPr>
              <a:t>Componente flexible que procura brindar apoyo de manera oportuna en el evento de presentarse un choque particular que afecte las condiciones de vida de una parte o del conjunto de la población. Tiene carácter anticíclico en su financiamiento.</a:t>
            </a:r>
            <a:endParaRPr lang="es-ES" sz="2000">
              <a:latin typeface="Trebuchet MS" pitchFamily="34" charset="0"/>
              <a:ea typeface="Arial Unicode MS" pitchFamily="34" charset="-128"/>
              <a:cs typeface="Arial Unicode MS" pitchFamily="34" charset="-128"/>
            </a:endParaRPr>
          </a:p>
        </p:txBody>
      </p:sp>
      <p:sp>
        <p:nvSpPr>
          <p:cNvPr id="228355" name="AutoShape 22"/>
          <p:cNvSpPr>
            <a:spLocks noChangeArrowheads="1"/>
          </p:cNvSpPr>
          <p:nvPr/>
        </p:nvSpPr>
        <p:spPr bwMode="auto">
          <a:xfrm rot="5400000">
            <a:off x="1689893" y="2351882"/>
            <a:ext cx="792163" cy="787400"/>
          </a:xfrm>
          <a:prstGeom prst="rightArrow">
            <a:avLst>
              <a:gd name="adj1" fmla="val 50000"/>
              <a:gd name="adj2" fmla="val 34769"/>
            </a:avLst>
          </a:prstGeom>
          <a:solidFill>
            <a:srgbClr val="99CC00"/>
          </a:solidFill>
          <a:ln w="9525">
            <a:noFill/>
            <a:miter lim="800000"/>
            <a:headEnd/>
            <a:tailEnd/>
          </a:ln>
        </p:spPr>
        <p:txBody>
          <a:bodyPr rot="10800000" vert="eaVert" wrap="none" anchor="ctr"/>
          <a:lstStyle/>
          <a:p>
            <a:endParaRPr lang="es-CO" b="0">
              <a:ea typeface="Arial Unicode MS" pitchFamily="34" charset="-128"/>
              <a:cs typeface="Arial Unicode MS" pitchFamily="34" charset="-128"/>
            </a:endParaRPr>
          </a:p>
        </p:txBody>
      </p:sp>
      <p:sp>
        <p:nvSpPr>
          <p:cNvPr id="228356" name="Rectangle 7"/>
          <p:cNvSpPr>
            <a:spLocks noChangeArrowheads="1"/>
          </p:cNvSpPr>
          <p:nvPr/>
        </p:nvSpPr>
        <p:spPr bwMode="auto">
          <a:xfrm>
            <a:off x="179388" y="4565650"/>
            <a:ext cx="2089150" cy="676275"/>
          </a:xfrm>
          <a:prstGeom prst="rect">
            <a:avLst/>
          </a:prstGeom>
          <a:solidFill>
            <a:srgbClr val="99CC00">
              <a:alpha val="50195"/>
            </a:srgbClr>
          </a:solidFill>
          <a:ln w="25400" algn="ctr">
            <a:noFill/>
            <a:miter lim="800000"/>
            <a:headEnd/>
            <a:tailEnd/>
          </a:ln>
        </p:spPr>
        <p:txBody>
          <a:bodyPr anchor="ctr">
            <a:spAutoFit/>
          </a:bodyPr>
          <a:lstStyle/>
          <a:p>
            <a:pPr algn="ctr" defTabSz="457200">
              <a:lnSpc>
                <a:spcPct val="80000"/>
              </a:lnSpc>
            </a:pPr>
            <a:r>
              <a:rPr lang="es-MX" sz="2400">
                <a:latin typeface="Trebuchet MS" pitchFamily="34" charset="0"/>
                <a:ea typeface="Arial Unicode MS" pitchFamily="34" charset="-128"/>
                <a:cs typeface="Arial Unicode MS" pitchFamily="34" charset="-128"/>
              </a:rPr>
              <a:t>Riesgos Covariantes</a:t>
            </a:r>
            <a:endParaRPr lang="es-ES" sz="2400">
              <a:latin typeface="Trebuchet MS" pitchFamily="34" charset="0"/>
              <a:ea typeface="Arial Unicode MS" pitchFamily="34" charset="-128"/>
              <a:cs typeface="Arial Unicode MS" pitchFamily="34" charset="-128"/>
            </a:endParaRPr>
          </a:p>
        </p:txBody>
      </p:sp>
      <p:sp>
        <p:nvSpPr>
          <p:cNvPr id="228357" name="AutoShape 22"/>
          <p:cNvSpPr>
            <a:spLocks noChangeArrowheads="1"/>
          </p:cNvSpPr>
          <p:nvPr/>
        </p:nvSpPr>
        <p:spPr bwMode="auto">
          <a:xfrm>
            <a:off x="2411413" y="4664075"/>
            <a:ext cx="720725" cy="504825"/>
          </a:xfrm>
          <a:prstGeom prst="rightArrow">
            <a:avLst>
              <a:gd name="adj1" fmla="val 50000"/>
              <a:gd name="adj2" fmla="val 49341"/>
            </a:avLst>
          </a:prstGeom>
          <a:solidFill>
            <a:srgbClr val="99CC00"/>
          </a:solidFill>
          <a:ln w="9525">
            <a:noFill/>
            <a:miter lim="800000"/>
            <a:headEnd/>
            <a:tailEnd/>
          </a:ln>
        </p:spPr>
        <p:txBody>
          <a:bodyPr wrap="none" anchor="ctr"/>
          <a:lstStyle/>
          <a:p>
            <a:endParaRPr lang="es-CO" b="0">
              <a:solidFill>
                <a:srgbClr val="CCFF99"/>
              </a:solidFill>
              <a:ea typeface="Arial Unicode MS" pitchFamily="34" charset="-128"/>
              <a:cs typeface="Arial Unicode MS" pitchFamily="34" charset="-128"/>
            </a:endParaRPr>
          </a:p>
        </p:txBody>
      </p:sp>
      <p:sp>
        <p:nvSpPr>
          <p:cNvPr id="228358" name="Text Box 10">
            <a:hlinkClick r:id="rId3" action="ppaction://hlinksldjump"/>
          </p:cNvPr>
          <p:cNvSpPr txBox="1">
            <a:spLocks noChangeArrowheads="1"/>
          </p:cNvSpPr>
          <p:nvPr/>
        </p:nvSpPr>
        <p:spPr bwMode="auto">
          <a:xfrm>
            <a:off x="8027988" y="6334125"/>
            <a:ext cx="936625" cy="366713"/>
          </a:xfrm>
          <a:prstGeom prst="rect">
            <a:avLst/>
          </a:prstGeom>
          <a:noFill/>
          <a:ln w="9525">
            <a:noFill/>
            <a:miter lim="800000"/>
            <a:headEnd/>
            <a:tailEnd/>
          </a:ln>
        </p:spPr>
        <p:txBody>
          <a:bodyPr>
            <a:spAutoFit/>
          </a:bodyPr>
          <a:lstStyle/>
          <a:p>
            <a:pPr algn="ctr" defTabSz="457200">
              <a:spcBef>
                <a:spcPct val="50000"/>
              </a:spcBef>
              <a:buClr>
                <a:srgbClr val="000000"/>
              </a:buClr>
              <a:buSzPct val="100000"/>
              <a:buFont typeface="Arial" charset="0"/>
              <a:buNone/>
            </a:pPr>
            <a:r>
              <a:rPr lang="es-CO">
                <a:solidFill>
                  <a:srgbClr val="CC0000"/>
                </a:solidFill>
                <a:latin typeface="Trebuchet MS" pitchFamily="34" charset="0"/>
                <a:ea typeface="Arial Unicode MS" pitchFamily="34" charset="-128"/>
                <a:cs typeface="Arial Unicode MS" pitchFamily="34" charset="-128"/>
              </a:rPr>
              <a:t>Volver</a:t>
            </a:r>
            <a:endParaRPr lang="es-ES">
              <a:solidFill>
                <a:srgbClr val="CC0000"/>
              </a:solidFill>
              <a:latin typeface="Trebuchet MS" pitchFamily="34" charset="0"/>
              <a:ea typeface="Arial Unicode MS" pitchFamily="34" charset="-128"/>
              <a:cs typeface="Arial Unicode MS" pitchFamily="34" charset="-128"/>
            </a:endParaRPr>
          </a:p>
        </p:txBody>
      </p:sp>
      <p:sp>
        <p:nvSpPr>
          <p:cNvPr id="228359" name="Text Box 14"/>
          <p:cNvSpPr txBox="1">
            <a:spLocks noChangeArrowheads="1"/>
          </p:cNvSpPr>
          <p:nvPr/>
        </p:nvSpPr>
        <p:spPr bwMode="auto">
          <a:xfrm>
            <a:off x="3276600" y="4511675"/>
            <a:ext cx="1800225" cy="822325"/>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Empleo de Emergenc.</a:t>
            </a:r>
          </a:p>
        </p:txBody>
      </p:sp>
      <p:sp>
        <p:nvSpPr>
          <p:cNvPr id="228360" name="Text Box 15"/>
          <p:cNvSpPr txBox="1">
            <a:spLocks noChangeArrowheads="1"/>
          </p:cNvSpPr>
          <p:nvPr/>
        </p:nvSpPr>
        <p:spPr bwMode="auto">
          <a:xfrm>
            <a:off x="5219700" y="4511675"/>
            <a:ext cx="1800225" cy="822325"/>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Seguridad – SNAIPD</a:t>
            </a:r>
          </a:p>
        </p:txBody>
      </p:sp>
      <p:sp>
        <p:nvSpPr>
          <p:cNvPr id="228361" name="Text Box 16"/>
          <p:cNvSpPr txBox="1">
            <a:spLocks noChangeArrowheads="1"/>
          </p:cNvSpPr>
          <p:nvPr/>
        </p:nvSpPr>
        <p:spPr bwMode="auto">
          <a:xfrm>
            <a:off x="7164388" y="4511675"/>
            <a:ext cx="1800225" cy="822325"/>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SNAED – SIVIGILA</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ext Box 3"/>
          <p:cNvSpPr txBox="1">
            <a:spLocks noChangeArrowheads="1"/>
          </p:cNvSpPr>
          <p:nvPr/>
        </p:nvSpPr>
        <p:spPr bwMode="auto">
          <a:xfrm>
            <a:off x="179388" y="1268413"/>
            <a:ext cx="3887787" cy="946150"/>
          </a:xfrm>
          <a:prstGeom prst="rect">
            <a:avLst/>
          </a:prstGeom>
          <a:solidFill>
            <a:srgbClr val="3366FF">
              <a:alpha val="25882"/>
            </a:srgbClr>
          </a:solidFill>
          <a:ln w="9525" algn="ctr">
            <a:noFill/>
            <a:miter lim="800000"/>
            <a:headEnd/>
            <a:tailEnd/>
          </a:ln>
        </p:spPr>
        <p:txBody>
          <a:bodyPr>
            <a:spAutoFit/>
          </a:bodyPr>
          <a:lstStyle/>
          <a:p>
            <a:pPr algn="ctr" defTabSz="457200"/>
            <a:r>
              <a:rPr lang="es-CO" sz="2800">
                <a:solidFill>
                  <a:srgbClr val="2F25B3"/>
                </a:solidFill>
                <a:latin typeface="Trebuchet MS" pitchFamily="34" charset="0"/>
                <a:ea typeface="Arial Unicode MS" pitchFamily="34" charset="-128"/>
                <a:cs typeface="Arial Unicode MS" pitchFamily="34" charset="-128"/>
              </a:rPr>
              <a:t>Sistema de Promoción Social</a:t>
            </a:r>
          </a:p>
        </p:txBody>
      </p:sp>
      <p:sp>
        <p:nvSpPr>
          <p:cNvPr id="230402" name="Text Box 4"/>
          <p:cNvSpPr txBox="1">
            <a:spLocks noChangeArrowheads="1"/>
          </p:cNvSpPr>
          <p:nvPr/>
        </p:nvSpPr>
        <p:spPr bwMode="auto">
          <a:xfrm>
            <a:off x="4211638" y="1268413"/>
            <a:ext cx="4681537" cy="3444875"/>
          </a:xfrm>
          <a:prstGeom prst="rect">
            <a:avLst/>
          </a:prstGeom>
          <a:solidFill>
            <a:srgbClr val="99CC00">
              <a:alpha val="25882"/>
            </a:srgbClr>
          </a:solidFill>
          <a:ln w="9525" algn="ctr">
            <a:noFill/>
            <a:miter lim="800000"/>
            <a:headEnd/>
            <a:tailEnd/>
          </a:ln>
        </p:spPr>
        <p:txBody>
          <a:bodyPr>
            <a:spAutoFit/>
          </a:bodyPr>
          <a:lstStyle/>
          <a:p>
            <a:pPr defTabSz="457200"/>
            <a:r>
              <a:rPr lang="es-CO" sz="2000">
                <a:latin typeface="Trebuchet MS" pitchFamily="34" charset="0"/>
                <a:ea typeface="Arial Unicode MS" pitchFamily="34" charset="-128"/>
                <a:cs typeface="Arial Unicode MS" pitchFamily="34" charset="-128"/>
              </a:rPr>
              <a:t>Dirigido a la población más pobre y vulnerable, que requiere apoyos adicionales del Estado para superar su condición. </a:t>
            </a:r>
          </a:p>
          <a:p>
            <a:pPr defTabSz="457200"/>
            <a:r>
              <a:rPr lang="es-CO" sz="2000">
                <a:latin typeface="Trebuchet MS" pitchFamily="34" charset="0"/>
                <a:ea typeface="Arial Unicode MS" pitchFamily="34" charset="-128"/>
                <a:cs typeface="Arial Unicode MS" pitchFamily="34" charset="-128"/>
              </a:rPr>
              <a:t>Supera la visión asistencialista al procurar incluir dentro de su formulación la promoción de la expansión de las posibilidades de esta población para alcanzar logros en inclusión social y generación de ingresos.</a:t>
            </a:r>
            <a:endParaRPr lang="es-ES" sz="2000">
              <a:latin typeface="Trebuchet MS" pitchFamily="34" charset="0"/>
              <a:ea typeface="Arial Unicode MS" pitchFamily="34" charset="-128"/>
              <a:cs typeface="Arial Unicode MS" pitchFamily="34" charset="-128"/>
            </a:endParaRPr>
          </a:p>
        </p:txBody>
      </p:sp>
      <p:sp>
        <p:nvSpPr>
          <p:cNvPr id="230403" name="AutoShape 22"/>
          <p:cNvSpPr>
            <a:spLocks noChangeArrowheads="1"/>
          </p:cNvSpPr>
          <p:nvPr/>
        </p:nvSpPr>
        <p:spPr bwMode="auto">
          <a:xfrm rot="5400000">
            <a:off x="1689894" y="3144044"/>
            <a:ext cx="792162" cy="787400"/>
          </a:xfrm>
          <a:prstGeom prst="rightArrow">
            <a:avLst>
              <a:gd name="adj1" fmla="val 50000"/>
              <a:gd name="adj2" fmla="val 34769"/>
            </a:avLst>
          </a:prstGeom>
          <a:solidFill>
            <a:srgbClr val="99CC00"/>
          </a:solidFill>
          <a:ln w="9525">
            <a:noFill/>
            <a:miter lim="800000"/>
            <a:headEnd/>
            <a:tailEnd/>
          </a:ln>
        </p:spPr>
        <p:txBody>
          <a:bodyPr rot="10800000" vert="eaVert" wrap="none" anchor="ctr"/>
          <a:lstStyle/>
          <a:p>
            <a:endParaRPr lang="es-CO" b="0">
              <a:ea typeface="Arial Unicode MS" pitchFamily="34" charset="-128"/>
              <a:cs typeface="Arial Unicode MS" pitchFamily="34" charset="-128"/>
            </a:endParaRPr>
          </a:p>
        </p:txBody>
      </p:sp>
      <p:sp>
        <p:nvSpPr>
          <p:cNvPr id="230404" name="Rectangle 6"/>
          <p:cNvSpPr>
            <a:spLocks noChangeArrowheads="1"/>
          </p:cNvSpPr>
          <p:nvPr/>
        </p:nvSpPr>
        <p:spPr bwMode="auto">
          <a:xfrm>
            <a:off x="179388" y="5122863"/>
            <a:ext cx="2089150" cy="384175"/>
          </a:xfrm>
          <a:prstGeom prst="rect">
            <a:avLst/>
          </a:prstGeom>
          <a:solidFill>
            <a:srgbClr val="99CC00">
              <a:alpha val="50195"/>
            </a:srgbClr>
          </a:solidFill>
          <a:ln w="25400" algn="ctr">
            <a:noFill/>
            <a:miter lim="800000"/>
            <a:headEnd/>
            <a:tailEnd/>
          </a:ln>
        </p:spPr>
        <p:txBody>
          <a:bodyPr anchor="ctr">
            <a:spAutoFit/>
          </a:bodyPr>
          <a:lstStyle/>
          <a:p>
            <a:pPr algn="ctr" defTabSz="457200">
              <a:lnSpc>
                <a:spcPct val="80000"/>
              </a:lnSpc>
            </a:pPr>
            <a:r>
              <a:rPr lang="es-MX" sz="2400">
                <a:latin typeface="Trebuchet MS" pitchFamily="34" charset="0"/>
                <a:ea typeface="Arial Unicode MS" pitchFamily="34" charset="-128"/>
                <a:cs typeface="Arial Unicode MS" pitchFamily="34" charset="-128"/>
              </a:rPr>
              <a:t>Pobreza</a:t>
            </a:r>
            <a:endParaRPr lang="es-ES" sz="2400">
              <a:latin typeface="Trebuchet MS" pitchFamily="34" charset="0"/>
              <a:ea typeface="Arial Unicode MS" pitchFamily="34" charset="-128"/>
              <a:cs typeface="Arial Unicode MS" pitchFamily="34" charset="-128"/>
            </a:endParaRPr>
          </a:p>
        </p:txBody>
      </p:sp>
      <p:sp>
        <p:nvSpPr>
          <p:cNvPr id="230405" name="AutoShape 22"/>
          <p:cNvSpPr>
            <a:spLocks noChangeArrowheads="1"/>
          </p:cNvSpPr>
          <p:nvPr/>
        </p:nvSpPr>
        <p:spPr bwMode="auto">
          <a:xfrm>
            <a:off x="2411413" y="5051425"/>
            <a:ext cx="720725" cy="504825"/>
          </a:xfrm>
          <a:prstGeom prst="rightArrow">
            <a:avLst>
              <a:gd name="adj1" fmla="val 50000"/>
              <a:gd name="adj2" fmla="val 49341"/>
            </a:avLst>
          </a:prstGeom>
          <a:solidFill>
            <a:srgbClr val="99CC00"/>
          </a:solidFill>
          <a:ln w="9525">
            <a:noFill/>
            <a:miter lim="800000"/>
            <a:headEnd/>
            <a:tailEnd/>
          </a:ln>
        </p:spPr>
        <p:txBody>
          <a:bodyPr wrap="none" anchor="ctr"/>
          <a:lstStyle/>
          <a:p>
            <a:endParaRPr lang="es-CO" b="0">
              <a:solidFill>
                <a:srgbClr val="CCFF99"/>
              </a:solidFill>
              <a:ea typeface="Arial Unicode MS" pitchFamily="34" charset="-128"/>
              <a:cs typeface="Arial Unicode MS" pitchFamily="34" charset="-128"/>
            </a:endParaRPr>
          </a:p>
        </p:txBody>
      </p:sp>
      <p:sp>
        <p:nvSpPr>
          <p:cNvPr id="230406" name="Text Box 8"/>
          <p:cNvSpPr txBox="1">
            <a:spLocks noChangeArrowheads="1"/>
          </p:cNvSpPr>
          <p:nvPr/>
        </p:nvSpPr>
        <p:spPr bwMode="auto">
          <a:xfrm>
            <a:off x="3276600" y="4868863"/>
            <a:ext cx="1800225" cy="822325"/>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Compens. Familiar</a:t>
            </a:r>
          </a:p>
        </p:txBody>
      </p:sp>
      <p:sp>
        <p:nvSpPr>
          <p:cNvPr id="230407" name="Text Box 9"/>
          <p:cNvSpPr txBox="1">
            <a:spLocks noChangeArrowheads="1"/>
          </p:cNvSpPr>
          <p:nvPr/>
        </p:nvSpPr>
        <p:spPr bwMode="auto">
          <a:xfrm>
            <a:off x="5219700" y="4875213"/>
            <a:ext cx="1800225" cy="822325"/>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Bienestar Familiar</a:t>
            </a:r>
          </a:p>
        </p:txBody>
      </p:sp>
      <p:sp>
        <p:nvSpPr>
          <p:cNvPr id="230408" name="Text Box 10"/>
          <p:cNvSpPr txBox="1">
            <a:spLocks noChangeArrowheads="1"/>
          </p:cNvSpPr>
          <p:nvPr/>
        </p:nvSpPr>
        <p:spPr bwMode="auto">
          <a:xfrm>
            <a:off x="7164388" y="4868863"/>
            <a:ext cx="1800225" cy="822325"/>
          </a:xfrm>
          <a:prstGeom prst="rect">
            <a:avLst/>
          </a:prstGeom>
          <a:solidFill>
            <a:srgbClr val="3366FF">
              <a:alpha val="25882"/>
            </a:srgbClr>
          </a:solidFill>
          <a:ln w="9525" algn="ctr">
            <a:noFill/>
            <a:miter lim="800000"/>
            <a:headEnd/>
            <a:tailEnd/>
          </a:ln>
        </p:spPr>
        <p:txBody>
          <a:bodyPr>
            <a:spAutoFit/>
          </a:bodyPr>
          <a:lstStyle/>
          <a:p>
            <a:pPr algn="ctr" defTabSz="457200"/>
            <a:r>
              <a:rPr lang="es-CO" sz="2400">
                <a:solidFill>
                  <a:srgbClr val="2F25B3"/>
                </a:solidFill>
                <a:latin typeface="Trebuchet MS" pitchFamily="34" charset="0"/>
                <a:ea typeface="Arial Unicode MS" pitchFamily="34" charset="-128"/>
                <a:cs typeface="Arial Unicode MS" pitchFamily="34" charset="-128"/>
              </a:rPr>
              <a:t>Subsidios Condicion.</a:t>
            </a:r>
          </a:p>
        </p:txBody>
      </p:sp>
      <p:sp>
        <p:nvSpPr>
          <p:cNvPr id="230409" name="Text Box 11">
            <a:hlinkClick r:id="rId3" action="ppaction://hlinksldjump"/>
          </p:cNvPr>
          <p:cNvSpPr txBox="1">
            <a:spLocks noChangeArrowheads="1"/>
          </p:cNvSpPr>
          <p:nvPr/>
        </p:nvSpPr>
        <p:spPr bwMode="auto">
          <a:xfrm>
            <a:off x="8027988" y="6334125"/>
            <a:ext cx="936625" cy="366713"/>
          </a:xfrm>
          <a:prstGeom prst="rect">
            <a:avLst/>
          </a:prstGeom>
          <a:noFill/>
          <a:ln w="9525">
            <a:noFill/>
            <a:miter lim="800000"/>
            <a:headEnd/>
            <a:tailEnd/>
          </a:ln>
        </p:spPr>
        <p:txBody>
          <a:bodyPr>
            <a:spAutoFit/>
          </a:bodyPr>
          <a:lstStyle/>
          <a:p>
            <a:pPr algn="ctr" defTabSz="457200">
              <a:spcBef>
                <a:spcPct val="50000"/>
              </a:spcBef>
              <a:buClr>
                <a:srgbClr val="000000"/>
              </a:buClr>
              <a:buSzPct val="100000"/>
              <a:buFont typeface="Arial" charset="0"/>
              <a:buNone/>
            </a:pPr>
            <a:endParaRPr lang="es-CO">
              <a:solidFill>
                <a:srgbClr val="CC0000"/>
              </a:solidFill>
              <a:latin typeface="Trebuchet MS" pitchFamily="34" charset="0"/>
              <a:ea typeface="Arial Unicode MS" pitchFamily="34" charset="-128"/>
              <a:cs typeface="Arial Unicode MS" pitchFamily="34" charset="-128"/>
            </a:endParaRPr>
          </a:p>
        </p:txBody>
      </p:sp>
      <p:pic>
        <p:nvPicPr>
          <p:cNvPr id="230410" name="Picture 10" descr="logo"/>
          <p:cNvPicPr>
            <a:picLocks noChangeArrowheads="1"/>
          </p:cNvPicPr>
          <p:nvPr/>
        </p:nvPicPr>
        <p:blipFill>
          <a:blip r:embed="rId4" cstate="print"/>
          <a:srcRect/>
          <a:stretch>
            <a:fillRect/>
          </a:stretch>
        </p:blipFill>
        <p:spPr bwMode="auto">
          <a:xfrm>
            <a:off x="4833939" y="5929330"/>
            <a:ext cx="1524011" cy="928669"/>
          </a:xfrm>
          <a:prstGeom prst="rect">
            <a:avLst/>
          </a:prstGeom>
          <a:noFill/>
          <a:ln w="25400">
            <a:solidFill>
              <a:schemeClr val="accent2"/>
            </a:solid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4643438" y="1412875"/>
            <a:ext cx="4176712" cy="427038"/>
          </a:xfrm>
          <a:prstGeom prst="rect">
            <a:avLst/>
          </a:prstGeom>
          <a:solidFill>
            <a:srgbClr val="0000FF"/>
          </a:solidFill>
          <a:ln w="9525" algn="ctr">
            <a:noFill/>
            <a:miter lim="800000"/>
            <a:headEnd/>
            <a:tailEnd/>
          </a:ln>
        </p:spPr>
        <p:txBody>
          <a:bodyPr>
            <a:spAutoFit/>
          </a:bodyPr>
          <a:lstStyle/>
          <a:p>
            <a:pPr algn="ctr" eaLnBrk="0" hangingPunct="0">
              <a:spcBef>
                <a:spcPct val="20000"/>
              </a:spcBef>
              <a:defRPr/>
            </a:pPr>
            <a:r>
              <a:rPr lang="es-CO" sz="2200">
                <a:solidFill>
                  <a:schemeClr val="bg1"/>
                </a:solidFill>
                <a:effectLst>
                  <a:outerShdw blurRad="38100" dist="38100" dir="2700000" algn="tl">
                    <a:srgbClr val="000000"/>
                  </a:outerShdw>
                </a:effectLst>
                <a:latin typeface="Arial Narrow" pitchFamily="34" charset="0"/>
                <a:ea typeface="Arial Unicode MS" pitchFamily="34" charset="-128"/>
                <a:cs typeface="Arial Unicode MS" pitchFamily="34" charset="-128"/>
              </a:rPr>
              <a:t>Objetivos Específicos</a:t>
            </a:r>
          </a:p>
        </p:txBody>
      </p:sp>
      <p:sp>
        <p:nvSpPr>
          <p:cNvPr id="63492" name="Rectangle 4"/>
          <p:cNvSpPr>
            <a:spLocks noChangeArrowheads="1"/>
          </p:cNvSpPr>
          <p:nvPr/>
        </p:nvSpPr>
        <p:spPr bwMode="auto">
          <a:xfrm>
            <a:off x="395288" y="1412875"/>
            <a:ext cx="4032250" cy="427038"/>
          </a:xfrm>
          <a:prstGeom prst="rect">
            <a:avLst/>
          </a:prstGeom>
          <a:solidFill>
            <a:srgbClr val="0000FF"/>
          </a:solidFill>
          <a:ln w="9525" algn="ctr">
            <a:noFill/>
            <a:miter lim="800000"/>
            <a:headEnd/>
            <a:tailEnd/>
          </a:ln>
        </p:spPr>
        <p:txBody>
          <a:bodyPr>
            <a:spAutoFit/>
          </a:bodyPr>
          <a:lstStyle/>
          <a:p>
            <a:pPr algn="ctr" eaLnBrk="0" hangingPunct="0">
              <a:spcBef>
                <a:spcPct val="20000"/>
              </a:spcBef>
              <a:defRPr/>
            </a:pPr>
            <a:r>
              <a:rPr lang="es-CO" sz="2200">
                <a:solidFill>
                  <a:schemeClr val="bg1"/>
                </a:solidFill>
                <a:effectLst>
                  <a:outerShdw blurRad="38100" dist="38100" dir="2700000" algn="tl">
                    <a:srgbClr val="000000"/>
                  </a:outerShdw>
                </a:effectLst>
                <a:latin typeface="Arial Narrow" pitchFamily="34" charset="0"/>
                <a:ea typeface="Arial Unicode MS" pitchFamily="34" charset="-128"/>
                <a:cs typeface="Arial Unicode MS" pitchFamily="34" charset="-128"/>
              </a:rPr>
              <a:t>Objetivo General</a:t>
            </a:r>
          </a:p>
        </p:txBody>
      </p:sp>
      <p:sp>
        <p:nvSpPr>
          <p:cNvPr id="232451" name="Text Box 5"/>
          <p:cNvSpPr txBox="1">
            <a:spLocks noChangeArrowheads="1"/>
          </p:cNvSpPr>
          <p:nvPr/>
        </p:nvSpPr>
        <p:spPr bwMode="auto">
          <a:xfrm>
            <a:off x="395288" y="1916113"/>
            <a:ext cx="4032250" cy="4752975"/>
          </a:xfrm>
          <a:prstGeom prst="rect">
            <a:avLst/>
          </a:prstGeom>
          <a:solidFill>
            <a:srgbClr val="CCE1F0"/>
          </a:solidFill>
          <a:ln w="25400" algn="ctr">
            <a:solidFill>
              <a:srgbClr val="666699"/>
            </a:solidFill>
            <a:miter lim="800000"/>
            <a:headEnd/>
            <a:tailEnd/>
          </a:ln>
        </p:spPr>
        <p:txBody>
          <a:bodyPr/>
          <a:lstStyle/>
          <a:p>
            <a:pPr algn="just">
              <a:spcBef>
                <a:spcPct val="50000"/>
              </a:spcBef>
            </a:pPr>
            <a:r>
              <a:rPr lang="es-MX" sz="1600" b="0">
                <a:latin typeface="Arial Narrow" pitchFamily="34" charset="0"/>
              </a:rPr>
              <a:t>Mejorar las condiciones de vida de las familias en situación de pobreza extrema y en situación de desplazamiento, a través del fortalecimiento y la </a:t>
            </a:r>
            <a:r>
              <a:rPr lang="es-MX" sz="1600">
                <a:solidFill>
                  <a:srgbClr val="CC3300"/>
                </a:solidFill>
                <a:latin typeface="Arial Narrow" pitchFamily="34" charset="0"/>
              </a:rPr>
              <a:t>construcción de capacidades</a:t>
            </a:r>
            <a:r>
              <a:rPr lang="es-MX" sz="1600" b="0">
                <a:latin typeface="Arial Narrow" pitchFamily="34" charset="0"/>
              </a:rPr>
              <a:t> para </a:t>
            </a:r>
            <a:r>
              <a:rPr lang="es-MX" sz="1600">
                <a:solidFill>
                  <a:srgbClr val="CC3300"/>
                </a:solidFill>
                <a:latin typeface="Arial Narrow" pitchFamily="34" charset="0"/>
              </a:rPr>
              <a:t>promover su propio desarrollo</a:t>
            </a:r>
            <a:r>
              <a:rPr lang="es-MX" sz="1600" b="0">
                <a:latin typeface="Arial Narrow" pitchFamily="34" charset="0"/>
              </a:rPr>
              <a:t>.</a:t>
            </a:r>
            <a:endParaRPr lang="es-ES" sz="1600" b="0">
              <a:latin typeface="Arial Narrow" pitchFamily="34" charset="0"/>
            </a:endParaRPr>
          </a:p>
        </p:txBody>
      </p:sp>
      <p:sp>
        <p:nvSpPr>
          <p:cNvPr id="232452" name="Text Box 8"/>
          <p:cNvSpPr txBox="1">
            <a:spLocks noChangeArrowheads="1"/>
          </p:cNvSpPr>
          <p:nvPr/>
        </p:nvSpPr>
        <p:spPr bwMode="auto">
          <a:xfrm>
            <a:off x="4643438" y="1916113"/>
            <a:ext cx="4176712" cy="682625"/>
          </a:xfrm>
          <a:prstGeom prst="rect">
            <a:avLst/>
          </a:prstGeom>
          <a:solidFill>
            <a:srgbClr val="CCE1F0"/>
          </a:solidFill>
          <a:ln w="25400" algn="ctr">
            <a:solidFill>
              <a:srgbClr val="666699"/>
            </a:solidFill>
            <a:miter lim="800000"/>
            <a:headEnd/>
            <a:tailEnd/>
          </a:ln>
        </p:spPr>
        <p:txBody>
          <a:bodyPr>
            <a:spAutoFit/>
          </a:bodyPr>
          <a:lstStyle/>
          <a:p>
            <a:pPr algn="just">
              <a:lnSpc>
                <a:spcPct val="80000"/>
              </a:lnSpc>
              <a:spcBef>
                <a:spcPct val="20000"/>
              </a:spcBef>
              <a:spcAft>
                <a:spcPct val="35000"/>
              </a:spcAft>
              <a:buClr>
                <a:schemeClr val="tx1"/>
              </a:buClr>
              <a:buFont typeface="Wingdings" pitchFamily="2" charset="2"/>
              <a:buNone/>
            </a:pPr>
            <a:r>
              <a:rPr lang="es-MX" sz="1600" b="0">
                <a:latin typeface="Arial Narrow" pitchFamily="34" charset="0"/>
              </a:rPr>
              <a:t>Potenciar las </a:t>
            </a:r>
            <a:r>
              <a:rPr lang="es-MX" sz="1600">
                <a:solidFill>
                  <a:srgbClr val="CC3300"/>
                </a:solidFill>
                <a:latin typeface="Arial Narrow" pitchFamily="34" charset="0"/>
              </a:rPr>
              <a:t>capacidades</a:t>
            </a:r>
            <a:r>
              <a:rPr lang="es-MX" sz="1600" b="0">
                <a:solidFill>
                  <a:srgbClr val="00CC00"/>
                </a:solidFill>
                <a:latin typeface="Arial Narrow" pitchFamily="34" charset="0"/>
              </a:rPr>
              <a:t> </a:t>
            </a:r>
            <a:r>
              <a:rPr lang="es-MX" sz="1600" b="0">
                <a:latin typeface="Arial Narrow" pitchFamily="34" charset="0"/>
              </a:rPr>
              <a:t>de las familias y fortalecer la capacidad de organización y de intervención de las comunidades.</a:t>
            </a:r>
            <a:endParaRPr lang="es-ES" sz="1600">
              <a:latin typeface="Arial Narrow" pitchFamily="34" charset="0"/>
            </a:endParaRPr>
          </a:p>
        </p:txBody>
      </p:sp>
      <p:sp>
        <p:nvSpPr>
          <p:cNvPr id="232453" name="Text Box 8"/>
          <p:cNvSpPr txBox="1">
            <a:spLocks noChangeArrowheads="1"/>
          </p:cNvSpPr>
          <p:nvPr/>
        </p:nvSpPr>
        <p:spPr bwMode="auto">
          <a:xfrm>
            <a:off x="4643438" y="2636838"/>
            <a:ext cx="4176712" cy="1077912"/>
          </a:xfrm>
          <a:prstGeom prst="rect">
            <a:avLst/>
          </a:prstGeom>
          <a:solidFill>
            <a:srgbClr val="CCE1F0"/>
          </a:solidFill>
          <a:ln w="25400" algn="ctr">
            <a:solidFill>
              <a:srgbClr val="666699"/>
            </a:solidFill>
            <a:miter lim="800000"/>
            <a:headEnd/>
            <a:tailEnd/>
          </a:ln>
        </p:spPr>
        <p:txBody>
          <a:bodyPr>
            <a:spAutoFit/>
          </a:bodyPr>
          <a:lstStyle/>
          <a:p>
            <a:pPr algn="just">
              <a:lnSpc>
                <a:spcPct val="80000"/>
              </a:lnSpc>
              <a:spcBef>
                <a:spcPct val="20000"/>
              </a:spcBef>
              <a:spcAft>
                <a:spcPct val="35000"/>
              </a:spcAft>
              <a:buClr>
                <a:schemeClr val="tx1"/>
              </a:buClr>
              <a:buFont typeface="Wingdings" pitchFamily="2" charset="2"/>
              <a:buNone/>
            </a:pPr>
            <a:r>
              <a:rPr lang="es-ES" sz="1600" b="0">
                <a:latin typeface="Arial Narrow" pitchFamily="34" charset="0"/>
              </a:rPr>
              <a:t>Fortalecer la institucionalidad para la Protección Social, mediante el desarrollo y consolidación de un modelo de gestión de las políticas sociales a través de la </a:t>
            </a:r>
            <a:r>
              <a:rPr lang="es-ES" sz="1600">
                <a:solidFill>
                  <a:srgbClr val="CC3300"/>
                </a:solidFill>
                <a:latin typeface="Arial Narrow" pitchFamily="34" charset="0"/>
              </a:rPr>
              <a:t>articulación efectiva</a:t>
            </a:r>
            <a:r>
              <a:rPr lang="es-ES" sz="1600" b="0">
                <a:latin typeface="Arial Narrow" pitchFamily="34" charset="0"/>
              </a:rPr>
              <a:t> de los diferentes niveles de gobierno y de las entidades vinculadas.</a:t>
            </a:r>
            <a:r>
              <a:rPr lang="es-ES" sz="1600">
                <a:latin typeface="Arial Narrow" pitchFamily="34" charset="0"/>
              </a:rPr>
              <a:t> </a:t>
            </a:r>
            <a:endParaRPr lang="es-CO" sz="1600">
              <a:latin typeface="Arial Narrow" pitchFamily="34" charset="0"/>
            </a:endParaRPr>
          </a:p>
        </p:txBody>
      </p:sp>
      <p:sp>
        <p:nvSpPr>
          <p:cNvPr id="232454" name="Text Box 8"/>
          <p:cNvSpPr txBox="1">
            <a:spLocks noChangeArrowheads="1"/>
          </p:cNvSpPr>
          <p:nvPr/>
        </p:nvSpPr>
        <p:spPr bwMode="auto">
          <a:xfrm>
            <a:off x="4643438" y="3763963"/>
            <a:ext cx="4176712" cy="879475"/>
          </a:xfrm>
          <a:prstGeom prst="rect">
            <a:avLst/>
          </a:prstGeom>
          <a:solidFill>
            <a:srgbClr val="CCE1F0"/>
          </a:solidFill>
          <a:ln w="25400" algn="ctr">
            <a:solidFill>
              <a:srgbClr val="666699"/>
            </a:solidFill>
            <a:miter lim="800000"/>
            <a:headEnd/>
            <a:tailEnd/>
          </a:ln>
        </p:spPr>
        <p:txBody>
          <a:bodyPr>
            <a:spAutoFit/>
          </a:bodyPr>
          <a:lstStyle/>
          <a:p>
            <a:pPr algn="just">
              <a:lnSpc>
                <a:spcPct val="80000"/>
              </a:lnSpc>
              <a:spcBef>
                <a:spcPct val="20000"/>
              </a:spcBef>
              <a:spcAft>
                <a:spcPct val="35000"/>
              </a:spcAft>
              <a:buClr>
                <a:schemeClr val="tx1"/>
              </a:buClr>
              <a:buFont typeface="Wingdings" pitchFamily="2" charset="2"/>
              <a:buNone/>
            </a:pPr>
            <a:r>
              <a:rPr lang="es-ES" sz="1600" b="0">
                <a:latin typeface="Arial Narrow" pitchFamily="34" charset="0"/>
              </a:rPr>
              <a:t>Garantizar el </a:t>
            </a:r>
            <a:r>
              <a:rPr lang="es-ES" sz="1600">
                <a:solidFill>
                  <a:srgbClr val="CC3300"/>
                </a:solidFill>
                <a:latin typeface="Arial Narrow" pitchFamily="34" charset="0"/>
              </a:rPr>
              <a:t>acceso preferente</a:t>
            </a:r>
            <a:r>
              <a:rPr lang="es-ES" sz="1600" b="0">
                <a:latin typeface="Arial Narrow" pitchFamily="34" charset="0"/>
              </a:rPr>
              <a:t> y la </a:t>
            </a:r>
            <a:r>
              <a:rPr lang="es-ES" sz="1600">
                <a:solidFill>
                  <a:srgbClr val="CC3300"/>
                </a:solidFill>
                <a:latin typeface="Arial Narrow" pitchFamily="34" charset="0"/>
              </a:rPr>
              <a:t>adecuación de la oferta</a:t>
            </a:r>
            <a:r>
              <a:rPr lang="es-ES" sz="1600" b="0">
                <a:latin typeface="Arial Narrow" pitchFamily="34" charset="0"/>
              </a:rPr>
              <a:t> de programas y servicios sociales a la demanda de las familias en situación de pobreza extrema.</a:t>
            </a:r>
            <a:endParaRPr lang="es-CO" sz="1600" b="0">
              <a:latin typeface="Arial Narrow" pitchFamily="34" charset="0"/>
            </a:endParaRPr>
          </a:p>
        </p:txBody>
      </p:sp>
      <p:sp>
        <p:nvSpPr>
          <p:cNvPr id="232455" name="Text Box 8"/>
          <p:cNvSpPr txBox="1">
            <a:spLocks noChangeArrowheads="1"/>
          </p:cNvSpPr>
          <p:nvPr/>
        </p:nvSpPr>
        <p:spPr bwMode="auto">
          <a:xfrm>
            <a:off x="4643438" y="4708525"/>
            <a:ext cx="4176712" cy="1077913"/>
          </a:xfrm>
          <a:prstGeom prst="rect">
            <a:avLst/>
          </a:prstGeom>
          <a:solidFill>
            <a:srgbClr val="CCE1F0"/>
          </a:solidFill>
          <a:ln w="25400" algn="ctr">
            <a:solidFill>
              <a:srgbClr val="666699"/>
            </a:solidFill>
            <a:miter lim="800000"/>
            <a:headEnd/>
            <a:tailEnd/>
          </a:ln>
        </p:spPr>
        <p:txBody>
          <a:bodyPr>
            <a:spAutoFit/>
          </a:bodyPr>
          <a:lstStyle/>
          <a:p>
            <a:pPr algn="just">
              <a:lnSpc>
                <a:spcPct val="80000"/>
              </a:lnSpc>
              <a:spcBef>
                <a:spcPct val="20000"/>
              </a:spcBef>
              <a:spcAft>
                <a:spcPct val="35000"/>
              </a:spcAft>
              <a:buClr>
                <a:schemeClr val="tx1"/>
              </a:buClr>
              <a:buFont typeface="Wingdings" pitchFamily="2" charset="2"/>
              <a:buNone/>
            </a:pPr>
            <a:r>
              <a:rPr lang="es-MX" sz="1600" b="0">
                <a:latin typeface="Arial Narrow" pitchFamily="34" charset="0"/>
              </a:rPr>
              <a:t>Mejorar y fortalecer la </a:t>
            </a:r>
            <a:r>
              <a:rPr lang="es-MX" sz="1600">
                <a:solidFill>
                  <a:srgbClr val="CC3300"/>
                </a:solidFill>
                <a:latin typeface="Arial Narrow" pitchFamily="34" charset="0"/>
              </a:rPr>
              <a:t>capacidad de  los territorios</a:t>
            </a:r>
            <a:r>
              <a:rPr lang="es-MX" sz="1600" b="0">
                <a:latin typeface="Arial Narrow" pitchFamily="34" charset="0"/>
              </a:rPr>
              <a:t>, en el marco de la protección social, a través de la gestión eficiente y con calidad de la prestación de los servicios dirigidos a la población en situación de pobreza extrema.</a:t>
            </a:r>
            <a:r>
              <a:rPr lang="es-ES" sz="1600">
                <a:latin typeface="Arial Narrow" pitchFamily="34" charset="0"/>
              </a:rPr>
              <a:t> </a:t>
            </a:r>
            <a:endParaRPr lang="es-CO" sz="1600">
              <a:latin typeface="Arial Narrow" pitchFamily="34" charset="0"/>
            </a:endParaRPr>
          </a:p>
        </p:txBody>
      </p:sp>
      <p:sp>
        <p:nvSpPr>
          <p:cNvPr id="232456" name="Text Box 8"/>
          <p:cNvSpPr txBox="1">
            <a:spLocks noChangeArrowheads="1"/>
          </p:cNvSpPr>
          <p:nvPr/>
        </p:nvSpPr>
        <p:spPr bwMode="auto">
          <a:xfrm>
            <a:off x="4643438" y="5835650"/>
            <a:ext cx="4176712" cy="879475"/>
          </a:xfrm>
          <a:prstGeom prst="rect">
            <a:avLst/>
          </a:prstGeom>
          <a:solidFill>
            <a:srgbClr val="CCE1F0"/>
          </a:solidFill>
          <a:ln w="25400" algn="ctr">
            <a:solidFill>
              <a:srgbClr val="666699"/>
            </a:solidFill>
            <a:miter lim="800000"/>
            <a:headEnd/>
            <a:tailEnd/>
          </a:ln>
        </p:spPr>
        <p:txBody>
          <a:bodyPr>
            <a:spAutoFit/>
          </a:bodyPr>
          <a:lstStyle/>
          <a:p>
            <a:pPr algn="just">
              <a:lnSpc>
                <a:spcPct val="80000"/>
              </a:lnSpc>
              <a:spcBef>
                <a:spcPct val="20000"/>
              </a:spcBef>
              <a:spcAft>
                <a:spcPct val="35000"/>
              </a:spcAft>
              <a:buClr>
                <a:schemeClr val="tx1"/>
              </a:buClr>
              <a:buFont typeface="Wingdings" pitchFamily="2" charset="2"/>
              <a:buNone/>
            </a:pPr>
            <a:r>
              <a:rPr lang="es-MX" sz="1600" b="0">
                <a:latin typeface="Arial Narrow" pitchFamily="34" charset="0"/>
              </a:rPr>
              <a:t>Apoyar al Sistema Nacional de Atención Integral a la Población Desplazada - SNAIPD en la </a:t>
            </a:r>
            <a:r>
              <a:rPr lang="es-MX" sz="1600">
                <a:solidFill>
                  <a:srgbClr val="CC3300"/>
                </a:solidFill>
                <a:latin typeface="Arial Narrow" pitchFamily="34" charset="0"/>
              </a:rPr>
              <a:t>estabilización socioeconómica</a:t>
            </a:r>
            <a:r>
              <a:rPr lang="es-MX" sz="1600" b="0">
                <a:latin typeface="Arial Narrow" pitchFamily="34" charset="0"/>
              </a:rPr>
              <a:t> de las familias en situación de desplazamiento.</a:t>
            </a:r>
            <a:r>
              <a:rPr lang="es-ES" sz="1600">
                <a:latin typeface="Arial Narrow" pitchFamily="34" charset="0"/>
              </a:rPr>
              <a:t> </a:t>
            </a:r>
            <a:endParaRPr lang="es-CO" sz="1600">
              <a:latin typeface="Arial Narrow" pitchFamily="34" charset="0"/>
            </a:endParaRPr>
          </a:p>
        </p:txBody>
      </p:sp>
      <p:pic>
        <p:nvPicPr>
          <p:cNvPr id="232457" name="Picture 10" descr="logo"/>
          <p:cNvPicPr>
            <a:picLocks noChangeArrowheads="1"/>
          </p:cNvPicPr>
          <p:nvPr/>
        </p:nvPicPr>
        <p:blipFill>
          <a:blip r:embed="rId3" cstate="print"/>
          <a:srcRect/>
          <a:stretch>
            <a:fillRect/>
          </a:stretch>
        </p:blipFill>
        <p:spPr bwMode="auto">
          <a:xfrm>
            <a:off x="984250" y="3530600"/>
            <a:ext cx="2879725" cy="2663825"/>
          </a:xfrm>
          <a:prstGeom prst="rect">
            <a:avLst/>
          </a:prstGeom>
          <a:noFill/>
          <a:ln w="25400">
            <a:solidFill>
              <a:schemeClr val="accent2"/>
            </a:solidFill>
            <a:miter lim="800000"/>
            <a:headEnd/>
            <a:tailEnd/>
          </a:ln>
        </p:spPr>
      </p:pic>
      <p:sp>
        <p:nvSpPr>
          <p:cNvPr id="61451" name="Text Box 11"/>
          <p:cNvSpPr txBox="1">
            <a:spLocks noChangeArrowheads="1"/>
          </p:cNvSpPr>
          <p:nvPr/>
        </p:nvSpPr>
        <p:spPr bwMode="auto">
          <a:xfrm>
            <a:off x="3203575" y="188913"/>
            <a:ext cx="2593975" cy="701675"/>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ES" sz="240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rPr>
              <a:t>Promoción Social</a:t>
            </a:r>
            <a:endParaRPr lang="es-CO" sz="240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sp>
        <p:nvSpPr>
          <p:cNvPr id="2" name="Text Box 11"/>
          <p:cNvSpPr txBox="1">
            <a:spLocks noChangeArrowheads="1"/>
          </p:cNvSpPr>
          <p:nvPr/>
        </p:nvSpPr>
        <p:spPr bwMode="auto">
          <a:xfrm>
            <a:off x="5938838" y="355600"/>
            <a:ext cx="2954337" cy="336550"/>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ES">
                <a:effectLst>
                  <a:outerShdw blurRad="38100" dist="38100" dir="2700000" algn="tl">
                    <a:srgbClr val="C0C0C0"/>
                  </a:outerShdw>
                </a:effectLst>
                <a:latin typeface="Trebuchet MS" pitchFamily="34" charset="0"/>
                <a:ea typeface="Arial Unicode MS" pitchFamily="34" charset="-128"/>
                <a:cs typeface="Arial Unicode MS" pitchFamily="34" charset="-128"/>
              </a:rPr>
              <a:t>Red Juntos</a:t>
            </a:r>
            <a:endParaRPr lang="es-CO">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4932363" y="1341438"/>
            <a:ext cx="4103687" cy="427037"/>
          </a:xfrm>
          <a:prstGeom prst="rect">
            <a:avLst/>
          </a:prstGeom>
          <a:solidFill>
            <a:srgbClr val="0000FF"/>
          </a:solidFill>
          <a:ln w="9525" algn="ctr">
            <a:noFill/>
            <a:miter lim="800000"/>
            <a:headEnd/>
            <a:tailEnd/>
          </a:ln>
        </p:spPr>
        <p:txBody>
          <a:bodyPr>
            <a:spAutoFit/>
          </a:bodyPr>
          <a:lstStyle/>
          <a:p>
            <a:pPr algn="ctr" eaLnBrk="0" hangingPunct="0">
              <a:spcBef>
                <a:spcPct val="20000"/>
              </a:spcBef>
              <a:defRPr/>
            </a:pPr>
            <a:r>
              <a:rPr lang="es-CO" sz="2200">
                <a:solidFill>
                  <a:schemeClr val="bg1"/>
                </a:solidFill>
                <a:effectLst>
                  <a:outerShdw blurRad="38100" dist="38100" dir="2700000" algn="tl">
                    <a:srgbClr val="000000"/>
                  </a:outerShdw>
                </a:effectLst>
                <a:latin typeface="Arial Narrow" pitchFamily="34" charset="0"/>
              </a:rPr>
              <a:t>Alcance</a:t>
            </a:r>
          </a:p>
        </p:txBody>
      </p:sp>
      <p:sp>
        <p:nvSpPr>
          <p:cNvPr id="234498" name="Text Box 7"/>
          <p:cNvSpPr txBox="1">
            <a:spLocks noChangeArrowheads="1"/>
          </p:cNvSpPr>
          <p:nvPr/>
        </p:nvSpPr>
        <p:spPr bwMode="auto">
          <a:xfrm>
            <a:off x="4932363" y="3157538"/>
            <a:ext cx="4103687" cy="774700"/>
          </a:xfrm>
          <a:prstGeom prst="rect">
            <a:avLst/>
          </a:prstGeom>
          <a:solidFill>
            <a:srgbClr val="CCE1F0"/>
          </a:solidFill>
          <a:ln w="25400" algn="ctr">
            <a:solidFill>
              <a:srgbClr val="666699"/>
            </a:solidFill>
            <a:miter lim="800000"/>
            <a:headEnd/>
            <a:tailEnd/>
          </a:ln>
        </p:spPr>
        <p:txBody>
          <a:bodyPr>
            <a:spAutoFit/>
          </a:bodyPr>
          <a:lstStyle/>
          <a:p>
            <a:pPr algn="just">
              <a:lnSpc>
                <a:spcPct val="80000"/>
              </a:lnSpc>
              <a:spcBef>
                <a:spcPct val="20000"/>
              </a:spcBef>
              <a:spcAft>
                <a:spcPct val="35000"/>
              </a:spcAft>
              <a:buClr>
                <a:schemeClr val="tx1"/>
              </a:buClr>
              <a:buFont typeface="Wingdings" pitchFamily="2" charset="2"/>
              <a:buNone/>
            </a:pPr>
            <a:r>
              <a:rPr lang="es-ES" b="0">
                <a:latin typeface="Arial Narrow" pitchFamily="34" charset="0"/>
                <a:ea typeface="Arial Unicode MS" pitchFamily="34" charset="-128"/>
                <a:cs typeface="Arial Unicode MS" pitchFamily="34" charset="-128"/>
              </a:rPr>
              <a:t>La familias pertenecientes a la Red JUNTOS tendrán</a:t>
            </a:r>
            <a:r>
              <a:rPr lang="es-ES">
                <a:solidFill>
                  <a:srgbClr val="CC3300"/>
                </a:solidFill>
                <a:latin typeface="Arial Narrow" pitchFamily="34" charset="0"/>
                <a:ea typeface="Arial Unicode MS" pitchFamily="34" charset="-128"/>
                <a:cs typeface="Arial Unicode MS" pitchFamily="34" charset="-128"/>
              </a:rPr>
              <a:t> </a:t>
            </a:r>
            <a:r>
              <a:rPr lang="es-ES">
                <a:solidFill>
                  <a:srgbClr val="FF0000"/>
                </a:solidFill>
                <a:latin typeface="Arial Narrow" pitchFamily="34" charset="0"/>
                <a:ea typeface="Arial Unicode MS" pitchFamily="34" charset="-128"/>
                <a:cs typeface="Arial Unicode MS" pitchFamily="34" charset="-128"/>
              </a:rPr>
              <a:t>acceso preferente a los programas sociales</a:t>
            </a:r>
            <a:r>
              <a:rPr lang="es-ES" b="0">
                <a:latin typeface="Arial Narrow" pitchFamily="34" charset="0"/>
                <a:ea typeface="Arial Unicode MS" pitchFamily="34" charset="-128"/>
                <a:cs typeface="Arial Unicode MS" pitchFamily="34" charset="-128"/>
              </a:rPr>
              <a:t> del Estado.</a:t>
            </a:r>
          </a:p>
        </p:txBody>
      </p:sp>
      <p:sp>
        <p:nvSpPr>
          <p:cNvPr id="234499" name="Text Box 9"/>
          <p:cNvSpPr txBox="1">
            <a:spLocks noChangeArrowheads="1"/>
          </p:cNvSpPr>
          <p:nvPr/>
        </p:nvSpPr>
        <p:spPr bwMode="auto">
          <a:xfrm>
            <a:off x="4932363" y="4149725"/>
            <a:ext cx="4103687" cy="993775"/>
          </a:xfrm>
          <a:prstGeom prst="rect">
            <a:avLst/>
          </a:prstGeom>
          <a:solidFill>
            <a:srgbClr val="CCE1F0"/>
          </a:solidFill>
          <a:ln w="25400" algn="ctr">
            <a:solidFill>
              <a:srgbClr val="666699"/>
            </a:solidFill>
            <a:miter lim="800000"/>
            <a:headEnd/>
            <a:tailEnd/>
          </a:ln>
        </p:spPr>
        <p:txBody>
          <a:bodyPr>
            <a:spAutoFit/>
          </a:bodyPr>
          <a:lstStyle/>
          <a:p>
            <a:pPr algn="just">
              <a:lnSpc>
                <a:spcPct val="80000"/>
              </a:lnSpc>
              <a:spcBef>
                <a:spcPct val="20000"/>
              </a:spcBef>
              <a:spcAft>
                <a:spcPct val="35000"/>
              </a:spcAft>
              <a:buClr>
                <a:schemeClr val="tx1"/>
              </a:buClr>
              <a:buFont typeface="Wingdings" pitchFamily="2" charset="2"/>
              <a:buNone/>
            </a:pPr>
            <a:r>
              <a:rPr lang="es-ES" b="0">
                <a:latin typeface="Arial Narrow" pitchFamily="34" charset="0"/>
                <a:ea typeface="Arial Unicode MS" pitchFamily="34" charset="-128"/>
                <a:cs typeface="Arial Unicode MS" pitchFamily="34" charset="-128"/>
              </a:rPr>
              <a:t>Las familias de la Red JUNTOS </a:t>
            </a:r>
            <a:r>
              <a:rPr lang="es-ES">
                <a:latin typeface="Arial Narrow" pitchFamily="34" charset="0"/>
                <a:ea typeface="Arial Unicode MS" pitchFamily="34" charset="-128"/>
                <a:cs typeface="Arial Unicode MS" pitchFamily="34" charset="-128"/>
              </a:rPr>
              <a:t>deberán alcanzar </a:t>
            </a:r>
            <a:r>
              <a:rPr lang="es-ES">
                <a:solidFill>
                  <a:srgbClr val="FF0000"/>
                </a:solidFill>
                <a:latin typeface="Arial Narrow" pitchFamily="34" charset="0"/>
                <a:ea typeface="Arial Unicode MS" pitchFamily="34" charset="-128"/>
                <a:cs typeface="Arial Unicode MS" pitchFamily="34" charset="-128"/>
              </a:rPr>
              <a:t>45 logros en 9 dimensiones.</a:t>
            </a:r>
            <a:r>
              <a:rPr lang="es-ES" b="0">
                <a:solidFill>
                  <a:srgbClr val="990000"/>
                </a:solidFill>
                <a:latin typeface="Arial Narrow" pitchFamily="34" charset="0"/>
                <a:ea typeface="Arial Unicode MS" pitchFamily="34" charset="-128"/>
                <a:cs typeface="Arial Unicode MS" pitchFamily="34" charset="-128"/>
              </a:rPr>
              <a:t> </a:t>
            </a:r>
            <a:r>
              <a:rPr lang="es-ES" b="0">
                <a:latin typeface="Arial Narrow" pitchFamily="34" charset="0"/>
                <a:ea typeface="Arial Unicode MS" pitchFamily="34" charset="-128"/>
                <a:cs typeface="Arial Unicode MS" pitchFamily="34" charset="-128"/>
              </a:rPr>
              <a:t>Los municipios deberán alcanzar las </a:t>
            </a:r>
            <a:r>
              <a:rPr lang="es-ES">
                <a:solidFill>
                  <a:srgbClr val="FF0000"/>
                </a:solidFill>
                <a:latin typeface="Arial Narrow" pitchFamily="34" charset="0"/>
                <a:ea typeface="Arial Unicode MS" pitchFamily="34" charset="-128"/>
                <a:cs typeface="Arial Unicode MS" pitchFamily="34" charset="-128"/>
              </a:rPr>
              <a:t>22 condiciones básicas territoriales</a:t>
            </a:r>
            <a:r>
              <a:rPr lang="es-ES" b="0">
                <a:latin typeface="Arial Narrow" pitchFamily="34" charset="0"/>
                <a:ea typeface="Arial Unicode MS" pitchFamily="34" charset="-128"/>
                <a:cs typeface="Arial Unicode MS" pitchFamily="34" charset="-128"/>
              </a:rPr>
              <a:t>.</a:t>
            </a:r>
          </a:p>
        </p:txBody>
      </p:sp>
      <p:sp>
        <p:nvSpPr>
          <p:cNvPr id="840709" name="Text Box 12"/>
          <p:cNvSpPr txBox="1">
            <a:spLocks noChangeArrowheads="1"/>
          </p:cNvSpPr>
          <p:nvPr/>
        </p:nvSpPr>
        <p:spPr bwMode="auto">
          <a:xfrm>
            <a:off x="4932363" y="1989138"/>
            <a:ext cx="4103687" cy="993775"/>
          </a:xfrm>
          <a:prstGeom prst="rect">
            <a:avLst/>
          </a:prstGeom>
          <a:solidFill>
            <a:srgbClr val="CCE1F0"/>
          </a:solidFill>
          <a:ln w="25400" algn="ctr">
            <a:solidFill>
              <a:srgbClr val="666699"/>
            </a:solidFill>
            <a:miter lim="800000"/>
            <a:headEnd/>
            <a:tailEnd/>
          </a:ln>
        </p:spPr>
        <p:txBody>
          <a:bodyPr>
            <a:spAutoFit/>
          </a:bodyPr>
          <a:lstStyle/>
          <a:p>
            <a:pPr algn="just">
              <a:lnSpc>
                <a:spcPct val="80000"/>
              </a:lnSpc>
              <a:spcBef>
                <a:spcPct val="20000"/>
              </a:spcBef>
              <a:spcAft>
                <a:spcPct val="35000"/>
              </a:spcAft>
              <a:buClr>
                <a:schemeClr val="tx1"/>
              </a:buClr>
              <a:buFont typeface="Wingdings" pitchFamily="2" charset="2"/>
              <a:buNone/>
              <a:defRPr/>
            </a:pPr>
            <a:r>
              <a:rPr lang="es-ES" b="0">
                <a:latin typeface="Arial Narrow" pitchFamily="34" charset="0"/>
                <a:ea typeface="Arial Unicode MS" pitchFamily="34" charset="-128"/>
                <a:cs typeface="Arial Unicode MS" pitchFamily="34" charset="-128"/>
              </a:rPr>
              <a:t>En </a:t>
            </a:r>
            <a:r>
              <a:rPr lang="es-ES">
                <a:latin typeface="Arial Narrow" pitchFamily="34" charset="0"/>
                <a:ea typeface="Arial Unicode MS" pitchFamily="34" charset="-128"/>
                <a:cs typeface="Arial Unicode MS" pitchFamily="34" charset="-128"/>
              </a:rPr>
              <a:t>2009 </a:t>
            </a:r>
            <a:r>
              <a:rPr lang="es-ES">
                <a:solidFill>
                  <a:srgbClr val="FF0000"/>
                </a:solidFill>
                <a:latin typeface="Arial Narrow" pitchFamily="34" charset="0"/>
                <a:ea typeface="Arial Unicode MS" pitchFamily="34" charset="-128"/>
                <a:cs typeface="Arial Unicode MS" pitchFamily="34" charset="-128"/>
              </a:rPr>
              <a:t>1.5 millones de familias</a:t>
            </a:r>
            <a:r>
              <a:rPr lang="es-ES" b="0">
                <a:latin typeface="Arial Narrow" pitchFamily="34" charset="0"/>
                <a:ea typeface="Arial Unicode MS" pitchFamily="34" charset="-128"/>
                <a:cs typeface="Arial Unicode MS" pitchFamily="34" charset="-128"/>
              </a:rPr>
              <a:t> </a:t>
            </a:r>
            <a:r>
              <a:rPr lang="es-ES" b="0">
                <a:latin typeface="Arial Narrow" pitchFamily="34" charset="0"/>
              </a:rPr>
              <a:t>en </a:t>
            </a:r>
            <a:r>
              <a:rPr lang="es-ES">
                <a:latin typeface="Arial Narrow" pitchFamily="34" charset="0"/>
              </a:rPr>
              <a:t>extrema pobreza y todas aquellas en situación de desplazamiento</a:t>
            </a:r>
            <a:r>
              <a:rPr lang="es-ES" b="0">
                <a:latin typeface="Arial Narrow" pitchFamily="34" charset="0"/>
              </a:rPr>
              <a:t>,</a:t>
            </a:r>
            <a:r>
              <a:rPr lang="es-ES" b="0">
                <a:effectLst>
                  <a:outerShdw blurRad="38100" dist="38100" dir="2700000" algn="tl">
                    <a:srgbClr val="FFFFFF"/>
                  </a:outerShdw>
                </a:effectLst>
                <a:latin typeface="Arial Narrow" pitchFamily="34" charset="0"/>
              </a:rPr>
              <a:t> </a:t>
            </a:r>
            <a:r>
              <a:rPr lang="es-ES" b="0">
                <a:latin typeface="Arial Narrow" pitchFamily="34" charset="0"/>
                <a:ea typeface="Arial Unicode MS" pitchFamily="34" charset="-128"/>
                <a:cs typeface="Arial Unicode MS" pitchFamily="34" charset="-128"/>
              </a:rPr>
              <a:t>harán parte de la Estrategia en 1098 municipios. </a:t>
            </a:r>
          </a:p>
        </p:txBody>
      </p:sp>
      <p:grpSp>
        <p:nvGrpSpPr>
          <p:cNvPr id="234501" name="Group 3"/>
          <p:cNvGrpSpPr>
            <a:grpSpLocks/>
          </p:cNvGrpSpPr>
          <p:nvPr/>
        </p:nvGrpSpPr>
        <p:grpSpPr bwMode="auto">
          <a:xfrm>
            <a:off x="1511300" y="2501900"/>
            <a:ext cx="1966913" cy="1036638"/>
            <a:chOff x="-1623" y="1598"/>
            <a:chExt cx="1239" cy="653"/>
          </a:xfrm>
        </p:grpSpPr>
        <p:sp>
          <p:nvSpPr>
            <p:cNvPr id="234542" name="Oval 4"/>
            <p:cNvSpPr>
              <a:spLocks noChangeArrowheads="1"/>
            </p:cNvSpPr>
            <p:nvPr/>
          </p:nvSpPr>
          <p:spPr bwMode="auto">
            <a:xfrm>
              <a:off x="-1623" y="1598"/>
              <a:ext cx="1239" cy="653"/>
            </a:xfrm>
            <a:prstGeom prst="ellipse">
              <a:avLst/>
            </a:prstGeom>
            <a:solidFill>
              <a:srgbClr val="0000FF"/>
            </a:solidFill>
            <a:ln w="9525">
              <a:solidFill>
                <a:srgbClr val="000000"/>
              </a:solidFill>
              <a:round/>
              <a:headEnd/>
              <a:tailEnd/>
            </a:ln>
          </p:spPr>
          <p:txBody>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34543" name="Text Box 5"/>
            <p:cNvSpPr txBox="1">
              <a:spLocks noChangeArrowheads="1"/>
            </p:cNvSpPr>
            <p:nvPr/>
          </p:nvSpPr>
          <p:spPr bwMode="auto">
            <a:xfrm>
              <a:off x="-1529" y="1688"/>
              <a:ext cx="1084" cy="490"/>
            </a:xfrm>
            <a:prstGeom prst="rect">
              <a:avLst/>
            </a:prstGeom>
            <a:noFill/>
            <a:ln w="9525">
              <a:noFill/>
              <a:miter lim="800000"/>
              <a:headEnd/>
              <a:tailEnd/>
            </a:ln>
          </p:spPr>
          <p:txBody>
            <a:bodyPr/>
            <a:lstStyle/>
            <a:p>
              <a:pPr algn="ctr"/>
              <a:r>
                <a:rPr lang="es-ES" sz="1300">
                  <a:solidFill>
                    <a:srgbClr val="FFFFFF"/>
                  </a:solidFill>
                  <a:latin typeface="Arial Narrow" pitchFamily="34" charset="0"/>
                  <a:ea typeface="Arial Unicode MS" pitchFamily="34" charset="-128"/>
                  <a:cs typeface="Arial Unicode MS" pitchFamily="34" charset="-128"/>
                </a:rPr>
                <a:t>1.5 Millones de familias en extrema pobreza </a:t>
              </a:r>
            </a:p>
            <a:p>
              <a:pPr algn="ctr"/>
              <a:r>
                <a:rPr lang="es-ES" sz="1300">
                  <a:solidFill>
                    <a:srgbClr val="FFFFFF"/>
                  </a:solidFill>
                  <a:latin typeface="Arial Narrow" pitchFamily="34" charset="0"/>
                  <a:ea typeface="Arial Unicode MS" pitchFamily="34" charset="-128"/>
                  <a:cs typeface="Arial Unicode MS" pitchFamily="34" charset="-128"/>
                </a:rPr>
                <a:t>(413 mil familias desplazadas)</a:t>
              </a:r>
            </a:p>
          </p:txBody>
        </p:sp>
      </p:grpSp>
      <p:sp>
        <p:nvSpPr>
          <p:cNvPr id="234502" name="Oval 7">
            <a:hlinkClick r:id="rId3" action="ppaction://hlinksldjump"/>
          </p:cNvPr>
          <p:cNvSpPr>
            <a:spLocks noChangeArrowheads="1"/>
          </p:cNvSpPr>
          <p:nvPr/>
        </p:nvSpPr>
        <p:spPr bwMode="auto">
          <a:xfrm>
            <a:off x="1971675" y="1470025"/>
            <a:ext cx="981075" cy="519113"/>
          </a:xfrm>
          <a:prstGeom prst="ellipse">
            <a:avLst/>
          </a:prstGeom>
          <a:solidFill>
            <a:srgbClr val="99CCFF"/>
          </a:solidFill>
          <a:ln w="9525" algn="ctr">
            <a:solidFill>
              <a:srgbClr val="000000"/>
            </a:solidFill>
            <a:round/>
            <a:headEnd/>
            <a:tailEnd/>
          </a:ln>
        </p:spPr>
        <p:txBody>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34503" name="Text Box 8">
            <a:hlinkClick r:id="rId4" action="ppaction://hlinksldjump"/>
          </p:cNvPr>
          <p:cNvSpPr txBox="1">
            <a:spLocks noChangeArrowheads="1"/>
          </p:cNvSpPr>
          <p:nvPr/>
        </p:nvSpPr>
        <p:spPr bwMode="auto">
          <a:xfrm>
            <a:off x="1908175" y="1557338"/>
            <a:ext cx="1087438" cy="223837"/>
          </a:xfrm>
          <a:prstGeom prst="rect">
            <a:avLst/>
          </a:prstGeom>
          <a:noFill/>
          <a:ln w="9525" algn="ctr">
            <a:noFill/>
            <a:miter lim="800000"/>
            <a:headEnd/>
            <a:tailEnd/>
          </a:ln>
        </p:spPr>
        <p:txBody>
          <a:bodyPr/>
          <a:lstStyle/>
          <a:p>
            <a:pPr algn="ctr" eaLnBrk="0" hangingPunct="0"/>
            <a:r>
              <a:rPr lang="es-ES" sz="1200">
                <a:latin typeface="Arial Narrow" pitchFamily="34" charset="0"/>
                <a:ea typeface="Arial Unicode MS" pitchFamily="34" charset="-128"/>
                <a:cs typeface="Arial Unicode MS" pitchFamily="34" charset="-128"/>
              </a:rPr>
              <a:t>Identificación</a:t>
            </a:r>
            <a:endParaRPr lang="es-ES" sz="1200">
              <a:latin typeface="Arial Narrow" pitchFamily="34" charset="0"/>
              <a:ea typeface="Arial Unicode MS" pitchFamily="34" charset="-128"/>
              <a:cs typeface="Arial Unicode MS" pitchFamily="34" charset="-128"/>
              <a:hlinkMouseOver r:id="rId5" action="ppaction://hlinksldjump"/>
            </a:endParaRPr>
          </a:p>
        </p:txBody>
      </p:sp>
      <p:grpSp>
        <p:nvGrpSpPr>
          <p:cNvPr id="234504" name="Group 11"/>
          <p:cNvGrpSpPr>
            <a:grpSpLocks/>
          </p:cNvGrpSpPr>
          <p:nvPr/>
        </p:nvGrpSpPr>
        <p:grpSpPr bwMode="auto">
          <a:xfrm>
            <a:off x="792163" y="1687513"/>
            <a:ext cx="979487" cy="517525"/>
            <a:chOff x="703" y="1661"/>
            <a:chExt cx="617" cy="326"/>
          </a:xfrm>
        </p:grpSpPr>
        <p:sp>
          <p:nvSpPr>
            <p:cNvPr id="234540" name="Oval 10">
              <a:hlinkClick r:id="rId6" action="ppaction://hlinksldjump"/>
            </p:cNvPr>
            <p:cNvSpPr>
              <a:spLocks noChangeArrowheads="1"/>
            </p:cNvSpPr>
            <p:nvPr/>
          </p:nvSpPr>
          <p:spPr bwMode="auto">
            <a:xfrm>
              <a:off x="703" y="1661"/>
              <a:ext cx="617" cy="326"/>
            </a:xfrm>
            <a:prstGeom prst="ellipse">
              <a:avLst/>
            </a:prstGeom>
            <a:solidFill>
              <a:srgbClr val="99CCFF"/>
            </a:solidFill>
            <a:ln w="9525">
              <a:solidFill>
                <a:srgbClr val="000000"/>
              </a:solidFill>
              <a:round/>
              <a:headEnd/>
              <a:tailEnd/>
            </a:ln>
          </p:spPr>
          <p:txBody>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34541" name="Text Box 11">
              <a:hlinkClick r:id="rId4" action="ppaction://hlinksldjump"/>
            </p:cNvPr>
            <p:cNvSpPr txBox="1">
              <a:spLocks noChangeArrowheads="1"/>
            </p:cNvSpPr>
            <p:nvPr/>
          </p:nvSpPr>
          <p:spPr bwMode="auto">
            <a:xfrm>
              <a:off x="740" y="1735"/>
              <a:ext cx="566" cy="218"/>
            </a:xfrm>
            <a:prstGeom prst="rect">
              <a:avLst/>
            </a:prstGeom>
            <a:noFill/>
            <a:ln w="9525">
              <a:noFill/>
              <a:round/>
              <a:headEnd/>
              <a:tailEnd/>
            </a:ln>
          </p:spPr>
          <p:txBody>
            <a:bodyPr/>
            <a:lstStyle/>
            <a:p>
              <a:pPr algn="ctr">
                <a:lnSpc>
                  <a:spcPct val="75000"/>
                </a:lnSpc>
              </a:pPr>
              <a:r>
                <a:rPr lang="es-ES" sz="1200">
                  <a:solidFill>
                    <a:srgbClr val="000000"/>
                  </a:solidFill>
                  <a:latin typeface="Arial Narrow" pitchFamily="34" charset="0"/>
                  <a:ea typeface="Arial Unicode MS" pitchFamily="34" charset="-128"/>
                  <a:cs typeface="Arial Unicode MS" pitchFamily="34" charset="-128"/>
                </a:rPr>
                <a:t>Ingresos y trabajo</a:t>
              </a:r>
            </a:p>
          </p:txBody>
        </p:sp>
      </p:grpSp>
      <p:grpSp>
        <p:nvGrpSpPr>
          <p:cNvPr id="234505" name="Group 12"/>
          <p:cNvGrpSpPr>
            <a:grpSpLocks/>
          </p:cNvGrpSpPr>
          <p:nvPr/>
        </p:nvGrpSpPr>
        <p:grpSpPr bwMode="auto">
          <a:xfrm>
            <a:off x="3876675" y="2560638"/>
            <a:ext cx="982663" cy="517525"/>
            <a:chOff x="3343" y="2302"/>
            <a:chExt cx="619" cy="326"/>
          </a:xfrm>
        </p:grpSpPr>
        <p:sp>
          <p:nvSpPr>
            <p:cNvPr id="234538" name="Oval 13"/>
            <p:cNvSpPr>
              <a:spLocks noChangeArrowheads="1"/>
            </p:cNvSpPr>
            <p:nvPr/>
          </p:nvSpPr>
          <p:spPr bwMode="auto">
            <a:xfrm>
              <a:off x="3343" y="2302"/>
              <a:ext cx="619" cy="326"/>
            </a:xfrm>
            <a:prstGeom prst="ellipse">
              <a:avLst/>
            </a:prstGeom>
            <a:solidFill>
              <a:srgbClr val="99CCFF"/>
            </a:solidFill>
            <a:ln w="9525">
              <a:solidFill>
                <a:srgbClr val="000000"/>
              </a:solidFill>
              <a:round/>
              <a:headEnd/>
              <a:tailEnd/>
            </a:ln>
          </p:spPr>
          <p:txBody>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34539" name="Text Box 14">
              <a:hlinkClick r:id="rId5" action="ppaction://hlinksldjump"/>
            </p:cNvPr>
            <p:cNvSpPr txBox="1">
              <a:spLocks noChangeArrowheads="1"/>
            </p:cNvSpPr>
            <p:nvPr/>
          </p:nvSpPr>
          <p:spPr bwMode="auto">
            <a:xfrm>
              <a:off x="3343" y="2397"/>
              <a:ext cx="619" cy="124"/>
            </a:xfrm>
            <a:prstGeom prst="rect">
              <a:avLst/>
            </a:prstGeom>
            <a:noFill/>
            <a:ln w="9525">
              <a:noFill/>
              <a:miter lim="800000"/>
              <a:headEnd/>
              <a:tailEnd/>
            </a:ln>
          </p:spPr>
          <p:txBody>
            <a:bodyPr/>
            <a:lstStyle/>
            <a:p>
              <a:pPr algn="ctr" eaLnBrk="0" hangingPunct="0"/>
              <a:r>
                <a:rPr lang="es-ES" sz="1200">
                  <a:latin typeface="Arial Narrow" pitchFamily="34" charset="0"/>
                  <a:ea typeface="Arial Unicode MS" pitchFamily="34" charset="-128"/>
                  <a:cs typeface="Arial Unicode MS" pitchFamily="34" charset="-128"/>
                </a:rPr>
                <a:t>Salud</a:t>
              </a:r>
            </a:p>
          </p:txBody>
        </p:sp>
      </p:grpSp>
      <p:sp>
        <p:nvSpPr>
          <p:cNvPr id="234506" name="Oval 16">
            <a:hlinkClick r:id="rId6" action="ppaction://hlinksldjump"/>
          </p:cNvPr>
          <p:cNvSpPr>
            <a:spLocks noChangeArrowheads="1"/>
          </p:cNvSpPr>
          <p:nvPr/>
        </p:nvSpPr>
        <p:spPr bwMode="auto">
          <a:xfrm>
            <a:off x="3263900" y="1670050"/>
            <a:ext cx="984250" cy="519113"/>
          </a:xfrm>
          <a:prstGeom prst="ellipse">
            <a:avLst/>
          </a:prstGeom>
          <a:solidFill>
            <a:srgbClr val="99CCFF"/>
          </a:solidFill>
          <a:ln w="9525">
            <a:solidFill>
              <a:srgbClr val="000000"/>
            </a:solidFill>
            <a:round/>
            <a:headEnd/>
            <a:tailEnd/>
          </a:ln>
        </p:spPr>
        <p:txBody>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34507" name="Text Box 17">
            <a:hlinkClick r:id="rId4" action="ppaction://hlinksldjump"/>
          </p:cNvPr>
          <p:cNvSpPr txBox="1">
            <a:spLocks noChangeArrowheads="1"/>
          </p:cNvSpPr>
          <p:nvPr/>
        </p:nvSpPr>
        <p:spPr bwMode="auto">
          <a:xfrm>
            <a:off x="3263900" y="1773238"/>
            <a:ext cx="984250" cy="193675"/>
          </a:xfrm>
          <a:prstGeom prst="rect">
            <a:avLst/>
          </a:prstGeom>
          <a:noFill/>
          <a:ln w="9525">
            <a:noFill/>
            <a:round/>
            <a:headEnd/>
            <a:tailEnd/>
          </a:ln>
        </p:spPr>
        <p:txBody>
          <a:bodyPr/>
          <a:lstStyle/>
          <a:p>
            <a:pPr algn="ctr">
              <a:lnSpc>
                <a:spcPct val="75000"/>
              </a:lnSpc>
            </a:pPr>
            <a:r>
              <a:rPr lang="es-ES" sz="1200">
                <a:solidFill>
                  <a:srgbClr val="000000"/>
                </a:solidFill>
                <a:latin typeface="Arial Narrow" pitchFamily="34" charset="0"/>
                <a:ea typeface="Arial Unicode MS" pitchFamily="34" charset="-128"/>
                <a:cs typeface="Arial Unicode MS" pitchFamily="34" charset="-128"/>
              </a:rPr>
              <a:t>Educación y capacitación</a:t>
            </a:r>
          </a:p>
        </p:txBody>
      </p:sp>
      <p:grpSp>
        <p:nvGrpSpPr>
          <p:cNvPr id="234508" name="Group 20"/>
          <p:cNvGrpSpPr>
            <a:grpSpLocks/>
          </p:cNvGrpSpPr>
          <p:nvPr/>
        </p:nvGrpSpPr>
        <p:grpSpPr bwMode="auto">
          <a:xfrm>
            <a:off x="71438" y="2489200"/>
            <a:ext cx="1065212" cy="539750"/>
            <a:chOff x="249" y="2160"/>
            <a:chExt cx="671" cy="340"/>
          </a:xfrm>
        </p:grpSpPr>
        <p:sp>
          <p:nvSpPr>
            <p:cNvPr id="234536" name="Oval 19"/>
            <p:cNvSpPr>
              <a:spLocks noChangeArrowheads="1"/>
            </p:cNvSpPr>
            <p:nvPr/>
          </p:nvSpPr>
          <p:spPr bwMode="auto">
            <a:xfrm>
              <a:off x="249" y="2160"/>
              <a:ext cx="671" cy="340"/>
            </a:xfrm>
            <a:prstGeom prst="ellipse">
              <a:avLst/>
            </a:prstGeom>
            <a:solidFill>
              <a:srgbClr val="99CCFF"/>
            </a:solidFill>
            <a:ln w="9525">
              <a:solidFill>
                <a:srgbClr val="000000"/>
              </a:solidFill>
              <a:round/>
              <a:headEnd/>
              <a:tailEnd/>
            </a:ln>
          </p:spPr>
          <p:txBody>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34537" name="Text Box 20">
              <a:hlinkClick r:id="rId7" action="ppaction://hlinksldjump"/>
            </p:cNvPr>
            <p:cNvSpPr txBox="1">
              <a:spLocks noChangeArrowheads="1"/>
            </p:cNvSpPr>
            <p:nvPr/>
          </p:nvSpPr>
          <p:spPr bwMode="auto">
            <a:xfrm>
              <a:off x="249" y="2233"/>
              <a:ext cx="671" cy="245"/>
            </a:xfrm>
            <a:prstGeom prst="rect">
              <a:avLst/>
            </a:prstGeom>
            <a:noFill/>
            <a:ln w="9525">
              <a:noFill/>
              <a:round/>
              <a:headEnd/>
              <a:tailEnd/>
            </a:ln>
          </p:spPr>
          <p:txBody>
            <a:bodyPr/>
            <a:lstStyle/>
            <a:p>
              <a:pPr algn="ctr">
                <a:lnSpc>
                  <a:spcPct val="75000"/>
                </a:lnSpc>
              </a:pPr>
              <a:r>
                <a:rPr lang="es-ES" sz="1200">
                  <a:solidFill>
                    <a:srgbClr val="000000"/>
                  </a:solidFill>
                  <a:latin typeface="Arial Narrow" pitchFamily="34" charset="0"/>
                  <a:ea typeface="Arial Unicode MS" pitchFamily="34" charset="-128"/>
                  <a:cs typeface="Arial Unicode MS" pitchFamily="34" charset="-128"/>
                </a:rPr>
                <a:t>Bancarización y Ahorro</a:t>
              </a:r>
            </a:p>
          </p:txBody>
        </p:sp>
      </p:grpSp>
      <p:grpSp>
        <p:nvGrpSpPr>
          <p:cNvPr id="234509" name="Group 23"/>
          <p:cNvGrpSpPr>
            <a:grpSpLocks/>
          </p:cNvGrpSpPr>
          <p:nvPr/>
        </p:nvGrpSpPr>
        <p:grpSpPr bwMode="auto">
          <a:xfrm>
            <a:off x="1368425" y="3895725"/>
            <a:ext cx="993775" cy="519113"/>
            <a:chOff x="1066" y="3046"/>
            <a:chExt cx="626" cy="327"/>
          </a:xfrm>
        </p:grpSpPr>
        <p:sp>
          <p:nvSpPr>
            <p:cNvPr id="234534" name="Oval 22"/>
            <p:cNvSpPr>
              <a:spLocks noChangeArrowheads="1"/>
            </p:cNvSpPr>
            <p:nvPr/>
          </p:nvSpPr>
          <p:spPr bwMode="auto">
            <a:xfrm>
              <a:off x="1066" y="3046"/>
              <a:ext cx="619" cy="327"/>
            </a:xfrm>
            <a:prstGeom prst="ellipse">
              <a:avLst/>
            </a:prstGeom>
            <a:solidFill>
              <a:srgbClr val="99CCFF"/>
            </a:solidFill>
            <a:ln w="9525">
              <a:solidFill>
                <a:srgbClr val="000000"/>
              </a:solidFill>
              <a:round/>
              <a:headEnd/>
              <a:tailEnd/>
            </a:ln>
          </p:spPr>
          <p:txBody>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34535" name="Text Box 23">
              <a:hlinkClick r:id="rId7" action="ppaction://hlinksldjump"/>
            </p:cNvPr>
            <p:cNvSpPr txBox="1">
              <a:spLocks noChangeArrowheads="1"/>
            </p:cNvSpPr>
            <p:nvPr/>
          </p:nvSpPr>
          <p:spPr bwMode="auto">
            <a:xfrm>
              <a:off x="1073" y="3098"/>
              <a:ext cx="619" cy="124"/>
            </a:xfrm>
            <a:prstGeom prst="rect">
              <a:avLst/>
            </a:prstGeom>
            <a:noFill/>
            <a:ln w="9525">
              <a:noFill/>
              <a:miter lim="800000"/>
              <a:headEnd/>
              <a:tailEnd/>
            </a:ln>
          </p:spPr>
          <p:txBody>
            <a:bodyPr/>
            <a:lstStyle/>
            <a:p>
              <a:pPr algn="ctr" eaLnBrk="0" hangingPunct="0"/>
              <a:r>
                <a:rPr lang="es-ES" sz="1200">
                  <a:latin typeface="Arial Narrow" pitchFamily="34" charset="0"/>
                  <a:ea typeface="Arial Unicode MS" pitchFamily="34" charset="-128"/>
                  <a:cs typeface="Arial Unicode MS" pitchFamily="34" charset="-128"/>
                </a:rPr>
                <a:t>Dinámica familiar</a:t>
              </a:r>
            </a:p>
          </p:txBody>
        </p:sp>
      </p:grpSp>
      <p:grpSp>
        <p:nvGrpSpPr>
          <p:cNvPr id="234510" name="Group 24"/>
          <p:cNvGrpSpPr>
            <a:grpSpLocks/>
          </p:cNvGrpSpPr>
          <p:nvPr/>
        </p:nvGrpSpPr>
        <p:grpSpPr bwMode="auto">
          <a:xfrm>
            <a:off x="3683000" y="3352800"/>
            <a:ext cx="981075" cy="517525"/>
            <a:chOff x="3188" y="2846"/>
            <a:chExt cx="618" cy="326"/>
          </a:xfrm>
        </p:grpSpPr>
        <p:sp>
          <p:nvSpPr>
            <p:cNvPr id="234532" name="Oval 25"/>
            <p:cNvSpPr>
              <a:spLocks noChangeArrowheads="1"/>
            </p:cNvSpPr>
            <p:nvPr/>
          </p:nvSpPr>
          <p:spPr bwMode="auto">
            <a:xfrm>
              <a:off x="3188" y="2846"/>
              <a:ext cx="618" cy="326"/>
            </a:xfrm>
            <a:prstGeom prst="ellipse">
              <a:avLst/>
            </a:prstGeom>
            <a:solidFill>
              <a:srgbClr val="99CCFF"/>
            </a:solidFill>
            <a:ln w="9525">
              <a:solidFill>
                <a:srgbClr val="000000"/>
              </a:solidFill>
              <a:round/>
              <a:headEnd/>
              <a:tailEnd/>
            </a:ln>
          </p:spPr>
          <p:txBody>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34533" name="Text Box 26">
              <a:hlinkClick r:id="rId5" action="ppaction://hlinksldjump"/>
            </p:cNvPr>
            <p:cNvSpPr txBox="1">
              <a:spLocks noChangeArrowheads="1"/>
            </p:cNvSpPr>
            <p:nvPr/>
          </p:nvSpPr>
          <p:spPr bwMode="auto">
            <a:xfrm>
              <a:off x="3188" y="2940"/>
              <a:ext cx="618" cy="124"/>
            </a:xfrm>
            <a:prstGeom prst="rect">
              <a:avLst/>
            </a:prstGeom>
            <a:noFill/>
            <a:ln w="9525">
              <a:noFill/>
              <a:miter lim="800000"/>
              <a:headEnd/>
              <a:tailEnd/>
            </a:ln>
          </p:spPr>
          <p:txBody>
            <a:bodyPr/>
            <a:lstStyle/>
            <a:p>
              <a:pPr algn="ctr" eaLnBrk="0" hangingPunct="0"/>
              <a:r>
                <a:rPr lang="es-ES" sz="1200">
                  <a:latin typeface="Arial Narrow" pitchFamily="34" charset="0"/>
                  <a:ea typeface="Arial Unicode MS" pitchFamily="34" charset="-128"/>
                  <a:cs typeface="Arial Unicode MS" pitchFamily="34" charset="-128"/>
                </a:rPr>
                <a:t>Nutrición</a:t>
              </a:r>
            </a:p>
          </p:txBody>
        </p:sp>
      </p:grpSp>
      <p:grpSp>
        <p:nvGrpSpPr>
          <p:cNvPr id="234511" name="Group 27"/>
          <p:cNvGrpSpPr>
            <a:grpSpLocks/>
          </p:cNvGrpSpPr>
          <p:nvPr/>
        </p:nvGrpSpPr>
        <p:grpSpPr bwMode="auto">
          <a:xfrm>
            <a:off x="2581275" y="3933825"/>
            <a:ext cx="982663" cy="519113"/>
            <a:chOff x="2569" y="3172"/>
            <a:chExt cx="619" cy="327"/>
          </a:xfrm>
        </p:grpSpPr>
        <p:sp>
          <p:nvSpPr>
            <p:cNvPr id="234530" name="Oval 28"/>
            <p:cNvSpPr>
              <a:spLocks noChangeArrowheads="1"/>
            </p:cNvSpPr>
            <p:nvPr/>
          </p:nvSpPr>
          <p:spPr bwMode="auto">
            <a:xfrm>
              <a:off x="2569" y="3172"/>
              <a:ext cx="619" cy="327"/>
            </a:xfrm>
            <a:prstGeom prst="ellipse">
              <a:avLst/>
            </a:prstGeom>
            <a:solidFill>
              <a:srgbClr val="99CCFF"/>
            </a:solidFill>
            <a:ln w="9525">
              <a:solidFill>
                <a:srgbClr val="000000"/>
              </a:solidFill>
              <a:round/>
              <a:headEnd/>
              <a:tailEnd/>
            </a:ln>
          </p:spPr>
          <p:txBody>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34531" name="Text Box 29">
              <a:hlinkClick r:id="rId5" action="ppaction://hlinksldjump"/>
            </p:cNvPr>
            <p:cNvSpPr txBox="1">
              <a:spLocks noChangeArrowheads="1"/>
            </p:cNvSpPr>
            <p:nvPr/>
          </p:nvSpPr>
          <p:spPr bwMode="auto">
            <a:xfrm>
              <a:off x="2569" y="3267"/>
              <a:ext cx="619" cy="123"/>
            </a:xfrm>
            <a:prstGeom prst="rect">
              <a:avLst/>
            </a:prstGeom>
            <a:noFill/>
            <a:ln w="9525">
              <a:noFill/>
              <a:miter lim="800000"/>
              <a:headEnd/>
              <a:tailEnd/>
            </a:ln>
          </p:spPr>
          <p:txBody>
            <a:bodyPr/>
            <a:lstStyle/>
            <a:p>
              <a:pPr algn="ctr" eaLnBrk="0" hangingPunct="0"/>
              <a:r>
                <a:rPr lang="es-ES" sz="1200">
                  <a:latin typeface="Arial Narrow" pitchFamily="34" charset="0"/>
                  <a:ea typeface="Arial Unicode MS" pitchFamily="34" charset="-128"/>
                  <a:cs typeface="Arial Unicode MS" pitchFamily="34" charset="-128"/>
                </a:rPr>
                <a:t>Habitabilidad</a:t>
              </a:r>
            </a:p>
          </p:txBody>
        </p:sp>
      </p:grpSp>
      <p:grpSp>
        <p:nvGrpSpPr>
          <p:cNvPr id="234512" name="Group 32"/>
          <p:cNvGrpSpPr>
            <a:grpSpLocks/>
          </p:cNvGrpSpPr>
          <p:nvPr/>
        </p:nvGrpSpPr>
        <p:grpSpPr bwMode="auto">
          <a:xfrm>
            <a:off x="215900" y="3381375"/>
            <a:ext cx="982663" cy="519113"/>
            <a:chOff x="340" y="2722"/>
            <a:chExt cx="619" cy="327"/>
          </a:xfrm>
        </p:grpSpPr>
        <p:sp>
          <p:nvSpPr>
            <p:cNvPr id="234528" name="Oval 31"/>
            <p:cNvSpPr>
              <a:spLocks noChangeArrowheads="1"/>
            </p:cNvSpPr>
            <p:nvPr/>
          </p:nvSpPr>
          <p:spPr bwMode="auto">
            <a:xfrm>
              <a:off x="340" y="2722"/>
              <a:ext cx="619" cy="327"/>
            </a:xfrm>
            <a:prstGeom prst="ellipse">
              <a:avLst/>
            </a:prstGeom>
            <a:solidFill>
              <a:srgbClr val="99CCFF"/>
            </a:solidFill>
            <a:ln w="9525">
              <a:solidFill>
                <a:srgbClr val="000000"/>
              </a:solidFill>
              <a:round/>
              <a:headEnd/>
              <a:tailEnd/>
            </a:ln>
          </p:spPr>
          <p:txBody>
            <a:bodyPr/>
            <a:lstStyle/>
            <a:p>
              <a:pPr algn="ctr">
                <a:lnSpc>
                  <a:spcPct val="75000"/>
                </a:lnSpc>
              </a:pPr>
              <a:endParaRPr lang="es-CO" sz="1200">
                <a:solidFill>
                  <a:srgbClr val="000000"/>
                </a:solidFill>
                <a:latin typeface="Arial Narrow" pitchFamily="34" charset="0"/>
                <a:ea typeface="Arial Unicode MS" pitchFamily="34" charset="-128"/>
                <a:cs typeface="Arial Unicode MS" pitchFamily="34" charset="-128"/>
              </a:endParaRPr>
            </a:p>
          </p:txBody>
        </p:sp>
        <p:sp>
          <p:nvSpPr>
            <p:cNvPr id="234529" name="Text Box 32">
              <a:hlinkClick r:id="rId7" action="ppaction://hlinksldjump"/>
            </p:cNvPr>
            <p:cNvSpPr txBox="1">
              <a:spLocks noChangeArrowheads="1"/>
            </p:cNvSpPr>
            <p:nvPr/>
          </p:nvSpPr>
          <p:spPr bwMode="auto">
            <a:xfrm>
              <a:off x="340" y="2767"/>
              <a:ext cx="619" cy="122"/>
            </a:xfrm>
            <a:prstGeom prst="rect">
              <a:avLst/>
            </a:prstGeom>
            <a:noFill/>
            <a:ln w="9525">
              <a:noFill/>
              <a:miter lim="800000"/>
              <a:headEnd/>
              <a:tailEnd/>
            </a:ln>
          </p:spPr>
          <p:txBody>
            <a:bodyPr/>
            <a:lstStyle/>
            <a:p>
              <a:pPr algn="ctr" eaLnBrk="0" hangingPunct="0"/>
              <a:r>
                <a:rPr lang="es-ES" sz="1200">
                  <a:latin typeface="Arial Narrow" pitchFamily="34" charset="0"/>
                  <a:ea typeface="Arial Unicode MS" pitchFamily="34" charset="-128"/>
                  <a:cs typeface="Arial Unicode MS" pitchFamily="34" charset="-128"/>
                </a:rPr>
                <a:t>Acceso a la Justicia</a:t>
              </a:r>
            </a:p>
          </p:txBody>
        </p:sp>
      </p:grpSp>
      <p:grpSp>
        <p:nvGrpSpPr>
          <p:cNvPr id="234513" name="Group 33"/>
          <p:cNvGrpSpPr>
            <a:grpSpLocks/>
          </p:cNvGrpSpPr>
          <p:nvPr/>
        </p:nvGrpSpPr>
        <p:grpSpPr bwMode="auto">
          <a:xfrm>
            <a:off x="1082675" y="1985963"/>
            <a:ext cx="2782888" cy="1985962"/>
            <a:chOff x="1590" y="1921"/>
            <a:chExt cx="1753" cy="1251"/>
          </a:xfrm>
        </p:grpSpPr>
        <p:sp>
          <p:nvSpPr>
            <p:cNvPr id="840741" name="Line 34"/>
            <p:cNvSpPr>
              <a:spLocks noChangeShapeType="1"/>
            </p:cNvSpPr>
            <p:nvPr/>
          </p:nvSpPr>
          <p:spPr bwMode="auto">
            <a:xfrm>
              <a:off x="1899" y="2031"/>
              <a:ext cx="259" cy="271"/>
            </a:xfrm>
            <a:prstGeom prst="line">
              <a:avLst/>
            </a:prstGeom>
            <a:noFill/>
            <a:ln w="9525">
              <a:solidFill>
                <a:srgbClr val="000000"/>
              </a:solidFill>
              <a:round/>
              <a:headEnd/>
              <a:tailEnd/>
            </a:ln>
          </p:spPr>
          <p:txBody>
            <a:bodyPr/>
            <a:lstStyle/>
            <a:p>
              <a:pPr>
                <a:defRPr/>
              </a:pPr>
              <a:endParaRPr lang="es-CO" b="0">
                <a:effectLst>
                  <a:outerShdw blurRad="38100" dist="38100" dir="2700000" algn="tl">
                    <a:srgbClr val="000000">
                      <a:alpha val="43137"/>
                    </a:srgbClr>
                  </a:outerShdw>
                </a:effectLst>
                <a:latin typeface="Arial" pitchFamily="34" charset="0"/>
              </a:endParaRPr>
            </a:p>
          </p:txBody>
        </p:sp>
        <p:sp>
          <p:nvSpPr>
            <p:cNvPr id="840742" name="Line 35"/>
            <p:cNvSpPr>
              <a:spLocks noChangeShapeType="1"/>
            </p:cNvSpPr>
            <p:nvPr/>
          </p:nvSpPr>
          <p:spPr bwMode="auto">
            <a:xfrm>
              <a:off x="2466" y="1921"/>
              <a:ext cx="0" cy="326"/>
            </a:xfrm>
            <a:prstGeom prst="line">
              <a:avLst/>
            </a:prstGeom>
            <a:noFill/>
            <a:ln w="9525">
              <a:solidFill>
                <a:srgbClr val="000000"/>
              </a:solidFill>
              <a:round/>
              <a:headEnd/>
              <a:tailEnd/>
            </a:ln>
          </p:spPr>
          <p:txBody>
            <a:bodyPr/>
            <a:lstStyle/>
            <a:p>
              <a:pPr>
                <a:defRPr/>
              </a:pPr>
              <a:endParaRPr lang="es-CO" b="0">
                <a:effectLst>
                  <a:outerShdw blurRad="38100" dist="38100" dir="2700000" algn="tl">
                    <a:srgbClr val="000000">
                      <a:alpha val="43137"/>
                    </a:srgbClr>
                  </a:outerShdw>
                </a:effectLst>
                <a:latin typeface="Arial" pitchFamily="34" charset="0"/>
              </a:endParaRPr>
            </a:p>
          </p:txBody>
        </p:sp>
        <p:sp>
          <p:nvSpPr>
            <p:cNvPr id="840743" name="Line 36"/>
            <p:cNvSpPr>
              <a:spLocks noChangeShapeType="1"/>
            </p:cNvSpPr>
            <p:nvPr/>
          </p:nvSpPr>
          <p:spPr bwMode="auto">
            <a:xfrm flipH="1">
              <a:off x="2828" y="2031"/>
              <a:ext cx="258" cy="271"/>
            </a:xfrm>
            <a:prstGeom prst="line">
              <a:avLst/>
            </a:prstGeom>
            <a:noFill/>
            <a:ln w="9525">
              <a:solidFill>
                <a:srgbClr val="000000"/>
              </a:solidFill>
              <a:round/>
              <a:headEnd/>
              <a:tailEnd/>
            </a:ln>
          </p:spPr>
          <p:txBody>
            <a:bodyPr/>
            <a:lstStyle/>
            <a:p>
              <a:pPr>
                <a:defRPr/>
              </a:pPr>
              <a:endParaRPr lang="es-CO" b="0">
                <a:effectLst>
                  <a:outerShdw blurRad="38100" dist="38100" dir="2700000" algn="tl">
                    <a:srgbClr val="000000">
                      <a:alpha val="43137"/>
                    </a:srgbClr>
                  </a:outerShdw>
                </a:effectLst>
                <a:latin typeface="Arial" pitchFamily="34" charset="0"/>
              </a:endParaRPr>
            </a:p>
          </p:txBody>
        </p:sp>
        <p:sp>
          <p:nvSpPr>
            <p:cNvPr id="840744" name="Line 37"/>
            <p:cNvSpPr>
              <a:spLocks noChangeShapeType="1"/>
            </p:cNvSpPr>
            <p:nvPr/>
          </p:nvSpPr>
          <p:spPr bwMode="auto">
            <a:xfrm flipH="1">
              <a:off x="3086" y="2465"/>
              <a:ext cx="257" cy="56"/>
            </a:xfrm>
            <a:prstGeom prst="line">
              <a:avLst/>
            </a:prstGeom>
            <a:noFill/>
            <a:ln w="9525">
              <a:solidFill>
                <a:srgbClr val="000000"/>
              </a:solidFill>
              <a:round/>
              <a:headEnd/>
              <a:tailEnd/>
            </a:ln>
          </p:spPr>
          <p:txBody>
            <a:bodyPr/>
            <a:lstStyle/>
            <a:p>
              <a:pPr>
                <a:defRPr/>
              </a:pPr>
              <a:endParaRPr lang="es-CO" b="0">
                <a:effectLst>
                  <a:outerShdw blurRad="38100" dist="38100" dir="2700000" algn="tl">
                    <a:srgbClr val="000000">
                      <a:alpha val="43137"/>
                    </a:srgbClr>
                  </a:outerShdw>
                </a:effectLst>
                <a:latin typeface="Arial" pitchFamily="34" charset="0"/>
              </a:endParaRPr>
            </a:p>
          </p:txBody>
        </p:sp>
        <p:sp>
          <p:nvSpPr>
            <p:cNvPr id="840745" name="Line 38"/>
            <p:cNvSpPr>
              <a:spLocks noChangeShapeType="1"/>
            </p:cNvSpPr>
            <p:nvPr/>
          </p:nvSpPr>
          <p:spPr bwMode="auto">
            <a:xfrm flipH="1" flipV="1">
              <a:off x="3034" y="2738"/>
              <a:ext cx="206" cy="162"/>
            </a:xfrm>
            <a:prstGeom prst="line">
              <a:avLst/>
            </a:prstGeom>
            <a:noFill/>
            <a:ln w="9525">
              <a:solidFill>
                <a:srgbClr val="000000"/>
              </a:solidFill>
              <a:round/>
              <a:headEnd/>
              <a:tailEnd/>
            </a:ln>
          </p:spPr>
          <p:txBody>
            <a:bodyPr/>
            <a:lstStyle/>
            <a:p>
              <a:pPr>
                <a:defRPr/>
              </a:pPr>
              <a:endParaRPr lang="es-CO" b="0">
                <a:effectLst>
                  <a:outerShdw blurRad="38100" dist="38100" dir="2700000" algn="tl">
                    <a:srgbClr val="000000">
                      <a:alpha val="43137"/>
                    </a:srgbClr>
                  </a:outerShdw>
                </a:effectLst>
                <a:latin typeface="Arial" pitchFamily="34" charset="0"/>
              </a:endParaRPr>
            </a:p>
          </p:txBody>
        </p:sp>
        <p:sp>
          <p:nvSpPr>
            <p:cNvPr id="840746" name="Line 39"/>
            <p:cNvSpPr>
              <a:spLocks noChangeShapeType="1"/>
            </p:cNvSpPr>
            <p:nvPr/>
          </p:nvSpPr>
          <p:spPr bwMode="auto">
            <a:xfrm flipH="1" flipV="1">
              <a:off x="2723" y="2900"/>
              <a:ext cx="105" cy="272"/>
            </a:xfrm>
            <a:prstGeom prst="line">
              <a:avLst/>
            </a:prstGeom>
            <a:noFill/>
            <a:ln w="9525">
              <a:solidFill>
                <a:srgbClr val="000000"/>
              </a:solidFill>
              <a:round/>
              <a:headEnd/>
              <a:tailEnd/>
            </a:ln>
          </p:spPr>
          <p:txBody>
            <a:bodyPr/>
            <a:lstStyle/>
            <a:p>
              <a:pPr>
                <a:defRPr/>
              </a:pPr>
              <a:endParaRPr lang="es-CO" b="0">
                <a:effectLst>
                  <a:outerShdw blurRad="38100" dist="38100" dir="2700000" algn="tl">
                    <a:srgbClr val="000000">
                      <a:alpha val="43137"/>
                    </a:srgbClr>
                  </a:outerShdw>
                </a:effectLst>
                <a:latin typeface="Arial" pitchFamily="34" charset="0"/>
              </a:endParaRPr>
            </a:p>
          </p:txBody>
        </p:sp>
        <p:sp>
          <p:nvSpPr>
            <p:cNvPr id="840747" name="Line 40"/>
            <p:cNvSpPr>
              <a:spLocks noChangeShapeType="1"/>
            </p:cNvSpPr>
            <p:nvPr/>
          </p:nvSpPr>
          <p:spPr bwMode="auto">
            <a:xfrm flipV="1">
              <a:off x="2105" y="2900"/>
              <a:ext cx="155" cy="218"/>
            </a:xfrm>
            <a:prstGeom prst="line">
              <a:avLst/>
            </a:prstGeom>
            <a:noFill/>
            <a:ln w="9525">
              <a:solidFill>
                <a:srgbClr val="000000"/>
              </a:solidFill>
              <a:round/>
              <a:headEnd/>
              <a:tailEnd/>
            </a:ln>
          </p:spPr>
          <p:txBody>
            <a:bodyPr/>
            <a:lstStyle/>
            <a:p>
              <a:pPr>
                <a:defRPr/>
              </a:pPr>
              <a:endParaRPr lang="es-CO" b="0">
                <a:effectLst>
                  <a:outerShdw blurRad="38100" dist="38100" dir="2700000" algn="tl">
                    <a:srgbClr val="000000">
                      <a:alpha val="43137"/>
                    </a:srgbClr>
                  </a:outerShdw>
                </a:effectLst>
                <a:latin typeface="Arial" pitchFamily="34" charset="0"/>
              </a:endParaRPr>
            </a:p>
          </p:txBody>
        </p:sp>
        <p:sp>
          <p:nvSpPr>
            <p:cNvPr id="840748" name="Line 41"/>
            <p:cNvSpPr>
              <a:spLocks noChangeShapeType="1"/>
            </p:cNvSpPr>
            <p:nvPr/>
          </p:nvSpPr>
          <p:spPr bwMode="auto">
            <a:xfrm flipV="1">
              <a:off x="1641" y="2738"/>
              <a:ext cx="309" cy="162"/>
            </a:xfrm>
            <a:prstGeom prst="line">
              <a:avLst/>
            </a:prstGeom>
            <a:noFill/>
            <a:ln w="9525">
              <a:solidFill>
                <a:srgbClr val="000000"/>
              </a:solidFill>
              <a:round/>
              <a:headEnd/>
              <a:tailEnd/>
            </a:ln>
          </p:spPr>
          <p:txBody>
            <a:bodyPr/>
            <a:lstStyle/>
            <a:p>
              <a:pPr>
                <a:defRPr/>
              </a:pPr>
              <a:endParaRPr lang="es-CO" b="0">
                <a:effectLst>
                  <a:outerShdw blurRad="38100" dist="38100" dir="2700000" algn="tl">
                    <a:srgbClr val="000000">
                      <a:alpha val="43137"/>
                    </a:srgbClr>
                  </a:outerShdw>
                </a:effectLst>
                <a:latin typeface="Arial" pitchFamily="34" charset="0"/>
              </a:endParaRPr>
            </a:p>
          </p:txBody>
        </p:sp>
        <p:sp>
          <p:nvSpPr>
            <p:cNvPr id="840749" name="Line 42"/>
            <p:cNvSpPr>
              <a:spLocks noChangeShapeType="1"/>
            </p:cNvSpPr>
            <p:nvPr/>
          </p:nvSpPr>
          <p:spPr bwMode="auto">
            <a:xfrm>
              <a:off x="1590" y="2465"/>
              <a:ext cx="257" cy="56"/>
            </a:xfrm>
            <a:prstGeom prst="line">
              <a:avLst/>
            </a:prstGeom>
            <a:noFill/>
            <a:ln w="9525">
              <a:solidFill>
                <a:srgbClr val="000000"/>
              </a:solidFill>
              <a:round/>
              <a:headEnd/>
              <a:tailEnd/>
            </a:ln>
          </p:spPr>
          <p:txBody>
            <a:bodyPr/>
            <a:lstStyle/>
            <a:p>
              <a:pPr>
                <a:defRPr/>
              </a:pPr>
              <a:endParaRPr lang="es-CO" b="0">
                <a:effectLst>
                  <a:outerShdw blurRad="38100" dist="38100" dir="2700000" algn="tl">
                    <a:srgbClr val="000000">
                      <a:alpha val="43137"/>
                    </a:srgbClr>
                  </a:outerShdw>
                </a:effectLst>
                <a:latin typeface="Arial" pitchFamily="34" charset="0"/>
              </a:endParaRPr>
            </a:p>
          </p:txBody>
        </p:sp>
      </p:grpSp>
      <p:sp>
        <p:nvSpPr>
          <p:cNvPr id="234514" name="AutoShape 45"/>
          <p:cNvSpPr>
            <a:spLocks noChangeArrowheads="1"/>
          </p:cNvSpPr>
          <p:nvPr/>
        </p:nvSpPr>
        <p:spPr bwMode="auto">
          <a:xfrm>
            <a:off x="2124075" y="4724400"/>
            <a:ext cx="733425" cy="504825"/>
          </a:xfrm>
          <a:prstGeom prst="downArrow">
            <a:avLst>
              <a:gd name="adj1" fmla="val 50000"/>
              <a:gd name="adj2" fmla="val 25000"/>
            </a:avLst>
          </a:prstGeom>
          <a:solidFill>
            <a:srgbClr val="FFCC66"/>
          </a:solidFill>
          <a:ln w="9525" algn="ctr">
            <a:noFill/>
            <a:miter lim="800000"/>
            <a:headEnd/>
            <a:tailEnd/>
          </a:ln>
        </p:spPr>
        <p:txBody>
          <a:bodyPr vert="eaVert" anchor="ctr">
            <a:spAutoFit/>
          </a:bodyPr>
          <a:lstStyle/>
          <a:p>
            <a:endParaRPr lang="es-CO" b="0">
              <a:ea typeface="Arial Unicode MS" pitchFamily="34" charset="-128"/>
              <a:cs typeface="Arial Unicode MS" pitchFamily="34" charset="-128"/>
            </a:endParaRPr>
          </a:p>
        </p:txBody>
      </p:sp>
      <p:sp>
        <p:nvSpPr>
          <p:cNvPr id="3900420" name="Rectangle 4"/>
          <p:cNvSpPr>
            <a:spLocks noChangeArrowheads="1"/>
          </p:cNvSpPr>
          <p:nvPr/>
        </p:nvSpPr>
        <p:spPr bwMode="auto">
          <a:xfrm>
            <a:off x="520700" y="5464175"/>
            <a:ext cx="3960813" cy="701675"/>
          </a:xfrm>
          <a:prstGeom prst="rect">
            <a:avLst/>
          </a:prstGeom>
          <a:solidFill>
            <a:srgbClr val="0000FF"/>
          </a:solidFill>
          <a:ln w="9525" algn="ctr">
            <a:noFill/>
            <a:miter lim="800000"/>
            <a:headEnd/>
            <a:tailEnd/>
          </a:ln>
        </p:spPr>
        <p:txBody>
          <a:bodyPr>
            <a:spAutoFit/>
          </a:bodyPr>
          <a:lstStyle/>
          <a:p>
            <a:pPr algn="ctr" eaLnBrk="0" hangingPunct="0">
              <a:spcBef>
                <a:spcPct val="20000"/>
              </a:spcBef>
              <a:defRPr/>
            </a:pPr>
            <a:r>
              <a:rPr lang="es-CO" sz="2000">
                <a:solidFill>
                  <a:schemeClr val="bg1"/>
                </a:solidFill>
                <a:effectLst>
                  <a:outerShdw blurRad="38100" dist="38100" dir="2700000" algn="tl">
                    <a:srgbClr val="000000"/>
                  </a:outerShdw>
                </a:effectLst>
                <a:latin typeface="Arial Narrow" pitchFamily="34" charset="0"/>
                <a:ea typeface="Arial Unicode MS" pitchFamily="34" charset="-128"/>
                <a:cs typeface="Arial Unicode MS" pitchFamily="34" charset="-128"/>
              </a:rPr>
              <a:t>Con acompañamiento de </a:t>
            </a:r>
            <a:r>
              <a:rPr lang="es-CO" sz="2000">
                <a:solidFill>
                  <a:srgbClr val="FFFF00"/>
                </a:solidFill>
                <a:effectLst>
                  <a:outerShdw blurRad="38100" dist="38100" dir="2700000" algn="tl">
                    <a:srgbClr val="000000"/>
                  </a:outerShdw>
                </a:effectLst>
                <a:latin typeface="Arial Narrow" pitchFamily="34" charset="0"/>
                <a:ea typeface="Arial Unicode MS" pitchFamily="34" charset="-128"/>
                <a:cs typeface="Arial Unicode MS" pitchFamily="34" charset="-128"/>
              </a:rPr>
              <a:t>Cogestores Sociales</a:t>
            </a:r>
          </a:p>
        </p:txBody>
      </p:sp>
      <p:sp>
        <p:nvSpPr>
          <p:cNvPr id="234516" name="Text Box 9"/>
          <p:cNvSpPr txBox="1">
            <a:spLocks noChangeArrowheads="1"/>
          </p:cNvSpPr>
          <p:nvPr/>
        </p:nvSpPr>
        <p:spPr bwMode="auto">
          <a:xfrm>
            <a:off x="4932363" y="5300663"/>
            <a:ext cx="4103687" cy="1212850"/>
          </a:xfrm>
          <a:prstGeom prst="rect">
            <a:avLst/>
          </a:prstGeom>
          <a:solidFill>
            <a:srgbClr val="CCE1F0"/>
          </a:solidFill>
          <a:ln w="25400" algn="ctr">
            <a:solidFill>
              <a:srgbClr val="666699"/>
            </a:solidFill>
            <a:miter lim="800000"/>
            <a:headEnd/>
            <a:tailEnd/>
          </a:ln>
        </p:spPr>
        <p:txBody>
          <a:bodyPr>
            <a:spAutoFit/>
          </a:bodyPr>
          <a:lstStyle/>
          <a:p>
            <a:pPr algn="just">
              <a:lnSpc>
                <a:spcPct val="80000"/>
              </a:lnSpc>
              <a:spcBef>
                <a:spcPct val="20000"/>
              </a:spcBef>
              <a:spcAft>
                <a:spcPct val="35000"/>
              </a:spcAft>
              <a:buClr>
                <a:schemeClr val="tx1"/>
              </a:buClr>
              <a:buFont typeface="Wingdings" pitchFamily="2" charset="2"/>
              <a:buNone/>
            </a:pPr>
            <a:r>
              <a:rPr lang="es-ES">
                <a:solidFill>
                  <a:srgbClr val="FF0000"/>
                </a:solidFill>
                <a:latin typeface="Arial Narrow" pitchFamily="34" charset="0"/>
                <a:ea typeface="Arial Unicode MS" pitchFamily="34" charset="-128"/>
                <a:cs typeface="Arial Unicode MS" pitchFamily="34" charset="-128"/>
              </a:rPr>
              <a:t>15</a:t>
            </a:r>
            <a:r>
              <a:rPr lang="es-ES" b="0">
                <a:solidFill>
                  <a:srgbClr val="FF0000"/>
                </a:solidFill>
                <a:latin typeface="Arial Narrow" pitchFamily="34" charset="0"/>
                <a:ea typeface="Arial Unicode MS" pitchFamily="34" charset="-128"/>
                <a:cs typeface="Arial Unicode MS" pitchFamily="34" charset="-128"/>
              </a:rPr>
              <a:t> </a:t>
            </a:r>
            <a:r>
              <a:rPr lang="es-ES" b="0">
                <a:latin typeface="Arial Narrow" pitchFamily="34" charset="0"/>
                <a:ea typeface="Arial Unicode MS" pitchFamily="34" charset="-128"/>
                <a:cs typeface="Arial Unicode MS" pitchFamily="34" charset="-128"/>
              </a:rPr>
              <a:t>entidades del orden nacional hacen parte de la estrategia y se busca la vinculación de </a:t>
            </a:r>
            <a:r>
              <a:rPr lang="es-ES">
                <a:solidFill>
                  <a:srgbClr val="FF0000"/>
                </a:solidFill>
                <a:latin typeface="Arial Narrow" pitchFamily="34" charset="0"/>
                <a:ea typeface="Arial Unicode MS" pitchFamily="34" charset="-128"/>
                <a:cs typeface="Arial Unicode MS" pitchFamily="34" charset="-128"/>
              </a:rPr>
              <a:t>los territorios,  la</a:t>
            </a:r>
            <a:r>
              <a:rPr lang="es-ES" b="0">
                <a:solidFill>
                  <a:srgbClr val="FF0000"/>
                </a:solidFill>
                <a:latin typeface="Arial Narrow" pitchFamily="34" charset="0"/>
                <a:ea typeface="Arial Unicode MS" pitchFamily="34" charset="-128"/>
                <a:cs typeface="Arial Unicode MS" pitchFamily="34" charset="-128"/>
              </a:rPr>
              <a:t> </a:t>
            </a:r>
            <a:r>
              <a:rPr lang="es-ES">
                <a:solidFill>
                  <a:srgbClr val="FF0000"/>
                </a:solidFill>
                <a:latin typeface="Arial Narrow" pitchFamily="34" charset="0"/>
                <a:ea typeface="Arial Unicode MS" pitchFamily="34" charset="-128"/>
                <a:cs typeface="Arial Unicode MS" pitchFamily="34" charset="-128"/>
              </a:rPr>
              <a:t>cooperación internacional, el sector privado y la sociedad civil. </a:t>
            </a:r>
          </a:p>
        </p:txBody>
      </p:sp>
      <p:sp>
        <p:nvSpPr>
          <p:cNvPr id="61451" name="Text Box 11"/>
          <p:cNvSpPr txBox="1">
            <a:spLocks noChangeArrowheads="1"/>
          </p:cNvSpPr>
          <p:nvPr/>
        </p:nvSpPr>
        <p:spPr bwMode="auto">
          <a:xfrm>
            <a:off x="3203575" y="188913"/>
            <a:ext cx="2593975" cy="701675"/>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ES" sz="240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rPr>
              <a:t>Promoción Social</a:t>
            </a:r>
            <a:endParaRPr lang="es-CO" sz="240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sp>
        <p:nvSpPr>
          <p:cNvPr id="2" name="Text Box 11"/>
          <p:cNvSpPr txBox="1">
            <a:spLocks noChangeArrowheads="1"/>
          </p:cNvSpPr>
          <p:nvPr/>
        </p:nvSpPr>
        <p:spPr bwMode="auto">
          <a:xfrm>
            <a:off x="5938838" y="355600"/>
            <a:ext cx="2954337" cy="336550"/>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ES">
                <a:effectLst>
                  <a:outerShdw blurRad="38100" dist="38100" dir="2700000" algn="tl">
                    <a:srgbClr val="C0C0C0"/>
                  </a:outerShdw>
                </a:effectLst>
                <a:latin typeface="Trebuchet MS" pitchFamily="34" charset="0"/>
                <a:ea typeface="Arial Unicode MS" pitchFamily="34" charset="-128"/>
                <a:cs typeface="Arial Unicode MS" pitchFamily="34" charset="-128"/>
              </a:rPr>
              <a:t>Red Juntos</a:t>
            </a:r>
            <a:endParaRPr lang="es-CO">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body" idx="1"/>
          </p:nvPr>
        </p:nvSpPr>
        <p:spPr bwMode="auto">
          <a:xfrm>
            <a:off x="395288" y="1773238"/>
            <a:ext cx="8229600" cy="4535487"/>
          </a:xfrm>
          <a:noFill/>
          <a:ln>
            <a:miter lim="800000"/>
            <a:headEnd/>
            <a:tailEnd/>
          </a:ln>
        </p:spPr>
        <p:txBody>
          <a:bodyPr vert="horz" wrap="square" lIns="91440" tIns="45720" rIns="91440" bIns="45720" numCol="1" anchor="t" anchorCtr="0" compatLnSpc="1">
            <a:prstTxWarp prst="textNoShape">
              <a:avLst/>
            </a:prstTxWarp>
          </a:bodyPr>
          <a:lstStyle/>
          <a:p>
            <a:pPr marL="514350" indent="-514350">
              <a:lnSpc>
                <a:spcPct val="80000"/>
              </a:lnSpc>
              <a:buFontTx/>
              <a:buAutoNum type="arabicPeriod"/>
            </a:pPr>
            <a:r>
              <a:rPr lang="es-CO" sz="2800" dirty="0" smtClean="0"/>
              <a:t>INTRODUCCION Y ENTORNO </a:t>
            </a:r>
            <a:endParaRPr lang="es-CO" sz="2800" dirty="0" smtClean="0"/>
          </a:p>
          <a:p>
            <a:pPr marL="514350" indent="-514350">
              <a:lnSpc>
                <a:spcPct val="80000"/>
              </a:lnSpc>
              <a:buFontTx/>
              <a:buNone/>
            </a:pPr>
            <a:endParaRPr lang="es-CO" sz="2800" dirty="0" smtClean="0"/>
          </a:p>
          <a:p>
            <a:pPr marL="514350" indent="-514350">
              <a:lnSpc>
                <a:spcPct val="80000"/>
              </a:lnSpc>
              <a:buFontTx/>
              <a:buNone/>
            </a:pPr>
            <a:r>
              <a:rPr lang="es-CO" sz="2800" dirty="0" smtClean="0"/>
              <a:t>2. AVANCE EN LA GARANTIA DE LOS DESC</a:t>
            </a:r>
          </a:p>
          <a:p>
            <a:pPr marL="514350" indent="-514350">
              <a:lnSpc>
                <a:spcPct val="80000"/>
              </a:lnSpc>
              <a:buFontTx/>
              <a:buNone/>
            </a:pPr>
            <a:endParaRPr lang="es-CO" sz="2800" dirty="0" smtClean="0"/>
          </a:p>
          <a:p>
            <a:pPr marL="514350" indent="-514350">
              <a:lnSpc>
                <a:spcPct val="80000"/>
              </a:lnSpc>
              <a:buFontTx/>
              <a:buNone/>
            </a:pPr>
            <a:r>
              <a:rPr lang="es-CO" sz="2800" dirty="0" smtClean="0"/>
              <a:t>3. AVANCE EN LA GARANTIA DE LOS DESC CON UN ENFOQUE DIFERENCIAL</a:t>
            </a:r>
          </a:p>
          <a:p>
            <a:pPr marL="514350" indent="-514350">
              <a:lnSpc>
                <a:spcPct val="80000"/>
              </a:lnSpc>
              <a:buFont typeface="Wingdings" pitchFamily="2" charset="2"/>
              <a:buChar char="Ø"/>
            </a:pPr>
            <a:endParaRPr lang="es-CO" sz="2800" dirty="0" smtClean="0"/>
          </a:p>
          <a:p>
            <a:pPr marL="514350" indent="-514350">
              <a:lnSpc>
                <a:spcPct val="80000"/>
              </a:lnSpc>
              <a:buFontTx/>
              <a:buNone/>
            </a:pPr>
            <a:r>
              <a:rPr lang="es-CO" sz="2800" dirty="0" smtClean="0"/>
              <a:t>4. SITUACION ACTUAL Y LOGROS PRINCIPALES</a:t>
            </a:r>
          </a:p>
          <a:p>
            <a:pPr marL="514350" indent="-514350">
              <a:lnSpc>
                <a:spcPct val="80000"/>
              </a:lnSpc>
              <a:buFont typeface="Wingdings" pitchFamily="2" charset="2"/>
              <a:buChar char="Ø"/>
            </a:pPr>
            <a:endParaRPr lang="es-CO" sz="2800" u="sng" dirty="0" smtClean="0"/>
          </a:p>
          <a:p>
            <a:pPr marL="514350" indent="-514350">
              <a:lnSpc>
                <a:spcPct val="80000"/>
              </a:lnSpc>
              <a:buFontTx/>
              <a:buNone/>
            </a:pPr>
            <a:r>
              <a:rPr lang="es-CO" sz="2800" dirty="0" smtClean="0"/>
              <a:t>5.  RETOS Y DESAFIOS</a:t>
            </a:r>
            <a:endParaRPr lang="es-ES" sz="2800" dirty="0" smtClean="0"/>
          </a:p>
        </p:txBody>
      </p:sp>
      <p:sp>
        <p:nvSpPr>
          <p:cNvPr id="24578" name="Rectangle 2"/>
          <p:cNvSpPr>
            <a:spLocks noChangeArrowheads="1"/>
          </p:cNvSpPr>
          <p:nvPr/>
        </p:nvSpPr>
        <p:spPr bwMode="auto">
          <a:xfrm>
            <a:off x="5292725" y="260350"/>
            <a:ext cx="3671888" cy="531813"/>
          </a:xfrm>
          <a:prstGeom prst="rect">
            <a:avLst/>
          </a:prstGeom>
          <a:solidFill>
            <a:schemeClr val="bg1"/>
          </a:solidFill>
          <a:ln w="38100">
            <a:solidFill>
              <a:srgbClr val="000000"/>
            </a:solidFill>
            <a:miter lim="800000"/>
            <a:headEnd/>
            <a:tailEnd/>
          </a:ln>
        </p:spPr>
        <p:txBody>
          <a:bodyPr anchor="ctr"/>
          <a:lstStyle/>
          <a:p>
            <a:pPr algn="ctr">
              <a:lnSpc>
                <a:spcPct val="80000"/>
              </a:lnSpc>
            </a:pPr>
            <a:r>
              <a:rPr lang="es-MX" sz="3200">
                <a:solidFill>
                  <a:srgbClr val="000000"/>
                </a:solidFill>
                <a:latin typeface="Arial Unicode MS" pitchFamily="34" charset="-128"/>
              </a:rPr>
              <a:t>CONTENIDO</a:t>
            </a:r>
            <a:endParaRPr lang="es-MX" sz="3200">
              <a:solidFill>
                <a:srgbClr val="FF0000"/>
              </a:solidFill>
              <a:latin typeface="Arial Unicode MS"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4643438" y="1268413"/>
            <a:ext cx="4176712" cy="396875"/>
          </a:xfrm>
          <a:prstGeom prst="rect">
            <a:avLst/>
          </a:prstGeom>
          <a:gradFill rotWithShape="1">
            <a:gsLst>
              <a:gs pos="0">
                <a:srgbClr val="666699">
                  <a:gamma/>
                  <a:shade val="66667"/>
                  <a:invGamma/>
                </a:srgbClr>
              </a:gs>
              <a:gs pos="50000">
                <a:srgbClr val="666699"/>
              </a:gs>
              <a:gs pos="100000">
                <a:srgbClr val="666699">
                  <a:gamma/>
                  <a:shade val="66667"/>
                  <a:invGamma/>
                </a:srgbClr>
              </a:gs>
            </a:gsLst>
            <a:lin ang="5400000" scaled="1"/>
          </a:gradFill>
          <a:ln w="9525" algn="ctr">
            <a:noFill/>
            <a:miter lim="800000"/>
            <a:headEnd/>
            <a:tailEnd/>
          </a:ln>
          <a:effectLst/>
        </p:spPr>
        <p:txBody>
          <a:bodyPr>
            <a:spAutoFit/>
          </a:bodyPr>
          <a:lstStyle/>
          <a:p>
            <a:pPr algn="ctr" eaLnBrk="0" hangingPunct="0">
              <a:spcBef>
                <a:spcPct val="20000"/>
              </a:spcBef>
              <a:defRPr/>
            </a:pPr>
            <a:r>
              <a:rPr lang="es-CO" sz="2000">
                <a:solidFill>
                  <a:schemeClr val="bg1"/>
                </a:solidFill>
                <a:effectLst>
                  <a:outerShdw blurRad="38100" dist="38100" dir="2700000" algn="tl">
                    <a:srgbClr val="000000"/>
                  </a:outerShdw>
                </a:effectLst>
                <a:latin typeface="Arial Narrow" pitchFamily="34" charset="0"/>
              </a:rPr>
              <a:t>Alcance</a:t>
            </a:r>
          </a:p>
        </p:txBody>
      </p:sp>
      <p:sp>
        <p:nvSpPr>
          <p:cNvPr id="63492" name="Rectangle 4"/>
          <p:cNvSpPr>
            <a:spLocks noChangeArrowheads="1"/>
          </p:cNvSpPr>
          <p:nvPr/>
        </p:nvSpPr>
        <p:spPr bwMode="auto">
          <a:xfrm>
            <a:off x="395288" y="1268413"/>
            <a:ext cx="3889375" cy="396875"/>
          </a:xfrm>
          <a:prstGeom prst="rect">
            <a:avLst/>
          </a:prstGeom>
          <a:gradFill rotWithShape="1">
            <a:gsLst>
              <a:gs pos="0">
                <a:srgbClr val="666699">
                  <a:gamma/>
                  <a:shade val="66667"/>
                  <a:invGamma/>
                </a:srgbClr>
              </a:gs>
              <a:gs pos="50000">
                <a:srgbClr val="666699"/>
              </a:gs>
              <a:gs pos="100000">
                <a:srgbClr val="666699">
                  <a:gamma/>
                  <a:shade val="66667"/>
                  <a:invGamma/>
                </a:srgbClr>
              </a:gs>
            </a:gsLst>
            <a:lin ang="5400000" scaled="1"/>
          </a:gradFill>
          <a:ln w="9525" algn="ctr">
            <a:noFill/>
            <a:miter lim="800000"/>
            <a:headEnd/>
            <a:tailEnd/>
          </a:ln>
          <a:effectLst/>
        </p:spPr>
        <p:txBody>
          <a:bodyPr>
            <a:spAutoFit/>
          </a:bodyPr>
          <a:lstStyle/>
          <a:p>
            <a:pPr algn="ctr" eaLnBrk="0" hangingPunct="0">
              <a:spcBef>
                <a:spcPct val="20000"/>
              </a:spcBef>
              <a:defRPr/>
            </a:pPr>
            <a:r>
              <a:rPr lang="es-CO" sz="2000">
                <a:solidFill>
                  <a:schemeClr val="bg1"/>
                </a:solidFill>
                <a:effectLst>
                  <a:outerShdw blurRad="38100" dist="38100" dir="2700000" algn="tl">
                    <a:srgbClr val="000000"/>
                  </a:outerShdw>
                </a:effectLst>
                <a:latin typeface="Arial Narrow" pitchFamily="34" charset="0"/>
              </a:rPr>
              <a:t>Objetivo</a:t>
            </a:r>
          </a:p>
        </p:txBody>
      </p:sp>
      <p:sp>
        <p:nvSpPr>
          <p:cNvPr id="236547" name="Text Box 5"/>
          <p:cNvSpPr txBox="1">
            <a:spLocks noChangeArrowheads="1"/>
          </p:cNvSpPr>
          <p:nvPr/>
        </p:nvSpPr>
        <p:spPr bwMode="auto">
          <a:xfrm>
            <a:off x="395288" y="1700213"/>
            <a:ext cx="3889375" cy="3097212"/>
          </a:xfrm>
          <a:prstGeom prst="rect">
            <a:avLst/>
          </a:prstGeom>
          <a:solidFill>
            <a:srgbClr val="B9CEE5"/>
          </a:solidFill>
          <a:ln w="25400" algn="ctr">
            <a:solidFill>
              <a:schemeClr val="accent2"/>
            </a:solidFill>
            <a:miter lim="800000"/>
            <a:headEnd/>
            <a:tailEnd/>
          </a:ln>
        </p:spPr>
        <p:txBody>
          <a:bodyPr/>
          <a:lstStyle/>
          <a:p>
            <a:pPr>
              <a:spcBef>
                <a:spcPct val="50000"/>
              </a:spcBef>
            </a:pPr>
            <a:endParaRPr lang="es-ES" sz="1600">
              <a:latin typeface="Trebuchet MS" pitchFamily="34" charset="0"/>
              <a:ea typeface="Arial Unicode MS" pitchFamily="34" charset="-128"/>
              <a:cs typeface="Arial Unicode MS" pitchFamily="34" charset="-128"/>
            </a:endParaRPr>
          </a:p>
          <a:p>
            <a:pPr>
              <a:spcBef>
                <a:spcPct val="50000"/>
              </a:spcBef>
            </a:pPr>
            <a:endParaRPr lang="es-ES" sz="1600">
              <a:latin typeface="Trebuchet MS" pitchFamily="34" charset="0"/>
              <a:ea typeface="Arial Unicode MS" pitchFamily="34" charset="-128"/>
              <a:cs typeface="Arial Unicode MS" pitchFamily="34" charset="-128"/>
            </a:endParaRPr>
          </a:p>
          <a:p>
            <a:pPr>
              <a:spcBef>
                <a:spcPct val="50000"/>
              </a:spcBef>
            </a:pPr>
            <a:endParaRPr lang="es-ES" sz="1600">
              <a:latin typeface="Trebuchet MS" pitchFamily="34" charset="0"/>
              <a:ea typeface="Arial Unicode MS" pitchFamily="34" charset="-128"/>
              <a:cs typeface="Arial Unicode MS" pitchFamily="34" charset="-128"/>
            </a:endParaRPr>
          </a:p>
          <a:p>
            <a:pPr>
              <a:spcBef>
                <a:spcPct val="50000"/>
              </a:spcBef>
            </a:pPr>
            <a:endParaRPr lang="es-ES" sz="1600">
              <a:latin typeface="Trebuchet MS" pitchFamily="34" charset="0"/>
              <a:ea typeface="Arial Unicode MS" pitchFamily="34" charset="-128"/>
              <a:cs typeface="Arial Unicode MS" pitchFamily="34" charset="-128"/>
            </a:endParaRPr>
          </a:p>
          <a:p>
            <a:pPr>
              <a:spcBef>
                <a:spcPct val="50000"/>
              </a:spcBef>
            </a:pPr>
            <a:endParaRPr lang="es-ES" sz="1600">
              <a:latin typeface="Trebuchet MS" pitchFamily="34" charset="0"/>
              <a:ea typeface="Arial Unicode MS" pitchFamily="34" charset="-128"/>
              <a:cs typeface="Arial Unicode MS" pitchFamily="34" charset="-128"/>
            </a:endParaRPr>
          </a:p>
          <a:p>
            <a:pPr>
              <a:spcBef>
                <a:spcPct val="50000"/>
              </a:spcBef>
            </a:pPr>
            <a:endParaRPr lang="es-ES" sz="1600">
              <a:latin typeface="Trebuchet MS" pitchFamily="34" charset="0"/>
              <a:ea typeface="Arial Unicode MS" pitchFamily="34" charset="-128"/>
              <a:cs typeface="Arial Unicode MS" pitchFamily="34" charset="-128"/>
            </a:endParaRPr>
          </a:p>
          <a:p>
            <a:pPr>
              <a:spcBef>
                <a:spcPct val="50000"/>
              </a:spcBef>
            </a:pPr>
            <a:endParaRPr lang="es-ES" sz="1600">
              <a:latin typeface="Trebuchet MS" pitchFamily="34" charset="0"/>
              <a:ea typeface="Arial Unicode MS" pitchFamily="34" charset="-128"/>
              <a:cs typeface="Arial Unicode MS" pitchFamily="34" charset="-128"/>
            </a:endParaRPr>
          </a:p>
          <a:p>
            <a:pPr>
              <a:spcBef>
                <a:spcPct val="50000"/>
              </a:spcBef>
            </a:pPr>
            <a:endParaRPr lang="es-CO" sz="1600">
              <a:latin typeface="Trebuchet MS" pitchFamily="34" charset="0"/>
              <a:ea typeface="Arial Unicode MS" pitchFamily="34" charset="-128"/>
              <a:cs typeface="Arial Unicode MS" pitchFamily="34" charset="-128"/>
            </a:endParaRPr>
          </a:p>
        </p:txBody>
      </p:sp>
      <p:sp>
        <p:nvSpPr>
          <p:cNvPr id="236548" name="Text Box 6"/>
          <p:cNvSpPr txBox="1">
            <a:spLocks noChangeArrowheads="1"/>
          </p:cNvSpPr>
          <p:nvPr/>
        </p:nvSpPr>
        <p:spPr bwMode="auto">
          <a:xfrm>
            <a:off x="4643438" y="3987800"/>
            <a:ext cx="4176712" cy="736600"/>
          </a:xfrm>
          <a:prstGeom prst="rect">
            <a:avLst/>
          </a:prstGeom>
          <a:solidFill>
            <a:srgbClr val="B9CEE5"/>
          </a:solidFill>
          <a:ln w="25400" algn="ctr">
            <a:solidFill>
              <a:schemeClr val="accent2"/>
            </a:solidFill>
            <a:miter lim="800000"/>
            <a:headEnd/>
            <a:tailEnd/>
          </a:ln>
        </p:spPr>
        <p:txBody>
          <a:bodyPr>
            <a:spAutoFit/>
          </a:bodyPr>
          <a:lstStyle/>
          <a:p>
            <a:pPr algn="just">
              <a:lnSpc>
                <a:spcPct val="80000"/>
              </a:lnSpc>
              <a:spcBef>
                <a:spcPct val="20000"/>
              </a:spcBef>
              <a:spcAft>
                <a:spcPct val="35000"/>
              </a:spcAft>
              <a:buClr>
                <a:schemeClr val="tx1"/>
              </a:buClr>
              <a:buFont typeface="Wingdings" pitchFamily="2" charset="2"/>
              <a:buNone/>
            </a:pPr>
            <a:r>
              <a:rPr lang="es-CO" sz="1700" b="0">
                <a:latin typeface="Trebuchet MS" pitchFamily="34" charset="0"/>
                <a:ea typeface="Arial Unicode MS" pitchFamily="34" charset="-128"/>
                <a:cs typeface="Arial Unicode MS" pitchFamily="34" charset="-128"/>
              </a:rPr>
              <a:t>Cubrir a </a:t>
            </a:r>
            <a:r>
              <a:rPr lang="es-CO" sz="1700">
                <a:solidFill>
                  <a:srgbClr val="990000"/>
                </a:solidFill>
                <a:latin typeface="Trebuchet MS" pitchFamily="34" charset="0"/>
                <a:ea typeface="Arial Unicode MS" pitchFamily="34" charset="-128"/>
                <a:cs typeface="Arial Unicode MS" pitchFamily="34" charset="-128"/>
              </a:rPr>
              <a:t>un millón de adultos mayores</a:t>
            </a:r>
            <a:r>
              <a:rPr lang="es-CO" sz="1700" b="0">
                <a:latin typeface="Trebuchet MS" pitchFamily="34" charset="0"/>
                <a:ea typeface="Arial Unicode MS" pitchFamily="34" charset="-128"/>
                <a:cs typeface="Arial Unicode MS" pitchFamily="34" charset="-128"/>
              </a:rPr>
              <a:t> en programas de complemento alimentario o subsidio económico</a:t>
            </a:r>
            <a:endParaRPr lang="es-ES" sz="1700">
              <a:latin typeface="Trebuchet MS" pitchFamily="34" charset="0"/>
              <a:ea typeface="Arial Unicode MS" pitchFamily="34" charset="-128"/>
              <a:cs typeface="Arial Unicode MS" pitchFamily="34" charset="-128"/>
            </a:endParaRPr>
          </a:p>
        </p:txBody>
      </p:sp>
      <p:sp>
        <p:nvSpPr>
          <p:cNvPr id="236549" name="Text Box 8"/>
          <p:cNvSpPr txBox="1">
            <a:spLocks noChangeArrowheads="1"/>
          </p:cNvSpPr>
          <p:nvPr/>
        </p:nvSpPr>
        <p:spPr bwMode="auto">
          <a:xfrm>
            <a:off x="4643438" y="1765300"/>
            <a:ext cx="4176712" cy="942975"/>
          </a:xfrm>
          <a:prstGeom prst="rect">
            <a:avLst/>
          </a:prstGeom>
          <a:solidFill>
            <a:srgbClr val="B9CEE5"/>
          </a:solidFill>
          <a:ln w="25400" algn="ctr">
            <a:solidFill>
              <a:schemeClr val="accent2"/>
            </a:solidFill>
            <a:miter lim="800000"/>
            <a:headEnd/>
            <a:tailEnd/>
          </a:ln>
        </p:spPr>
        <p:txBody>
          <a:bodyPr>
            <a:spAutoFit/>
          </a:bodyPr>
          <a:lstStyle/>
          <a:p>
            <a:pPr algn="just">
              <a:lnSpc>
                <a:spcPct val="80000"/>
              </a:lnSpc>
              <a:spcBef>
                <a:spcPct val="20000"/>
              </a:spcBef>
              <a:spcAft>
                <a:spcPct val="35000"/>
              </a:spcAft>
              <a:buClr>
                <a:schemeClr val="tx1"/>
              </a:buClr>
              <a:buFont typeface="Wingdings" pitchFamily="2" charset="2"/>
              <a:buNone/>
            </a:pPr>
            <a:r>
              <a:rPr lang="es-ES" sz="1700" b="0">
                <a:solidFill>
                  <a:srgbClr val="000000"/>
                </a:solidFill>
                <a:latin typeface="Trebuchet MS" pitchFamily="34" charset="0"/>
                <a:ea typeface="Arial Unicode MS" pitchFamily="34" charset="-128"/>
                <a:cs typeface="Arial Unicode MS" pitchFamily="34" charset="-128"/>
              </a:rPr>
              <a:t>Aumento de cobertura de los programas de la conserjería de programas especiales: </a:t>
            </a:r>
            <a:r>
              <a:rPr lang="es-ES" sz="1700">
                <a:solidFill>
                  <a:srgbClr val="990000"/>
                </a:solidFill>
                <a:latin typeface="Trebuchet MS" pitchFamily="34" charset="0"/>
                <a:ea typeface="Arial Unicode MS" pitchFamily="34" charset="-128"/>
                <a:cs typeface="Arial Unicode MS" pitchFamily="34" charset="-128"/>
              </a:rPr>
              <a:t>Discapacidad, niñez, salud sexual y reproductiva</a:t>
            </a:r>
          </a:p>
        </p:txBody>
      </p:sp>
      <p:sp>
        <p:nvSpPr>
          <p:cNvPr id="236550" name="Text Box 12"/>
          <p:cNvSpPr txBox="1">
            <a:spLocks noChangeArrowheads="1"/>
          </p:cNvSpPr>
          <p:nvPr/>
        </p:nvSpPr>
        <p:spPr bwMode="auto">
          <a:xfrm>
            <a:off x="4643438" y="2846388"/>
            <a:ext cx="4176712" cy="942975"/>
          </a:xfrm>
          <a:prstGeom prst="rect">
            <a:avLst/>
          </a:prstGeom>
          <a:solidFill>
            <a:srgbClr val="B9CEE5"/>
          </a:solidFill>
          <a:ln w="25400" algn="ctr">
            <a:solidFill>
              <a:schemeClr val="accent2"/>
            </a:solidFill>
            <a:miter lim="800000"/>
            <a:headEnd/>
            <a:tailEnd/>
          </a:ln>
        </p:spPr>
        <p:txBody>
          <a:bodyPr>
            <a:spAutoFit/>
          </a:bodyPr>
          <a:lstStyle/>
          <a:p>
            <a:pPr algn="just">
              <a:lnSpc>
                <a:spcPct val="80000"/>
              </a:lnSpc>
              <a:spcBef>
                <a:spcPct val="20000"/>
              </a:spcBef>
              <a:spcAft>
                <a:spcPct val="35000"/>
              </a:spcAft>
              <a:buClr>
                <a:schemeClr val="tx1"/>
              </a:buClr>
              <a:buFont typeface="Wingdings" pitchFamily="2" charset="2"/>
              <a:buNone/>
            </a:pPr>
            <a:r>
              <a:rPr lang="es-CO" sz="1700" b="0">
                <a:latin typeface="Trebuchet MS" pitchFamily="34" charset="0"/>
                <a:ea typeface="Arial Unicode MS" pitchFamily="34" charset="-128"/>
                <a:cs typeface="Arial Unicode MS" pitchFamily="34" charset="-128"/>
              </a:rPr>
              <a:t>Mantener la cobertura de los programas de bienestar social del ICBF: </a:t>
            </a:r>
            <a:r>
              <a:rPr lang="es-CO" sz="1700">
                <a:solidFill>
                  <a:srgbClr val="990000"/>
                </a:solidFill>
                <a:latin typeface="Trebuchet MS" pitchFamily="34" charset="0"/>
                <a:ea typeface="Arial Unicode MS" pitchFamily="34" charset="-128"/>
                <a:cs typeface="Arial Unicode MS" pitchFamily="34" charset="-128"/>
              </a:rPr>
              <a:t>Desayunos infantiles, restaurantes escolares, hogares comunitarios de bienestar</a:t>
            </a:r>
            <a:r>
              <a:rPr lang="es-CO" sz="1700" b="0">
                <a:latin typeface="Trebuchet MS" pitchFamily="34" charset="0"/>
                <a:ea typeface="Arial Unicode MS" pitchFamily="34" charset="-128"/>
                <a:cs typeface="Arial Unicode MS" pitchFamily="34" charset="-128"/>
              </a:rPr>
              <a:t>.</a:t>
            </a:r>
            <a:endParaRPr lang="es-ES" sz="1700" b="0">
              <a:latin typeface="Trebuchet MS" pitchFamily="34" charset="0"/>
              <a:ea typeface="Arial Unicode MS" pitchFamily="34" charset="-128"/>
              <a:cs typeface="Arial Unicode MS" pitchFamily="34" charset="-128"/>
            </a:endParaRPr>
          </a:p>
        </p:txBody>
      </p:sp>
      <p:sp>
        <p:nvSpPr>
          <p:cNvPr id="63501" name="AutoShape 13"/>
          <p:cNvSpPr>
            <a:spLocks noChangeArrowheads="1"/>
          </p:cNvSpPr>
          <p:nvPr/>
        </p:nvSpPr>
        <p:spPr bwMode="auto">
          <a:xfrm>
            <a:off x="4140200" y="6021388"/>
            <a:ext cx="1427163" cy="296862"/>
          </a:xfrm>
          <a:prstGeom prst="homePlate">
            <a:avLst>
              <a:gd name="adj" fmla="val 125128"/>
            </a:avLst>
          </a:prstGeom>
          <a:solidFill>
            <a:srgbClr val="666699"/>
          </a:solidFill>
          <a:ln w="25400" algn="ctr">
            <a:solidFill>
              <a:srgbClr val="000080"/>
            </a:solidFill>
            <a:miter lim="800000"/>
            <a:headEnd/>
            <a:tailEnd/>
          </a:ln>
          <a:effectLst/>
        </p:spPr>
        <p:txBody>
          <a:bodyPr anchor="ctr"/>
          <a:lstStyle/>
          <a:p>
            <a:pPr algn="ctr">
              <a:defRPr/>
            </a:pPr>
            <a:r>
              <a:rPr lang="es-E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2002</a:t>
            </a:r>
            <a:endPar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63502" name="AutoShape 14"/>
          <p:cNvSpPr>
            <a:spLocks noChangeArrowheads="1"/>
          </p:cNvSpPr>
          <p:nvPr/>
        </p:nvSpPr>
        <p:spPr bwMode="auto">
          <a:xfrm>
            <a:off x="5795963" y="6021388"/>
            <a:ext cx="1441450" cy="287337"/>
          </a:xfrm>
          <a:prstGeom prst="chevron">
            <a:avLst>
              <a:gd name="adj" fmla="val 125414"/>
            </a:avLst>
          </a:prstGeom>
          <a:solidFill>
            <a:srgbClr val="666699"/>
          </a:solidFill>
          <a:ln w="25400" algn="ctr">
            <a:solidFill>
              <a:srgbClr val="000080"/>
            </a:solidFill>
            <a:miter lim="800000"/>
            <a:headEnd/>
            <a:tailEnd/>
          </a:ln>
          <a:effectLst/>
        </p:spPr>
        <p:txBody>
          <a:bodyPr anchor="ctr"/>
          <a:lstStyle/>
          <a:p>
            <a:pPr algn="ctr">
              <a:defRPr/>
            </a:pPr>
            <a:r>
              <a:rPr lang="es-E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Actual</a:t>
            </a:r>
            <a:endPar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63503" name="AutoShape 15"/>
          <p:cNvSpPr>
            <a:spLocks noChangeArrowheads="1"/>
          </p:cNvSpPr>
          <p:nvPr/>
        </p:nvSpPr>
        <p:spPr bwMode="auto">
          <a:xfrm>
            <a:off x="7451725" y="6021388"/>
            <a:ext cx="1366838" cy="284162"/>
          </a:xfrm>
          <a:prstGeom prst="chevron">
            <a:avLst>
              <a:gd name="adj" fmla="val 120251"/>
            </a:avLst>
          </a:prstGeom>
          <a:solidFill>
            <a:srgbClr val="666699"/>
          </a:solidFill>
          <a:ln w="25400" algn="ctr">
            <a:solidFill>
              <a:srgbClr val="000080"/>
            </a:solidFill>
            <a:miter lim="800000"/>
            <a:headEnd/>
            <a:tailEnd/>
          </a:ln>
          <a:effectLst/>
        </p:spPr>
        <p:txBody>
          <a:bodyPr anchor="ctr"/>
          <a:lstStyle/>
          <a:p>
            <a:pPr algn="ctr">
              <a:defRPr/>
            </a:pPr>
            <a:r>
              <a:rPr lang="es-E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    2010</a:t>
            </a:r>
            <a:endPar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63504" name="Text Box 16"/>
          <p:cNvSpPr txBox="1">
            <a:spLocks noChangeArrowheads="1"/>
          </p:cNvSpPr>
          <p:nvPr/>
        </p:nvSpPr>
        <p:spPr bwMode="auto">
          <a:xfrm>
            <a:off x="395288" y="6021388"/>
            <a:ext cx="3600450" cy="287337"/>
          </a:xfrm>
          <a:prstGeom prst="rect">
            <a:avLst/>
          </a:prstGeom>
          <a:solidFill>
            <a:srgbClr val="666699"/>
          </a:solidFill>
          <a:ln w="25400" algn="ctr">
            <a:solidFill>
              <a:schemeClr val="accent2"/>
            </a:solidFill>
            <a:miter lim="800000"/>
            <a:headEnd/>
            <a:tailEnd/>
          </a:ln>
          <a:effectLst/>
        </p:spPr>
        <p:txBody>
          <a:bodyPr/>
          <a:lstStyle/>
          <a:p>
            <a:pPr algn="ctr">
              <a:spcBef>
                <a:spcPct val="50000"/>
              </a:spcBef>
              <a:defRPr/>
            </a:pPr>
            <a:r>
              <a:rPr lang="es-ES"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META</a:t>
            </a:r>
            <a:endParaRPr lang="es-CO" sz="12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236555" name="Text Box 17"/>
          <p:cNvSpPr txBox="1">
            <a:spLocks noChangeArrowheads="1"/>
          </p:cNvSpPr>
          <p:nvPr/>
        </p:nvSpPr>
        <p:spPr bwMode="auto">
          <a:xfrm>
            <a:off x="395288" y="5300663"/>
            <a:ext cx="3600450" cy="287337"/>
          </a:xfrm>
          <a:prstGeom prst="rect">
            <a:avLst/>
          </a:prstGeom>
          <a:solidFill>
            <a:srgbClr val="CCECFF"/>
          </a:solidFill>
          <a:ln w="25400" algn="ctr">
            <a:solidFill>
              <a:schemeClr val="accent2"/>
            </a:solidFill>
            <a:miter lim="800000"/>
            <a:headEnd/>
            <a:tailEnd/>
          </a:ln>
        </p:spPr>
        <p:txBody>
          <a:bodyPr/>
          <a:lstStyle/>
          <a:p>
            <a:pPr>
              <a:spcBef>
                <a:spcPct val="20000"/>
              </a:spcBef>
            </a:pPr>
            <a:r>
              <a:rPr lang="es-CO" sz="1200">
                <a:solidFill>
                  <a:schemeClr val="accent2"/>
                </a:solidFill>
                <a:latin typeface="Trebuchet MS" pitchFamily="34" charset="0"/>
                <a:ea typeface="Arial Unicode MS" pitchFamily="34" charset="-128"/>
                <a:cs typeface="Arial Unicode MS" pitchFamily="34" charset="-128"/>
              </a:rPr>
              <a:t>Beneficiarios - Familias en Acción (familias)</a:t>
            </a:r>
          </a:p>
        </p:txBody>
      </p:sp>
      <p:sp>
        <p:nvSpPr>
          <p:cNvPr id="236556" name="Text Box 18"/>
          <p:cNvSpPr txBox="1">
            <a:spLocks noChangeArrowheads="1"/>
          </p:cNvSpPr>
          <p:nvPr/>
        </p:nvSpPr>
        <p:spPr bwMode="auto">
          <a:xfrm>
            <a:off x="4140200" y="5300663"/>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CO" sz="1200">
                <a:solidFill>
                  <a:schemeClr val="accent2"/>
                </a:solidFill>
                <a:latin typeface="Trebuchet MS" pitchFamily="34" charset="0"/>
                <a:ea typeface="Arial Unicode MS" pitchFamily="34" charset="-128"/>
                <a:cs typeface="Arial Unicode MS" pitchFamily="34" charset="-128"/>
              </a:rPr>
              <a:t>320.716</a:t>
            </a:r>
          </a:p>
        </p:txBody>
      </p:sp>
      <p:sp>
        <p:nvSpPr>
          <p:cNvPr id="236557" name="Text Box 19"/>
          <p:cNvSpPr txBox="1">
            <a:spLocks noChangeArrowheads="1"/>
          </p:cNvSpPr>
          <p:nvPr/>
        </p:nvSpPr>
        <p:spPr bwMode="auto">
          <a:xfrm>
            <a:off x="5724525" y="5300663"/>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ES" sz="1200">
                <a:solidFill>
                  <a:schemeClr val="accent2"/>
                </a:solidFill>
                <a:latin typeface="Trebuchet MS" pitchFamily="34" charset="0"/>
                <a:ea typeface="Arial Unicode MS" pitchFamily="34" charset="-128"/>
                <a:cs typeface="Arial Unicode MS" pitchFamily="34" charset="-128"/>
              </a:rPr>
              <a:t>2.570.202</a:t>
            </a: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236558" name="Text Box 20"/>
          <p:cNvSpPr txBox="1">
            <a:spLocks noChangeArrowheads="1"/>
          </p:cNvSpPr>
          <p:nvPr/>
        </p:nvSpPr>
        <p:spPr bwMode="auto">
          <a:xfrm>
            <a:off x="7380288" y="5300663"/>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CO" sz="1200">
                <a:solidFill>
                  <a:schemeClr val="accent2"/>
                </a:solidFill>
                <a:latin typeface="Trebuchet MS" pitchFamily="34" charset="0"/>
                <a:ea typeface="Arial Unicode MS" pitchFamily="34" charset="-128"/>
                <a:cs typeface="Arial Unicode MS" pitchFamily="34" charset="-128"/>
              </a:rPr>
              <a:t>3.000.000</a:t>
            </a:r>
          </a:p>
        </p:txBody>
      </p:sp>
      <p:sp>
        <p:nvSpPr>
          <p:cNvPr id="236559" name="Text Box 21"/>
          <p:cNvSpPr txBox="1">
            <a:spLocks noChangeArrowheads="1"/>
          </p:cNvSpPr>
          <p:nvPr/>
        </p:nvSpPr>
        <p:spPr bwMode="auto">
          <a:xfrm>
            <a:off x="395288" y="5661025"/>
            <a:ext cx="3600450" cy="287338"/>
          </a:xfrm>
          <a:prstGeom prst="rect">
            <a:avLst/>
          </a:prstGeom>
          <a:solidFill>
            <a:srgbClr val="CCECFF"/>
          </a:solidFill>
          <a:ln w="25400" algn="ctr">
            <a:solidFill>
              <a:schemeClr val="accent2"/>
            </a:solidFill>
            <a:miter lim="800000"/>
            <a:headEnd/>
            <a:tailEnd/>
          </a:ln>
        </p:spPr>
        <p:txBody>
          <a:bodyPr/>
          <a:lstStyle/>
          <a:p>
            <a:pPr>
              <a:spcBef>
                <a:spcPct val="20000"/>
              </a:spcBef>
            </a:pPr>
            <a:r>
              <a:rPr lang="es-ES" sz="1200">
                <a:solidFill>
                  <a:schemeClr val="accent2"/>
                </a:solidFill>
                <a:latin typeface="Trebuchet MS" pitchFamily="34" charset="0"/>
                <a:ea typeface="Arial Unicode MS" pitchFamily="34" charset="-128"/>
                <a:cs typeface="Arial Unicode MS" pitchFamily="34" charset="-128"/>
              </a:rPr>
              <a:t>Subsidios para el Adulto Mayor</a:t>
            </a:r>
            <a:endParaRPr lang="es-CO" sz="1200">
              <a:solidFill>
                <a:schemeClr val="accent2"/>
              </a:solidFill>
              <a:latin typeface="Trebuchet MS" pitchFamily="34" charset="0"/>
              <a:ea typeface="Arial Unicode MS" pitchFamily="34" charset="-128"/>
              <a:cs typeface="Arial Unicode MS" pitchFamily="34" charset="-128"/>
            </a:endParaRPr>
          </a:p>
        </p:txBody>
      </p:sp>
      <p:sp>
        <p:nvSpPr>
          <p:cNvPr id="236560" name="Text Box 22"/>
          <p:cNvSpPr txBox="1">
            <a:spLocks noChangeArrowheads="1"/>
          </p:cNvSpPr>
          <p:nvPr/>
        </p:nvSpPr>
        <p:spPr bwMode="auto">
          <a:xfrm>
            <a:off x="4140200" y="5661025"/>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CO" sz="1200">
                <a:solidFill>
                  <a:schemeClr val="accent2"/>
                </a:solidFill>
                <a:latin typeface="Trebuchet MS" pitchFamily="34" charset="0"/>
                <a:ea typeface="Arial Unicode MS" pitchFamily="34" charset="-128"/>
                <a:cs typeface="Arial Unicode MS" pitchFamily="34" charset="-128"/>
              </a:rPr>
              <a:t>25.710</a:t>
            </a:r>
          </a:p>
        </p:txBody>
      </p:sp>
      <p:sp>
        <p:nvSpPr>
          <p:cNvPr id="236561" name="Text Box 23"/>
          <p:cNvSpPr txBox="1">
            <a:spLocks noChangeArrowheads="1"/>
          </p:cNvSpPr>
          <p:nvPr/>
        </p:nvSpPr>
        <p:spPr bwMode="auto">
          <a:xfrm>
            <a:off x="5724525" y="5661025"/>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CO" sz="1200">
                <a:solidFill>
                  <a:schemeClr val="accent2"/>
                </a:solidFill>
                <a:latin typeface="Trebuchet MS" pitchFamily="34" charset="0"/>
                <a:ea typeface="Arial Unicode MS" pitchFamily="34" charset="-128"/>
                <a:cs typeface="Arial Unicode MS" pitchFamily="34" charset="-128"/>
              </a:rPr>
              <a:t>967.186</a:t>
            </a:r>
          </a:p>
        </p:txBody>
      </p:sp>
      <p:sp>
        <p:nvSpPr>
          <p:cNvPr id="236562" name="Text Box 24"/>
          <p:cNvSpPr txBox="1">
            <a:spLocks noChangeArrowheads="1"/>
          </p:cNvSpPr>
          <p:nvPr/>
        </p:nvSpPr>
        <p:spPr bwMode="auto">
          <a:xfrm>
            <a:off x="7380288" y="5661025"/>
            <a:ext cx="1441450" cy="301625"/>
          </a:xfrm>
          <a:prstGeom prst="rect">
            <a:avLst/>
          </a:prstGeom>
          <a:solidFill>
            <a:srgbClr val="CCECFF"/>
          </a:solidFill>
          <a:ln w="25400" algn="ctr">
            <a:solidFill>
              <a:schemeClr val="accent2"/>
            </a:solidFill>
            <a:miter lim="800000"/>
            <a:headEnd/>
            <a:tailEnd/>
          </a:ln>
        </p:spPr>
        <p:txBody>
          <a:bodyPr/>
          <a:lstStyle/>
          <a:p>
            <a:pPr algn="ctr">
              <a:spcBef>
                <a:spcPct val="50000"/>
              </a:spcBef>
            </a:pPr>
            <a:r>
              <a:rPr lang="es-CO" sz="1200">
                <a:solidFill>
                  <a:schemeClr val="accent2"/>
                </a:solidFill>
                <a:latin typeface="Trebuchet MS" pitchFamily="34" charset="0"/>
                <a:ea typeface="Arial Unicode MS" pitchFamily="34" charset="-128"/>
                <a:cs typeface="Arial Unicode MS" pitchFamily="34" charset="-128"/>
              </a:rPr>
              <a:t>1.000.000</a:t>
            </a:r>
          </a:p>
        </p:txBody>
      </p:sp>
      <p:sp>
        <p:nvSpPr>
          <p:cNvPr id="236563" name="Text Box 20"/>
          <p:cNvSpPr txBox="1">
            <a:spLocks noChangeArrowheads="1"/>
          </p:cNvSpPr>
          <p:nvPr/>
        </p:nvSpPr>
        <p:spPr bwMode="auto">
          <a:xfrm>
            <a:off x="395288" y="4941888"/>
            <a:ext cx="3600450" cy="287337"/>
          </a:xfrm>
          <a:prstGeom prst="rect">
            <a:avLst/>
          </a:prstGeom>
          <a:solidFill>
            <a:srgbClr val="CCECFF"/>
          </a:solidFill>
          <a:ln w="25400" algn="ctr">
            <a:solidFill>
              <a:schemeClr val="accent2"/>
            </a:solidFill>
            <a:miter lim="800000"/>
            <a:headEnd/>
            <a:tailEnd/>
          </a:ln>
        </p:spPr>
        <p:txBody>
          <a:bodyPr/>
          <a:lstStyle/>
          <a:p>
            <a:pPr>
              <a:spcBef>
                <a:spcPct val="20000"/>
              </a:spcBef>
            </a:pPr>
            <a:r>
              <a:rPr lang="en-US" sz="1200">
                <a:solidFill>
                  <a:schemeClr val="accent2"/>
                </a:solidFill>
                <a:latin typeface="Trebuchet MS" pitchFamily="34" charset="0"/>
                <a:ea typeface="Arial Unicode MS" pitchFamily="34" charset="-128"/>
                <a:cs typeface="Arial Unicode MS" pitchFamily="34" charset="-128"/>
              </a:rPr>
              <a:t>Beneficiarios programas ICBF*</a:t>
            </a:r>
          </a:p>
          <a:p>
            <a:pPr>
              <a:spcBef>
                <a:spcPct val="20000"/>
              </a:spcBef>
            </a:pPr>
            <a:endParaRPr lang="en-US" sz="1200">
              <a:solidFill>
                <a:schemeClr val="accent2"/>
              </a:solidFill>
              <a:latin typeface="Trebuchet MS" pitchFamily="34" charset="0"/>
              <a:ea typeface="Arial Unicode MS" pitchFamily="34" charset="-128"/>
              <a:cs typeface="Arial Unicode MS" pitchFamily="34" charset="-128"/>
            </a:endParaRPr>
          </a:p>
        </p:txBody>
      </p:sp>
      <p:sp>
        <p:nvSpPr>
          <p:cNvPr id="236564" name="Text Box 21"/>
          <p:cNvSpPr txBox="1">
            <a:spLocks noChangeArrowheads="1"/>
          </p:cNvSpPr>
          <p:nvPr/>
        </p:nvSpPr>
        <p:spPr bwMode="auto">
          <a:xfrm>
            <a:off x="4140200" y="4941888"/>
            <a:ext cx="1441450" cy="301625"/>
          </a:xfrm>
          <a:prstGeom prst="rect">
            <a:avLst/>
          </a:prstGeom>
          <a:solidFill>
            <a:srgbClr val="CCECFF"/>
          </a:solidFill>
          <a:ln w="25400" algn="ctr">
            <a:solidFill>
              <a:schemeClr val="accent2"/>
            </a:solidFill>
            <a:miter lim="800000"/>
            <a:headEnd/>
            <a:tailEnd/>
          </a:ln>
        </p:spPr>
        <p:txBody>
          <a:bodyPr/>
          <a:lstStyle/>
          <a:p>
            <a:pPr algn="ctr">
              <a:spcBef>
                <a:spcPct val="20000"/>
              </a:spcBef>
            </a:pPr>
            <a:r>
              <a:rPr lang="en-US" sz="1200">
                <a:solidFill>
                  <a:schemeClr val="accent2"/>
                </a:solidFill>
                <a:latin typeface="Trebuchet MS" pitchFamily="34" charset="0"/>
                <a:ea typeface="Arial Unicode MS" pitchFamily="34" charset="-128"/>
                <a:cs typeface="Arial Unicode MS" pitchFamily="34" charset="-128"/>
              </a:rPr>
              <a:t>n.a</a:t>
            </a:r>
          </a:p>
        </p:txBody>
      </p:sp>
      <p:sp>
        <p:nvSpPr>
          <p:cNvPr id="236565" name="Text Box 22"/>
          <p:cNvSpPr txBox="1">
            <a:spLocks noChangeArrowheads="1"/>
          </p:cNvSpPr>
          <p:nvPr/>
        </p:nvSpPr>
        <p:spPr bwMode="auto">
          <a:xfrm>
            <a:off x="5724525" y="4941888"/>
            <a:ext cx="1441450" cy="301625"/>
          </a:xfrm>
          <a:prstGeom prst="rect">
            <a:avLst/>
          </a:prstGeom>
          <a:solidFill>
            <a:srgbClr val="CCECFF"/>
          </a:solidFill>
          <a:ln w="25400" algn="ctr">
            <a:solidFill>
              <a:schemeClr val="accent2"/>
            </a:solidFill>
            <a:miter lim="800000"/>
            <a:headEnd/>
            <a:tailEnd/>
          </a:ln>
        </p:spPr>
        <p:txBody>
          <a:bodyPr/>
          <a:lstStyle/>
          <a:p>
            <a:pPr algn="ctr">
              <a:spcBef>
                <a:spcPct val="20000"/>
              </a:spcBef>
            </a:pPr>
            <a:r>
              <a:rPr lang="en-US" sz="1200">
                <a:solidFill>
                  <a:schemeClr val="accent2"/>
                </a:solidFill>
                <a:latin typeface="Trebuchet MS" pitchFamily="34" charset="0"/>
                <a:ea typeface="Arial Unicode MS" pitchFamily="34" charset="-128"/>
                <a:cs typeface="Arial Unicode MS" pitchFamily="34" charset="-128"/>
              </a:rPr>
              <a:t>6.398.033</a:t>
            </a:r>
          </a:p>
        </p:txBody>
      </p:sp>
      <p:sp>
        <p:nvSpPr>
          <p:cNvPr id="236566" name="Text Box 23"/>
          <p:cNvSpPr txBox="1">
            <a:spLocks noChangeArrowheads="1"/>
          </p:cNvSpPr>
          <p:nvPr/>
        </p:nvSpPr>
        <p:spPr bwMode="auto">
          <a:xfrm>
            <a:off x="7380288" y="4927600"/>
            <a:ext cx="1441450" cy="301625"/>
          </a:xfrm>
          <a:prstGeom prst="rect">
            <a:avLst/>
          </a:prstGeom>
          <a:solidFill>
            <a:srgbClr val="CCECFF"/>
          </a:solidFill>
          <a:ln w="25400" algn="ctr">
            <a:solidFill>
              <a:schemeClr val="accent2"/>
            </a:solidFill>
            <a:miter lim="800000"/>
            <a:headEnd/>
            <a:tailEnd/>
          </a:ln>
        </p:spPr>
        <p:txBody>
          <a:bodyPr/>
          <a:lstStyle/>
          <a:p>
            <a:pPr algn="ctr">
              <a:spcBef>
                <a:spcPct val="20000"/>
              </a:spcBef>
            </a:pPr>
            <a:r>
              <a:rPr lang="en-US" sz="1200">
                <a:solidFill>
                  <a:schemeClr val="accent2"/>
                </a:solidFill>
                <a:latin typeface="Trebuchet MS" pitchFamily="34" charset="0"/>
                <a:ea typeface="Arial Unicode MS" pitchFamily="34" charset="-128"/>
                <a:cs typeface="Arial Unicode MS" pitchFamily="34" charset="-128"/>
              </a:rPr>
              <a:t>6.363.532</a:t>
            </a:r>
          </a:p>
        </p:txBody>
      </p:sp>
      <p:sp>
        <p:nvSpPr>
          <p:cNvPr id="61451" name="Text Box 11"/>
          <p:cNvSpPr txBox="1">
            <a:spLocks noChangeArrowheads="1"/>
          </p:cNvSpPr>
          <p:nvPr/>
        </p:nvSpPr>
        <p:spPr bwMode="auto">
          <a:xfrm>
            <a:off x="3563938" y="260350"/>
            <a:ext cx="2593975" cy="701675"/>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ES" sz="240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rPr>
              <a:t>Promoción Social</a:t>
            </a:r>
            <a:endParaRPr lang="es-CO" sz="240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sp>
        <p:nvSpPr>
          <p:cNvPr id="2" name="Text Box 11"/>
          <p:cNvSpPr txBox="1">
            <a:spLocks noChangeArrowheads="1"/>
          </p:cNvSpPr>
          <p:nvPr/>
        </p:nvSpPr>
        <p:spPr bwMode="auto">
          <a:xfrm>
            <a:off x="6189663" y="333375"/>
            <a:ext cx="2954337" cy="555625"/>
          </a:xfrm>
          <a:prstGeom prst="rect">
            <a:avLst/>
          </a:prstGeom>
          <a:solidFill>
            <a:schemeClr val="bg1"/>
          </a:solidFill>
          <a:ln w="25400" algn="ctr">
            <a:solidFill>
              <a:schemeClr val="tx1"/>
            </a:solidFill>
            <a:miter lim="800000"/>
            <a:headEnd/>
            <a:tailEnd/>
          </a:ln>
        </p:spPr>
        <p:txBody>
          <a:bodyPr>
            <a:spAutoFit/>
          </a:bodyPr>
          <a:lstStyle/>
          <a:p>
            <a:pPr>
              <a:lnSpc>
                <a:spcPct val="80000"/>
              </a:lnSpc>
              <a:spcBef>
                <a:spcPct val="50000"/>
              </a:spcBef>
              <a:defRPr/>
            </a:pPr>
            <a:r>
              <a:rPr lang="es-ES">
                <a:effectLst>
                  <a:outerShdw blurRad="38100" dist="38100" dir="2700000" algn="tl">
                    <a:srgbClr val="C0C0C0"/>
                  </a:outerShdw>
                </a:effectLst>
                <a:latin typeface="Trebuchet MS" pitchFamily="34" charset="0"/>
                <a:ea typeface="Arial Unicode MS" pitchFamily="34" charset="-128"/>
                <a:cs typeface="Arial Unicode MS" pitchFamily="34" charset="-128"/>
              </a:rPr>
              <a:t>Otros programas de promoción social</a:t>
            </a:r>
            <a:endParaRPr lang="es-CO">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pic>
        <p:nvPicPr>
          <p:cNvPr id="236569" name="Picture 31" descr="img-adulto-mayor2"/>
          <p:cNvPicPr>
            <a:picLocks noChangeAspect="1" noChangeArrowheads="1"/>
          </p:cNvPicPr>
          <p:nvPr/>
        </p:nvPicPr>
        <p:blipFill>
          <a:blip r:embed="rId3" cstate="print"/>
          <a:srcRect/>
          <a:stretch>
            <a:fillRect/>
          </a:stretch>
        </p:blipFill>
        <p:spPr bwMode="auto">
          <a:xfrm>
            <a:off x="611188" y="1916113"/>
            <a:ext cx="1317625" cy="1584325"/>
          </a:xfrm>
          <a:prstGeom prst="rect">
            <a:avLst/>
          </a:prstGeom>
          <a:noFill/>
          <a:ln w="9525">
            <a:noFill/>
            <a:miter lim="800000"/>
            <a:headEnd/>
            <a:tailEnd/>
          </a:ln>
        </p:spPr>
      </p:pic>
      <p:pic>
        <p:nvPicPr>
          <p:cNvPr id="236570" name="Picture 33" descr="315642_gruponinos"/>
          <p:cNvPicPr>
            <a:picLocks noChangeAspect="1" noChangeArrowheads="1"/>
          </p:cNvPicPr>
          <p:nvPr/>
        </p:nvPicPr>
        <p:blipFill>
          <a:blip r:embed="rId4" cstate="print"/>
          <a:srcRect/>
          <a:stretch>
            <a:fillRect/>
          </a:stretch>
        </p:blipFill>
        <p:spPr bwMode="auto">
          <a:xfrm>
            <a:off x="1908175" y="1916113"/>
            <a:ext cx="2087563" cy="1584325"/>
          </a:xfrm>
          <a:prstGeom prst="rect">
            <a:avLst/>
          </a:prstGeom>
          <a:noFill/>
          <a:ln w="9525">
            <a:noFill/>
            <a:miter lim="800000"/>
            <a:headEnd/>
            <a:tailEnd/>
          </a:ln>
        </p:spPr>
      </p:pic>
      <p:pic>
        <p:nvPicPr>
          <p:cNvPr id="236571" name="Picture 35" descr="cd639f051_a"/>
          <p:cNvPicPr>
            <a:picLocks noChangeAspect="1" noChangeArrowheads="1"/>
          </p:cNvPicPr>
          <p:nvPr/>
        </p:nvPicPr>
        <p:blipFill>
          <a:blip r:embed="rId5" cstate="print"/>
          <a:srcRect/>
          <a:stretch>
            <a:fillRect/>
          </a:stretch>
        </p:blipFill>
        <p:spPr bwMode="auto">
          <a:xfrm>
            <a:off x="611188" y="3500438"/>
            <a:ext cx="1873250" cy="1223962"/>
          </a:xfrm>
          <a:prstGeom prst="rect">
            <a:avLst/>
          </a:prstGeom>
          <a:noFill/>
          <a:ln w="9525">
            <a:noFill/>
            <a:miter lim="800000"/>
            <a:headEnd/>
            <a:tailEnd/>
          </a:ln>
        </p:spPr>
      </p:pic>
      <p:pic>
        <p:nvPicPr>
          <p:cNvPr id="236572" name="Picture 37" descr="511030764_346491625f"/>
          <p:cNvPicPr>
            <a:picLocks noChangeAspect="1" noChangeArrowheads="1"/>
          </p:cNvPicPr>
          <p:nvPr/>
        </p:nvPicPr>
        <p:blipFill>
          <a:blip r:embed="rId6" cstate="print"/>
          <a:srcRect/>
          <a:stretch>
            <a:fillRect/>
          </a:stretch>
        </p:blipFill>
        <p:spPr bwMode="auto">
          <a:xfrm>
            <a:off x="2484438" y="3500438"/>
            <a:ext cx="1511300" cy="1223962"/>
          </a:xfrm>
          <a:prstGeom prst="rect">
            <a:avLst/>
          </a:prstGeom>
          <a:noFill/>
          <a:ln w="9525">
            <a:noFill/>
            <a:miter lim="800000"/>
            <a:headEnd/>
            <a:tailEnd/>
          </a:ln>
        </p:spPr>
      </p:pic>
      <p:sp>
        <p:nvSpPr>
          <p:cNvPr id="236573" name="Rectangle 30"/>
          <p:cNvSpPr>
            <a:spLocks noChangeArrowheads="1"/>
          </p:cNvSpPr>
          <p:nvPr/>
        </p:nvSpPr>
        <p:spPr bwMode="auto">
          <a:xfrm>
            <a:off x="7885113" y="6308725"/>
            <a:ext cx="882650" cy="366713"/>
          </a:xfrm>
          <a:prstGeom prst="rect">
            <a:avLst/>
          </a:prstGeom>
          <a:noFill/>
          <a:ln w="9525">
            <a:noFill/>
            <a:miter lim="800000"/>
            <a:headEnd/>
            <a:tailEnd/>
          </a:ln>
        </p:spPr>
        <p:txBody>
          <a:bodyPr>
            <a:spAutoFit/>
          </a:bodyPr>
          <a:lstStyle/>
          <a:p>
            <a:r>
              <a:rPr lang="es-CO">
                <a:solidFill>
                  <a:srgbClr val="CC0000"/>
                </a:solidFill>
                <a:hlinkClick r:id="rId7" action="ppaction://hlinksldjump"/>
              </a:rPr>
              <a:t>Volver</a:t>
            </a:r>
            <a:endParaRPr lang="es-ES">
              <a:solidFill>
                <a:srgbClr val="CC00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ChangeArrowheads="1"/>
          </p:cNvSpPr>
          <p:nvPr/>
        </p:nvSpPr>
        <p:spPr bwMode="auto">
          <a:xfrm>
            <a:off x="3286125" y="0"/>
            <a:ext cx="5857875" cy="1143000"/>
          </a:xfrm>
          <a:prstGeom prst="rect">
            <a:avLst/>
          </a:prstGeom>
          <a:solidFill>
            <a:schemeClr val="bg1"/>
          </a:solidFill>
          <a:ln w="38100">
            <a:solidFill>
              <a:srgbClr val="000000"/>
            </a:solidFill>
            <a:miter lim="800000"/>
            <a:headEnd/>
            <a:tailEnd/>
          </a:ln>
        </p:spPr>
        <p:txBody>
          <a:bodyPr anchor="ctr"/>
          <a:lstStyle/>
          <a:p>
            <a:pPr algn="ctr">
              <a:lnSpc>
                <a:spcPct val="80000"/>
              </a:lnSpc>
            </a:pPr>
            <a:r>
              <a:rPr lang="es-MX" sz="2800">
                <a:solidFill>
                  <a:srgbClr val="000000"/>
                </a:solidFill>
                <a:latin typeface="Trebuchet MS" pitchFamily="34" charset="0"/>
              </a:rPr>
              <a:t>3. AVANCE EN LA GARANTIA DE LOS DESC CON EFONQUE DIFERENCIAL</a:t>
            </a:r>
            <a:endParaRPr lang="es-MX" sz="2800">
              <a:solidFill>
                <a:srgbClr val="FF0000"/>
              </a:solidFill>
              <a:latin typeface="Trebuchet MS" pitchFamily="34" charset="0"/>
            </a:endParaRPr>
          </a:p>
        </p:txBody>
      </p:sp>
      <p:sp>
        <p:nvSpPr>
          <p:cNvPr id="238594" name="4 Marcador de contenido"/>
          <p:cNvSpPr>
            <a:spLocks noGrp="1"/>
          </p:cNvSpPr>
          <p:nvPr>
            <p:ph/>
          </p:nvPr>
        </p:nvSpPr>
        <p:spPr bwMode="auto">
          <a:xfrm>
            <a:off x="428625" y="1643063"/>
            <a:ext cx="8229600" cy="4786312"/>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s-ES" sz="2800" smtClean="0">
                <a:latin typeface="Trebuchet MS" pitchFamily="34" charset="0"/>
              </a:rPr>
              <a:t>3.1 Mujeres</a:t>
            </a:r>
          </a:p>
          <a:p>
            <a:pPr>
              <a:buFontTx/>
              <a:buNone/>
            </a:pPr>
            <a:endParaRPr lang="es-ES" sz="2800" smtClean="0">
              <a:latin typeface="Trebuchet MS" pitchFamily="34" charset="0"/>
            </a:endParaRPr>
          </a:p>
          <a:p>
            <a:pPr>
              <a:buFontTx/>
              <a:buNone/>
            </a:pPr>
            <a:r>
              <a:rPr lang="es-ES" sz="2800" smtClean="0">
                <a:latin typeface="Trebuchet MS" pitchFamily="34" charset="0"/>
              </a:rPr>
              <a:t>3.2 Desplazamiento forzado</a:t>
            </a:r>
          </a:p>
          <a:p>
            <a:pPr>
              <a:buFontTx/>
              <a:buNone/>
            </a:pPr>
            <a:endParaRPr lang="es-ES" sz="2800" smtClean="0">
              <a:latin typeface="Trebuchet MS" pitchFamily="34" charset="0"/>
            </a:endParaRPr>
          </a:p>
          <a:p>
            <a:pPr>
              <a:buFontTx/>
              <a:buNone/>
            </a:pPr>
            <a:r>
              <a:rPr lang="es-ES" sz="2800" smtClean="0">
                <a:latin typeface="Trebuchet MS" pitchFamily="34" charset="0"/>
              </a:rPr>
              <a:t>3.3 Discapacitados</a:t>
            </a:r>
          </a:p>
          <a:p>
            <a:endParaRPr lang="es-ES" sz="2800" smtClean="0">
              <a:latin typeface="Trebuchet MS" pitchFamily="34" charset="0"/>
            </a:endParaRPr>
          </a:p>
          <a:p>
            <a:pPr>
              <a:buFontTx/>
              <a:buNone/>
            </a:pPr>
            <a:r>
              <a:rPr lang="es-ES" sz="2800" smtClean="0">
                <a:latin typeface="Trebuchet MS" pitchFamily="34" charset="0"/>
              </a:rPr>
              <a:t>3.4 Grupos étnicas </a:t>
            </a:r>
          </a:p>
          <a:p>
            <a:pPr>
              <a:buFontTx/>
              <a:buNone/>
            </a:pPr>
            <a:endParaRPr lang="es-CO"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defRPr/>
            </a:pPr>
            <a:endParaRPr lang="es-CO"/>
          </a:p>
        </p:txBody>
      </p:sp>
      <p:sp>
        <p:nvSpPr>
          <p:cNvPr id="239618" name="3 Marcador de texto"/>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bodyPr>
          <a:lstStyle/>
          <a:p>
            <a:endParaRPr lang="es-CO" smtClean="0"/>
          </a:p>
        </p:txBody>
      </p:sp>
      <p:sp>
        <p:nvSpPr>
          <p:cNvPr id="6" name="Rectangle 5"/>
          <p:cNvSpPr>
            <a:spLocks noChangeArrowheads="1"/>
          </p:cNvSpPr>
          <p:nvPr/>
        </p:nvSpPr>
        <p:spPr bwMode="auto">
          <a:xfrm>
            <a:off x="3000375" y="0"/>
            <a:ext cx="6072188" cy="1143000"/>
          </a:xfrm>
          <a:prstGeom prst="rect">
            <a:avLst/>
          </a:prstGeom>
          <a:solidFill>
            <a:schemeClr val="bg1"/>
          </a:solidFill>
          <a:ln w="38100">
            <a:solidFill>
              <a:schemeClr val="tx1"/>
            </a:solidFill>
            <a:miter lim="800000"/>
            <a:headEnd/>
            <a:tailEnd/>
          </a:ln>
          <a:effectLst/>
        </p:spPr>
        <p:txBody>
          <a:bodyPr anchor="ctr"/>
          <a:lstStyle/>
          <a:p>
            <a:pPr algn="ctr" defTabSz="457200">
              <a:lnSpc>
                <a:spcPct val="80000"/>
              </a:lnSpc>
              <a:defRPr/>
            </a:pPr>
            <a:r>
              <a:rPr lang="es-ES" sz="2400" dirty="0">
                <a:latin typeface="Trebuchet MS" pitchFamily="34" charset="0"/>
              </a:rPr>
              <a:t>3.1 Mujeres</a:t>
            </a:r>
          </a:p>
          <a:p>
            <a:pPr algn="ctr" defTabSz="457200">
              <a:lnSpc>
                <a:spcPct val="80000"/>
              </a:lnSpc>
              <a:defRPr/>
            </a:pPr>
            <a:r>
              <a:rPr lang="es-CO" sz="2000" dirty="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rPr>
              <a:t>Política afirmativa “Mujeres constructoras de paz y desarrollo”</a:t>
            </a:r>
            <a:endParaRPr lang="es-ES" sz="2400" dirty="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Imagen 1"/>
          <p:cNvPicPr>
            <a:picLocks noGrp="1" noChangeAspect="1" noChangeArrowheads="1"/>
          </p:cNvPicPr>
          <p:nvPr>
            <p:ph type="body" idx="1"/>
          </p:nvPr>
        </p:nvPicPr>
        <p:blipFill>
          <a:blip r:embed="rId2" cstate="print"/>
          <a:srcRect l="2135" t="1987" r="3864" b="3122"/>
          <a:stretch>
            <a:fillRect/>
          </a:stretch>
        </p:blipFill>
        <p:spPr bwMode="auto">
          <a:xfrm>
            <a:off x="4140200" y="1484313"/>
            <a:ext cx="4679950" cy="4752975"/>
          </a:xfrm>
          <a:noFill/>
          <a:ln>
            <a:miter lim="800000"/>
            <a:headEnd/>
            <a:tailEnd/>
          </a:ln>
        </p:spPr>
      </p:pic>
      <p:pic>
        <p:nvPicPr>
          <p:cNvPr id="240642" name="Gráfico 1"/>
          <p:cNvPicPr>
            <a:picLocks noChangeArrowheads="1"/>
          </p:cNvPicPr>
          <p:nvPr/>
        </p:nvPicPr>
        <p:blipFill>
          <a:blip r:embed="rId3" cstate="print"/>
          <a:srcRect l="-4211" t="-7234" r="-4395" b="-7234"/>
          <a:stretch>
            <a:fillRect/>
          </a:stretch>
        </p:blipFill>
        <p:spPr bwMode="auto">
          <a:xfrm>
            <a:off x="179388" y="1700213"/>
            <a:ext cx="3887787" cy="4464050"/>
          </a:xfrm>
          <a:prstGeom prst="rect">
            <a:avLst/>
          </a:prstGeom>
          <a:noFill/>
          <a:ln w="9525">
            <a:solidFill>
              <a:schemeClr val="tx1"/>
            </a:solidFill>
            <a:miter lim="800000"/>
            <a:headEnd/>
            <a:tailEnd/>
          </a:ln>
        </p:spPr>
      </p:pic>
      <p:sp>
        <p:nvSpPr>
          <p:cNvPr id="240643" name="Rectangle 5"/>
          <p:cNvSpPr>
            <a:spLocks noChangeArrowheads="1"/>
          </p:cNvSpPr>
          <p:nvPr/>
        </p:nvSpPr>
        <p:spPr bwMode="auto">
          <a:xfrm>
            <a:off x="3071813" y="142875"/>
            <a:ext cx="6072187" cy="928688"/>
          </a:xfrm>
          <a:prstGeom prst="rect">
            <a:avLst/>
          </a:prstGeom>
          <a:solidFill>
            <a:schemeClr val="bg1"/>
          </a:solidFill>
          <a:ln w="38100">
            <a:solidFill>
              <a:schemeClr val="tx1"/>
            </a:solidFill>
            <a:miter lim="800000"/>
            <a:headEnd/>
            <a:tailEnd/>
          </a:ln>
        </p:spPr>
        <p:txBody>
          <a:bodyPr anchor="ctr"/>
          <a:lstStyle/>
          <a:p>
            <a:pPr algn="ctr" defTabSz="457200">
              <a:lnSpc>
                <a:spcPct val="80000"/>
              </a:lnSpc>
            </a:pPr>
            <a:r>
              <a:rPr lang="es-ES" sz="2400">
                <a:latin typeface="Trebuchet MS" pitchFamily="34" charset="0"/>
              </a:rPr>
              <a:t>3.2 Desplazamiento forzado</a:t>
            </a:r>
          </a:p>
        </p:txBody>
      </p:sp>
      <p:sp>
        <p:nvSpPr>
          <p:cNvPr id="5" name="4 CuadroTexto"/>
          <p:cNvSpPr txBox="1"/>
          <p:nvPr/>
        </p:nvSpPr>
        <p:spPr>
          <a:xfrm>
            <a:off x="3071802" y="3643314"/>
            <a:ext cx="4211409" cy="369332"/>
          </a:xfrm>
          <a:prstGeom prst="rect">
            <a:avLst/>
          </a:prstGeom>
          <a:solidFill>
            <a:srgbClr val="FF0000"/>
          </a:solidFill>
        </p:spPr>
        <p:txBody>
          <a:bodyPr wrap="none" rtlCol="0">
            <a:spAutoFit/>
          </a:bodyPr>
          <a:lstStyle/>
          <a:p>
            <a:r>
              <a:rPr lang="es-CO" dirty="0" smtClean="0"/>
              <a:t>Revisar diapositivas desplazamiento</a:t>
            </a:r>
            <a:endParaRPr lang="es-CO"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ChangeArrowheads="1"/>
          </p:cNvSpPr>
          <p:nvPr/>
        </p:nvSpPr>
        <p:spPr bwMode="auto">
          <a:xfrm>
            <a:off x="0" y="2382838"/>
            <a:ext cx="184150" cy="350837"/>
          </a:xfrm>
          <a:prstGeom prst="rect">
            <a:avLst/>
          </a:prstGeom>
          <a:noFill/>
          <a:ln w="63500" algn="ctr">
            <a:noFill/>
            <a:miter lim="800000"/>
            <a:headEnd/>
            <a:tailEnd/>
          </a:ln>
        </p:spPr>
        <p:txBody>
          <a:bodyPr wrap="none" anchor="ctr">
            <a:spAutoFit/>
          </a:bodyPr>
          <a:lstStyle/>
          <a:p>
            <a:endParaRPr lang="es-CO" sz="1700" b="0">
              <a:latin typeface="Trebuchet MS" pitchFamily="34" charset="0"/>
              <a:ea typeface="Arial Unicode MS" pitchFamily="34" charset="-128"/>
              <a:cs typeface="Arial Unicode MS" pitchFamily="34" charset="-128"/>
            </a:endParaRPr>
          </a:p>
        </p:txBody>
      </p:sp>
      <p:sp>
        <p:nvSpPr>
          <p:cNvPr id="2053" name="Rectangle 3"/>
          <p:cNvSpPr>
            <a:spLocks noChangeArrowheads="1"/>
          </p:cNvSpPr>
          <p:nvPr/>
        </p:nvSpPr>
        <p:spPr bwMode="auto">
          <a:xfrm>
            <a:off x="0" y="2382838"/>
            <a:ext cx="184150" cy="350837"/>
          </a:xfrm>
          <a:prstGeom prst="rect">
            <a:avLst/>
          </a:prstGeom>
          <a:noFill/>
          <a:ln w="63500" algn="ctr">
            <a:noFill/>
            <a:miter lim="800000"/>
            <a:headEnd/>
            <a:tailEnd/>
          </a:ln>
        </p:spPr>
        <p:txBody>
          <a:bodyPr wrap="none" anchor="ctr">
            <a:spAutoFit/>
          </a:bodyPr>
          <a:lstStyle/>
          <a:p>
            <a:endParaRPr lang="es-CO" sz="1700" b="0">
              <a:latin typeface="Trebuchet MS" pitchFamily="34" charset="0"/>
              <a:ea typeface="Arial Unicode MS" pitchFamily="34" charset="-128"/>
              <a:cs typeface="Arial Unicode MS" pitchFamily="34" charset="-128"/>
            </a:endParaRPr>
          </a:p>
        </p:txBody>
      </p:sp>
      <p:sp>
        <p:nvSpPr>
          <p:cNvPr id="2054" name="Rectangle 4"/>
          <p:cNvSpPr>
            <a:spLocks noChangeArrowheads="1"/>
          </p:cNvSpPr>
          <p:nvPr/>
        </p:nvSpPr>
        <p:spPr bwMode="auto">
          <a:xfrm>
            <a:off x="0" y="2382838"/>
            <a:ext cx="184150" cy="350837"/>
          </a:xfrm>
          <a:prstGeom prst="rect">
            <a:avLst/>
          </a:prstGeom>
          <a:noFill/>
          <a:ln w="63500" algn="ctr">
            <a:noFill/>
            <a:miter lim="800000"/>
            <a:headEnd/>
            <a:tailEnd/>
          </a:ln>
        </p:spPr>
        <p:txBody>
          <a:bodyPr wrap="none" anchor="ctr">
            <a:spAutoFit/>
          </a:bodyPr>
          <a:lstStyle/>
          <a:p>
            <a:endParaRPr lang="es-CO" sz="1700" b="0">
              <a:latin typeface="Trebuchet MS" pitchFamily="34" charset="0"/>
              <a:ea typeface="Arial Unicode MS" pitchFamily="34" charset="-128"/>
              <a:cs typeface="Arial Unicode MS" pitchFamily="34" charset="-128"/>
            </a:endParaRPr>
          </a:p>
        </p:txBody>
      </p:sp>
      <p:sp>
        <p:nvSpPr>
          <p:cNvPr id="2055" name="Rectangle 5"/>
          <p:cNvSpPr>
            <a:spLocks noChangeArrowheads="1"/>
          </p:cNvSpPr>
          <p:nvPr/>
        </p:nvSpPr>
        <p:spPr bwMode="auto">
          <a:xfrm>
            <a:off x="0" y="2382838"/>
            <a:ext cx="184150" cy="350837"/>
          </a:xfrm>
          <a:prstGeom prst="rect">
            <a:avLst/>
          </a:prstGeom>
          <a:noFill/>
          <a:ln w="63500" algn="ctr">
            <a:noFill/>
            <a:miter lim="800000"/>
            <a:headEnd/>
            <a:tailEnd/>
          </a:ln>
        </p:spPr>
        <p:txBody>
          <a:bodyPr wrap="none" anchor="ctr">
            <a:spAutoFit/>
          </a:bodyPr>
          <a:lstStyle/>
          <a:p>
            <a:endParaRPr lang="es-CO" sz="1700" b="0">
              <a:latin typeface="Trebuchet MS" pitchFamily="34" charset="0"/>
              <a:ea typeface="Arial Unicode MS" pitchFamily="34" charset="-128"/>
              <a:cs typeface="Arial Unicode MS" pitchFamily="34" charset="-128"/>
            </a:endParaRPr>
          </a:p>
        </p:txBody>
      </p:sp>
      <p:sp>
        <p:nvSpPr>
          <p:cNvPr id="2056" name="Rectangle 6"/>
          <p:cNvSpPr>
            <a:spLocks noChangeArrowheads="1"/>
          </p:cNvSpPr>
          <p:nvPr/>
        </p:nvSpPr>
        <p:spPr bwMode="auto">
          <a:xfrm>
            <a:off x="0" y="2382838"/>
            <a:ext cx="184150" cy="350837"/>
          </a:xfrm>
          <a:prstGeom prst="rect">
            <a:avLst/>
          </a:prstGeom>
          <a:noFill/>
          <a:ln w="63500" algn="ctr">
            <a:noFill/>
            <a:miter lim="800000"/>
            <a:headEnd/>
            <a:tailEnd/>
          </a:ln>
        </p:spPr>
        <p:txBody>
          <a:bodyPr wrap="none" anchor="ctr">
            <a:spAutoFit/>
          </a:bodyPr>
          <a:lstStyle/>
          <a:p>
            <a:endParaRPr lang="es-CO" sz="1700" b="0">
              <a:latin typeface="Trebuchet MS" pitchFamily="34" charset="0"/>
              <a:ea typeface="Arial Unicode MS" pitchFamily="34" charset="-128"/>
              <a:cs typeface="Arial Unicode MS" pitchFamily="34" charset="-128"/>
            </a:endParaRPr>
          </a:p>
        </p:txBody>
      </p:sp>
      <p:sp>
        <p:nvSpPr>
          <p:cNvPr id="2057" name="Rectangle 7"/>
          <p:cNvSpPr>
            <a:spLocks noChangeArrowheads="1"/>
          </p:cNvSpPr>
          <p:nvPr/>
        </p:nvSpPr>
        <p:spPr bwMode="auto">
          <a:xfrm>
            <a:off x="0" y="2382838"/>
            <a:ext cx="184150" cy="350837"/>
          </a:xfrm>
          <a:prstGeom prst="rect">
            <a:avLst/>
          </a:prstGeom>
          <a:noFill/>
          <a:ln w="63500" algn="ctr">
            <a:noFill/>
            <a:miter lim="800000"/>
            <a:headEnd/>
            <a:tailEnd/>
          </a:ln>
        </p:spPr>
        <p:txBody>
          <a:bodyPr wrap="none" anchor="ctr">
            <a:spAutoFit/>
          </a:bodyPr>
          <a:lstStyle/>
          <a:p>
            <a:endParaRPr lang="es-CO" sz="1700" b="0">
              <a:latin typeface="Trebuchet MS" pitchFamily="34" charset="0"/>
              <a:ea typeface="Arial Unicode MS" pitchFamily="34" charset="-128"/>
              <a:cs typeface="Arial Unicode MS" pitchFamily="34" charset="-128"/>
            </a:endParaRPr>
          </a:p>
        </p:txBody>
      </p:sp>
      <p:sp>
        <p:nvSpPr>
          <p:cNvPr id="2058" name="Rectangle 9"/>
          <p:cNvSpPr>
            <a:spLocks noChangeArrowheads="1"/>
          </p:cNvSpPr>
          <p:nvPr/>
        </p:nvSpPr>
        <p:spPr bwMode="auto">
          <a:xfrm>
            <a:off x="873125" y="1358900"/>
            <a:ext cx="184150" cy="350838"/>
          </a:xfrm>
          <a:prstGeom prst="rect">
            <a:avLst/>
          </a:prstGeom>
          <a:noFill/>
          <a:ln w="63500" algn="ctr">
            <a:noFill/>
            <a:miter lim="800000"/>
            <a:headEnd/>
            <a:tailEnd/>
          </a:ln>
        </p:spPr>
        <p:txBody>
          <a:bodyPr wrap="none">
            <a:spAutoFit/>
          </a:bodyPr>
          <a:lstStyle/>
          <a:p>
            <a:endParaRPr lang="es-CO" sz="1700" b="0">
              <a:latin typeface="Trebuchet MS" pitchFamily="34" charset="0"/>
              <a:ea typeface="Arial Unicode MS" pitchFamily="34" charset="-128"/>
              <a:cs typeface="Arial Unicode MS" pitchFamily="34" charset="-128"/>
            </a:endParaRPr>
          </a:p>
        </p:txBody>
      </p:sp>
      <p:sp>
        <p:nvSpPr>
          <p:cNvPr id="2059" name="Rectangle 10"/>
          <p:cNvSpPr>
            <a:spLocks noChangeArrowheads="1"/>
          </p:cNvSpPr>
          <p:nvPr/>
        </p:nvSpPr>
        <p:spPr bwMode="auto">
          <a:xfrm>
            <a:off x="873125" y="1230313"/>
            <a:ext cx="184150" cy="350837"/>
          </a:xfrm>
          <a:prstGeom prst="rect">
            <a:avLst/>
          </a:prstGeom>
          <a:noFill/>
          <a:ln w="63500" algn="ctr">
            <a:noFill/>
            <a:miter lim="800000"/>
            <a:headEnd/>
            <a:tailEnd/>
          </a:ln>
        </p:spPr>
        <p:txBody>
          <a:bodyPr wrap="none" anchor="ctr">
            <a:spAutoFit/>
          </a:bodyPr>
          <a:lstStyle/>
          <a:p>
            <a:endParaRPr lang="es-CO" sz="1700" b="0">
              <a:latin typeface="Trebuchet MS" pitchFamily="34" charset="0"/>
              <a:ea typeface="Arial Unicode MS" pitchFamily="34" charset="-128"/>
              <a:cs typeface="Arial Unicode MS" pitchFamily="34" charset="-128"/>
            </a:endParaRPr>
          </a:p>
        </p:txBody>
      </p:sp>
      <p:sp>
        <p:nvSpPr>
          <p:cNvPr id="2060" name="Rectangle 11"/>
          <p:cNvSpPr>
            <a:spLocks noChangeArrowheads="1"/>
          </p:cNvSpPr>
          <p:nvPr/>
        </p:nvSpPr>
        <p:spPr bwMode="auto">
          <a:xfrm>
            <a:off x="0" y="2116138"/>
            <a:ext cx="184150" cy="350837"/>
          </a:xfrm>
          <a:prstGeom prst="rect">
            <a:avLst/>
          </a:prstGeom>
          <a:noFill/>
          <a:ln w="63500" algn="ctr">
            <a:noFill/>
            <a:miter lim="800000"/>
            <a:headEnd/>
            <a:tailEnd/>
          </a:ln>
        </p:spPr>
        <p:txBody>
          <a:bodyPr wrap="none" anchor="ctr">
            <a:spAutoFit/>
          </a:bodyPr>
          <a:lstStyle/>
          <a:p>
            <a:endParaRPr lang="es-CO" sz="1700" b="0">
              <a:latin typeface="Trebuchet MS" pitchFamily="34" charset="0"/>
              <a:ea typeface="Arial Unicode MS" pitchFamily="34" charset="-128"/>
              <a:cs typeface="Arial Unicode MS" pitchFamily="34" charset="-128"/>
            </a:endParaRPr>
          </a:p>
        </p:txBody>
      </p:sp>
      <p:sp>
        <p:nvSpPr>
          <p:cNvPr id="2061" name="Rectangle 12"/>
          <p:cNvSpPr>
            <a:spLocks noChangeArrowheads="1"/>
          </p:cNvSpPr>
          <p:nvPr/>
        </p:nvSpPr>
        <p:spPr bwMode="auto">
          <a:xfrm>
            <a:off x="973138" y="1752600"/>
            <a:ext cx="184150" cy="350838"/>
          </a:xfrm>
          <a:prstGeom prst="rect">
            <a:avLst/>
          </a:prstGeom>
          <a:noFill/>
          <a:ln w="63500" algn="ctr">
            <a:noFill/>
            <a:miter lim="800000"/>
            <a:headEnd/>
            <a:tailEnd/>
          </a:ln>
        </p:spPr>
        <p:txBody>
          <a:bodyPr wrap="none" anchor="ctr">
            <a:spAutoFit/>
          </a:bodyPr>
          <a:lstStyle/>
          <a:p>
            <a:endParaRPr lang="es-CO" sz="1700" b="0">
              <a:latin typeface="Trebuchet MS" pitchFamily="34" charset="0"/>
              <a:ea typeface="Arial Unicode MS" pitchFamily="34" charset="-128"/>
              <a:cs typeface="Arial Unicode MS" pitchFamily="34" charset="-128"/>
            </a:endParaRPr>
          </a:p>
        </p:txBody>
      </p:sp>
      <p:sp>
        <p:nvSpPr>
          <p:cNvPr id="2062" name="Rectangle 13"/>
          <p:cNvSpPr>
            <a:spLocks noChangeArrowheads="1"/>
          </p:cNvSpPr>
          <p:nvPr/>
        </p:nvSpPr>
        <p:spPr bwMode="auto">
          <a:xfrm>
            <a:off x="0" y="2339975"/>
            <a:ext cx="184150" cy="350838"/>
          </a:xfrm>
          <a:prstGeom prst="rect">
            <a:avLst/>
          </a:prstGeom>
          <a:noFill/>
          <a:ln w="63500" algn="ctr">
            <a:noFill/>
            <a:miter lim="800000"/>
            <a:headEnd/>
            <a:tailEnd/>
          </a:ln>
        </p:spPr>
        <p:txBody>
          <a:bodyPr wrap="none" anchor="ctr">
            <a:spAutoFit/>
          </a:bodyPr>
          <a:lstStyle/>
          <a:p>
            <a:endParaRPr lang="es-CO" sz="1700" b="0">
              <a:latin typeface="Trebuchet MS" pitchFamily="34" charset="0"/>
              <a:ea typeface="Arial Unicode MS" pitchFamily="34" charset="-128"/>
              <a:cs typeface="Arial Unicode MS" pitchFamily="34" charset="-128"/>
            </a:endParaRPr>
          </a:p>
        </p:txBody>
      </p:sp>
      <p:sp>
        <p:nvSpPr>
          <p:cNvPr id="2063" name="Rectangle 14"/>
          <p:cNvSpPr>
            <a:spLocks noChangeArrowheads="1"/>
          </p:cNvSpPr>
          <p:nvPr/>
        </p:nvSpPr>
        <p:spPr bwMode="auto">
          <a:xfrm>
            <a:off x="4138613" y="2276475"/>
            <a:ext cx="4105275" cy="2592388"/>
          </a:xfrm>
          <a:prstGeom prst="rect">
            <a:avLst/>
          </a:prstGeom>
          <a:noFill/>
          <a:ln w="63500" algn="ctr">
            <a:noFill/>
            <a:miter lim="800000"/>
            <a:headEnd/>
            <a:tailEnd/>
          </a:ln>
        </p:spPr>
        <p:txBody>
          <a:bodyPr wrap="none" anchor="ctr">
            <a:spAutoFit/>
          </a:bodyPr>
          <a:lstStyle/>
          <a:p>
            <a:endParaRPr lang="es-CO" b="0">
              <a:ea typeface="Arial Unicode MS" pitchFamily="34" charset="-128"/>
              <a:cs typeface="Arial Unicode MS" pitchFamily="34" charset="-128"/>
            </a:endParaRPr>
          </a:p>
        </p:txBody>
      </p:sp>
      <p:sp>
        <p:nvSpPr>
          <p:cNvPr id="2064" name="Rectangle 15"/>
          <p:cNvSpPr>
            <a:spLocks noChangeArrowheads="1"/>
          </p:cNvSpPr>
          <p:nvPr/>
        </p:nvSpPr>
        <p:spPr bwMode="auto">
          <a:xfrm>
            <a:off x="0" y="2339975"/>
            <a:ext cx="184150" cy="350838"/>
          </a:xfrm>
          <a:prstGeom prst="rect">
            <a:avLst/>
          </a:prstGeom>
          <a:noFill/>
          <a:ln w="63500" algn="ctr">
            <a:noFill/>
            <a:miter lim="800000"/>
            <a:headEnd/>
            <a:tailEnd/>
          </a:ln>
        </p:spPr>
        <p:txBody>
          <a:bodyPr wrap="none" anchor="ctr">
            <a:spAutoFit/>
          </a:bodyPr>
          <a:lstStyle/>
          <a:p>
            <a:endParaRPr lang="es-CO" sz="1700" b="0">
              <a:latin typeface="Trebuchet MS" pitchFamily="34" charset="0"/>
              <a:ea typeface="Arial Unicode MS" pitchFamily="34" charset="-128"/>
              <a:cs typeface="Arial Unicode MS" pitchFamily="34" charset="-128"/>
            </a:endParaRPr>
          </a:p>
        </p:txBody>
      </p:sp>
      <p:sp>
        <p:nvSpPr>
          <p:cNvPr id="32784" name="Rectangle 16"/>
          <p:cNvSpPr>
            <a:spLocks noChangeArrowheads="1"/>
          </p:cNvSpPr>
          <p:nvPr/>
        </p:nvSpPr>
        <p:spPr bwMode="auto">
          <a:xfrm>
            <a:off x="179388" y="1196975"/>
            <a:ext cx="4321175" cy="350838"/>
          </a:xfrm>
          <a:prstGeom prst="rect">
            <a:avLst/>
          </a:prstGeom>
          <a:solidFill>
            <a:srgbClr val="666699"/>
          </a:solidFill>
          <a:ln w="9525" algn="ctr">
            <a:noFill/>
            <a:miter lim="800000"/>
            <a:headEnd/>
            <a:tailEnd/>
          </a:ln>
          <a:effectLst/>
        </p:spPr>
        <p:txBody>
          <a:bodyPr>
            <a:spAutoFit/>
          </a:bodyPr>
          <a:lstStyle/>
          <a:p>
            <a:pPr>
              <a:defRPr/>
            </a:pPr>
            <a:r>
              <a:rPr lang="es-ES" sz="17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Dinámica del desplazamiento</a:t>
            </a:r>
            <a:endParaRPr lang="es-CO" sz="17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endParaRPr>
          </a:p>
        </p:txBody>
      </p:sp>
      <p:sp>
        <p:nvSpPr>
          <p:cNvPr id="2066" name="Rectangle 18"/>
          <p:cNvSpPr>
            <a:spLocks noChangeArrowheads="1"/>
          </p:cNvSpPr>
          <p:nvPr/>
        </p:nvSpPr>
        <p:spPr bwMode="auto">
          <a:xfrm>
            <a:off x="0" y="2301875"/>
            <a:ext cx="184150" cy="350838"/>
          </a:xfrm>
          <a:prstGeom prst="rect">
            <a:avLst/>
          </a:prstGeom>
          <a:noFill/>
          <a:ln w="9525" algn="ctr">
            <a:noFill/>
            <a:miter lim="800000"/>
            <a:headEnd/>
            <a:tailEnd/>
          </a:ln>
        </p:spPr>
        <p:txBody>
          <a:bodyPr wrap="none" anchor="ctr">
            <a:spAutoFit/>
          </a:bodyPr>
          <a:lstStyle/>
          <a:p>
            <a:endParaRPr lang="es-CO" sz="1700" b="0">
              <a:latin typeface="Trebuchet MS" pitchFamily="34" charset="0"/>
              <a:ea typeface="Arial Unicode MS" pitchFamily="34" charset="-128"/>
              <a:cs typeface="Arial Unicode MS" pitchFamily="34" charset="-128"/>
            </a:endParaRPr>
          </a:p>
        </p:txBody>
      </p:sp>
      <p:sp>
        <p:nvSpPr>
          <p:cNvPr id="32787" name="Rectangle 19"/>
          <p:cNvSpPr>
            <a:spLocks noChangeArrowheads="1"/>
          </p:cNvSpPr>
          <p:nvPr/>
        </p:nvSpPr>
        <p:spPr bwMode="auto">
          <a:xfrm>
            <a:off x="4719638" y="1198563"/>
            <a:ext cx="4244975" cy="868362"/>
          </a:xfrm>
          <a:prstGeom prst="rect">
            <a:avLst/>
          </a:prstGeom>
          <a:solidFill>
            <a:srgbClr val="666699"/>
          </a:solidFill>
          <a:ln w="9525" algn="ctr">
            <a:noFill/>
            <a:miter lim="800000"/>
            <a:headEnd/>
            <a:tailEnd/>
          </a:ln>
          <a:effectLst/>
        </p:spPr>
        <p:txBody>
          <a:bodyPr>
            <a:spAutoFit/>
          </a:bodyPr>
          <a:lstStyle/>
          <a:p>
            <a:pPr>
              <a:defRPr/>
            </a:pPr>
            <a:r>
              <a:rPr lang="es-ES" sz="17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Recursos destinados a la población en situación de desplazamiento </a:t>
            </a:r>
            <a:r>
              <a:rPr lang="es-CO" sz="17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 Miles de Millones de Pesos de 2008)1999-2010</a:t>
            </a:r>
          </a:p>
        </p:txBody>
      </p:sp>
      <p:sp>
        <p:nvSpPr>
          <p:cNvPr id="2068" name="Rectangle 20"/>
          <p:cNvSpPr>
            <a:spLocks noChangeArrowheads="1"/>
          </p:cNvSpPr>
          <p:nvPr/>
        </p:nvSpPr>
        <p:spPr bwMode="auto">
          <a:xfrm>
            <a:off x="4716463" y="6237288"/>
            <a:ext cx="3887787" cy="427037"/>
          </a:xfrm>
          <a:prstGeom prst="rect">
            <a:avLst/>
          </a:prstGeom>
          <a:noFill/>
          <a:ln w="9525">
            <a:noFill/>
            <a:miter lim="800000"/>
            <a:headEnd/>
            <a:tailEnd/>
          </a:ln>
        </p:spPr>
        <p:txBody>
          <a:bodyPr lIns="91430" tIns="45716" rIns="91430" bIns="45716">
            <a:spAutoFit/>
          </a:bodyPr>
          <a:lstStyle/>
          <a:p>
            <a:pPr defTabSz="912813"/>
            <a:r>
              <a:rPr lang="es-ES_tradnl" sz="1200" b="0">
                <a:latin typeface="Trebuchet MS" pitchFamily="34" charset="0"/>
                <a:ea typeface="Arial Unicode MS" pitchFamily="34" charset="-128"/>
                <a:cs typeface="Arial" charset="0"/>
              </a:rPr>
              <a:t>Cifras en Billones de pesos de 2008</a:t>
            </a:r>
          </a:p>
          <a:p>
            <a:pPr defTabSz="912813"/>
            <a:r>
              <a:rPr lang="es-ES_tradnl" sz="1000" b="0">
                <a:latin typeface="Trebuchet MS" pitchFamily="34" charset="0"/>
                <a:ea typeface="Arial Unicode MS" pitchFamily="34" charset="-128"/>
                <a:cs typeface="Arial" charset="0"/>
              </a:rPr>
              <a:t>Fuente:. Cálculos DNP – Dirección de Inversiones y finanzas</a:t>
            </a:r>
            <a:endParaRPr lang="es-CO" sz="1000" b="0">
              <a:latin typeface="Trebuchet MS" pitchFamily="34" charset="0"/>
              <a:ea typeface="Arial Unicode MS" pitchFamily="34" charset="-128"/>
              <a:cs typeface="Arial" charset="0"/>
            </a:endParaRPr>
          </a:p>
        </p:txBody>
      </p:sp>
      <p:sp>
        <p:nvSpPr>
          <p:cNvPr id="2069" name="Rectangle 22"/>
          <p:cNvSpPr>
            <a:spLocks noChangeArrowheads="1"/>
          </p:cNvSpPr>
          <p:nvPr/>
        </p:nvSpPr>
        <p:spPr bwMode="auto">
          <a:xfrm>
            <a:off x="214313" y="6300788"/>
            <a:ext cx="4140200" cy="479425"/>
          </a:xfrm>
          <a:prstGeom prst="rect">
            <a:avLst/>
          </a:prstGeom>
          <a:noFill/>
          <a:ln w="9525" algn="ctr">
            <a:noFill/>
            <a:miter lim="800000"/>
            <a:headEnd/>
            <a:tailEnd/>
          </a:ln>
        </p:spPr>
        <p:txBody>
          <a:bodyPr>
            <a:spAutoFit/>
          </a:bodyPr>
          <a:lstStyle/>
          <a:p>
            <a:pPr>
              <a:spcBef>
                <a:spcPct val="30000"/>
              </a:spcBef>
            </a:pPr>
            <a:r>
              <a:rPr lang="es-ES" sz="1100" b="0">
                <a:solidFill>
                  <a:srgbClr val="000000"/>
                </a:solidFill>
                <a:latin typeface="Trebuchet MS" pitchFamily="34" charset="0"/>
                <a:ea typeface="Arial Unicode MS" pitchFamily="34" charset="-128"/>
                <a:cs typeface="Arial Unicode MS" pitchFamily="34" charset="-128"/>
              </a:rPr>
              <a:t>Fuente: RUPD Acción Social. Según Año de expulsión</a:t>
            </a:r>
          </a:p>
          <a:p>
            <a:pPr algn="just">
              <a:spcBef>
                <a:spcPct val="30000"/>
              </a:spcBef>
            </a:pPr>
            <a:r>
              <a:rPr lang="es-ES" sz="1100" b="0">
                <a:solidFill>
                  <a:srgbClr val="000000"/>
                </a:solidFill>
                <a:latin typeface="Trebuchet MS" pitchFamily="34" charset="0"/>
                <a:ea typeface="Arial Unicode MS" pitchFamily="34" charset="-128"/>
                <a:cs typeface="Arial Unicode MS" pitchFamily="34" charset="-128"/>
              </a:rPr>
              <a:t>Fecha de corte: 31 de marzo de 2009</a:t>
            </a:r>
            <a:endParaRPr lang="es-CO" sz="1100" b="0">
              <a:solidFill>
                <a:srgbClr val="000000"/>
              </a:solidFill>
              <a:latin typeface="Trebuchet MS" pitchFamily="34" charset="0"/>
              <a:ea typeface="Arial Unicode MS" pitchFamily="34" charset="-128"/>
              <a:cs typeface="Arial Unicode MS" pitchFamily="34" charset="-128"/>
            </a:endParaRPr>
          </a:p>
        </p:txBody>
      </p:sp>
      <p:graphicFrame>
        <p:nvGraphicFramePr>
          <p:cNvPr id="2050" name="Object 23"/>
          <p:cNvGraphicFramePr>
            <a:graphicFrameLocks noChangeAspect="1"/>
          </p:cNvGraphicFramePr>
          <p:nvPr>
            <p:ph idx="4294967295"/>
          </p:nvPr>
        </p:nvGraphicFramePr>
        <p:xfrm>
          <a:off x="4214813" y="2636838"/>
          <a:ext cx="4727575" cy="3600450"/>
        </p:xfrm>
        <a:graphic>
          <a:graphicData uri="http://schemas.openxmlformats.org/presentationml/2006/ole">
            <p:oleObj spid="_x0000_s282626" name="Gráfico" r:id="rId4" imgW="3676802" imgH="2257349" progId="Excel.Sheet.8">
              <p:embed/>
            </p:oleObj>
          </a:graphicData>
        </a:graphic>
      </p:graphicFrame>
      <p:sp>
        <p:nvSpPr>
          <p:cNvPr id="2070" name="Text Box 24"/>
          <p:cNvSpPr txBox="1">
            <a:spLocks noChangeArrowheads="1"/>
          </p:cNvSpPr>
          <p:nvPr/>
        </p:nvSpPr>
        <p:spPr bwMode="auto">
          <a:xfrm>
            <a:off x="4859338" y="3789363"/>
            <a:ext cx="1225550" cy="552450"/>
          </a:xfrm>
          <a:prstGeom prst="rect">
            <a:avLst/>
          </a:prstGeom>
          <a:noFill/>
          <a:ln w="9525">
            <a:noFill/>
            <a:miter lim="800000"/>
            <a:headEnd/>
            <a:tailEnd/>
          </a:ln>
        </p:spPr>
        <p:txBody>
          <a:bodyPr/>
          <a:lstStyle/>
          <a:p>
            <a:pPr algn="ctr"/>
            <a:r>
              <a:rPr lang="es-ES" sz="1400">
                <a:solidFill>
                  <a:schemeClr val="bg2"/>
                </a:solidFill>
                <a:latin typeface="Arial Narrow" pitchFamily="34" charset="0"/>
                <a:ea typeface="Arial Unicode MS" pitchFamily="34" charset="-128"/>
                <a:cs typeface="Arial Unicode MS" pitchFamily="34" charset="-128"/>
              </a:rPr>
              <a:t>1998-2002 </a:t>
            </a:r>
          </a:p>
          <a:p>
            <a:pPr algn="ctr"/>
            <a:r>
              <a:rPr lang="es-ES" sz="1400">
                <a:solidFill>
                  <a:schemeClr val="bg2"/>
                </a:solidFill>
                <a:latin typeface="Arial Narrow" pitchFamily="34" charset="0"/>
                <a:ea typeface="Arial Unicode MS" pitchFamily="34" charset="-128"/>
                <a:cs typeface="Arial Unicode MS" pitchFamily="34" charset="-128"/>
              </a:rPr>
              <a:t>$0.5 Bill</a:t>
            </a:r>
          </a:p>
        </p:txBody>
      </p:sp>
      <p:sp>
        <p:nvSpPr>
          <p:cNvPr id="2071" name="Text Box 25"/>
          <p:cNvSpPr txBox="1">
            <a:spLocks noChangeArrowheads="1"/>
          </p:cNvSpPr>
          <p:nvPr/>
        </p:nvSpPr>
        <p:spPr bwMode="auto">
          <a:xfrm>
            <a:off x="6156325" y="3284538"/>
            <a:ext cx="1152525" cy="600075"/>
          </a:xfrm>
          <a:prstGeom prst="rect">
            <a:avLst/>
          </a:prstGeom>
          <a:noFill/>
          <a:ln w="9525">
            <a:noFill/>
            <a:miter lim="800000"/>
            <a:headEnd/>
            <a:tailEnd/>
          </a:ln>
        </p:spPr>
        <p:txBody>
          <a:bodyPr/>
          <a:lstStyle/>
          <a:p>
            <a:pPr algn="ctr"/>
            <a:r>
              <a:rPr lang="es-ES" sz="1500">
                <a:latin typeface="Arial Narrow" pitchFamily="34" charset="0"/>
                <a:ea typeface="Arial Unicode MS" pitchFamily="34" charset="-128"/>
                <a:cs typeface="Arial Unicode MS" pitchFamily="34" charset="-128"/>
              </a:rPr>
              <a:t>2002-2006</a:t>
            </a:r>
          </a:p>
          <a:p>
            <a:pPr algn="ctr"/>
            <a:r>
              <a:rPr lang="es-ES" sz="1500">
                <a:latin typeface="Arial Narrow" pitchFamily="34" charset="0"/>
                <a:ea typeface="Arial Unicode MS" pitchFamily="34" charset="-128"/>
                <a:cs typeface="Arial Unicode MS" pitchFamily="34" charset="-128"/>
              </a:rPr>
              <a:t>$2,03 Bill</a:t>
            </a:r>
          </a:p>
        </p:txBody>
      </p:sp>
      <p:sp>
        <p:nvSpPr>
          <p:cNvPr id="2072" name="Text Box 26"/>
          <p:cNvSpPr txBox="1">
            <a:spLocks noChangeArrowheads="1"/>
          </p:cNvSpPr>
          <p:nvPr/>
        </p:nvSpPr>
        <p:spPr bwMode="auto">
          <a:xfrm>
            <a:off x="7092950" y="2349500"/>
            <a:ext cx="2051050" cy="495300"/>
          </a:xfrm>
          <a:prstGeom prst="rect">
            <a:avLst/>
          </a:prstGeom>
          <a:noFill/>
          <a:ln w="9525" algn="ctr">
            <a:noFill/>
            <a:miter lim="800000"/>
            <a:headEnd/>
            <a:tailEnd/>
          </a:ln>
        </p:spPr>
        <p:txBody>
          <a:bodyPr/>
          <a:lstStyle/>
          <a:p>
            <a:pPr algn="ctr"/>
            <a:r>
              <a:rPr lang="es-ES" sz="1500">
                <a:solidFill>
                  <a:srgbClr val="FF0000"/>
                </a:solidFill>
                <a:latin typeface="Arial Narrow" pitchFamily="34" charset="0"/>
                <a:ea typeface="Arial Unicode MS" pitchFamily="34" charset="-128"/>
                <a:cs typeface="Arial Unicode MS" pitchFamily="34" charset="-128"/>
              </a:rPr>
              <a:t>2007-2010</a:t>
            </a:r>
          </a:p>
          <a:p>
            <a:pPr algn="ctr"/>
            <a:r>
              <a:rPr lang="es-ES" sz="1500">
                <a:solidFill>
                  <a:srgbClr val="FF0000"/>
                </a:solidFill>
                <a:latin typeface="Arial Narrow" pitchFamily="34" charset="0"/>
                <a:ea typeface="Arial Unicode MS" pitchFamily="34" charset="-128"/>
                <a:cs typeface="Arial Unicode MS" pitchFamily="34" charset="-128"/>
              </a:rPr>
              <a:t>$4,2 Bill</a:t>
            </a:r>
          </a:p>
        </p:txBody>
      </p:sp>
      <p:sp>
        <p:nvSpPr>
          <p:cNvPr id="2073" name="Line 27"/>
          <p:cNvSpPr>
            <a:spLocks noChangeShapeType="1"/>
          </p:cNvSpPr>
          <p:nvPr/>
        </p:nvSpPr>
        <p:spPr bwMode="auto">
          <a:xfrm flipV="1">
            <a:off x="6156325" y="3068638"/>
            <a:ext cx="0" cy="2952750"/>
          </a:xfrm>
          <a:prstGeom prst="line">
            <a:avLst/>
          </a:prstGeom>
          <a:noFill/>
          <a:ln w="9525">
            <a:solidFill>
              <a:schemeClr val="tx1"/>
            </a:solidFill>
            <a:prstDash val="dash"/>
            <a:round/>
            <a:headEnd/>
            <a:tailEnd/>
          </a:ln>
        </p:spPr>
        <p:txBody>
          <a:bodyPr rot="10800000" vert="eaVert" anchor="ctr">
            <a:spAutoFit/>
          </a:bodyPr>
          <a:lstStyle/>
          <a:p>
            <a:endParaRPr lang="es-CO"/>
          </a:p>
        </p:txBody>
      </p:sp>
      <p:sp>
        <p:nvSpPr>
          <p:cNvPr id="2074" name="Line 28"/>
          <p:cNvSpPr>
            <a:spLocks noChangeShapeType="1"/>
          </p:cNvSpPr>
          <p:nvPr/>
        </p:nvSpPr>
        <p:spPr bwMode="auto">
          <a:xfrm flipV="1">
            <a:off x="7524750" y="3068638"/>
            <a:ext cx="0" cy="2952750"/>
          </a:xfrm>
          <a:prstGeom prst="line">
            <a:avLst/>
          </a:prstGeom>
          <a:noFill/>
          <a:ln w="9525">
            <a:solidFill>
              <a:schemeClr val="tx1"/>
            </a:solidFill>
            <a:prstDash val="dash"/>
            <a:round/>
            <a:headEnd/>
            <a:tailEnd/>
          </a:ln>
        </p:spPr>
        <p:txBody>
          <a:bodyPr rot="10800000" vert="eaVert" anchor="ctr">
            <a:spAutoFit/>
          </a:bodyPr>
          <a:lstStyle/>
          <a:p>
            <a:endParaRPr lang="es-CO"/>
          </a:p>
        </p:txBody>
      </p:sp>
      <p:sp>
        <p:nvSpPr>
          <p:cNvPr id="2075" name="Rectangle 29"/>
          <p:cNvSpPr>
            <a:spLocks noChangeArrowheads="1"/>
          </p:cNvSpPr>
          <p:nvPr/>
        </p:nvSpPr>
        <p:spPr bwMode="auto">
          <a:xfrm>
            <a:off x="4284663" y="2565400"/>
            <a:ext cx="431800" cy="3600450"/>
          </a:xfrm>
          <a:prstGeom prst="rect">
            <a:avLst/>
          </a:prstGeom>
          <a:solidFill>
            <a:schemeClr val="bg1"/>
          </a:solidFill>
          <a:ln w="9525" algn="ctr">
            <a:solidFill>
              <a:schemeClr val="bg1"/>
            </a:solidFill>
            <a:miter lim="800000"/>
            <a:headEnd/>
            <a:tailEnd/>
          </a:ln>
        </p:spPr>
        <p:txBody>
          <a:bodyPr rot="10800000" vert="eaVert" anchor="ctr">
            <a:spAutoFit/>
          </a:bodyPr>
          <a:lstStyle/>
          <a:p>
            <a:endParaRPr lang="es-CO" b="0">
              <a:ea typeface="Arial Unicode MS" pitchFamily="34" charset="-128"/>
              <a:cs typeface="Arial Unicode MS" pitchFamily="34" charset="-128"/>
            </a:endParaRPr>
          </a:p>
        </p:txBody>
      </p:sp>
      <p:sp>
        <p:nvSpPr>
          <p:cNvPr id="2076" name="Rectangle 30"/>
          <p:cNvSpPr>
            <a:spLocks noChangeArrowheads="1"/>
          </p:cNvSpPr>
          <p:nvPr/>
        </p:nvSpPr>
        <p:spPr bwMode="auto">
          <a:xfrm rot="-5400000">
            <a:off x="2693988" y="4011613"/>
            <a:ext cx="3887787" cy="274637"/>
          </a:xfrm>
          <a:prstGeom prst="rect">
            <a:avLst/>
          </a:prstGeom>
          <a:noFill/>
          <a:ln w="9525">
            <a:noFill/>
            <a:miter lim="800000"/>
            <a:headEnd/>
            <a:tailEnd/>
          </a:ln>
        </p:spPr>
        <p:txBody>
          <a:bodyPr lIns="91430" tIns="45716" rIns="91430" bIns="45716">
            <a:spAutoFit/>
          </a:bodyPr>
          <a:lstStyle/>
          <a:p>
            <a:pPr algn="ctr" defTabSz="912813"/>
            <a:r>
              <a:rPr lang="es-ES_tradnl" sz="1200" b="0">
                <a:ea typeface="Arial Unicode MS" pitchFamily="34" charset="-128"/>
                <a:cs typeface="Arial" charset="0"/>
              </a:rPr>
              <a:t>Billones de pesos de 2008</a:t>
            </a:r>
          </a:p>
        </p:txBody>
      </p:sp>
      <p:graphicFrame>
        <p:nvGraphicFramePr>
          <p:cNvPr id="2051" name="Object 3"/>
          <p:cNvGraphicFramePr>
            <a:graphicFrameLocks/>
          </p:cNvGraphicFramePr>
          <p:nvPr/>
        </p:nvGraphicFramePr>
        <p:xfrm>
          <a:off x="0" y="1916113"/>
          <a:ext cx="4559300" cy="4249737"/>
        </p:xfrm>
        <a:graphic>
          <a:graphicData uri="http://schemas.openxmlformats.org/presentationml/2006/ole">
            <p:oleObj spid="_x0000_s282627" name="Gráfico" r:id="rId5" imgW="4553102" imgH="3610051" progId="Excel.Sheet.8">
              <p:embed/>
            </p:oleObj>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1 Título"/>
          <p:cNvSpPr>
            <a:spLocks noGrp="1"/>
          </p:cNvSpPr>
          <p:nvPr>
            <p:ph type="title"/>
          </p:nvPr>
        </p:nvSpPr>
        <p:spPr bwMode="auto">
          <a:xfrm>
            <a:off x="428625" y="1214438"/>
            <a:ext cx="8229600" cy="1143000"/>
          </a:xfrm>
          <a:noFill/>
          <a:ln>
            <a:miter lim="800000"/>
            <a:headEnd/>
            <a:tailEnd/>
          </a:ln>
        </p:spPr>
        <p:txBody>
          <a:bodyPr vert="horz" wrap="square" lIns="91440" tIns="45720" rIns="91440" bIns="45720" numCol="1" anchor="t" anchorCtr="0" compatLnSpc="1">
            <a:prstTxWarp prst="textNoShape">
              <a:avLst/>
            </a:prstTxWarp>
          </a:bodyPr>
          <a:lstStyle/>
          <a:p>
            <a:endParaRPr lang="es-CO" smtClean="0"/>
          </a:p>
        </p:txBody>
      </p:sp>
      <p:sp>
        <p:nvSpPr>
          <p:cNvPr id="241666" name="2 Marcador de contenido"/>
          <p:cNvSpPr>
            <a:spLocks noGrp="1"/>
          </p:cNvSpPr>
          <p:nvPr>
            <p:ph idx="1"/>
          </p:nvPr>
        </p:nvSpPr>
        <p:spPr bwMode="auto">
          <a:xfrm>
            <a:off x="457200" y="2571750"/>
            <a:ext cx="8229600" cy="4071938"/>
          </a:xfrm>
          <a:noFill/>
          <a:ln>
            <a:miter lim="800000"/>
            <a:headEnd/>
            <a:tailEnd/>
          </a:ln>
        </p:spPr>
        <p:txBody>
          <a:bodyPr vert="horz" wrap="square" lIns="91440" tIns="45720" rIns="91440" bIns="45720" numCol="1" anchor="t" anchorCtr="0" compatLnSpc="1">
            <a:prstTxWarp prst="textNoShape">
              <a:avLst/>
            </a:prstTxWarp>
          </a:bodyPr>
          <a:lstStyle/>
          <a:p>
            <a:endParaRPr lang="es-CO" smtClean="0"/>
          </a:p>
        </p:txBody>
      </p:sp>
      <p:sp>
        <p:nvSpPr>
          <p:cNvPr id="241667" name="Rectangle 5"/>
          <p:cNvSpPr>
            <a:spLocks noChangeArrowheads="1"/>
          </p:cNvSpPr>
          <p:nvPr/>
        </p:nvSpPr>
        <p:spPr bwMode="auto">
          <a:xfrm>
            <a:off x="3071813" y="142875"/>
            <a:ext cx="6072187" cy="928688"/>
          </a:xfrm>
          <a:prstGeom prst="rect">
            <a:avLst/>
          </a:prstGeom>
          <a:solidFill>
            <a:schemeClr val="bg1"/>
          </a:solidFill>
          <a:ln w="38100">
            <a:solidFill>
              <a:schemeClr val="tx1"/>
            </a:solidFill>
            <a:miter lim="800000"/>
            <a:headEnd/>
            <a:tailEnd/>
          </a:ln>
        </p:spPr>
        <p:txBody>
          <a:bodyPr anchor="ctr"/>
          <a:lstStyle/>
          <a:p>
            <a:pPr algn="ctr" defTabSz="457200">
              <a:lnSpc>
                <a:spcPct val="80000"/>
              </a:lnSpc>
            </a:pPr>
            <a:r>
              <a:rPr lang="es-ES" sz="2400">
                <a:latin typeface="Trebuchet MS" pitchFamily="34" charset="0"/>
              </a:rPr>
              <a:t>3.3 Discapacitados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1 Título"/>
          <p:cNvSpPr>
            <a:spLocks noGrp="1"/>
          </p:cNvSpPr>
          <p:nvPr>
            <p:ph type="title"/>
          </p:nvPr>
        </p:nvSpPr>
        <p:spPr bwMode="auto">
          <a:xfrm>
            <a:off x="428625" y="1214438"/>
            <a:ext cx="8229600" cy="1143000"/>
          </a:xfrm>
          <a:noFill/>
          <a:ln>
            <a:miter lim="800000"/>
            <a:headEnd/>
            <a:tailEnd/>
          </a:ln>
        </p:spPr>
        <p:txBody>
          <a:bodyPr vert="horz" wrap="square" lIns="91440" tIns="45720" rIns="91440" bIns="45720" numCol="1" anchor="t" anchorCtr="0" compatLnSpc="1">
            <a:prstTxWarp prst="textNoShape">
              <a:avLst/>
            </a:prstTxWarp>
          </a:bodyPr>
          <a:lstStyle/>
          <a:p>
            <a:endParaRPr lang="es-CO" smtClean="0"/>
          </a:p>
        </p:txBody>
      </p:sp>
      <p:sp>
        <p:nvSpPr>
          <p:cNvPr id="242690" name="2 Marcador de contenido"/>
          <p:cNvSpPr>
            <a:spLocks noGrp="1"/>
          </p:cNvSpPr>
          <p:nvPr>
            <p:ph idx="1"/>
          </p:nvPr>
        </p:nvSpPr>
        <p:spPr bwMode="auto">
          <a:xfrm>
            <a:off x="457200" y="2571750"/>
            <a:ext cx="8229600" cy="4071938"/>
          </a:xfrm>
          <a:noFill/>
          <a:ln>
            <a:miter lim="800000"/>
            <a:headEnd/>
            <a:tailEnd/>
          </a:ln>
        </p:spPr>
        <p:txBody>
          <a:bodyPr vert="horz" wrap="square" lIns="91440" tIns="45720" rIns="91440" bIns="45720" numCol="1" anchor="t" anchorCtr="0" compatLnSpc="1">
            <a:prstTxWarp prst="textNoShape">
              <a:avLst/>
            </a:prstTxWarp>
          </a:bodyPr>
          <a:lstStyle/>
          <a:p>
            <a:endParaRPr lang="es-CO" smtClean="0"/>
          </a:p>
        </p:txBody>
      </p:sp>
      <p:sp>
        <p:nvSpPr>
          <p:cNvPr id="4" name="Rectangle 5"/>
          <p:cNvSpPr>
            <a:spLocks noChangeArrowheads="1"/>
          </p:cNvSpPr>
          <p:nvPr/>
        </p:nvSpPr>
        <p:spPr bwMode="auto">
          <a:xfrm>
            <a:off x="3311525" y="285750"/>
            <a:ext cx="5832475" cy="792163"/>
          </a:xfrm>
          <a:prstGeom prst="rect">
            <a:avLst/>
          </a:prstGeom>
          <a:solidFill>
            <a:schemeClr val="bg1"/>
          </a:solidFill>
          <a:ln w="38100">
            <a:solidFill>
              <a:schemeClr val="tx1"/>
            </a:solidFill>
            <a:miter lim="800000"/>
            <a:headEnd/>
            <a:tailEnd/>
          </a:ln>
          <a:effectLst/>
        </p:spPr>
        <p:txBody>
          <a:bodyPr anchor="ctr"/>
          <a:lstStyle/>
          <a:p>
            <a:pPr algn="ctr" defTabSz="457200">
              <a:lnSpc>
                <a:spcPct val="80000"/>
              </a:lnSpc>
              <a:defRPr/>
            </a:pPr>
            <a:r>
              <a:rPr lang="es-ES" sz="2400" dirty="0">
                <a:latin typeface="Trebuchet MS" pitchFamily="34" charset="0"/>
              </a:rPr>
              <a:t>3.4 Grupos étnicos</a:t>
            </a:r>
            <a:endParaRPr lang="es-ES" sz="2400" dirty="0">
              <a:solidFill>
                <a:srgbClr val="CC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ChangeArrowheads="1"/>
          </p:cNvSpPr>
          <p:nvPr>
            <p:ph type="subTitle" idx="1"/>
          </p:nvPr>
        </p:nvSpPr>
        <p:spPr bwMode="auto">
          <a:xfrm>
            <a:off x="107950" y="1916113"/>
            <a:ext cx="4032250" cy="873125"/>
          </a:xfrm>
          <a:solidFill>
            <a:srgbClr val="000080"/>
          </a:solidFill>
          <a:ln>
            <a:miter lim="800000"/>
            <a:headEnd/>
            <a:tailEnd/>
          </a:ln>
        </p:spPr>
        <p:txBody>
          <a:bodyPr vert="horz" wrap="square" lIns="91440" tIns="45720" rIns="91440" bIns="45720" numCol="1" anchor="t" anchorCtr="0" compatLnSpc="1">
            <a:prstTxWarp prst="textNoShape">
              <a:avLst/>
            </a:prstTxWarp>
            <a:spAutoFit/>
          </a:bodyPr>
          <a:lstStyle/>
          <a:p>
            <a:pPr algn="l">
              <a:lnSpc>
                <a:spcPct val="80000"/>
              </a:lnSpc>
            </a:pPr>
            <a:r>
              <a:rPr lang="es-CO" sz="1600" smtClean="0">
                <a:solidFill>
                  <a:schemeClr val="bg1"/>
                </a:solidFill>
              </a:rPr>
              <a:t> La meta de pobreza se calculó asumiendo un crecimiento del PIB del 4% durante los años 2005 y 2006, y otro del </a:t>
            </a:r>
            <a:r>
              <a:rPr lang="es-CO" sz="1600" b="1" u="sng" smtClean="0">
                <a:solidFill>
                  <a:schemeClr val="bg1"/>
                </a:solidFill>
              </a:rPr>
              <a:t>6% a partir de 2007</a:t>
            </a:r>
            <a:r>
              <a:rPr lang="es-CO" sz="1600" smtClean="0">
                <a:solidFill>
                  <a:schemeClr val="bg1"/>
                </a:solidFill>
              </a:rPr>
              <a:t>.</a:t>
            </a:r>
          </a:p>
        </p:txBody>
      </p:sp>
      <p:sp>
        <p:nvSpPr>
          <p:cNvPr id="243714" name="Rectangle 3"/>
          <p:cNvSpPr>
            <a:spLocks noChangeArrowheads="1"/>
          </p:cNvSpPr>
          <p:nvPr/>
        </p:nvSpPr>
        <p:spPr bwMode="auto">
          <a:xfrm>
            <a:off x="5148263" y="1706563"/>
            <a:ext cx="3887787" cy="1416050"/>
          </a:xfrm>
          <a:prstGeom prst="rect">
            <a:avLst/>
          </a:prstGeom>
          <a:noFill/>
          <a:ln w="9525">
            <a:noFill/>
            <a:miter lim="800000"/>
            <a:headEnd/>
            <a:tailEnd/>
          </a:ln>
        </p:spPr>
        <p:txBody>
          <a:bodyPr>
            <a:spAutoFit/>
          </a:bodyPr>
          <a:lstStyle/>
          <a:p>
            <a:pPr algn="just" eaLnBrk="0" hangingPunct="0">
              <a:lnSpc>
                <a:spcPct val="90000"/>
              </a:lnSpc>
              <a:spcBef>
                <a:spcPct val="20000"/>
              </a:spcBef>
            </a:pPr>
            <a:r>
              <a:rPr lang="es-CO" sz="1600">
                <a:latin typeface="Trebuchet MS" pitchFamily="34" charset="0"/>
              </a:rPr>
              <a:t>El comportamiento de la economía es uno de los factores que afectan el cumplimiento de la meta propuesta. El crecimiento real del PIB para 2007 fue de 7,5% mientras que el de 2008 fue de 2,4%. </a:t>
            </a:r>
          </a:p>
        </p:txBody>
      </p:sp>
      <p:sp>
        <p:nvSpPr>
          <p:cNvPr id="243715" name="Rectangle 4"/>
          <p:cNvSpPr>
            <a:spLocks noChangeArrowheads="1"/>
          </p:cNvSpPr>
          <p:nvPr/>
        </p:nvSpPr>
        <p:spPr bwMode="auto">
          <a:xfrm>
            <a:off x="122238" y="1296988"/>
            <a:ext cx="8496300" cy="366712"/>
          </a:xfrm>
          <a:prstGeom prst="rect">
            <a:avLst/>
          </a:prstGeom>
          <a:noFill/>
          <a:ln w="9525">
            <a:noFill/>
            <a:miter lim="800000"/>
            <a:headEnd/>
            <a:tailEnd/>
          </a:ln>
        </p:spPr>
        <p:txBody>
          <a:bodyPr>
            <a:spAutoFit/>
          </a:bodyPr>
          <a:lstStyle/>
          <a:p>
            <a:pPr eaLnBrk="0" hangingPunct="0">
              <a:lnSpc>
                <a:spcPct val="90000"/>
              </a:lnSpc>
              <a:spcBef>
                <a:spcPct val="20000"/>
              </a:spcBef>
            </a:pPr>
            <a:r>
              <a:rPr lang="es-CO" sz="2000">
                <a:solidFill>
                  <a:schemeClr val="accent2"/>
                </a:solidFill>
                <a:latin typeface="Trebuchet MS" pitchFamily="34" charset="0"/>
              </a:rPr>
              <a:t>Crecimiento económico y reducción de la pobreza</a:t>
            </a:r>
          </a:p>
        </p:txBody>
      </p:sp>
      <p:sp>
        <p:nvSpPr>
          <p:cNvPr id="243716" name="AutoShape 5"/>
          <p:cNvSpPr>
            <a:spLocks noChangeArrowheads="1"/>
          </p:cNvSpPr>
          <p:nvPr/>
        </p:nvSpPr>
        <p:spPr bwMode="auto">
          <a:xfrm rot="-5400000">
            <a:off x="4392612" y="2170113"/>
            <a:ext cx="576263" cy="503238"/>
          </a:xfrm>
          <a:prstGeom prst="downArrow">
            <a:avLst>
              <a:gd name="adj1" fmla="val 50000"/>
              <a:gd name="adj2" fmla="val 25000"/>
            </a:avLst>
          </a:prstGeom>
          <a:solidFill>
            <a:srgbClr val="FF0000"/>
          </a:solidFill>
          <a:ln w="9525">
            <a:solidFill>
              <a:srgbClr val="FF0000"/>
            </a:solidFill>
            <a:miter lim="800000"/>
            <a:headEnd/>
            <a:tailEnd/>
          </a:ln>
        </p:spPr>
        <p:txBody>
          <a:bodyPr wrap="none" anchor="ctr"/>
          <a:lstStyle/>
          <a:p>
            <a:endParaRPr lang="es-CO"/>
          </a:p>
        </p:txBody>
      </p:sp>
      <p:sp>
        <p:nvSpPr>
          <p:cNvPr id="243717" name="Rectangle 8"/>
          <p:cNvSpPr>
            <a:spLocks noChangeArrowheads="1"/>
          </p:cNvSpPr>
          <p:nvPr/>
        </p:nvSpPr>
        <p:spPr bwMode="auto">
          <a:xfrm>
            <a:off x="1690688" y="3155950"/>
            <a:ext cx="5761037" cy="517525"/>
          </a:xfrm>
          <a:prstGeom prst="rect">
            <a:avLst/>
          </a:prstGeom>
          <a:noFill/>
          <a:ln w="9525">
            <a:noFill/>
            <a:miter lim="800000"/>
            <a:headEnd/>
            <a:tailEnd/>
          </a:ln>
        </p:spPr>
        <p:txBody>
          <a:bodyPr anchor="ctr">
            <a:spAutoFit/>
          </a:bodyPr>
          <a:lstStyle/>
          <a:p>
            <a:pPr algn="ctr"/>
            <a:r>
              <a:rPr lang="es-CO" sz="1400">
                <a:latin typeface="Trebuchet MS" pitchFamily="34" charset="0"/>
                <a:cs typeface="Times New Roman" pitchFamily="18" charset="0"/>
              </a:rPr>
              <a:t>Variación porcentual anual del PIB 2002-2008 a precios constantes de 2000</a:t>
            </a:r>
            <a:endParaRPr lang="es-ES" sz="1400">
              <a:latin typeface="Trebuchet MS" pitchFamily="34" charset="0"/>
            </a:endParaRPr>
          </a:p>
        </p:txBody>
      </p:sp>
      <p:graphicFrame>
        <p:nvGraphicFramePr>
          <p:cNvPr id="356388" name="Group 36"/>
          <p:cNvGraphicFramePr>
            <a:graphicFrameLocks noGrp="1"/>
          </p:cNvGraphicFramePr>
          <p:nvPr/>
        </p:nvGraphicFramePr>
        <p:xfrm>
          <a:off x="1546225" y="3808413"/>
          <a:ext cx="5761038" cy="609600"/>
        </p:xfrm>
        <a:graphic>
          <a:graphicData uri="http://schemas.openxmlformats.org/drawingml/2006/table">
            <a:tbl>
              <a:tblPr/>
              <a:tblGrid>
                <a:gridCol w="884238"/>
                <a:gridCol w="884237"/>
                <a:gridCol w="884238"/>
                <a:gridCol w="793750"/>
                <a:gridCol w="720725"/>
                <a:gridCol w="804862"/>
                <a:gridCol w="788988"/>
              </a:tblGrid>
              <a:tr h="152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400" b="1" i="0" u="none" strike="noStrike" cap="none" normalizeH="0" baseline="0" smtClean="0">
                          <a:ln>
                            <a:noFill/>
                          </a:ln>
                          <a:solidFill>
                            <a:schemeClr val="tx1"/>
                          </a:solidFill>
                          <a:effectLst/>
                          <a:latin typeface="Trebuchet MS" pitchFamily="34" charset="0"/>
                          <a:cs typeface="Times New Roman" pitchFamily="18" charset="0"/>
                        </a:rPr>
                        <a:t>2002</a:t>
                      </a:r>
                      <a:endParaRPr kumimoji="0" lang="es-CO" sz="1400" b="1"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400" b="1" i="0" u="none" strike="noStrike" cap="none" normalizeH="0" baseline="0" smtClean="0">
                          <a:ln>
                            <a:noFill/>
                          </a:ln>
                          <a:solidFill>
                            <a:schemeClr val="tx1"/>
                          </a:solidFill>
                          <a:effectLst/>
                          <a:latin typeface="Trebuchet MS" pitchFamily="34" charset="0"/>
                          <a:cs typeface="Times New Roman" pitchFamily="18" charset="0"/>
                        </a:rPr>
                        <a:t>2003</a:t>
                      </a:r>
                      <a:endParaRPr kumimoji="0" lang="es-CO" sz="1400" b="1"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400" b="1" i="0" u="none" strike="noStrike" cap="none" normalizeH="0" baseline="0" smtClean="0">
                          <a:ln>
                            <a:noFill/>
                          </a:ln>
                          <a:solidFill>
                            <a:schemeClr val="tx1"/>
                          </a:solidFill>
                          <a:effectLst/>
                          <a:latin typeface="Trebuchet MS" pitchFamily="34" charset="0"/>
                          <a:cs typeface="Times New Roman" pitchFamily="18" charset="0"/>
                        </a:rPr>
                        <a:t>2004</a:t>
                      </a:r>
                      <a:endParaRPr kumimoji="0" lang="es-CO" sz="1400" b="1"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400" b="1" i="0" u="none" strike="noStrike" cap="none" normalizeH="0" baseline="0" smtClean="0">
                          <a:ln>
                            <a:noFill/>
                          </a:ln>
                          <a:solidFill>
                            <a:schemeClr val="tx1"/>
                          </a:solidFill>
                          <a:effectLst/>
                          <a:latin typeface="Trebuchet MS" pitchFamily="34" charset="0"/>
                          <a:cs typeface="Times New Roman" pitchFamily="18" charset="0"/>
                        </a:rPr>
                        <a:t>2005</a:t>
                      </a:r>
                      <a:endParaRPr kumimoji="0" lang="es-CO" sz="1400" b="1"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400" b="1" i="0" u="none" strike="noStrike" cap="none" normalizeH="0" baseline="0" smtClean="0">
                          <a:ln>
                            <a:noFill/>
                          </a:ln>
                          <a:solidFill>
                            <a:schemeClr val="tx1"/>
                          </a:solidFill>
                          <a:effectLst/>
                          <a:latin typeface="Trebuchet MS" pitchFamily="34" charset="0"/>
                          <a:cs typeface="Times New Roman" pitchFamily="18" charset="0"/>
                        </a:rPr>
                        <a:t>2006</a:t>
                      </a:r>
                      <a:endParaRPr kumimoji="0" lang="es-CO" sz="1400" b="1"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400" b="1" i="0" u="none" strike="noStrike" cap="none" normalizeH="0" baseline="0" smtClean="0">
                          <a:ln>
                            <a:noFill/>
                          </a:ln>
                          <a:solidFill>
                            <a:schemeClr val="tx1"/>
                          </a:solidFill>
                          <a:effectLst/>
                          <a:latin typeface="Trebuchet MS" pitchFamily="34" charset="0"/>
                          <a:cs typeface="Times New Roman" pitchFamily="18" charset="0"/>
                        </a:rPr>
                        <a:t>2007</a:t>
                      </a:r>
                      <a:endParaRPr kumimoji="0" lang="es-CO" sz="1400" b="1"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400" b="1" i="0" u="none" strike="noStrike" cap="none" normalizeH="0" baseline="0" smtClean="0">
                          <a:ln>
                            <a:noFill/>
                          </a:ln>
                          <a:solidFill>
                            <a:schemeClr val="tx1"/>
                          </a:solidFill>
                          <a:effectLst/>
                          <a:latin typeface="Trebuchet MS" pitchFamily="34" charset="0"/>
                          <a:cs typeface="Times New Roman" pitchFamily="18" charset="0"/>
                        </a:rPr>
                        <a:t>2008</a:t>
                      </a:r>
                      <a:endParaRPr kumimoji="0" lang="es-CO" sz="1400" b="1"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400" b="0" i="0" u="none" strike="noStrike" cap="none" normalizeH="0" baseline="0" smtClean="0">
                          <a:ln>
                            <a:noFill/>
                          </a:ln>
                          <a:solidFill>
                            <a:schemeClr val="tx1"/>
                          </a:solidFill>
                          <a:effectLst/>
                          <a:latin typeface="Trebuchet MS" pitchFamily="34" charset="0"/>
                          <a:cs typeface="Times New Roman" pitchFamily="18" charset="0"/>
                        </a:rPr>
                        <a:t>2,5</a:t>
                      </a:r>
                      <a:endParaRPr kumimoji="0" lang="es-CO"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400" b="0" i="0" u="none" strike="noStrike" cap="none" normalizeH="0" baseline="0" smtClean="0">
                          <a:ln>
                            <a:noFill/>
                          </a:ln>
                          <a:solidFill>
                            <a:schemeClr val="tx1"/>
                          </a:solidFill>
                          <a:effectLst/>
                          <a:latin typeface="Trebuchet MS" pitchFamily="34" charset="0"/>
                          <a:cs typeface="Times New Roman" pitchFamily="18" charset="0"/>
                        </a:rPr>
                        <a:t>4,6</a:t>
                      </a:r>
                      <a:endParaRPr kumimoji="0" lang="es-CO"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400" b="0" i="0" u="none" strike="noStrike" cap="none" normalizeH="0" baseline="0" smtClean="0">
                          <a:ln>
                            <a:noFill/>
                          </a:ln>
                          <a:solidFill>
                            <a:schemeClr val="tx1"/>
                          </a:solidFill>
                          <a:effectLst/>
                          <a:latin typeface="Trebuchet MS" pitchFamily="34" charset="0"/>
                          <a:cs typeface="Times New Roman" pitchFamily="18" charset="0"/>
                        </a:rPr>
                        <a:t>4,7</a:t>
                      </a:r>
                      <a:endParaRPr kumimoji="0" lang="es-CO"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400" b="0" i="0" u="none" strike="noStrike" cap="none" normalizeH="0" baseline="0" smtClean="0">
                          <a:ln>
                            <a:noFill/>
                          </a:ln>
                          <a:solidFill>
                            <a:schemeClr val="tx1"/>
                          </a:solidFill>
                          <a:effectLst/>
                          <a:latin typeface="Trebuchet MS" pitchFamily="34" charset="0"/>
                          <a:cs typeface="Times New Roman" pitchFamily="18" charset="0"/>
                        </a:rPr>
                        <a:t>5,7</a:t>
                      </a:r>
                      <a:endParaRPr kumimoji="0" lang="es-CO"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400" b="0" i="0" u="none" strike="noStrike" cap="none" normalizeH="0" baseline="0" smtClean="0">
                          <a:ln>
                            <a:noFill/>
                          </a:ln>
                          <a:solidFill>
                            <a:schemeClr val="tx1"/>
                          </a:solidFill>
                          <a:effectLst/>
                          <a:latin typeface="Trebuchet MS" pitchFamily="34" charset="0"/>
                          <a:cs typeface="Times New Roman" pitchFamily="18" charset="0"/>
                        </a:rPr>
                        <a:t>6,9</a:t>
                      </a:r>
                      <a:endParaRPr kumimoji="0" lang="es-CO"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400" b="0" i="0" u="none" strike="noStrike" cap="none" normalizeH="0" baseline="0" smtClean="0">
                          <a:ln>
                            <a:noFill/>
                          </a:ln>
                          <a:solidFill>
                            <a:schemeClr val="tx1"/>
                          </a:solidFill>
                          <a:effectLst/>
                          <a:latin typeface="Trebuchet MS" pitchFamily="34" charset="0"/>
                          <a:cs typeface="Times New Roman" pitchFamily="18" charset="0"/>
                        </a:rPr>
                        <a:t>7,5</a:t>
                      </a:r>
                      <a:endParaRPr kumimoji="0" lang="es-CO"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400" b="0" i="0" u="none" strike="noStrike" cap="none" normalizeH="0" baseline="0" smtClean="0">
                          <a:ln>
                            <a:noFill/>
                          </a:ln>
                          <a:solidFill>
                            <a:schemeClr val="tx1"/>
                          </a:solidFill>
                          <a:effectLst/>
                          <a:latin typeface="Trebuchet MS" pitchFamily="34" charset="0"/>
                          <a:cs typeface="Times New Roman" pitchFamily="18" charset="0"/>
                        </a:rPr>
                        <a:t>2,4</a:t>
                      </a:r>
                      <a:endParaRPr kumimoji="0" lang="es-CO"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3744" name="Rectangle 35"/>
          <p:cNvSpPr>
            <a:spLocks noChangeArrowheads="1"/>
          </p:cNvSpPr>
          <p:nvPr/>
        </p:nvSpPr>
        <p:spPr bwMode="auto">
          <a:xfrm>
            <a:off x="1624013" y="4538663"/>
            <a:ext cx="3257550" cy="244475"/>
          </a:xfrm>
          <a:prstGeom prst="rect">
            <a:avLst/>
          </a:prstGeom>
          <a:noFill/>
          <a:ln w="9525">
            <a:noFill/>
            <a:miter lim="800000"/>
            <a:headEnd/>
            <a:tailEnd/>
          </a:ln>
        </p:spPr>
        <p:txBody>
          <a:bodyPr wrap="none" anchor="ctr">
            <a:spAutoFit/>
          </a:bodyPr>
          <a:lstStyle/>
          <a:p>
            <a:pPr algn="just"/>
            <a:r>
              <a:rPr lang="es-CO" sz="1000">
                <a:cs typeface="Times New Roman" pitchFamily="18" charset="0"/>
              </a:rPr>
              <a:t>Fuente: Banco de la República con base en DANE. </a:t>
            </a:r>
            <a:endParaRPr lang="es-CO" sz="2400"/>
          </a:p>
        </p:txBody>
      </p:sp>
      <p:sp>
        <p:nvSpPr>
          <p:cNvPr id="243745" name="Text Box 37"/>
          <p:cNvSpPr txBox="1">
            <a:spLocks noChangeArrowheads="1"/>
          </p:cNvSpPr>
          <p:nvPr/>
        </p:nvSpPr>
        <p:spPr bwMode="auto">
          <a:xfrm>
            <a:off x="107950" y="4868863"/>
            <a:ext cx="8964613" cy="1901825"/>
          </a:xfrm>
          <a:prstGeom prst="rect">
            <a:avLst/>
          </a:prstGeom>
          <a:noFill/>
          <a:ln w="9525">
            <a:noFill/>
            <a:miter lim="800000"/>
            <a:headEnd/>
            <a:tailEnd/>
          </a:ln>
        </p:spPr>
        <p:txBody>
          <a:bodyPr>
            <a:spAutoFit/>
          </a:bodyPr>
          <a:lstStyle/>
          <a:p>
            <a:pPr marL="342900" indent="-342900" algn="just">
              <a:spcBef>
                <a:spcPct val="20000"/>
              </a:spcBef>
              <a:buFontTx/>
              <a:buAutoNum type="arabicPeriod"/>
            </a:pPr>
            <a:r>
              <a:rPr lang="es-CO" sz="1400">
                <a:latin typeface="Trebuchet MS" pitchFamily="34" charset="0"/>
              </a:rPr>
              <a:t>Aunque la economía logró crecer a tasas cercanas al 7% durante 2006 y 2007, el desempleo supera el 11%, la tasa de subempleo supera el 34% y la creación de empleo no ha sido suficiente (la tasa de ocupación se ha mantenido alrededor de 52%).</a:t>
            </a:r>
          </a:p>
          <a:p>
            <a:pPr marL="342900" indent="-342900" algn="just">
              <a:spcBef>
                <a:spcPct val="20000"/>
              </a:spcBef>
              <a:buFontTx/>
              <a:buAutoNum type="arabicPeriod"/>
            </a:pPr>
            <a:r>
              <a:rPr lang="es-CO" sz="1400">
                <a:latin typeface="Trebuchet MS" pitchFamily="34" charset="0"/>
              </a:rPr>
              <a:t>El mayor peso entre los subempleados corresponde al subempleo por ingreso que explica más de la mitad de dicha tasa. </a:t>
            </a:r>
          </a:p>
          <a:p>
            <a:pPr marL="342900" indent="-342900" algn="just">
              <a:spcBef>
                <a:spcPct val="20000"/>
              </a:spcBef>
              <a:buFontTx/>
              <a:buAutoNum type="arabicPeriod"/>
            </a:pPr>
            <a:r>
              <a:rPr lang="es-CO" sz="1400">
                <a:latin typeface="Trebuchet MS" pitchFamily="34" charset="0"/>
              </a:rPr>
              <a:t>De mantenerse, un menor crecimiento de la economía se verá reflejado en tasas de desempleo más altas, en incrementos en el subempleo, en ingresos bajos y con éstos en frenos hacia el logro de la meta de reducción de la pobreza</a:t>
            </a:r>
            <a:r>
              <a:rPr lang="es-ES" sz="1400">
                <a:latin typeface="Trebuchet MS" pitchFamily="34" charset="0"/>
              </a:rPr>
              <a:t> </a:t>
            </a:r>
          </a:p>
        </p:txBody>
      </p:sp>
      <p:sp>
        <p:nvSpPr>
          <p:cNvPr id="243746" name="Rectangle 5"/>
          <p:cNvSpPr>
            <a:spLocks noChangeArrowheads="1"/>
          </p:cNvSpPr>
          <p:nvPr/>
        </p:nvSpPr>
        <p:spPr bwMode="auto">
          <a:xfrm>
            <a:off x="3132138" y="188913"/>
            <a:ext cx="5832475" cy="792162"/>
          </a:xfrm>
          <a:prstGeom prst="rect">
            <a:avLst/>
          </a:prstGeom>
          <a:solidFill>
            <a:schemeClr val="bg1"/>
          </a:solidFill>
          <a:ln w="38100">
            <a:solidFill>
              <a:schemeClr val="tx1"/>
            </a:solidFill>
            <a:miter lim="800000"/>
            <a:headEnd/>
            <a:tailEnd/>
          </a:ln>
        </p:spPr>
        <p:txBody>
          <a:bodyPr anchor="ctr"/>
          <a:lstStyle/>
          <a:p>
            <a:pPr algn="ctr" defTabSz="457200">
              <a:lnSpc>
                <a:spcPct val="80000"/>
              </a:lnSpc>
            </a:pPr>
            <a:r>
              <a:rPr lang="es-CO" sz="2800" dirty="0"/>
              <a:t>4. SITUACION </a:t>
            </a:r>
            <a:r>
              <a:rPr lang="es-CO" sz="2800" dirty="0" smtClean="0"/>
              <a:t>ACTUAL</a:t>
            </a:r>
            <a:endParaRPr lang="es-CO" sz="2800" dirty="0"/>
          </a:p>
        </p:txBody>
      </p:sp>
      <p:sp>
        <p:nvSpPr>
          <p:cNvPr id="11" name="Text Box 6"/>
          <p:cNvSpPr txBox="1">
            <a:spLocks noChangeArrowheads="1"/>
          </p:cNvSpPr>
          <p:nvPr/>
        </p:nvSpPr>
        <p:spPr bwMode="auto">
          <a:xfrm>
            <a:off x="6286500" y="1171575"/>
            <a:ext cx="2667000" cy="400050"/>
          </a:xfrm>
          <a:prstGeom prst="rect">
            <a:avLst/>
          </a:prstGeom>
          <a:solidFill>
            <a:schemeClr val="bg1"/>
          </a:solidFill>
          <a:ln w="25400" algn="ctr">
            <a:solidFill>
              <a:schemeClr val="tx1"/>
            </a:solidFill>
            <a:miter lim="800000"/>
            <a:headEnd/>
            <a:tailEnd/>
          </a:ln>
          <a:effectLst/>
        </p:spPr>
        <p:txBody>
          <a:bodyPr>
            <a:spAutoFit/>
          </a:bodyPr>
          <a:lstStyle/>
          <a:p>
            <a:pPr algn="ctr">
              <a:spcBef>
                <a:spcPct val="50000"/>
              </a:spcBef>
              <a:defRPr/>
            </a:pPr>
            <a:r>
              <a:rPr lang="es-ES" sz="2000" dirty="0">
                <a:solidFill>
                  <a:srgbClr val="00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rPr>
              <a:t>Pobreza</a:t>
            </a:r>
            <a:endParaRPr lang="es-CO" sz="2000" dirty="0">
              <a:solidFill>
                <a:srgbClr val="00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a:spLocks noChangeArrowheads="1"/>
          </p:cNvSpPr>
          <p:nvPr/>
        </p:nvSpPr>
        <p:spPr bwMode="auto">
          <a:xfrm>
            <a:off x="250824" y="6221576"/>
            <a:ext cx="6250001" cy="707886"/>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r>
              <a:rPr lang="es-CO" sz="1000" dirty="0" smtClean="0"/>
              <a:t>**</a:t>
            </a:r>
            <a:r>
              <a:rPr lang="es-CO" sz="1000" dirty="0"/>
              <a:t>Fuente: Cálculos MESEP con base en serie de ingresos; ECH empalmados para el total Nacional (2002-2005) y GEIH (2008). Muestra anual acumulada.</a:t>
            </a:r>
          </a:p>
          <a:p>
            <a:endParaRPr lang="es-CO" sz="1000" dirty="0"/>
          </a:p>
          <a:p>
            <a:endParaRPr lang="es-CO" sz="1000" dirty="0"/>
          </a:p>
        </p:txBody>
      </p:sp>
      <p:sp>
        <p:nvSpPr>
          <p:cNvPr id="5" name="Rectangle 36"/>
          <p:cNvSpPr>
            <a:spLocks noChangeArrowheads="1"/>
          </p:cNvSpPr>
          <p:nvPr/>
        </p:nvSpPr>
        <p:spPr bwMode="auto">
          <a:xfrm>
            <a:off x="2143108" y="2201283"/>
            <a:ext cx="5214974"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r>
              <a:rPr lang="es-CO" sz="1600" b="1" dirty="0"/>
              <a:t>Serie de pobreza e indigencia 2002-2008 Datos MESEP**</a:t>
            </a:r>
            <a:endParaRPr lang="es-ES" sz="1600" b="1" dirty="0"/>
          </a:p>
        </p:txBody>
      </p:sp>
      <p:graphicFrame>
        <p:nvGraphicFramePr>
          <p:cNvPr id="6" name="Chart 2"/>
          <p:cNvGraphicFramePr>
            <a:graphicFrameLocks/>
          </p:cNvGraphicFramePr>
          <p:nvPr/>
        </p:nvGraphicFramePr>
        <p:xfrm>
          <a:off x="1571605" y="2214554"/>
          <a:ext cx="6215106" cy="3571899"/>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357158" y="1357298"/>
            <a:ext cx="8072494" cy="646331"/>
          </a:xfrm>
          <a:prstGeom prst="rect">
            <a:avLst/>
          </a:prstGeom>
          <a:noFill/>
        </p:spPr>
        <p:txBody>
          <a:bodyPr wrap="square" rtlCol="0">
            <a:spAutoFit/>
          </a:bodyPr>
          <a:lstStyle/>
          <a:p>
            <a:pPr algn="ctr"/>
            <a:r>
              <a:rPr lang="es-CO" dirty="0" smtClean="0"/>
              <a:t>La reducción de la tasa de pobreza responde al mejoramiento del entorno económico y a una política deliberada del Gobierno Nacional</a:t>
            </a:r>
            <a:endParaRPr lang="es-CO"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7" name="Picture 14"/>
          <p:cNvPicPr preferRelativeResize="0">
            <a:picLocks noChangeArrowheads="1"/>
          </p:cNvPicPr>
          <p:nvPr/>
        </p:nvPicPr>
        <p:blipFill>
          <a:blip r:embed="rId3" cstate="print"/>
          <a:srcRect/>
          <a:stretch>
            <a:fillRect/>
          </a:stretch>
        </p:blipFill>
        <p:spPr bwMode="auto">
          <a:xfrm>
            <a:off x="4643438" y="1752600"/>
            <a:ext cx="4492625" cy="3663950"/>
          </a:xfrm>
          <a:prstGeom prst="rect">
            <a:avLst/>
          </a:prstGeom>
          <a:noFill/>
          <a:ln w="9525">
            <a:noFill/>
            <a:miter lim="800000"/>
            <a:headEnd/>
            <a:tailEnd/>
          </a:ln>
        </p:spPr>
      </p:pic>
      <p:pic>
        <p:nvPicPr>
          <p:cNvPr id="244738" name="Picture 13"/>
          <p:cNvPicPr>
            <a:picLocks noChangeAspect="1" noChangeArrowheads="1"/>
          </p:cNvPicPr>
          <p:nvPr/>
        </p:nvPicPr>
        <p:blipFill>
          <a:blip r:embed="rId4" cstate="print"/>
          <a:srcRect/>
          <a:stretch>
            <a:fillRect/>
          </a:stretch>
        </p:blipFill>
        <p:spPr bwMode="auto">
          <a:xfrm>
            <a:off x="11113" y="1765300"/>
            <a:ext cx="4489450" cy="3663950"/>
          </a:xfrm>
          <a:prstGeom prst="rect">
            <a:avLst/>
          </a:prstGeom>
          <a:noFill/>
          <a:ln w="9525">
            <a:noFill/>
            <a:miter lim="800000"/>
            <a:headEnd/>
            <a:tailEnd/>
          </a:ln>
        </p:spPr>
      </p:pic>
      <p:sp>
        <p:nvSpPr>
          <p:cNvPr id="244739" name="Rectangle 3"/>
          <p:cNvSpPr>
            <a:spLocks noChangeArrowheads="1"/>
          </p:cNvSpPr>
          <p:nvPr/>
        </p:nvSpPr>
        <p:spPr bwMode="auto">
          <a:xfrm>
            <a:off x="157163" y="1303338"/>
            <a:ext cx="3840162" cy="400050"/>
          </a:xfrm>
          <a:prstGeom prst="rect">
            <a:avLst/>
          </a:prstGeom>
          <a:solidFill>
            <a:schemeClr val="accent2"/>
          </a:solidFill>
          <a:ln w="63500" algn="ctr">
            <a:noFill/>
            <a:miter lim="800000"/>
            <a:headEnd/>
            <a:tailEnd/>
          </a:ln>
        </p:spPr>
        <p:txBody>
          <a:bodyPr wrap="none">
            <a:spAutoFit/>
          </a:bodyPr>
          <a:lstStyle/>
          <a:p>
            <a:r>
              <a:rPr lang="es-CO" sz="2000">
                <a:solidFill>
                  <a:schemeClr val="bg1"/>
                </a:solidFill>
                <a:latin typeface="Trebuchet MS" pitchFamily="34" charset="0"/>
              </a:rPr>
              <a:t>Situación territorial – Pobreza</a:t>
            </a:r>
          </a:p>
        </p:txBody>
      </p:sp>
      <p:sp>
        <p:nvSpPr>
          <p:cNvPr id="244740" name="Rectangle 7"/>
          <p:cNvSpPr>
            <a:spLocks noChangeArrowheads="1"/>
          </p:cNvSpPr>
          <p:nvPr/>
        </p:nvSpPr>
        <p:spPr bwMode="auto">
          <a:xfrm>
            <a:off x="214313" y="2143125"/>
            <a:ext cx="722312" cy="336550"/>
          </a:xfrm>
          <a:prstGeom prst="rect">
            <a:avLst/>
          </a:prstGeom>
          <a:solidFill>
            <a:schemeClr val="accent2"/>
          </a:solidFill>
          <a:ln w="63500" algn="ctr">
            <a:noFill/>
            <a:miter lim="800000"/>
            <a:headEnd/>
            <a:tailEnd/>
          </a:ln>
        </p:spPr>
        <p:txBody>
          <a:bodyPr>
            <a:spAutoFit/>
          </a:bodyPr>
          <a:lstStyle/>
          <a:p>
            <a:pPr algn="ctr"/>
            <a:r>
              <a:rPr lang="es-CO" sz="1600">
                <a:solidFill>
                  <a:schemeClr val="bg1"/>
                </a:solidFill>
                <a:latin typeface="Trebuchet MS" pitchFamily="34" charset="0"/>
              </a:rPr>
              <a:t>2002</a:t>
            </a:r>
          </a:p>
        </p:txBody>
      </p:sp>
      <p:sp>
        <p:nvSpPr>
          <p:cNvPr id="244741" name="Rectangle 8"/>
          <p:cNvSpPr>
            <a:spLocks noChangeArrowheads="1"/>
          </p:cNvSpPr>
          <p:nvPr/>
        </p:nvSpPr>
        <p:spPr bwMode="auto">
          <a:xfrm>
            <a:off x="4914900" y="2163763"/>
            <a:ext cx="722313" cy="336550"/>
          </a:xfrm>
          <a:prstGeom prst="rect">
            <a:avLst/>
          </a:prstGeom>
          <a:solidFill>
            <a:schemeClr val="accent2"/>
          </a:solidFill>
          <a:ln w="63500" algn="ctr">
            <a:noFill/>
            <a:miter lim="800000"/>
            <a:headEnd/>
            <a:tailEnd/>
          </a:ln>
        </p:spPr>
        <p:txBody>
          <a:bodyPr>
            <a:spAutoFit/>
          </a:bodyPr>
          <a:lstStyle/>
          <a:p>
            <a:pPr algn="ctr"/>
            <a:r>
              <a:rPr lang="es-CO" sz="1600">
                <a:solidFill>
                  <a:schemeClr val="bg1"/>
                </a:solidFill>
                <a:latin typeface="Trebuchet MS" pitchFamily="34" charset="0"/>
              </a:rPr>
              <a:t>2008</a:t>
            </a:r>
          </a:p>
        </p:txBody>
      </p:sp>
      <p:sp>
        <p:nvSpPr>
          <p:cNvPr id="244742" name="Rectangle 13"/>
          <p:cNvSpPr>
            <a:spLocks noChangeArrowheads="1"/>
          </p:cNvSpPr>
          <p:nvPr/>
        </p:nvSpPr>
        <p:spPr bwMode="auto">
          <a:xfrm>
            <a:off x="179388" y="5297488"/>
            <a:ext cx="4211637" cy="1155700"/>
          </a:xfrm>
          <a:prstGeom prst="rect">
            <a:avLst/>
          </a:prstGeom>
          <a:noFill/>
          <a:ln w="9525">
            <a:noFill/>
            <a:miter lim="800000"/>
            <a:headEnd/>
            <a:tailEnd/>
          </a:ln>
        </p:spPr>
        <p:txBody>
          <a:bodyPr>
            <a:spAutoFit/>
          </a:bodyPr>
          <a:lstStyle/>
          <a:p>
            <a:pPr marL="342900" indent="-342900" algn="just">
              <a:buFont typeface="Arial" charset="0"/>
              <a:buAutoNum type="arabicPeriod"/>
            </a:pPr>
            <a:r>
              <a:rPr lang="es-MX" sz="1400" b="0">
                <a:solidFill>
                  <a:srgbClr val="000000"/>
                </a:solidFill>
                <a:latin typeface="Trebuchet MS" pitchFamily="34" charset="0"/>
              </a:rPr>
              <a:t>Entre 2002 y 2008, 4 departamentos (Cauca, Cesar, Chocó y La Guajira) empeoraron su situación de pobreza.</a:t>
            </a:r>
          </a:p>
          <a:p>
            <a:pPr marL="342900" indent="-342900" algn="just">
              <a:buFont typeface="Arial" charset="0"/>
              <a:buAutoNum type="arabicPeriod"/>
            </a:pPr>
            <a:r>
              <a:rPr lang="es-MX" sz="1400" b="0">
                <a:solidFill>
                  <a:srgbClr val="000000"/>
                </a:solidFill>
                <a:latin typeface="Trebuchet MS" pitchFamily="34" charset="0"/>
              </a:rPr>
              <a:t>Solo Bogotá ya ha alcanzado la meta nacional de pobreza para 2015 (28.5%).</a:t>
            </a:r>
          </a:p>
        </p:txBody>
      </p:sp>
      <p:sp>
        <p:nvSpPr>
          <p:cNvPr id="244743" name="Rectangle 14"/>
          <p:cNvSpPr>
            <a:spLocks noChangeArrowheads="1"/>
          </p:cNvSpPr>
          <p:nvPr/>
        </p:nvSpPr>
        <p:spPr bwMode="auto">
          <a:xfrm>
            <a:off x="4643438" y="5265738"/>
            <a:ext cx="4284662" cy="1368425"/>
          </a:xfrm>
          <a:prstGeom prst="rect">
            <a:avLst/>
          </a:prstGeom>
          <a:noFill/>
          <a:ln w="9525">
            <a:noFill/>
            <a:miter lim="800000"/>
            <a:headEnd/>
            <a:tailEnd/>
          </a:ln>
        </p:spPr>
        <p:txBody>
          <a:bodyPr>
            <a:spAutoFit/>
          </a:bodyPr>
          <a:lstStyle/>
          <a:p>
            <a:pPr marL="342900" indent="-342900" algn="just">
              <a:buFont typeface="Arial" charset="0"/>
              <a:buAutoNum type="arabicPeriod" startAt="3"/>
            </a:pPr>
            <a:r>
              <a:rPr lang="es-MX" sz="1400" b="0">
                <a:solidFill>
                  <a:srgbClr val="000000"/>
                </a:solidFill>
                <a:latin typeface="Trebuchet MS" pitchFamily="34" charset="0"/>
              </a:rPr>
              <a:t>4 Departamentos (Bogotá, Cundinamarca, Huila y Santander) redujeron la pobreza entre 2002 y 2008 en más de 10 puntos porcentuales. En términos relativos, Bogotá (37%) y Cundinamarca (35%) fueron los que más redujeron la pobreza.</a:t>
            </a:r>
            <a:endParaRPr lang="es-CO" sz="1400" b="0">
              <a:latin typeface="Trebuchet M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body" idx="1"/>
          </p:nvPr>
        </p:nvSpPr>
        <p:spPr bwMode="auto">
          <a:xfrm>
            <a:off x="395288" y="1268413"/>
            <a:ext cx="8229600" cy="5400675"/>
          </a:xfrm>
          <a:noFill/>
          <a:ln>
            <a:miter lim="800000"/>
            <a:headEnd/>
            <a:tailEnd/>
          </a:ln>
        </p:spPr>
        <p:txBody>
          <a:bodyPr vert="horz" wrap="square" lIns="91440" tIns="45720" rIns="91440" bIns="45720" numCol="1" anchor="t" anchorCtr="0" compatLnSpc="1">
            <a:prstTxWarp prst="textNoShape">
              <a:avLst/>
            </a:prstTxWarp>
          </a:bodyPr>
          <a:lstStyle/>
          <a:p>
            <a:pPr algn="just">
              <a:lnSpc>
                <a:spcPct val="90000"/>
              </a:lnSpc>
            </a:pPr>
            <a:r>
              <a:rPr lang="es-CO" sz="2200" dirty="0" smtClean="0"/>
              <a:t>El Estado Colombiano ha asumido el compromiso por la vigencia de los derechos humanos de todos y cada uno de los colombianos. </a:t>
            </a:r>
          </a:p>
          <a:p>
            <a:pPr algn="just">
              <a:lnSpc>
                <a:spcPct val="90000"/>
              </a:lnSpc>
              <a:buFontTx/>
              <a:buNone/>
            </a:pPr>
            <a:endParaRPr lang="es-CO" sz="2200" dirty="0" smtClean="0"/>
          </a:p>
          <a:p>
            <a:pPr algn="just">
              <a:lnSpc>
                <a:spcPct val="90000"/>
              </a:lnSpc>
            </a:pPr>
            <a:r>
              <a:rPr lang="es-CO" sz="2200" dirty="0" smtClean="0"/>
              <a:t>La Constitución </a:t>
            </a:r>
            <a:r>
              <a:rPr lang="es-CO" sz="2200" dirty="0" smtClean="0"/>
              <a:t>Política de </a:t>
            </a:r>
            <a:r>
              <a:rPr lang="es-CO" sz="2200" dirty="0" smtClean="0"/>
              <a:t>1991 contempla </a:t>
            </a:r>
            <a:r>
              <a:rPr lang="es-CO" sz="2200" dirty="0" smtClean="0"/>
              <a:t>de manera expresa los derechos económicos, sociales y culturales (</a:t>
            </a:r>
            <a:r>
              <a:rPr lang="es-CO" sz="2200" dirty="0" smtClean="0"/>
              <a:t>DESC)</a:t>
            </a:r>
          </a:p>
          <a:p>
            <a:pPr algn="just">
              <a:lnSpc>
                <a:spcPct val="90000"/>
              </a:lnSpc>
              <a:buNone/>
            </a:pPr>
            <a:endParaRPr lang="es-CO" sz="2200" dirty="0" smtClean="0"/>
          </a:p>
          <a:p>
            <a:pPr algn="just">
              <a:lnSpc>
                <a:spcPct val="90000"/>
              </a:lnSpc>
            </a:pPr>
            <a:r>
              <a:rPr lang="es-CO" sz="2200" dirty="0" smtClean="0"/>
              <a:t>Las tres </a:t>
            </a:r>
            <a:r>
              <a:rPr lang="es-CO" sz="2200" dirty="0" smtClean="0"/>
              <a:t>ramas del poder público y del Ministerio </a:t>
            </a:r>
            <a:r>
              <a:rPr lang="es-CO" sz="2200" dirty="0" smtClean="0"/>
              <a:t>Público, están comprometidos con el goce efectivo </a:t>
            </a:r>
            <a:r>
              <a:rPr lang="es-CO" sz="2200" dirty="0" smtClean="0"/>
              <a:t>de los derechos económicos, sociales y culturales.</a:t>
            </a:r>
            <a:endParaRPr lang="es-ES" sz="2200" dirty="0" smtClean="0"/>
          </a:p>
        </p:txBody>
      </p:sp>
      <p:sp>
        <p:nvSpPr>
          <p:cNvPr id="25602" name="Rectangle 2"/>
          <p:cNvSpPr>
            <a:spLocks noChangeArrowheads="1"/>
          </p:cNvSpPr>
          <p:nvPr/>
        </p:nvSpPr>
        <p:spPr bwMode="auto">
          <a:xfrm>
            <a:off x="5003800" y="260350"/>
            <a:ext cx="3889375" cy="531813"/>
          </a:xfrm>
          <a:prstGeom prst="rect">
            <a:avLst/>
          </a:prstGeom>
          <a:solidFill>
            <a:schemeClr val="bg1"/>
          </a:solidFill>
          <a:ln w="38100">
            <a:solidFill>
              <a:srgbClr val="000000"/>
            </a:solidFill>
            <a:miter lim="800000"/>
            <a:headEnd/>
            <a:tailEnd/>
          </a:ln>
        </p:spPr>
        <p:txBody>
          <a:bodyPr anchor="ctr"/>
          <a:lstStyle/>
          <a:p>
            <a:pPr algn="ctr">
              <a:lnSpc>
                <a:spcPct val="80000"/>
              </a:lnSpc>
            </a:pPr>
            <a:r>
              <a:rPr lang="es-MX" sz="3200">
                <a:solidFill>
                  <a:srgbClr val="000000"/>
                </a:solidFill>
                <a:latin typeface="Arial Unicode MS" pitchFamily="34" charset="-128"/>
              </a:rPr>
              <a:t>1. INTRODUCCION</a:t>
            </a:r>
            <a:endParaRPr lang="es-MX" sz="3200">
              <a:solidFill>
                <a:srgbClr val="FF0000"/>
              </a:solidFill>
              <a:latin typeface="Arial Unicode MS"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3"/>
          <p:cNvSpPr>
            <a:spLocks noChangeArrowheads="1"/>
          </p:cNvSpPr>
          <p:nvPr/>
        </p:nvSpPr>
        <p:spPr bwMode="auto">
          <a:xfrm>
            <a:off x="157163" y="1303338"/>
            <a:ext cx="4841875" cy="400050"/>
          </a:xfrm>
          <a:prstGeom prst="rect">
            <a:avLst/>
          </a:prstGeom>
          <a:solidFill>
            <a:schemeClr val="accent2"/>
          </a:solidFill>
          <a:ln w="63500" algn="ctr">
            <a:noFill/>
            <a:miter lim="800000"/>
            <a:headEnd/>
            <a:tailEnd/>
          </a:ln>
        </p:spPr>
        <p:txBody>
          <a:bodyPr wrap="none">
            <a:spAutoFit/>
          </a:bodyPr>
          <a:lstStyle/>
          <a:p>
            <a:r>
              <a:rPr lang="es-CO" sz="2000">
                <a:solidFill>
                  <a:schemeClr val="bg1"/>
                </a:solidFill>
                <a:latin typeface="Trebuchet MS" pitchFamily="34" charset="0"/>
              </a:rPr>
              <a:t>Situación territorial – Pobreza Extrema</a:t>
            </a:r>
          </a:p>
        </p:txBody>
      </p:sp>
      <p:sp>
        <p:nvSpPr>
          <p:cNvPr id="246786" name="Rectangle 7"/>
          <p:cNvSpPr>
            <a:spLocks noChangeArrowheads="1"/>
          </p:cNvSpPr>
          <p:nvPr/>
        </p:nvSpPr>
        <p:spPr bwMode="auto">
          <a:xfrm>
            <a:off x="214313" y="2143125"/>
            <a:ext cx="722312" cy="336550"/>
          </a:xfrm>
          <a:prstGeom prst="rect">
            <a:avLst/>
          </a:prstGeom>
          <a:solidFill>
            <a:schemeClr val="accent2"/>
          </a:solidFill>
          <a:ln w="63500" algn="ctr">
            <a:noFill/>
            <a:miter lim="800000"/>
            <a:headEnd/>
            <a:tailEnd/>
          </a:ln>
        </p:spPr>
        <p:txBody>
          <a:bodyPr>
            <a:spAutoFit/>
          </a:bodyPr>
          <a:lstStyle/>
          <a:p>
            <a:pPr algn="ctr"/>
            <a:r>
              <a:rPr lang="es-CO" sz="1600">
                <a:solidFill>
                  <a:schemeClr val="bg1"/>
                </a:solidFill>
                <a:latin typeface="Trebuchet MS" pitchFamily="34" charset="0"/>
              </a:rPr>
              <a:t>2002</a:t>
            </a:r>
          </a:p>
        </p:txBody>
      </p:sp>
      <p:sp>
        <p:nvSpPr>
          <p:cNvPr id="246787" name="Rectangle 8"/>
          <p:cNvSpPr>
            <a:spLocks noChangeArrowheads="1"/>
          </p:cNvSpPr>
          <p:nvPr/>
        </p:nvSpPr>
        <p:spPr bwMode="auto">
          <a:xfrm>
            <a:off x="4914900" y="2163763"/>
            <a:ext cx="722313" cy="336550"/>
          </a:xfrm>
          <a:prstGeom prst="rect">
            <a:avLst/>
          </a:prstGeom>
          <a:solidFill>
            <a:schemeClr val="accent2"/>
          </a:solidFill>
          <a:ln w="63500" algn="ctr">
            <a:noFill/>
            <a:miter lim="800000"/>
            <a:headEnd/>
            <a:tailEnd/>
          </a:ln>
        </p:spPr>
        <p:txBody>
          <a:bodyPr>
            <a:spAutoFit/>
          </a:bodyPr>
          <a:lstStyle/>
          <a:p>
            <a:pPr algn="ctr"/>
            <a:r>
              <a:rPr lang="es-CO" sz="1600">
                <a:solidFill>
                  <a:schemeClr val="bg1"/>
                </a:solidFill>
                <a:latin typeface="Trebuchet MS" pitchFamily="34" charset="0"/>
              </a:rPr>
              <a:t>2008</a:t>
            </a:r>
          </a:p>
        </p:txBody>
      </p:sp>
      <p:sp>
        <p:nvSpPr>
          <p:cNvPr id="246788" name="Rectangle 13"/>
          <p:cNvSpPr>
            <a:spLocks noChangeArrowheads="1"/>
          </p:cNvSpPr>
          <p:nvPr/>
        </p:nvSpPr>
        <p:spPr bwMode="auto">
          <a:xfrm>
            <a:off x="177800" y="5157788"/>
            <a:ext cx="4249738" cy="1581150"/>
          </a:xfrm>
          <a:prstGeom prst="rect">
            <a:avLst/>
          </a:prstGeom>
          <a:noFill/>
          <a:ln w="9525">
            <a:noFill/>
            <a:miter lim="800000"/>
            <a:headEnd/>
            <a:tailEnd/>
          </a:ln>
        </p:spPr>
        <p:txBody>
          <a:bodyPr>
            <a:spAutoFit/>
          </a:bodyPr>
          <a:lstStyle/>
          <a:p>
            <a:pPr marL="228600" indent="-228600" algn="just">
              <a:spcBef>
                <a:spcPct val="20000"/>
              </a:spcBef>
              <a:buFontTx/>
              <a:buAutoNum type="arabicPeriod"/>
            </a:pPr>
            <a:r>
              <a:rPr lang="es-MX" sz="1400" b="0">
                <a:solidFill>
                  <a:srgbClr val="000000"/>
                </a:solidFill>
                <a:latin typeface="Trebuchet MS" pitchFamily="34" charset="0"/>
              </a:rPr>
              <a:t>Entre 2002 y 2008, 11 departamentos (Caldas, Cauca, Cesar, Chocó, La Guajira, Magdalena, Norte de Santander, Quindío, Risaralda, Sucre y Valle del Cauca) empeoraron su situación de pobreza extrema.</a:t>
            </a:r>
          </a:p>
          <a:p>
            <a:pPr marL="228600" indent="-228600" algn="just">
              <a:buFontTx/>
              <a:buAutoNum type="arabicPeriod"/>
            </a:pPr>
            <a:r>
              <a:rPr lang="es-MX" sz="1400" b="0">
                <a:solidFill>
                  <a:srgbClr val="000000"/>
                </a:solidFill>
                <a:latin typeface="Trebuchet MS" pitchFamily="34" charset="0"/>
              </a:rPr>
              <a:t>Solo Bogotá ya ha alcanzado la meta nacional de pobreza extrema para 2015 (8.8%).</a:t>
            </a:r>
          </a:p>
        </p:txBody>
      </p:sp>
      <p:sp>
        <p:nvSpPr>
          <p:cNvPr id="246789" name="Rectangle 14"/>
          <p:cNvSpPr>
            <a:spLocks noChangeArrowheads="1"/>
          </p:cNvSpPr>
          <p:nvPr/>
        </p:nvSpPr>
        <p:spPr bwMode="auto">
          <a:xfrm>
            <a:off x="4679950" y="5214938"/>
            <a:ext cx="4356100" cy="1581150"/>
          </a:xfrm>
          <a:prstGeom prst="rect">
            <a:avLst/>
          </a:prstGeom>
          <a:noFill/>
          <a:ln w="9525">
            <a:noFill/>
            <a:miter lim="800000"/>
            <a:headEnd/>
            <a:tailEnd/>
          </a:ln>
        </p:spPr>
        <p:txBody>
          <a:bodyPr>
            <a:spAutoFit/>
          </a:bodyPr>
          <a:lstStyle/>
          <a:p>
            <a:pPr marL="342900" indent="-342900" algn="just">
              <a:buFont typeface="Arial" charset="0"/>
              <a:buAutoNum type="arabicPeriod" startAt="3"/>
            </a:pPr>
            <a:r>
              <a:rPr lang="es-MX" sz="1400" b="0">
                <a:solidFill>
                  <a:srgbClr val="000000"/>
                </a:solidFill>
                <a:latin typeface="Trebuchet MS" pitchFamily="34" charset="0"/>
              </a:rPr>
              <a:t>En términos relativos, Bogotá (54%), Cundinamarca (48%), Nariño (40%) y Santander (32%) fueron los que más redujeron la pobreza en el periodo señalado.</a:t>
            </a:r>
          </a:p>
          <a:p>
            <a:pPr marL="342900" indent="-342900" algn="just">
              <a:buFont typeface="Arial" charset="0"/>
              <a:buAutoNum type="arabicPeriod" startAt="3"/>
            </a:pPr>
            <a:r>
              <a:rPr lang="es-CO" sz="1400" b="0">
                <a:solidFill>
                  <a:srgbClr val="000000"/>
                </a:solidFill>
                <a:latin typeface="Trebuchet MS" pitchFamily="34" charset="0"/>
              </a:rPr>
              <a:t>Entre 2002 y 2008, Cauca, Cesar, Chocó y La Guajira aumentaron la pobreza extrema en más de 10 puntos porcentuales.</a:t>
            </a:r>
            <a:endParaRPr lang="es-CO" sz="1400" b="0">
              <a:latin typeface="Trebuchet MS" pitchFamily="34" charset="0"/>
            </a:endParaRPr>
          </a:p>
        </p:txBody>
      </p:sp>
      <p:pic>
        <p:nvPicPr>
          <p:cNvPr id="246790" name="Picture 15"/>
          <p:cNvPicPr preferRelativeResize="0">
            <a:picLocks noChangeArrowheads="1"/>
          </p:cNvPicPr>
          <p:nvPr/>
        </p:nvPicPr>
        <p:blipFill>
          <a:blip r:embed="rId3" cstate="print"/>
          <a:srcRect/>
          <a:stretch>
            <a:fillRect/>
          </a:stretch>
        </p:blipFill>
        <p:spPr bwMode="auto">
          <a:xfrm>
            <a:off x="6350" y="1714500"/>
            <a:ext cx="4489450" cy="3665538"/>
          </a:xfrm>
          <a:prstGeom prst="rect">
            <a:avLst/>
          </a:prstGeom>
          <a:noFill/>
          <a:ln w="9525">
            <a:noFill/>
            <a:miter lim="800000"/>
            <a:headEnd/>
            <a:tailEnd/>
          </a:ln>
        </p:spPr>
      </p:pic>
      <p:pic>
        <p:nvPicPr>
          <p:cNvPr id="246791" name="Picture 18"/>
          <p:cNvPicPr preferRelativeResize="0">
            <a:picLocks noChangeArrowheads="1"/>
          </p:cNvPicPr>
          <p:nvPr/>
        </p:nvPicPr>
        <p:blipFill>
          <a:blip r:embed="rId4" cstate="print"/>
          <a:srcRect/>
          <a:stretch>
            <a:fillRect/>
          </a:stretch>
        </p:blipFill>
        <p:spPr bwMode="auto">
          <a:xfrm>
            <a:off x="4645025" y="1714500"/>
            <a:ext cx="4487863" cy="366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3"/>
          <p:cNvSpPr>
            <a:spLocks noChangeArrowheads="1"/>
          </p:cNvSpPr>
          <p:nvPr/>
        </p:nvSpPr>
        <p:spPr bwMode="auto">
          <a:xfrm>
            <a:off x="0" y="2557463"/>
            <a:ext cx="9144000" cy="0"/>
          </a:xfrm>
          <a:prstGeom prst="rect">
            <a:avLst/>
          </a:prstGeom>
          <a:noFill/>
          <a:ln w="63500" algn="ctr">
            <a:noFill/>
            <a:miter lim="800000"/>
            <a:headEnd/>
            <a:tailEnd/>
          </a:ln>
        </p:spPr>
        <p:txBody>
          <a:bodyPr wrap="none"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248834" name="Rectangle 4"/>
          <p:cNvSpPr>
            <a:spLocks noChangeArrowheads="1"/>
          </p:cNvSpPr>
          <p:nvPr/>
        </p:nvSpPr>
        <p:spPr bwMode="auto">
          <a:xfrm>
            <a:off x="0" y="2557463"/>
            <a:ext cx="9144000" cy="0"/>
          </a:xfrm>
          <a:prstGeom prst="rect">
            <a:avLst/>
          </a:prstGeom>
          <a:noFill/>
          <a:ln w="63500" algn="ctr">
            <a:noFill/>
            <a:miter lim="800000"/>
            <a:headEnd/>
            <a:tailEnd/>
          </a:ln>
        </p:spPr>
        <p:txBody>
          <a:bodyPr wrap="none"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248835" name="Rectangle 5"/>
          <p:cNvSpPr>
            <a:spLocks noChangeArrowheads="1"/>
          </p:cNvSpPr>
          <p:nvPr/>
        </p:nvSpPr>
        <p:spPr bwMode="auto">
          <a:xfrm>
            <a:off x="0" y="2557463"/>
            <a:ext cx="9144000" cy="0"/>
          </a:xfrm>
          <a:prstGeom prst="rect">
            <a:avLst/>
          </a:prstGeom>
          <a:noFill/>
          <a:ln w="63500" algn="ctr">
            <a:noFill/>
            <a:miter lim="800000"/>
            <a:headEnd/>
            <a:tailEnd/>
          </a:ln>
        </p:spPr>
        <p:txBody>
          <a:bodyPr wrap="none"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248836" name="Rectangle 6"/>
          <p:cNvSpPr>
            <a:spLocks noChangeArrowheads="1"/>
          </p:cNvSpPr>
          <p:nvPr/>
        </p:nvSpPr>
        <p:spPr bwMode="auto">
          <a:xfrm>
            <a:off x="0" y="2557463"/>
            <a:ext cx="9144000" cy="0"/>
          </a:xfrm>
          <a:prstGeom prst="rect">
            <a:avLst/>
          </a:prstGeom>
          <a:noFill/>
          <a:ln w="63500" algn="ctr">
            <a:noFill/>
            <a:miter lim="800000"/>
            <a:headEnd/>
            <a:tailEnd/>
          </a:ln>
        </p:spPr>
        <p:txBody>
          <a:bodyPr wrap="none"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248837" name="Rectangle 7"/>
          <p:cNvSpPr>
            <a:spLocks noChangeArrowheads="1"/>
          </p:cNvSpPr>
          <p:nvPr/>
        </p:nvSpPr>
        <p:spPr bwMode="auto">
          <a:xfrm>
            <a:off x="0" y="2557463"/>
            <a:ext cx="9144000" cy="0"/>
          </a:xfrm>
          <a:prstGeom prst="rect">
            <a:avLst/>
          </a:prstGeom>
          <a:noFill/>
          <a:ln w="63500" algn="ctr">
            <a:noFill/>
            <a:miter lim="800000"/>
            <a:headEnd/>
            <a:tailEnd/>
          </a:ln>
        </p:spPr>
        <p:txBody>
          <a:bodyPr wrap="none"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248838" name="Rectangle 8"/>
          <p:cNvSpPr>
            <a:spLocks noChangeArrowheads="1"/>
          </p:cNvSpPr>
          <p:nvPr/>
        </p:nvSpPr>
        <p:spPr bwMode="auto">
          <a:xfrm>
            <a:off x="0" y="2557463"/>
            <a:ext cx="9144000" cy="0"/>
          </a:xfrm>
          <a:prstGeom prst="rect">
            <a:avLst/>
          </a:prstGeom>
          <a:noFill/>
          <a:ln w="63500" algn="ctr">
            <a:noFill/>
            <a:miter lim="800000"/>
            <a:headEnd/>
            <a:tailEnd/>
          </a:ln>
        </p:spPr>
        <p:txBody>
          <a:bodyPr wrap="none"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248839" name="Rectangle 10"/>
          <p:cNvSpPr>
            <a:spLocks noChangeArrowheads="1"/>
          </p:cNvSpPr>
          <p:nvPr/>
        </p:nvSpPr>
        <p:spPr bwMode="auto">
          <a:xfrm>
            <a:off x="873125" y="1404938"/>
            <a:ext cx="2882900" cy="0"/>
          </a:xfrm>
          <a:prstGeom prst="rect">
            <a:avLst/>
          </a:prstGeom>
          <a:noFill/>
          <a:ln w="63500" algn="ctr">
            <a:noFill/>
            <a:miter lim="800000"/>
            <a:headEnd/>
            <a:tailEnd/>
          </a:ln>
        </p:spPr>
        <p:txBody>
          <a:bodyPr wrap="none">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248840" name="Rectangle 11"/>
          <p:cNvSpPr>
            <a:spLocks noChangeArrowheads="1"/>
          </p:cNvSpPr>
          <p:nvPr/>
        </p:nvSpPr>
        <p:spPr bwMode="auto">
          <a:xfrm>
            <a:off x="873125" y="1404938"/>
            <a:ext cx="2771775" cy="0"/>
          </a:xfrm>
          <a:prstGeom prst="rect">
            <a:avLst/>
          </a:prstGeom>
          <a:noFill/>
          <a:ln w="63500" algn="ctr">
            <a:noFill/>
            <a:miter lim="800000"/>
            <a:headEnd/>
            <a:tailEnd/>
          </a:ln>
        </p:spPr>
        <p:txBody>
          <a:bodyPr wrap="none"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248841" name="Rectangle 12"/>
          <p:cNvSpPr>
            <a:spLocks noChangeArrowheads="1"/>
          </p:cNvSpPr>
          <p:nvPr/>
        </p:nvSpPr>
        <p:spPr bwMode="auto">
          <a:xfrm>
            <a:off x="0" y="2290763"/>
            <a:ext cx="9144000" cy="0"/>
          </a:xfrm>
          <a:prstGeom prst="rect">
            <a:avLst/>
          </a:prstGeom>
          <a:noFill/>
          <a:ln w="63500" algn="ctr">
            <a:noFill/>
            <a:miter lim="800000"/>
            <a:headEnd/>
            <a:tailEnd/>
          </a:ln>
        </p:spPr>
        <p:txBody>
          <a:bodyPr wrap="none"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248842" name="Rectangle 15"/>
          <p:cNvSpPr>
            <a:spLocks noChangeArrowheads="1"/>
          </p:cNvSpPr>
          <p:nvPr/>
        </p:nvSpPr>
        <p:spPr bwMode="auto">
          <a:xfrm>
            <a:off x="250825" y="1231900"/>
            <a:ext cx="4033838" cy="868363"/>
          </a:xfrm>
          <a:prstGeom prst="rect">
            <a:avLst/>
          </a:prstGeom>
          <a:solidFill>
            <a:srgbClr val="0033CC"/>
          </a:solidFill>
          <a:ln w="63500" algn="ctr">
            <a:noFill/>
            <a:miter lim="800000"/>
            <a:headEnd/>
            <a:tailEnd/>
          </a:ln>
        </p:spPr>
        <p:txBody>
          <a:bodyPr>
            <a:spAutoFit/>
          </a:bodyPr>
          <a:lstStyle/>
          <a:p>
            <a:pPr defTabSz="457200"/>
            <a:r>
              <a:rPr lang="es-CO" sz="1700">
                <a:solidFill>
                  <a:schemeClr val="bg1"/>
                </a:solidFill>
                <a:latin typeface="Trebuchet MS" pitchFamily="34" charset="0"/>
                <a:ea typeface="Arial Unicode MS" pitchFamily="34" charset="-128"/>
                <a:cs typeface="Arial Unicode MS" pitchFamily="34" charset="-128"/>
              </a:rPr>
              <a:t>Medida por ingresos (CEPAL), la pobreza se redujo de 54% en 2002 a 46% en 2008.</a:t>
            </a:r>
          </a:p>
        </p:txBody>
      </p:sp>
      <p:sp>
        <p:nvSpPr>
          <p:cNvPr id="248843" name="Rectangle 16"/>
          <p:cNvSpPr>
            <a:spLocks noChangeArrowheads="1"/>
          </p:cNvSpPr>
          <p:nvPr/>
        </p:nvSpPr>
        <p:spPr bwMode="auto">
          <a:xfrm>
            <a:off x="179388" y="6284913"/>
            <a:ext cx="3960812" cy="274637"/>
          </a:xfrm>
          <a:prstGeom prst="rect">
            <a:avLst/>
          </a:prstGeom>
          <a:noFill/>
          <a:ln w="9525">
            <a:noFill/>
            <a:miter lim="800000"/>
            <a:headEnd/>
            <a:tailEnd/>
          </a:ln>
        </p:spPr>
        <p:txBody>
          <a:bodyPr lIns="91430" tIns="45716" rIns="91430" bIns="45716">
            <a:spAutoFit/>
          </a:bodyPr>
          <a:lstStyle/>
          <a:p>
            <a:pPr defTabSz="912813"/>
            <a:r>
              <a:rPr lang="es-CO" sz="1200" b="0">
                <a:latin typeface="Trebuchet MS" pitchFamily="34" charset="0"/>
                <a:ea typeface="Arial Unicode MS" pitchFamily="34" charset="-128"/>
                <a:cs typeface="Arial" charset="0"/>
              </a:rPr>
              <a:t>Fuente: Cálculos MESEP con base en ECH y GEIH-DANE</a:t>
            </a:r>
          </a:p>
        </p:txBody>
      </p:sp>
      <p:sp>
        <p:nvSpPr>
          <p:cNvPr id="248844" name="Rectangle 22"/>
          <p:cNvSpPr>
            <a:spLocks noChangeArrowheads="1"/>
          </p:cNvSpPr>
          <p:nvPr/>
        </p:nvSpPr>
        <p:spPr bwMode="auto">
          <a:xfrm>
            <a:off x="4716463" y="1222375"/>
            <a:ext cx="4316412" cy="868363"/>
          </a:xfrm>
          <a:prstGeom prst="rect">
            <a:avLst/>
          </a:prstGeom>
          <a:solidFill>
            <a:srgbClr val="0033CC"/>
          </a:solidFill>
          <a:ln w="63500" algn="ctr">
            <a:noFill/>
            <a:miter lim="800000"/>
            <a:headEnd/>
            <a:tailEnd/>
          </a:ln>
        </p:spPr>
        <p:txBody>
          <a:bodyPr>
            <a:spAutoFit/>
          </a:bodyPr>
          <a:lstStyle/>
          <a:p>
            <a:pPr defTabSz="457200"/>
            <a:r>
              <a:rPr lang="es-CO" sz="1700">
                <a:solidFill>
                  <a:schemeClr val="bg1"/>
                </a:solidFill>
                <a:latin typeface="Trebuchet MS" pitchFamily="34" charset="0"/>
                <a:ea typeface="Arial Unicode MS" pitchFamily="34" charset="-128"/>
                <a:cs typeface="Arial Unicode MS" pitchFamily="34" charset="-128"/>
              </a:rPr>
              <a:t>Medida por ingresos (CEPAL), la pobreza extrema se redujo de 19.7% en 2002 a 17.8% en 2008</a:t>
            </a:r>
          </a:p>
        </p:txBody>
      </p:sp>
      <p:pic>
        <p:nvPicPr>
          <p:cNvPr id="248845" name="Picture 19"/>
          <p:cNvPicPr>
            <a:picLocks noChangeAspect="1" noChangeArrowheads="1"/>
          </p:cNvPicPr>
          <p:nvPr/>
        </p:nvPicPr>
        <p:blipFill>
          <a:blip r:embed="rId3" cstate="print"/>
          <a:srcRect/>
          <a:stretch>
            <a:fillRect/>
          </a:stretch>
        </p:blipFill>
        <p:spPr bwMode="auto">
          <a:xfrm>
            <a:off x="107950" y="1916113"/>
            <a:ext cx="4392613" cy="4321175"/>
          </a:xfrm>
          <a:prstGeom prst="rect">
            <a:avLst/>
          </a:prstGeom>
          <a:noFill/>
          <a:ln w="9525">
            <a:noFill/>
            <a:miter lim="800000"/>
            <a:headEnd/>
            <a:tailEnd/>
          </a:ln>
        </p:spPr>
      </p:pic>
      <p:pic>
        <p:nvPicPr>
          <p:cNvPr id="248846" name="Picture 20"/>
          <p:cNvPicPr>
            <a:picLocks noChangeAspect="1" noChangeArrowheads="1"/>
          </p:cNvPicPr>
          <p:nvPr/>
        </p:nvPicPr>
        <p:blipFill>
          <a:blip r:embed="rId4" cstate="print"/>
          <a:srcRect/>
          <a:stretch>
            <a:fillRect/>
          </a:stretch>
        </p:blipFill>
        <p:spPr bwMode="auto">
          <a:xfrm>
            <a:off x="4643438" y="2060575"/>
            <a:ext cx="4321175" cy="4105275"/>
          </a:xfrm>
          <a:prstGeom prst="rect">
            <a:avLst/>
          </a:prstGeom>
          <a:noFill/>
          <a:ln w="9525">
            <a:noFill/>
            <a:miter lim="800000"/>
            <a:headEnd/>
            <a:tailEnd/>
          </a:ln>
        </p:spPr>
      </p:pic>
      <p:sp>
        <p:nvSpPr>
          <p:cNvPr id="248847" name="Rectangle 16"/>
          <p:cNvSpPr>
            <a:spLocks noChangeArrowheads="1"/>
          </p:cNvSpPr>
          <p:nvPr/>
        </p:nvSpPr>
        <p:spPr bwMode="auto">
          <a:xfrm>
            <a:off x="4714875" y="6264275"/>
            <a:ext cx="3960813" cy="274638"/>
          </a:xfrm>
          <a:prstGeom prst="rect">
            <a:avLst/>
          </a:prstGeom>
          <a:noFill/>
          <a:ln w="9525">
            <a:noFill/>
            <a:miter lim="800000"/>
            <a:headEnd/>
            <a:tailEnd/>
          </a:ln>
        </p:spPr>
        <p:txBody>
          <a:bodyPr lIns="91430" tIns="45716" rIns="91430" bIns="45716">
            <a:spAutoFit/>
          </a:bodyPr>
          <a:lstStyle/>
          <a:p>
            <a:pPr defTabSz="912813"/>
            <a:r>
              <a:rPr lang="es-CO" sz="1200" b="0">
                <a:latin typeface="Trebuchet MS" pitchFamily="34" charset="0"/>
                <a:ea typeface="Arial Unicode MS" pitchFamily="34" charset="-128"/>
                <a:cs typeface="Arial" charset="0"/>
              </a:rPr>
              <a:t>Fuente: Cálculos MESEP con base en ECH y GEIH-DANE</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2"/>
          <p:cNvSpPr>
            <a:spLocks noChangeArrowheads="1"/>
          </p:cNvSpPr>
          <p:nvPr/>
        </p:nvSpPr>
        <p:spPr bwMode="auto">
          <a:xfrm>
            <a:off x="122238" y="1296988"/>
            <a:ext cx="8842375" cy="366712"/>
          </a:xfrm>
          <a:prstGeom prst="rect">
            <a:avLst/>
          </a:prstGeom>
          <a:noFill/>
          <a:ln w="9525">
            <a:noFill/>
            <a:miter lim="800000"/>
            <a:headEnd/>
            <a:tailEnd/>
          </a:ln>
        </p:spPr>
        <p:txBody>
          <a:bodyPr>
            <a:spAutoFit/>
          </a:bodyPr>
          <a:lstStyle/>
          <a:p>
            <a:pPr eaLnBrk="0" hangingPunct="0">
              <a:lnSpc>
                <a:spcPct val="90000"/>
              </a:lnSpc>
              <a:spcBef>
                <a:spcPct val="20000"/>
              </a:spcBef>
            </a:pPr>
            <a:r>
              <a:rPr lang="es-CO" sz="2000">
                <a:solidFill>
                  <a:schemeClr val="accent2"/>
                </a:solidFill>
                <a:latin typeface="Trebuchet MS" pitchFamily="34" charset="0"/>
              </a:rPr>
              <a:t>La Desigualdad y la Reducción de la Pobreza</a:t>
            </a:r>
          </a:p>
        </p:txBody>
      </p:sp>
      <p:graphicFrame>
        <p:nvGraphicFramePr>
          <p:cNvPr id="8194" name="Object 2"/>
          <p:cNvGraphicFramePr>
            <a:graphicFrameLocks noChangeAspect="1"/>
          </p:cNvGraphicFramePr>
          <p:nvPr/>
        </p:nvGraphicFramePr>
        <p:xfrm>
          <a:off x="6350" y="2676525"/>
          <a:ext cx="3097213" cy="2408238"/>
        </p:xfrm>
        <a:graphic>
          <a:graphicData uri="http://schemas.openxmlformats.org/presentationml/2006/ole">
            <p:oleObj spid="_x0000_s8194" name="Gráfico" r:id="rId3" imgW="7286608" imgH="4429057" progId="MSGraph.Chart.8">
              <p:embed followColorScheme="full"/>
            </p:oleObj>
          </a:graphicData>
        </a:graphic>
      </p:graphicFrame>
      <p:graphicFrame>
        <p:nvGraphicFramePr>
          <p:cNvPr id="8195" name="Object 3"/>
          <p:cNvGraphicFramePr>
            <a:graphicFrameLocks noChangeAspect="1"/>
          </p:cNvGraphicFramePr>
          <p:nvPr/>
        </p:nvGraphicFramePr>
        <p:xfrm>
          <a:off x="2987675" y="1733550"/>
          <a:ext cx="3198813" cy="2251075"/>
        </p:xfrm>
        <a:graphic>
          <a:graphicData uri="http://schemas.openxmlformats.org/presentationml/2006/ole">
            <p:oleObj spid="_x0000_s8195" name="Gráfico" r:id="rId4" imgW="8162976" imgH="4581457" progId="MSGraph.Chart.8">
              <p:embed followColorScheme="full"/>
            </p:oleObj>
          </a:graphicData>
        </a:graphic>
      </p:graphicFrame>
      <p:graphicFrame>
        <p:nvGraphicFramePr>
          <p:cNvPr id="8196" name="Object 4"/>
          <p:cNvGraphicFramePr>
            <a:graphicFrameLocks/>
          </p:cNvGraphicFramePr>
          <p:nvPr/>
        </p:nvGraphicFramePr>
        <p:xfrm>
          <a:off x="6013450" y="1685925"/>
          <a:ext cx="3022600" cy="2247900"/>
        </p:xfrm>
        <a:graphic>
          <a:graphicData uri="http://schemas.openxmlformats.org/presentationml/2006/ole">
            <p:oleObj spid="_x0000_s8196" name="Gráfico" r:id="rId5" imgW="7258016" imgH="4410143" progId="MSGraph.Chart.8">
              <p:embed followColorScheme="full"/>
            </p:oleObj>
          </a:graphicData>
        </a:graphic>
      </p:graphicFrame>
      <p:graphicFrame>
        <p:nvGraphicFramePr>
          <p:cNvPr id="8197" name="Object 5"/>
          <p:cNvGraphicFramePr>
            <a:graphicFrameLocks/>
          </p:cNvGraphicFramePr>
          <p:nvPr/>
        </p:nvGraphicFramePr>
        <p:xfrm>
          <a:off x="2916238" y="4059238"/>
          <a:ext cx="3022600" cy="2249487"/>
        </p:xfrm>
        <a:graphic>
          <a:graphicData uri="http://schemas.openxmlformats.org/presentationml/2006/ole">
            <p:oleObj spid="_x0000_s8197" name="Gráfico" r:id="rId6" imgW="7286608" imgH="4429057" progId="MSGraph.Chart.8">
              <p:embed followColorScheme="full"/>
            </p:oleObj>
          </a:graphicData>
        </a:graphic>
      </p:graphicFrame>
      <p:graphicFrame>
        <p:nvGraphicFramePr>
          <p:cNvPr id="8198" name="Object 6"/>
          <p:cNvGraphicFramePr>
            <a:graphicFrameLocks/>
          </p:cNvGraphicFramePr>
          <p:nvPr/>
        </p:nvGraphicFramePr>
        <p:xfrm>
          <a:off x="6013450" y="4030663"/>
          <a:ext cx="3022600" cy="2249487"/>
        </p:xfrm>
        <a:graphic>
          <a:graphicData uri="http://schemas.openxmlformats.org/presentationml/2006/ole">
            <p:oleObj spid="_x0000_s8198" name="Gráfico" r:id="rId7" imgW="8162976" imgH="4581457" progId="MSGraph.Chart.8">
              <p:embed followColorScheme="full"/>
            </p:oleObj>
          </a:graphicData>
        </a:graphic>
      </p:graphicFrame>
      <p:sp>
        <p:nvSpPr>
          <p:cNvPr id="8200" name="AutoShape 11"/>
          <p:cNvSpPr>
            <a:spLocks/>
          </p:cNvSpPr>
          <p:nvPr/>
        </p:nvSpPr>
        <p:spPr bwMode="auto">
          <a:xfrm>
            <a:off x="2871788" y="1628775"/>
            <a:ext cx="431800" cy="4968875"/>
          </a:xfrm>
          <a:prstGeom prst="leftBrace">
            <a:avLst>
              <a:gd name="adj1" fmla="val 95895"/>
              <a:gd name="adj2" fmla="val 50000"/>
            </a:avLst>
          </a:prstGeom>
          <a:noFill/>
          <a:ln w="38100">
            <a:solidFill>
              <a:srgbClr val="0000FF"/>
            </a:solidFill>
            <a:round/>
            <a:headEnd/>
            <a:tailEnd/>
          </a:ln>
        </p:spPr>
        <p:txBody>
          <a:bodyPr wrap="none" anchor="ctr"/>
          <a:lstStyle/>
          <a:p>
            <a:endParaRPr lang="es-CO"/>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0" y="2519363"/>
            <a:ext cx="184150" cy="366712"/>
          </a:xfrm>
          <a:prstGeom prst="rect">
            <a:avLst/>
          </a:prstGeom>
          <a:noFill/>
          <a:ln w="63500" algn="ctr">
            <a:noFill/>
            <a:miter lim="800000"/>
            <a:headEnd/>
            <a:tailEnd/>
          </a:ln>
        </p:spPr>
        <p:txBody>
          <a:bodyPr wrap="none" anchor="ctr">
            <a:spAutoFit/>
          </a:bodyPr>
          <a:lstStyle/>
          <a:p>
            <a:endParaRPr lang="es-CO" b="0">
              <a:ea typeface="Arial Unicode MS" pitchFamily="34" charset="-128"/>
              <a:cs typeface="Arial Unicode MS" pitchFamily="34" charset="-128"/>
            </a:endParaRPr>
          </a:p>
        </p:txBody>
      </p:sp>
      <p:sp>
        <p:nvSpPr>
          <p:cNvPr id="9221" name="Rectangle 5"/>
          <p:cNvSpPr>
            <a:spLocks noChangeArrowheads="1"/>
          </p:cNvSpPr>
          <p:nvPr/>
        </p:nvSpPr>
        <p:spPr bwMode="auto">
          <a:xfrm>
            <a:off x="0" y="2519363"/>
            <a:ext cx="184150" cy="366712"/>
          </a:xfrm>
          <a:prstGeom prst="rect">
            <a:avLst/>
          </a:prstGeom>
          <a:noFill/>
          <a:ln w="63500" algn="ctr">
            <a:noFill/>
            <a:miter lim="800000"/>
            <a:headEnd/>
            <a:tailEnd/>
          </a:ln>
        </p:spPr>
        <p:txBody>
          <a:bodyPr wrap="none" anchor="ctr">
            <a:spAutoFit/>
          </a:bodyPr>
          <a:lstStyle/>
          <a:p>
            <a:endParaRPr lang="es-CO" b="0">
              <a:ea typeface="Arial Unicode MS" pitchFamily="34" charset="-128"/>
              <a:cs typeface="Arial Unicode MS" pitchFamily="34" charset="-128"/>
            </a:endParaRPr>
          </a:p>
        </p:txBody>
      </p:sp>
      <p:sp>
        <p:nvSpPr>
          <p:cNvPr id="9222" name="Rectangle 6"/>
          <p:cNvSpPr>
            <a:spLocks noChangeArrowheads="1"/>
          </p:cNvSpPr>
          <p:nvPr/>
        </p:nvSpPr>
        <p:spPr bwMode="auto">
          <a:xfrm>
            <a:off x="0" y="2519363"/>
            <a:ext cx="184150" cy="366712"/>
          </a:xfrm>
          <a:prstGeom prst="rect">
            <a:avLst/>
          </a:prstGeom>
          <a:noFill/>
          <a:ln w="63500" algn="ctr">
            <a:noFill/>
            <a:miter lim="800000"/>
            <a:headEnd/>
            <a:tailEnd/>
          </a:ln>
        </p:spPr>
        <p:txBody>
          <a:bodyPr wrap="none" anchor="ctr">
            <a:spAutoFit/>
          </a:bodyPr>
          <a:lstStyle/>
          <a:p>
            <a:endParaRPr lang="es-CO" b="0">
              <a:ea typeface="Arial Unicode MS" pitchFamily="34" charset="-128"/>
              <a:cs typeface="Arial Unicode MS" pitchFamily="34" charset="-128"/>
            </a:endParaRPr>
          </a:p>
        </p:txBody>
      </p:sp>
      <p:sp>
        <p:nvSpPr>
          <p:cNvPr id="9223" name="Rectangle 7"/>
          <p:cNvSpPr>
            <a:spLocks noChangeArrowheads="1"/>
          </p:cNvSpPr>
          <p:nvPr/>
        </p:nvSpPr>
        <p:spPr bwMode="auto">
          <a:xfrm>
            <a:off x="0" y="2519363"/>
            <a:ext cx="184150" cy="366712"/>
          </a:xfrm>
          <a:prstGeom prst="rect">
            <a:avLst/>
          </a:prstGeom>
          <a:noFill/>
          <a:ln w="63500" algn="ctr">
            <a:noFill/>
            <a:miter lim="800000"/>
            <a:headEnd/>
            <a:tailEnd/>
          </a:ln>
        </p:spPr>
        <p:txBody>
          <a:bodyPr wrap="none" anchor="ctr">
            <a:spAutoFit/>
          </a:bodyPr>
          <a:lstStyle/>
          <a:p>
            <a:endParaRPr lang="es-CO" b="0">
              <a:ea typeface="Arial Unicode MS" pitchFamily="34" charset="-128"/>
              <a:cs typeface="Arial Unicode MS" pitchFamily="34" charset="-128"/>
            </a:endParaRPr>
          </a:p>
        </p:txBody>
      </p:sp>
      <p:sp>
        <p:nvSpPr>
          <p:cNvPr id="9224" name="Rectangle 8"/>
          <p:cNvSpPr>
            <a:spLocks noChangeArrowheads="1"/>
          </p:cNvSpPr>
          <p:nvPr/>
        </p:nvSpPr>
        <p:spPr bwMode="auto">
          <a:xfrm>
            <a:off x="0" y="2519363"/>
            <a:ext cx="184150" cy="366712"/>
          </a:xfrm>
          <a:prstGeom prst="rect">
            <a:avLst/>
          </a:prstGeom>
          <a:noFill/>
          <a:ln w="63500" algn="ctr">
            <a:noFill/>
            <a:miter lim="800000"/>
            <a:headEnd/>
            <a:tailEnd/>
          </a:ln>
        </p:spPr>
        <p:txBody>
          <a:bodyPr wrap="none" anchor="ctr">
            <a:spAutoFit/>
          </a:bodyPr>
          <a:lstStyle/>
          <a:p>
            <a:endParaRPr lang="es-CO" b="0">
              <a:ea typeface="Arial Unicode MS" pitchFamily="34" charset="-128"/>
              <a:cs typeface="Arial Unicode MS" pitchFamily="34" charset="-128"/>
            </a:endParaRPr>
          </a:p>
        </p:txBody>
      </p:sp>
      <p:sp>
        <p:nvSpPr>
          <p:cNvPr id="9225" name="Rectangle 9"/>
          <p:cNvSpPr>
            <a:spLocks noChangeArrowheads="1"/>
          </p:cNvSpPr>
          <p:nvPr/>
        </p:nvSpPr>
        <p:spPr bwMode="auto">
          <a:xfrm>
            <a:off x="0" y="2519363"/>
            <a:ext cx="184150" cy="366712"/>
          </a:xfrm>
          <a:prstGeom prst="rect">
            <a:avLst/>
          </a:prstGeom>
          <a:noFill/>
          <a:ln w="63500" algn="ctr">
            <a:noFill/>
            <a:miter lim="800000"/>
            <a:headEnd/>
            <a:tailEnd/>
          </a:ln>
        </p:spPr>
        <p:txBody>
          <a:bodyPr wrap="none" anchor="ctr">
            <a:spAutoFit/>
          </a:bodyPr>
          <a:lstStyle/>
          <a:p>
            <a:endParaRPr lang="es-CO" b="0">
              <a:ea typeface="Arial Unicode MS" pitchFamily="34" charset="-128"/>
              <a:cs typeface="Arial Unicode MS" pitchFamily="34" charset="-128"/>
            </a:endParaRPr>
          </a:p>
        </p:txBody>
      </p:sp>
      <p:sp>
        <p:nvSpPr>
          <p:cNvPr id="9226" name="Rectangle 11"/>
          <p:cNvSpPr>
            <a:spLocks noChangeArrowheads="1"/>
          </p:cNvSpPr>
          <p:nvPr/>
        </p:nvSpPr>
        <p:spPr bwMode="auto">
          <a:xfrm>
            <a:off x="611188" y="1417638"/>
            <a:ext cx="4467225" cy="350837"/>
          </a:xfrm>
          <a:prstGeom prst="rect">
            <a:avLst/>
          </a:prstGeom>
          <a:noFill/>
          <a:ln w="63500" algn="ctr">
            <a:noFill/>
            <a:miter lim="800000"/>
            <a:headEnd/>
            <a:tailEnd/>
          </a:ln>
        </p:spPr>
        <p:txBody>
          <a:bodyPr anchor="ctr">
            <a:spAutoFit/>
          </a:bodyPr>
          <a:lstStyle/>
          <a:p>
            <a:pPr algn="ctr"/>
            <a:endParaRPr lang="es-CO" sz="1700" b="0">
              <a:solidFill>
                <a:srgbClr val="000000"/>
              </a:solidFill>
              <a:latin typeface="Trebuchet MS" pitchFamily="34" charset="0"/>
              <a:ea typeface="Arial Unicode MS" pitchFamily="34" charset="-128"/>
              <a:cs typeface="Arial Unicode MS" pitchFamily="34" charset="-128"/>
            </a:endParaRPr>
          </a:p>
        </p:txBody>
      </p:sp>
      <p:sp>
        <p:nvSpPr>
          <p:cNvPr id="9227" name="Rectangle 12"/>
          <p:cNvSpPr>
            <a:spLocks noChangeArrowheads="1"/>
          </p:cNvSpPr>
          <p:nvPr/>
        </p:nvSpPr>
        <p:spPr bwMode="auto">
          <a:xfrm>
            <a:off x="323850" y="1417638"/>
            <a:ext cx="184150" cy="350837"/>
          </a:xfrm>
          <a:prstGeom prst="rect">
            <a:avLst/>
          </a:prstGeom>
          <a:noFill/>
          <a:ln w="63500" algn="ctr">
            <a:noFill/>
            <a:miter lim="800000"/>
            <a:headEnd/>
            <a:tailEnd/>
          </a:ln>
        </p:spPr>
        <p:txBody>
          <a:bodyPr wrap="none" anchor="ctr">
            <a:spAutoFit/>
          </a:bodyPr>
          <a:lstStyle/>
          <a:p>
            <a:endParaRPr lang="es-CO" sz="1700" b="0">
              <a:latin typeface="Trebuchet MS" pitchFamily="34" charset="0"/>
              <a:ea typeface="Arial Unicode MS" pitchFamily="34" charset="-128"/>
              <a:cs typeface="Arial Unicode MS" pitchFamily="34" charset="-128"/>
            </a:endParaRPr>
          </a:p>
        </p:txBody>
      </p:sp>
      <p:sp>
        <p:nvSpPr>
          <p:cNvPr id="9228" name="Rectangle 13"/>
          <p:cNvSpPr>
            <a:spLocks noChangeArrowheads="1"/>
          </p:cNvSpPr>
          <p:nvPr/>
        </p:nvSpPr>
        <p:spPr bwMode="auto">
          <a:xfrm>
            <a:off x="0" y="2008188"/>
            <a:ext cx="184150" cy="350837"/>
          </a:xfrm>
          <a:prstGeom prst="rect">
            <a:avLst/>
          </a:prstGeom>
          <a:noFill/>
          <a:ln w="63500" algn="ctr">
            <a:noFill/>
            <a:miter lim="800000"/>
            <a:headEnd/>
            <a:tailEnd/>
          </a:ln>
        </p:spPr>
        <p:txBody>
          <a:bodyPr wrap="none" anchor="ctr">
            <a:spAutoFit/>
          </a:bodyPr>
          <a:lstStyle/>
          <a:p>
            <a:endParaRPr lang="es-CO" sz="1700" b="0">
              <a:latin typeface="Trebuchet MS" pitchFamily="34" charset="0"/>
              <a:ea typeface="Arial Unicode MS" pitchFamily="34" charset="-128"/>
              <a:cs typeface="Arial Unicode MS" pitchFamily="34" charset="-128"/>
            </a:endParaRPr>
          </a:p>
        </p:txBody>
      </p:sp>
      <p:sp>
        <p:nvSpPr>
          <p:cNvPr id="9229" name="Rectangle 14"/>
          <p:cNvSpPr>
            <a:spLocks noChangeArrowheads="1"/>
          </p:cNvSpPr>
          <p:nvPr/>
        </p:nvSpPr>
        <p:spPr bwMode="auto">
          <a:xfrm>
            <a:off x="255588" y="1341438"/>
            <a:ext cx="4316412" cy="877887"/>
          </a:xfrm>
          <a:prstGeom prst="rect">
            <a:avLst/>
          </a:prstGeom>
          <a:solidFill>
            <a:srgbClr val="0033CC"/>
          </a:solidFill>
          <a:ln w="63500" algn="ctr">
            <a:noFill/>
            <a:miter lim="800000"/>
            <a:headEnd/>
            <a:tailEnd/>
          </a:ln>
        </p:spPr>
        <p:txBody>
          <a:bodyPr>
            <a:spAutoFit/>
          </a:bodyPr>
          <a:lstStyle/>
          <a:p>
            <a:r>
              <a:rPr lang="es-CO" sz="1700">
                <a:solidFill>
                  <a:schemeClr val="bg1"/>
                </a:solidFill>
                <a:latin typeface="Trebuchet MS" pitchFamily="34" charset="0"/>
                <a:ea typeface="Arial Unicode MS" pitchFamily="34" charset="-128"/>
                <a:cs typeface="Arial Unicode MS" pitchFamily="34" charset="-128"/>
              </a:rPr>
              <a:t>El desempleo nacional en enero se encuentra más de un punto porcentual por debajo de 2003.</a:t>
            </a:r>
          </a:p>
        </p:txBody>
      </p:sp>
      <p:sp>
        <p:nvSpPr>
          <p:cNvPr id="9230" name="Rectangle 15"/>
          <p:cNvSpPr>
            <a:spLocks noChangeArrowheads="1"/>
          </p:cNvSpPr>
          <p:nvPr/>
        </p:nvSpPr>
        <p:spPr bwMode="auto">
          <a:xfrm>
            <a:off x="495300" y="6453188"/>
            <a:ext cx="1123950" cy="274637"/>
          </a:xfrm>
          <a:prstGeom prst="rect">
            <a:avLst/>
          </a:prstGeom>
          <a:noFill/>
          <a:ln w="9525" algn="ctr">
            <a:noFill/>
            <a:miter lim="800000"/>
            <a:headEnd/>
            <a:tailEnd/>
          </a:ln>
        </p:spPr>
        <p:txBody>
          <a:bodyPr>
            <a:spAutoFit/>
          </a:bodyPr>
          <a:lstStyle/>
          <a:p>
            <a:pPr eaLnBrk="0" hangingPunct="0">
              <a:spcBef>
                <a:spcPct val="50000"/>
              </a:spcBef>
            </a:pPr>
            <a:r>
              <a:rPr lang="es-ES_tradnl" sz="1200" b="0">
                <a:latin typeface="Trebuchet MS" pitchFamily="34" charset="0"/>
                <a:ea typeface="Arial Unicode MS" pitchFamily="34" charset="-128"/>
                <a:cs typeface="Arial" charset="0"/>
              </a:rPr>
              <a:t>Fuente: DANE</a:t>
            </a:r>
            <a:endParaRPr lang="es-ES" sz="1200" b="0">
              <a:latin typeface="Trebuchet MS" pitchFamily="34" charset="0"/>
              <a:ea typeface="Arial Unicode MS" pitchFamily="34" charset="-128"/>
              <a:cs typeface="Arial" charset="0"/>
            </a:endParaRPr>
          </a:p>
        </p:txBody>
      </p:sp>
      <p:sp>
        <p:nvSpPr>
          <p:cNvPr id="9231" name="Line 16"/>
          <p:cNvSpPr>
            <a:spLocks noChangeShapeType="1"/>
          </p:cNvSpPr>
          <p:nvPr/>
        </p:nvSpPr>
        <p:spPr bwMode="auto">
          <a:xfrm>
            <a:off x="1285875" y="2714625"/>
            <a:ext cx="2447925" cy="1295400"/>
          </a:xfrm>
          <a:prstGeom prst="line">
            <a:avLst/>
          </a:prstGeom>
          <a:noFill/>
          <a:ln w="63500">
            <a:solidFill>
              <a:srgbClr val="0000FF"/>
            </a:solidFill>
            <a:prstDash val="sysDot"/>
            <a:round/>
            <a:headEnd/>
            <a:tailEnd type="triangle" w="med" len="med"/>
          </a:ln>
        </p:spPr>
        <p:txBody>
          <a:bodyPr anchor="ctr">
            <a:spAutoFit/>
          </a:bodyPr>
          <a:lstStyle/>
          <a:p>
            <a:endParaRPr lang="es-CO"/>
          </a:p>
        </p:txBody>
      </p:sp>
      <p:sp>
        <p:nvSpPr>
          <p:cNvPr id="9232" name="Rectangle 17"/>
          <p:cNvSpPr>
            <a:spLocks noChangeArrowheads="1"/>
          </p:cNvSpPr>
          <p:nvPr/>
        </p:nvSpPr>
        <p:spPr bwMode="auto">
          <a:xfrm>
            <a:off x="4716463" y="1341438"/>
            <a:ext cx="4176712" cy="877887"/>
          </a:xfrm>
          <a:prstGeom prst="rect">
            <a:avLst/>
          </a:prstGeom>
          <a:solidFill>
            <a:srgbClr val="0033CC"/>
          </a:solidFill>
          <a:ln w="63500" algn="ctr">
            <a:noFill/>
            <a:miter lim="800000"/>
            <a:headEnd/>
            <a:tailEnd/>
          </a:ln>
        </p:spPr>
        <p:txBody>
          <a:bodyPr>
            <a:spAutoFit/>
          </a:bodyPr>
          <a:lstStyle/>
          <a:p>
            <a:r>
              <a:rPr lang="es-CO" sz="1700">
                <a:solidFill>
                  <a:schemeClr val="bg1"/>
                </a:solidFill>
                <a:latin typeface="Trebuchet MS" pitchFamily="34" charset="0"/>
                <a:ea typeface="Arial Unicode MS" pitchFamily="34" charset="-128"/>
                <a:cs typeface="Arial Unicode MS" pitchFamily="34" charset="-128"/>
              </a:rPr>
              <a:t>Para las trece ciudades el desempleo en diciembre de 2009 fue de 15.3%, tres puntos por debajo de 2003</a:t>
            </a:r>
          </a:p>
        </p:txBody>
      </p:sp>
      <p:sp>
        <p:nvSpPr>
          <p:cNvPr id="9233" name="Rectangle 18"/>
          <p:cNvSpPr>
            <a:spLocks noChangeArrowheads="1"/>
          </p:cNvSpPr>
          <p:nvPr/>
        </p:nvSpPr>
        <p:spPr bwMode="auto">
          <a:xfrm>
            <a:off x="4643438" y="6394450"/>
            <a:ext cx="1123950" cy="274638"/>
          </a:xfrm>
          <a:prstGeom prst="rect">
            <a:avLst/>
          </a:prstGeom>
          <a:noFill/>
          <a:ln w="9525" algn="ctr">
            <a:noFill/>
            <a:miter lim="800000"/>
            <a:headEnd/>
            <a:tailEnd/>
          </a:ln>
        </p:spPr>
        <p:txBody>
          <a:bodyPr>
            <a:spAutoFit/>
          </a:bodyPr>
          <a:lstStyle/>
          <a:p>
            <a:pPr eaLnBrk="0" hangingPunct="0">
              <a:spcBef>
                <a:spcPct val="50000"/>
              </a:spcBef>
            </a:pPr>
            <a:r>
              <a:rPr lang="es-ES_tradnl" sz="1200" b="0">
                <a:latin typeface="Trebuchet MS" pitchFamily="34" charset="0"/>
                <a:ea typeface="Arial Unicode MS" pitchFamily="34" charset="-128"/>
                <a:cs typeface="Arial" charset="0"/>
              </a:rPr>
              <a:t>Fuente: DANE</a:t>
            </a:r>
            <a:endParaRPr lang="es-ES" sz="1200" b="0">
              <a:latin typeface="Trebuchet MS" pitchFamily="34" charset="0"/>
              <a:ea typeface="Arial Unicode MS" pitchFamily="34" charset="-128"/>
              <a:cs typeface="Arial" charset="0"/>
            </a:endParaRPr>
          </a:p>
        </p:txBody>
      </p:sp>
      <p:sp>
        <p:nvSpPr>
          <p:cNvPr id="9234" name="Text Box 19"/>
          <p:cNvSpPr txBox="1">
            <a:spLocks noChangeArrowheads="1"/>
          </p:cNvSpPr>
          <p:nvPr/>
        </p:nvSpPr>
        <p:spPr bwMode="auto">
          <a:xfrm>
            <a:off x="2928938" y="2786063"/>
            <a:ext cx="1225550" cy="320675"/>
          </a:xfrm>
          <a:prstGeom prst="rect">
            <a:avLst/>
          </a:prstGeom>
          <a:solidFill>
            <a:schemeClr val="accent2"/>
          </a:solidFill>
          <a:ln w="9525" algn="ctr">
            <a:noFill/>
            <a:miter lim="800000"/>
            <a:headEnd/>
            <a:tailEnd/>
          </a:ln>
        </p:spPr>
        <p:txBody>
          <a:bodyPr>
            <a:spAutoFit/>
          </a:bodyPr>
          <a:lstStyle/>
          <a:p>
            <a:pPr algn="ctr">
              <a:lnSpc>
                <a:spcPct val="75000"/>
              </a:lnSpc>
              <a:spcBef>
                <a:spcPct val="50000"/>
              </a:spcBef>
            </a:pPr>
            <a:r>
              <a:rPr lang="es-ES" sz="1000">
                <a:solidFill>
                  <a:schemeClr val="bg1"/>
                </a:solidFill>
                <a:latin typeface="Trebuchet MS" pitchFamily="34" charset="0"/>
                <a:ea typeface="Arial Unicode MS" pitchFamily="34" charset="-128"/>
                <a:cs typeface="Arial Unicode MS" pitchFamily="34" charset="-128"/>
              </a:rPr>
              <a:t>Meta desempleo: 8,8%</a:t>
            </a:r>
            <a:endParaRPr lang="es-CO" sz="1000">
              <a:solidFill>
                <a:schemeClr val="bg1"/>
              </a:solidFill>
              <a:latin typeface="Trebuchet MS" pitchFamily="34" charset="0"/>
              <a:ea typeface="Arial Unicode MS" pitchFamily="34" charset="-128"/>
              <a:cs typeface="Arial Unicode MS" pitchFamily="34" charset="-128"/>
            </a:endParaRPr>
          </a:p>
        </p:txBody>
      </p:sp>
      <p:graphicFrame>
        <p:nvGraphicFramePr>
          <p:cNvPr id="9218" name="Object 8"/>
          <p:cNvGraphicFramePr>
            <a:graphicFrameLocks noChangeAspect="1"/>
          </p:cNvGraphicFramePr>
          <p:nvPr/>
        </p:nvGraphicFramePr>
        <p:xfrm>
          <a:off x="33338" y="2384425"/>
          <a:ext cx="4538662" cy="4116388"/>
        </p:xfrm>
        <a:graphic>
          <a:graphicData uri="http://schemas.openxmlformats.org/presentationml/2006/ole">
            <p:oleObj spid="_x0000_s9218" name="Gráfico" r:id="rId4" imgW="4600400" imgH="3552839" progId="Excel.Sheet.8">
              <p:embed/>
            </p:oleObj>
          </a:graphicData>
        </a:graphic>
      </p:graphicFrame>
      <p:graphicFrame>
        <p:nvGraphicFramePr>
          <p:cNvPr id="9219" name="Object 10"/>
          <p:cNvGraphicFramePr>
            <a:graphicFrameLocks noChangeAspect="1"/>
          </p:cNvGraphicFramePr>
          <p:nvPr/>
        </p:nvGraphicFramePr>
        <p:xfrm>
          <a:off x="4500563" y="2333625"/>
          <a:ext cx="4500562" cy="4167188"/>
        </p:xfrm>
        <a:graphic>
          <a:graphicData uri="http://schemas.openxmlformats.org/presentationml/2006/ole">
            <p:oleObj spid="_x0000_s9219" name="Gráfico" r:id="rId5" imgW="4581587" imgH="4095790" progId="Excel.Sheet.8">
              <p:embed/>
            </p:oleObj>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10"/>
          <p:cNvGraphicFramePr>
            <a:graphicFrameLocks noChangeAspect="1"/>
          </p:cNvGraphicFramePr>
          <p:nvPr/>
        </p:nvGraphicFramePr>
        <p:xfrm>
          <a:off x="4572000" y="2690813"/>
          <a:ext cx="4470400" cy="3452812"/>
        </p:xfrm>
        <a:graphic>
          <a:graphicData uri="http://schemas.openxmlformats.org/presentationml/2006/ole">
            <p:oleObj spid="_x0000_s10242" name="Gráfico" r:id="rId4" imgW="4581587" imgH="3438686" progId="Excel.Sheet.8">
              <p:embed/>
            </p:oleObj>
          </a:graphicData>
        </a:graphic>
      </p:graphicFrame>
      <p:graphicFrame>
        <p:nvGraphicFramePr>
          <p:cNvPr id="10243" name="Object 8"/>
          <p:cNvGraphicFramePr>
            <a:graphicFrameLocks noChangeAspect="1"/>
          </p:cNvGraphicFramePr>
          <p:nvPr/>
        </p:nvGraphicFramePr>
        <p:xfrm>
          <a:off x="71438" y="2462213"/>
          <a:ext cx="4581525" cy="3609975"/>
        </p:xfrm>
        <a:graphic>
          <a:graphicData uri="http://schemas.openxmlformats.org/presentationml/2006/ole">
            <p:oleObj spid="_x0000_s10243" name="Gráfico" r:id="rId5" imgW="4581587" imgH="3609916" progId="Excel.Sheet.8">
              <p:embed/>
            </p:oleObj>
          </a:graphicData>
        </a:graphic>
      </p:graphicFrame>
      <p:sp>
        <p:nvSpPr>
          <p:cNvPr id="10244" name="Text Box 2"/>
          <p:cNvSpPr txBox="1">
            <a:spLocks noChangeArrowheads="1"/>
          </p:cNvSpPr>
          <p:nvPr/>
        </p:nvSpPr>
        <p:spPr bwMode="auto">
          <a:xfrm>
            <a:off x="1958975" y="2187575"/>
            <a:ext cx="922338" cy="304800"/>
          </a:xfrm>
          <a:prstGeom prst="rect">
            <a:avLst/>
          </a:prstGeom>
          <a:noFill/>
          <a:ln w="9525">
            <a:noFill/>
            <a:miter lim="800000"/>
            <a:headEnd/>
            <a:tailEnd/>
          </a:ln>
        </p:spPr>
        <p:txBody>
          <a:bodyPr wrap="none">
            <a:spAutoFit/>
          </a:bodyPr>
          <a:lstStyle/>
          <a:p>
            <a:r>
              <a:rPr lang="es-CO" sz="1400">
                <a:solidFill>
                  <a:srgbClr val="339900"/>
                </a:solidFill>
                <a:ea typeface="Arial Unicode MS" pitchFamily="34" charset="-128"/>
                <a:cs typeface="Arial Unicode MS" pitchFamily="34" charset="-128"/>
              </a:rPr>
              <a:t>Nacional</a:t>
            </a:r>
          </a:p>
        </p:txBody>
      </p:sp>
      <p:sp>
        <p:nvSpPr>
          <p:cNvPr id="10245" name="Text Box 3"/>
          <p:cNvSpPr txBox="1">
            <a:spLocks noChangeArrowheads="1"/>
          </p:cNvSpPr>
          <p:nvPr/>
        </p:nvSpPr>
        <p:spPr bwMode="auto">
          <a:xfrm>
            <a:off x="6596063" y="2205038"/>
            <a:ext cx="1169987" cy="304800"/>
          </a:xfrm>
          <a:prstGeom prst="rect">
            <a:avLst/>
          </a:prstGeom>
          <a:noFill/>
          <a:ln w="9525">
            <a:noFill/>
            <a:miter lim="800000"/>
            <a:headEnd/>
            <a:tailEnd/>
          </a:ln>
        </p:spPr>
        <p:txBody>
          <a:bodyPr wrap="none">
            <a:spAutoFit/>
          </a:bodyPr>
          <a:lstStyle/>
          <a:p>
            <a:r>
              <a:rPr lang="es-CO" sz="1400">
                <a:solidFill>
                  <a:srgbClr val="339900"/>
                </a:solidFill>
                <a:ea typeface="Arial Unicode MS" pitchFamily="34" charset="-128"/>
                <a:cs typeface="Arial Unicode MS" pitchFamily="34" charset="-128"/>
              </a:rPr>
              <a:t>Trece áreas</a:t>
            </a:r>
          </a:p>
        </p:txBody>
      </p:sp>
      <p:sp>
        <p:nvSpPr>
          <p:cNvPr id="10246" name="Rectangle 4"/>
          <p:cNvSpPr>
            <a:spLocks noChangeArrowheads="1"/>
          </p:cNvSpPr>
          <p:nvPr/>
        </p:nvSpPr>
        <p:spPr bwMode="auto">
          <a:xfrm>
            <a:off x="179388" y="6248400"/>
            <a:ext cx="8424862" cy="427038"/>
          </a:xfrm>
          <a:prstGeom prst="rect">
            <a:avLst/>
          </a:prstGeom>
          <a:noFill/>
          <a:ln w="9525">
            <a:noFill/>
            <a:miter lim="800000"/>
            <a:headEnd/>
            <a:tailEnd/>
          </a:ln>
        </p:spPr>
        <p:txBody>
          <a:bodyPr>
            <a:spAutoFit/>
          </a:bodyPr>
          <a:lstStyle/>
          <a:p>
            <a:pPr eaLnBrk="0" hangingPunct="0"/>
            <a:r>
              <a:rPr lang="es-ES" sz="1200" b="0">
                <a:latin typeface="Trebuchet MS" pitchFamily="34" charset="0"/>
                <a:ea typeface="Arial Unicode MS" pitchFamily="34" charset="-128"/>
                <a:cs typeface="Arial Unicode MS" pitchFamily="34" charset="-128"/>
              </a:rPr>
              <a:t>Fuente: DANE</a:t>
            </a:r>
          </a:p>
          <a:p>
            <a:pPr eaLnBrk="0" hangingPunct="0"/>
            <a:r>
              <a:rPr lang="es-CO" sz="1000" b="0">
                <a:solidFill>
                  <a:srgbClr val="000000"/>
                </a:solidFill>
                <a:latin typeface="Trebuchet MS" pitchFamily="34" charset="0"/>
                <a:ea typeface="Times New Roman" pitchFamily="18" charset="0"/>
                <a:cs typeface="Arial" charset="0"/>
              </a:rPr>
              <a:t>TO:</a:t>
            </a:r>
            <a:r>
              <a:rPr lang="es-CO" sz="1000">
                <a:solidFill>
                  <a:srgbClr val="000000"/>
                </a:solidFill>
                <a:latin typeface="Trebuchet MS" pitchFamily="34" charset="0"/>
                <a:ea typeface="Times New Roman" pitchFamily="18" charset="0"/>
                <a:cs typeface="Arial" charset="0"/>
              </a:rPr>
              <a:t> </a:t>
            </a:r>
            <a:r>
              <a:rPr lang="es-CO" sz="1000" b="0">
                <a:solidFill>
                  <a:srgbClr val="000000"/>
                </a:solidFill>
                <a:latin typeface="Trebuchet MS" pitchFamily="34" charset="0"/>
                <a:ea typeface="Times New Roman" pitchFamily="18" charset="0"/>
                <a:cs typeface="Arial" charset="0"/>
              </a:rPr>
              <a:t>Es la relación porcentual entre la población ocupada (O) y la población  en edad de trabajar. TO=O/PET</a:t>
            </a:r>
            <a:endParaRPr lang="es-ES" sz="1200" b="0">
              <a:latin typeface="Trebuchet MS" pitchFamily="34" charset="0"/>
              <a:ea typeface="Arial Unicode MS" pitchFamily="34" charset="-128"/>
              <a:cs typeface="Arial Unicode MS" pitchFamily="34" charset="-128"/>
            </a:endParaRPr>
          </a:p>
        </p:txBody>
      </p:sp>
      <p:sp>
        <p:nvSpPr>
          <p:cNvPr id="10247" name="Rectangle 5"/>
          <p:cNvSpPr>
            <a:spLocks noChangeArrowheads="1"/>
          </p:cNvSpPr>
          <p:nvPr/>
        </p:nvSpPr>
        <p:spPr bwMode="auto">
          <a:xfrm>
            <a:off x="255588" y="1287463"/>
            <a:ext cx="8637587" cy="701675"/>
          </a:xfrm>
          <a:prstGeom prst="rect">
            <a:avLst/>
          </a:prstGeom>
          <a:solidFill>
            <a:srgbClr val="0033CC"/>
          </a:solidFill>
          <a:ln w="63500" algn="ctr">
            <a:noFill/>
            <a:miter lim="800000"/>
            <a:headEnd/>
            <a:tailEnd/>
          </a:ln>
        </p:spPr>
        <p:txBody>
          <a:bodyPr>
            <a:spAutoFit/>
          </a:bodyPr>
          <a:lstStyle/>
          <a:p>
            <a:r>
              <a:rPr lang="es-CO" sz="2000">
                <a:solidFill>
                  <a:schemeClr val="bg1"/>
                </a:solidFill>
                <a:latin typeface="Trebuchet MS" pitchFamily="34" charset="0"/>
                <a:ea typeface="Arial Unicode MS" pitchFamily="34" charset="-128"/>
                <a:cs typeface="Arial Unicode MS" pitchFamily="34" charset="-128"/>
              </a:rPr>
              <a:t>En enero de 2010, la tasa de ocupación nacional fue de 53%. En las 13 áreas éste indicador fue de 55%</a:t>
            </a:r>
          </a:p>
        </p:txBody>
      </p:sp>
      <p:sp>
        <p:nvSpPr>
          <p:cNvPr id="47110" name="Text Box 6"/>
          <p:cNvSpPr txBox="1">
            <a:spLocks noChangeArrowheads="1"/>
          </p:cNvSpPr>
          <p:nvPr/>
        </p:nvSpPr>
        <p:spPr bwMode="auto">
          <a:xfrm>
            <a:off x="4500563" y="765175"/>
            <a:ext cx="3095625" cy="422275"/>
          </a:xfrm>
          <a:prstGeom prst="rect">
            <a:avLst/>
          </a:prstGeom>
          <a:solidFill>
            <a:schemeClr val="bg1"/>
          </a:solidFill>
          <a:ln w="25400" algn="ctr">
            <a:solidFill>
              <a:schemeClr val="tx1"/>
            </a:solidFill>
            <a:miter lim="800000"/>
            <a:headEnd/>
            <a:tailEnd/>
          </a:ln>
          <a:effectLst/>
        </p:spPr>
        <p:txBody>
          <a:bodyPr>
            <a:spAutoFit/>
          </a:bodyPr>
          <a:lstStyle/>
          <a:p>
            <a:pPr algn="ctr">
              <a:spcBef>
                <a:spcPct val="50000"/>
              </a:spcBef>
              <a:defRPr/>
            </a:pPr>
            <a:r>
              <a:rPr lang="es-ES" sz="2000" dirty="0">
                <a:solidFill>
                  <a:srgbClr val="00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rPr>
              <a:t>Tasa de Ocupación</a:t>
            </a:r>
            <a:endParaRPr lang="es-CO" sz="2000" dirty="0">
              <a:solidFill>
                <a:srgbClr val="00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endParaRPr>
          </a:p>
        </p:txBody>
      </p:sp>
      <p:sp>
        <p:nvSpPr>
          <p:cNvPr id="10249" name="Line 8"/>
          <p:cNvSpPr>
            <a:spLocks noChangeShapeType="1"/>
          </p:cNvSpPr>
          <p:nvPr/>
        </p:nvSpPr>
        <p:spPr bwMode="auto">
          <a:xfrm flipV="1">
            <a:off x="2332038" y="2852738"/>
            <a:ext cx="0" cy="2808287"/>
          </a:xfrm>
          <a:prstGeom prst="line">
            <a:avLst/>
          </a:prstGeom>
          <a:noFill/>
          <a:ln w="25400">
            <a:solidFill>
              <a:srgbClr val="FF0000"/>
            </a:solidFill>
            <a:prstDash val="sysDot"/>
            <a:round/>
            <a:headEnd/>
            <a:tailEnd/>
          </a:ln>
        </p:spPr>
        <p:txBody>
          <a:bodyPr rot="10800000" vert="eaVert" anchor="ctr">
            <a:spAutoFit/>
          </a:bodyPr>
          <a:lstStyle/>
          <a:p>
            <a:endParaRPr lang="es-CO"/>
          </a:p>
        </p:txBody>
      </p:sp>
      <p:sp>
        <p:nvSpPr>
          <p:cNvPr id="10250" name="Text Box 9"/>
          <p:cNvSpPr txBox="1">
            <a:spLocks noChangeArrowheads="1"/>
          </p:cNvSpPr>
          <p:nvPr/>
        </p:nvSpPr>
        <p:spPr bwMode="auto">
          <a:xfrm>
            <a:off x="2352675" y="2924175"/>
            <a:ext cx="647700" cy="228600"/>
          </a:xfrm>
          <a:prstGeom prst="rect">
            <a:avLst/>
          </a:prstGeom>
          <a:noFill/>
          <a:ln w="9525" algn="ctr">
            <a:noFill/>
            <a:miter lim="800000"/>
            <a:headEnd/>
            <a:tailEnd/>
          </a:ln>
        </p:spPr>
        <p:txBody>
          <a:bodyPr>
            <a:spAutoFit/>
          </a:bodyPr>
          <a:lstStyle/>
          <a:p>
            <a:pPr algn="ctr">
              <a:lnSpc>
                <a:spcPct val="75000"/>
              </a:lnSpc>
              <a:spcBef>
                <a:spcPct val="50000"/>
              </a:spcBef>
            </a:pPr>
            <a:r>
              <a:rPr lang="es-ES" sz="1200">
                <a:solidFill>
                  <a:srgbClr val="FF0000"/>
                </a:solidFill>
                <a:latin typeface="Arial Narrow" pitchFamily="34" charset="0"/>
                <a:ea typeface="Arial Unicode MS" pitchFamily="34" charset="-128"/>
                <a:cs typeface="Arial Unicode MS" pitchFamily="34" charset="-128"/>
              </a:rPr>
              <a:t>GEIH</a:t>
            </a:r>
            <a:endParaRPr lang="es-CO" sz="1200">
              <a:solidFill>
                <a:srgbClr val="FF0000"/>
              </a:solidFill>
              <a:latin typeface="Arial Narrow" pitchFamily="34" charset="0"/>
              <a:ea typeface="Arial Unicode MS" pitchFamily="34" charset="-128"/>
              <a:cs typeface="Arial Unicode MS" pitchFamily="34" charset="-128"/>
            </a:endParaRPr>
          </a:p>
        </p:txBody>
      </p:sp>
      <p:sp>
        <p:nvSpPr>
          <p:cNvPr id="10251" name="Line 10"/>
          <p:cNvSpPr>
            <a:spLocks noChangeShapeType="1"/>
          </p:cNvSpPr>
          <p:nvPr/>
        </p:nvSpPr>
        <p:spPr bwMode="auto">
          <a:xfrm flipV="1">
            <a:off x="6715125" y="2852738"/>
            <a:ext cx="0" cy="2808287"/>
          </a:xfrm>
          <a:prstGeom prst="line">
            <a:avLst/>
          </a:prstGeom>
          <a:noFill/>
          <a:ln w="25400">
            <a:solidFill>
              <a:srgbClr val="FF0000"/>
            </a:solidFill>
            <a:prstDash val="sysDot"/>
            <a:round/>
            <a:headEnd/>
            <a:tailEnd/>
          </a:ln>
        </p:spPr>
        <p:txBody>
          <a:bodyPr rot="10800000" vert="eaVert" anchor="ctr">
            <a:spAutoFit/>
          </a:bodyPr>
          <a:lstStyle/>
          <a:p>
            <a:endParaRPr lang="es-CO"/>
          </a:p>
        </p:txBody>
      </p:sp>
      <p:sp>
        <p:nvSpPr>
          <p:cNvPr id="10252" name="Text Box 11"/>
          <p:cNvSpPr txBox="1">
            <a:spLocks noChangeArrowheads="1"/>
          </p:cNvSpPr>
          <p:nvPr/>
        </p:nvSpPr>
        <p:spPr bwMode="auto">
          <a:xfrm>
            <a:off x="6931025" y="3068638"/>
            <a:ext cx="647700" cy="228600"/>
          </a:xfrm>
          <a:prstGeom prst="rect">
            <a:avLst/>
          </a:prstGeom>
          <a:noFill/>
          <a:ln w="9525" algn="ctr">
            <a:noFill/>
            <a:miter lim="800000"/>
            <a:headEnd/>
            <a:tailEnd/>
          </a:ln>
        </p:spPr>
        <p:txBody>
          <a:bodyPr>
            <a:spAutoFit/>
          </a:bodyPr>
          <a:lstStyle/>
          <a:p>
            <a:pPr algn="ctr">
              <a:lnSpc>
                <a:spcPct val="75000"/>
              </a:lnSpc>
              <a:spcBef>
                <a:spcPct val="50000"/>
              </a:spcBef>
            </a:pPr>
            <a:r>
              <a:rPr lang="es-ES" sz="1200">
                <a:solidFill>
                  <a:srgbClr val="FF0000"/>
                </a:solidFill>
                <a:latin typeface="Arial Narrow" pitchFamily="34" charset="0"/>
                <a:ea typeface="Arial Unicode MS" pitchFamily="34" charset="-128"/>
                <a:cs typeface="Arial Unicode MS" pitchFamily="34" charset="-128"/>
              </a:rPr>
              <a:t>GEIH</a:t>
            </a:r>
            <a:endParaRPr lang="es-CO" sz="1200">
              <a:solidFill>
                <a:srgbClr val="FF0000"/>
              </a:solidFill>
              <a:latin typeface="Arial Narrow" pitchFamily="34" charset="0"/>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8"/>
          <p:cNvGraphicFramePr>
            <a:graphicFrameLocks/>
          </p:cNvGraphicFramePr>
          <p:nvPr/>
        </p:nvGraphicFramePr>
        <p:xfrm>
          <a:off x="4457700" y="2630488"/>
          <a:ext cx="4581525" cy="3771900"/>
        </p:xfrm>
        <a:graphic>
          <a:graphicData uri="http://schemas.openxmlformats.org/presentationml/2006/ole">
            <p:oleObj spid="_x0000_s11266" name="Gráfico" r:id="rId4" imgW="4581587" imgH="3771753" progId="Excel.Sheet.8">
              <p:embed/>
            </p:oleObj>
          </a:graphicData>
        </a:graphic>
      </p:graphicFrame>
      <p:graphicFrame>
        <p:nvGraphicFramePr>
          <p:cNvPr id="11267" name="Object 4"/>
          <p:cNvGraphicFramePr>
            <a:graphicFrameLocks/>
          </p:cNvGraphicFramePr>
          <p:nvPr/>
        </p:nvGraphicFramePr>
        <p:xfrm>
          <a:off x="214313" y="2571750"/>
          <a:ext cx="4500562" cy="3643313"/>
        </p:xfrm>
        <a:graphic>
          <a:graphicData uri="http://schemas.openxmlformats.org/presentationml/2006/ole">
            <p:oleObj spid="_x0000_s11267" name="Gráfico" r:id="rId5" imgW="8782202" imgH="6362700" progId="Excel.Sheet.8">
              <p:embed/>
            </p:oleObj>
          </a:graphicData>
        </a:graphic>
      </p:graphicFrame>
      <p:sp>
        <p:nvSpPr>
          <p:cNvPr id="11268" name="Rectangle 2"/>
          <p:cNvSpPr>
            <a:spLocks noChangeArrowheads="1"/>
          </p:cNvSpPr>
          <p:nvPr/>
        </p:nvSpPr>
        <p:spPr bwMode="auto">
          <a:xfrm>
            <a:off x="312738" y="6203950"/>
            <a:ext cx="8651875" cy="501650"/>
          </a:xfrm>
          <a:prstGeom prst="rect">
            <a:avLst/>
          </a:prstGeom>
          <a:noFill/>
          <a:ln w="9525">
            <a:noFill/>
            <a:miter lim="800000"/>
            <a:headEnd/>
            <a:tailEnd/>
          </a:ln>
        </p:spPr>
        <p:txBody>
          <a:bodyPr wrap="none">
            <a:spAutoFit/>
          </a:bodyPr>
          <a:lstStyle/>
          <a:p>
            <a:pPr eaLnBrk="0" hangingPunct="0"/>
            <a:r>
              <a:rPr lang="es-ES" sz="900" b="0">
                <a:latin typeface="Trebuchet MS" pitchFamily="34" charset="0"/>
                <a:ea typeface="Arial Unicode MS" pitchFamily="34" charset="-128"/>
                <a:cs typeface="Arial Unicode MS" pitchFamily="34" charset="-128"/>
              </a:rPr>
              <a:t>Fuente: DANE</a:t>
            </a:r>
          </a:p>
          <a:p>
            <a:pPr eaLnBrk="0" hangingPunct="0"/>
            <a:r>
              <a:rPr lang="es-ES" sz="900" b="0">
                <a:latin typeface="Trebuchet MS" pitchFamily="34" charset="0"/>
                <a:ea typeface="Arial Unicode MS" pitchFamily="34" charset="-128"/>
                <a:cs typeface="Arial Unicode MS" pitchFamily="34" charset="-128"/>
              </a:rPr>
              <a:t>TD: </a:t>
            </a:r>
            <a:r>
              <a:rPr lang="es-ES" sz="900" b="0">
                <a:solidFill>
                  <a:srgbClr val="000000"/>
                </a:solidFill>
                <a:latin typeface="Trebuchet MS" pitchFamily="34" charset="0"/>
                <a:ea typeface="Arial Unicode MS" pitchFamily="34" charset="-128"/>
                <a:cs typeface="Arial Unicode MS" pitchFamily="34" charset="-128"/>
              </a:rPr>
              <a:t>Es la relación porcentual entre el número de personas que están buscando trabajo (D), y el número de personas que integran la fuerza laboral (PEA)</a:t>
            </a:r>
            <a:r>
              <a:rPr lang="es-CO" sz="900" b="0">
                <a:latin typeface="Trebuchet MS" pitchFamily="34" charset="0"/>
                <a:ea typeface="Arial Unicode MS" pitchFamily="34" charset="-128"/>
                <a:cs typeface="Arial Unicode MS" pitchFamily="34" charset="-128"/>
              </a:rPr>
              <a:t>  TD=D/PEA.</a:t>
            </a:r>
          </a:p>
          <a:p>
            <a:pPr eaLnBrk="0" hangingPunct="0"/>
            <a:r>
              <a:rPr lang="es-CO" sz="900" b="0">
                <a:solidFill>
                  <a:srgbClr val="000000"/>
                </a:solidFill>
                <a:latin typeface="Trebuchet MS" pitchFamily="34" charset="0"/>
                <a:ea typeface="Arial Unicode MS" pitchFamily="34" charset="-128"/>
                <a:cs typeface="Arial Unicode MS" pitchFamily="34" charset="-128"/>
              </a:rPr>
              <a:t>TO:  Es la relación porcentual de la población ocupada  y el número de personas en edad de trabajar (PET). TO=O/PET.</a:t>
            </a:r>
            <a:endParaRPr lang="es-ES" sz="900" b="0">
              <a:latin typeface="Trebuchet MS" pitchFamily="34" charset="0"/>
              <a:ea typeface="Arial Unicode MS" pitchFamily="34" charset="-128"/>
              <a:cs typeface="Arial Unicode MS" pitchFamily="34" charset="-128"/>
            </a:endParaRPr>
          </a:p>
        </p:txBody>
      </p:sp>
      <p:sp>
        <p:nvSpPr>
          <p:cNvPr id="11269" name="Text Box 3"/>
          <p:cNvSpPr txBox="1">
            <a:spLocks noChangeArrowheads="1"/>
          </p:cNvSpPr>
          <p:nvPr/>
        </p:nvSpPr>
        <p:spPr bwMode="auto">
          <a:xfrm>
            <a:off x="250825" y="981075"/>
            <a:ext cx="8642350" cy="865188"/>
          </a:xfrm>
          <a:prstGeom prst="rect">
            <a:avLst/>
          </a:prstGeom>
          <a:noFill/>
          <a:ln w="9525">
            <a:noFill/>
            <a:miter lim="800000"/>
            <a:headEnd/>
            <a:tailEnd/>
          </a:ln>
        </p:spPr>
        <p:txBody>
          <a:bodyPr wrap="none"/>
          <a:lstStyle/>
          <a:p>
            <a:pPr marL="381000" indent="-381000">
              <a:lnSpc>
                <a:spcPct val="95000"/>
              </a:lnSpc>
              <a:buClr>
                <a:srgbClr val="FF3300"/>
              </a:buClr>
              <a:buSzPct val="140000"/>
            </a:pPr>
            <a:endParaRPr lang="es-CO" sz="2400" b="0">
              <a:latin typeface="Arial Narrow" pitchFamily="34" charset="0"/>
              <a:ea typeface="Arial Unicode MS" pitchFamily="34" charset="-128"/>
              <a:cs typeface="Arial Unicode MS" pitchFamily="34" charset="-128"/>
            </a:endParaRPr>
          </a:p>
        </p:txBody>
      </p:sp>
      <p:sp>
        <p:nvSpPr>
          <p:cNvPr id="11270" name="Text Box 4"/>
          <p:cNvSpPr txBox="1">
            <a:spLocks noChangeArrowheads="1"/>
          </p:cNvSpPr>
          <p:nvPr/>
        </p:nvSpPr>
        <p:spPr bwMode="auto">
          <a:xfrm>
            <a:off x="1835150" y="2060575"/>
            <a:ext cx="2376488" cy="396875"/>
          </a:xfrm>
          <a:prstGeom prst="rect">
            <a:avLst/>
          </a:prstGeom>
          <a:noFill/>
          <a:ln w="9525">
            <a:noFill/>
            <a:miter lim="800000"/>
            <a:headEnd/>
            <a:tailEnd/>
          </a:ln>
        </p:spPr>
        <p:txBody>
          <a:bodyPr>
            <a:spAutoFit/>
          </a:bodyPr>
          <a:lstStyle/>
          <a:p>
            <a:pPr>
              <a:spcBef>
                <a:spcPct val="50000"/>
              </a:spcBef>
            </a:pPr>
            <a:r>
              <a:rPr lang="es-CO" sz="2000">
                <a:solidFill>
                  <a:srgbClr val="008000"/>
                </a:solidFill>
                <a:latin typeface="Arial Narrow" pitchFamily="34" charset="0"/>
                <a:ea typeface="Arial Unicode MS" pitchFamily="34" charset="-128"/>
                <a:cs typeface="Arial Unicode MS" pitchFamily="34" charset="-128"/>
              </a:rPr>
              <a:t>Tasa de Desempleo</a:t>
            </a:r>
            <a:endParaRPr lang="es-ES" sz="2000">
              <a:solidFill>
                <a:srgbClr val="008000"/>
              </a:solidFill>
              <a:latin typeface="Arial Narrow" pitchFamily="34" charset="0"/>
              <a:ea typeface="Arial Unicode MS" pitchFamily="34" charset="-128"/>
              <a:cs typeface="Arial Unicode MS" pitchFamily="34" charset="-128"/>
            </a:endParaRPr>
          </a:p>
        </p:txBody>
      </p:sp>
      <p:sp>
        <p:nvSpPr>
          <p:cNvPr id="11271" name="Text Box 5"/>
          <p:cNvSpPr txBox="1">
            <a:spLocks noChangeArrowheads="1"/>
          </p:cNvSpPr>
          <p:nvPr/>
        </p:nvSpPr>
        <p:spPr bwMode="auto">
          <a:xfrm>
            <a:off x="6227763" y="2060575"/>
            <a:ext cx="2305050" cy="396875"/>
          </a:xfrm>
          <a:prstGeom prst="rect">
            <a:avLst/>
          </a:prstGeom>
          <a:noFill/>
          <a:ln w="9525">
            <a:noFill/>
            <a:miter lim="800000"/>
            <a:headEnd/>
            <a:tailEnd/>
          </a:ln>
        </p:spPr>
        <p:txBody>
          <a:bodyPr>
            <a:spAutoFit/>
          </a:bodyPr>
          <a:lstStyle/>
          <a:p>
            <a:pPr>
              <a:spcBef>
                <a:spcPct val="50000"/>
              </a:spcBef>
            </a:pPr>
            <a:r>
              <a:rPr lang="es-CO" sz="2000">
                <a:solidFill>
                  <a:srgbClr val="008000"/>
                </a:solidFill>
                <a:latin typeface="Arial Narrow" pitchFamily="34" charset="0"/>
                <a:ea typeface="Arial Unicode MS" pitchFamily="34" charset="-128"/>
                <a:cs typeface="Arial Unicode MS" pitchFamily="34" charset="-128"/>
              </a:rPr>
              <a:t>Tasa de Ocupación</a:t>
            </a:r>
            <a:endParaRPr lang="es-ES" sz="2000">
              <a:solidFill>
                <a:srgbClr val="008000"/>
              </a:solidFill>
              <a:latin typeface="Arial Narrow" pitchFamily="34" charset="0"/>
              <a:ea typeface="Arial Unicode MS" pitchFamily="34" charset="-128"/>
              <a:cs typeface="Arial Unicode MS" pitchFamily="34" charset="-128"/>
            </a:endParaRPr>
          </a:p>
        </p:txBody>
      </p:sp>
      <p:sp>
        <p:nvSpPr>
          <p:cNvPr id="48134" name="Text Box 6"/>
          <p:cNvSpPr txBox="1">
            <a:spLocks noChangeArrowheads="1"/>
          </p:cNvSpPr>
          <p:nvPr/>
        </p:nvSpPr>
        <p:spPr bwMode="auto">
          <a:xfrm>
            <a:off x="3348038" y="765175"/>
            <a:ext cx="5327650" cy="452438"/>
          </a:xfrm>
          <a:prstGeom prst="rect">
            <a:avLst/>
          </a:prstGeom>
          <a:solidFill>
            <a:schemeClr val="bg1"/>
          </a:solidFill>
          <a:ln w="25400" algn="ctr">
            <a:solidFill>
              <a:schemeClr val="tx1"/>
            </a:solidFill>
            <a:miter lim="800000"/>
            <a:headEnd/>
            <a:tailEnd/>
          </a:ln>
          <a:effectLst/>
        </p:spPr>
        <p:txBody>
          <a:bodyPr>
            <a:spAutoFit/>
          </a:bodyPr>
          <a:lstStyle/>
          <a:p>
            <a:pPr algn="ctr">
              <a:spcBef>
                <a:spcPct val="50000"/>
              </a:spcBef>
              <a:defRPr/>
            </a:pPr>
            <a:r>
              <a:rPr lang="es-CO" sz="2000">
                <a:solidFill>
                  <a:srgbClr val="00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rPr>
              <a:t>Desempleo y Ocupación de Jefes de Hogar</a:t>
            </a:r>
            <a:r>
              <a:rPr lang="es-CO" sz="2200">
                <a:solidFill>
                  <a:srgbClr val="000000"/>
                </a:solidFill>
                <a:effectLst>
                  <a:outerShdw blurRad="38100" dist="38100" dir="2700000" algn="tl">
                    <a:srgbClr val="C0C0C0"/>
                  </a:outerShdw>
                </a:effectLst>
                <a:latin typeface="Trebuchet MS" pitchFamily="34" charset="0"/>
                <a:ea typeface="Arial Unicode MS" pitchFamily="34" charset="-128"/>
                <a:cs typeface="Arial Unicode MS" pitchFamily="34" charset="-128"/>
              </a:rPr>
              <a:t> </a:t>
            </a:r>
          </a:p>
        </p:txBody>
      </p:sp>
      <p:sp>
        <p:nvSpPr>
          <p:cNvPr id="11273" name="Rectangle 8"/>
          <p:cNvSpPr>
            <a:spLocks noChangeArrowheads="1"/>
          </p:cNvSpPr>
          <p:nvPr/>
        </p:nvSpPr>
        <p:spPr bwMode="auto">
          <a:xfrm>
            <a:off x="95250" y="1268413"/>
            <a:ext cx="8977313" cy="701675"/>
          </a:xfrm>
          <a:prstGeom prst="rect">
            <a:avLst/>
          </a:prstGeom>
          <a:solidFill>
            <a:srgbClr val="0033CC"/>
          </a:solidFill>
          <a:ln w="63500" algn="ctr">
            <a:noFill/>
            <a:miter lim="800000"/>
            <a:headEnd/>
            <a:tailEnd/>
          </a:ln>
        </p:spPr>
        <p:txBody>
          <a:bodyPr>
            <a:spAutoFit/>
          </a:bodyPr>
          <a:lstStyle/>
          <a:p>
            <a:r>
              <a:rPr lang="es-CO" sz="2000">
                <a:solidFill>
                  <a:schemeClr val="bg1"/>
                </a:solidFill>
                <a:latin typeface="Trebuchet MS" pitchFamily="34" charset="0"/>
                <a:ea typeface="Arial Unicode MS" pitchFamily="34" charset="-128"/>
                <a:cs typeface="Arial Unicode MS" pitchFamily="34" charset="-128"/>
              </a:rPr>
              <a:t>La tasa de desempleo de jefes de hogar fue de 8.2% en enero de 2010. Por su parte la tasa de ocupación fue de 74.8%, en el mismo período.</a:t>
            </a:r>
          </a:p>
        </p:txBody>
      </p:sp>
      <p:sp>
        <p:nvSpPr>
          <p:cNvPr id="11274" name="Line 9"/>
          <p:cNvSpPr>
            <a:spLocks noChangeShapeType="1"/>
          </p:cNvSpPr>
          <p:nvPr/>
        </p:nvSpPr>
        <p:spPr bwMode="auto">
          <a:xfrm flipV="1">
            <a:off x="2357438" y="2636838"/>
            <a:ext cx="0" cy="3240087"/>
          </a:xfrm>
          <a:prstGeom prst="line">
            <a:avLst/>
          </a:prstGeom>
          <a:noFill/>
          <a:ln w="25400">
            <a:solidFill>
              <a:srgbClr val="FF0000"/>
            </a:solidFill>
            <a:prstDash val="sysDot"/>
            <a:round/>
            <a:headEnd/>
            <a:tailEnd/>
          </a:ln>
        </p:spPr>
        <p:txBody>
          <a:bodyPr rot="10800000" vert="eaVert" anchor="ctr">
            <a:spAutoFit/>
          </a:bodyPr>
          <a:lstStyle/>
          <a:p>
            <a:endParaRPr lang="es-CO"/>
          </a:p>
        </p:txBody>
      </p:sp>
      <p:sp>
        <p:nvSpPr>
          <p:cNvPr id="11275" name="Line 10"/>
          <p:cNvSpPr>
            <a:spLocks noChangeShapeType="1"/>
          </p:cNvSpPr>
          <p:nvPr/>
        </p:nvSpPr>
        <p:spPr bwMode="auto">
          <a:xfrm flipV="1">
            <a:off x="6786563" y="2708275"/>
            <a:ext cx="0" cy="3168650"/>
          </a:xfrm>
          <a:prstGeom prst="line">
            <a:avLst/>
          </a:prstGeom>
          <a:noFill/>
          <a:ln w="25400">
            <a:solidFill>
              <a:srgbClr val="FF0000"/>
            </a:solidFill>
            <a:prstDash val="sysDot"/>
            <a:round/>
            <a:headEnd/>
            <a:tailEnd/>
          </a:ln>
        </p:spPr>
        <p:txBody>
          <a:bodyPr rot="10800000" vert="eaVert" anchor="ctr">
            <a:spAutoFit/>
          </a:bodyPr>
          <a:lstStyle/>
          <a:p>
            <a:endParaRPr lang="es-CO"/>
          </a:p>
        </p:txBody>
      </p:sp>
      <p:sp>
        <p:nvSpPr>
          <p:cNvPr id="11276" name="Text Box 11"/>
          <p:cNvSpPr txBox="1">
            <a:spLocks noChangeArrowheads="1"/>
          </p:cNvSpPr>
          <p:nvPr/>
        </p:nvSpPr>
        <p:spPr bwMode="auto">
          <a:xfrm>
            <a:off x="2573338" y="2913063"/>
            <a:ext cx="647700" cy="228600"/>
          </a:xfrm>
          <a:prstGeom prst="rect">
            <a:avLst/>
          </a:prstGeom>
          <a:noFill/>
          <a:ln w="9525" algn="ctr">
            <a:noFill/>
            <a:miter lim="800000"/>
            <a:headEnd/>
            <a:tailEnd/>
          </a:ln>
        </p:spPr>
        <p:txBody>
          <a:bodyPr>
            <a:spAutoFit/>
          </a:bodyPr>
          <a:lstStyle/>
          <a:p>
            <a:pPr algn="ctr">
              <a:lnSpc>
                <a:spcPct val="75000"/>
              </a:lnSpc>
              <a:spcBef>
                <a:spcPct val="50000"/>
              </a:spcBef>
            </a:pPr>
            <a:r>
              <a:rPr lang="es-ES" sz="1200">
                <a:solidFill>
                  <a:srgbClr val="FF0000"/>
                </a:solidFill>
                <a:latin typeface="Arial Narrow" pitchFamily="34" charset="0"/>
                <a:ea typeface="Arial Unicode MS" pitchFamily="34" charset="-128"/>
                <a:cs typeface="Arial Unicode MS" pitchFamily="34" charset="-128"/>
              </a:rPr>
              <a:t>GEIH</a:t>
            </a:r>
            <a:endParaRPr lang="es-CO" sz="1200">
              <a:solidFill>
                <a:srgbClr val="FF0000"/>
              </a:solidFill>
              <a:latin typeface="Arial Narrow" pitchFamily="34" charset="0"/>
              <a:ea typeface="Arial Unicode MS" pitchFamily="34" charset="-128"/>
              <a:cs typeface="Arial Unicode MS" pitchFamily="34" charset="-128"/>
            </a:endParaRPr>
          </a:p>
        </p:txBody>
      </p:sp>
      <p:sp>
        <p:nvSpPr>
          <p:cNvPr id="11277" name="Text Box 12"/>
          <p:cNvSpPr txBox="1">
            <a:spLocks noChangeArrowheads="1"/>
          </p:cNvSpPr>
          <p:nvPr/>
        </p:nvSpPr>
        <p:spPr bwMode="auto">
          <a:xfrm>
            <a:off x="6931025" y="2924175"/>
            <a:ext cx="647700" cy="228600"/>
          </a:xfrm>
          <a:prstGeom prst="rect">
            <a:avLst/>
          </a:prstGeom>
          <a:noFill/>
          <a:ln w="9525" algn="ctr">
            <a:noFill/>
            <a:miter lim="800000"/>
            <a:headEnd/>
            <a:tailEnd/>
          </a:ln>
        </p:spPr>
        <p:txBody>
          <a:bodyPr>
            <a:spAutoFit/>
          </a:bodyPr>
          <a:lstStyle/>
          <a:p>
            <a:pPr algn="ctr">
              <a:lnSpc>
                <a:spcPct val="75000"/>
              </a:lnSpc>
              <a:spcBef>
                <a:spcPct val="50000"/>
              </a:spcBef>
            </a:pPr>
            <a:r>
              <a:rPr lang="es-ES" sz="1200">
                <a:solidFill>
                  <a:srgbClr val="FF0000"/>
                </a:solidFill>
                <a:latin typeface="Arial Narrow" pitchFamily="34" charset="0"/>
                <a:ea typeface="Arial Unicode MS" pitchFamily="34" charset="-128"/>
                <a:cs typeface="Arial Unicode MS" pitchFamily="34" charset="-128"/>
              </a:rPr>
              <a:t>GEIH</a:t>
            </a:r>
            <a:endParaRPr lang="es-CO" sz="1200">
              <a:solidFill>
                <a:srgbClr val="FF0000"/>
              </a:solidFill>
              <a:latin typeface="Arial Narrow" pitchFamily="34" charset="0"/>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2"/>
          <p:cNvSpPr txBox="1">
            <a:spLocks noChangeArrowheads="1"/>
          </p:cNvSpPr>
          <p:nvPr/>
        </p:nvSpPr>
        <p:spPr bwMode="auto">
          <a:xfrm>
            <a:off x="6689725" y="-187325"/>
            <a:ext cx="260350" cy="457200"/>
          </a:xfrm>
          <a:prstGeom prst="rect">
            <a:avLst/>
          </a:prstGeom>
          <a:noFill/>
          <a:ln w="9525">
            <a:noFill/>
            <a:miter lim="800000"/>
            <a:headEnd/>
            <a:tailEnd/>
          </a:ln>
        </p:spPr>
        <p:txBody>
          <a:bodyPr wrap="none">
            <a:spAutoFit/>
          </a:bodyPr>
          <a:lstStyle/>
          <a:p>
            <a:r>
              <a:rPr lang="es-MX" sz="2400" b="0">
                <a:latin typeface="Times New Roman" pitchFamily="18" charset="0"/>
              </a:rPr>
              <a:t> </a:t>
            </a:r>
            <a:endParaRPr lang="es-ES" sz="2400" b="0">
              <a:latin typeface="Times New Roman" pitchFamily="18" charset="0"/>
            </a:endParaRPr>
          </a:p>
        </p:txBody>
      </p:sp>
      <p:sp>
        <p:nvSpPr>
          <p:cNvPr id="12295" name="Rectangle 4"/>
          <p:cNvSpPr>
            <a:spLocks noChangeArrowheads="1"/>
          </p:cNvSpPr>
          <p:nvPr/>
        </p:nvSpPr>
        <p:spPr bwMode="auto">
          <a:xfrm>
            <a:off x="395288" y="1357313"/>
            <a:ext cx="8229600" cy="268287"/>
          </a:xfrm>
          <a:prstGeom prst="rect">
            <a:avLst/>
          </a:prstGeom>
          <a:noFill/>
          <a:ln w="9525" algn="ctr">
            <a:noFill/>
            <a:miter lim="800000"/>
            <a:headEnd/>
            <a:tailEnd/>
          </a:ln>
        </p:spPr>
        <p:txBody>
          <a:bodyPr>
            <a:spAutoFit/>
          </a:bodyPr>
          <a:lstStyle/>
          <a:p>
            <a:pPr algn="ctr">
              <a:lnSpc>
                <a:spcPct val="70000"/>
              </a:lnSpc>
            </a:pPr>
            <a:r>
              <a:rPr lang="es-CO" sz="1600"/>
              <a:t>Afiliación a la Seguridad Social</a:t>
            </a:r>
          </a:p>
        </p:txBody>
      </p:sp>
      <p:sp>
        <p:nvSpPr>
          <p:cNvPr id="49156" name="Text Box 4"/>
          <p:cNvSpPr txBox="1">
            <a:spLocks noChangeArrowheads="1"/>
          </p:cNvSpPr>
          <p:nvPr/>
        </p:nvSpPr>
        <p:spPr bwMode="auto">
          <a:xfrm>
            <a:off x="3924300" y="835025"/>
            <a:ext cx="4319588" cy="361950"/>
          </a:xfrm>
          <a:prstGeom prst="rect">
            <a:avLst/>
          </a:prstGeom>
          <a:solidFill>
            <a:schemeClr val="bg1"/>
          </a:solidFill>
          <a:ln w="25400" algn="ctr">
            <a:solidFill>
              <a:schemeClr val="tx1"/>
            </a:solidFill>
            <a:miter lim="800000"/>
            <a:headEnd/>
            <a:tailEnd/>
          </a:ln>
          <a:effectLst/>
        </p:spPr>
        <p:txBody>
          <a:bodyPr>
            <a:spAutoFit/>
          </a:bodyPr>
          <a:lstStyle/>
          <a:p>
            <a:pPr algn="ctr">
              <a:lnSpc>
                <a:spcPct val="80000"/>
              </a:lnSpc>
              <a:spcBef>
                <a:spcPct val="50000"/>
              </a:spcBef>
              <a:defRPr/>
            </a:pPr>
            <a:r>
              <a:rPr lang="es-CO" sz="2000">
                <a:effectLst>
                  <a:outerShdw blurRad="38100" dist="38100" dir="2700000" algn="tl">
                    <a:srgbClr val="C0C0C0"/>
                  </a:outerShdw>
                </a:effectLst>
                <a:latin typeface="Trebuchet MS" pitchFamily="34" charset="0"/>
                <a:ea typeface="Arial Unicode MS" pitchFamily="34" charset="-128"/>
                <a:cs typeface="Arial Unicode MS" pitchFamily="34" charset="-128"/>
              </a:rPr>
              <a:t>Cotización a la Seguridad Social</a:t>
            </a:r>
            <a:endParaRPr lang="es-CO" sz="2000" b="0">
              <a:solidFill>
                <a:srgbClr val="CC0000"/>
              </a:solidFill>
              <a:latin typeface="Trebuchet MS" pitchFamily="34" charset="0"/>
              <a:ea typeface="Arial Unicode MS" pitchFamily="34" charset="-128"/>
              <a:cs typeface="Arial Unicode MS" pitchFamily="34" charset="-128"/>
            </a:endParaRPr>
          </a:p>
        </p:txBody>
      </p:sp>
      <p:sp>
        <p:nvSpPr>
          <p:cNvPr id="12297" name="Rectangle 3"/>
          <p:cNvSpPr>
            <a:spLocks noChangeArrowheads="1"/>
          </p:cNvSpPr>
          <p:nvPr/>
        </p:nvSpPr>
        <p:spPr bwMode="auto">
          <a:xfrm>
            <a:off x="785813" y="6335713"/>
            <a:ext cx="3419475" cy="307975"/>
          </a:xfrm>
          <a:prstGeom prst="rect">
            <a:avLst/>
          </a:prstGeom>
          <a:noFill/>
          <a:ln w="9525">
            <a:noFill/>
            <a:miter lim="800000"/>
            <a:headEnd/>
            <a:tailEnd/>
          </a:ln>
        </p:spPr>
        <p:txBody>
          <a:bodyPr>
            <a:spAutoFit/>
          </a:bodyPr>
          <a:lstStyle/>
          <a:p>
            <a:pPr eaLnBrk="0" hangingPunct="0"/>
            <a:r>
              <a:rPr lang="es-CO" sz="1400" b="0">
                <a:latin typeface="Arial Narrow" pitchFamily="34" charset="0"/>
              </a:rPr>
              <a:t>Fuente: MPS</a:t>
            </a:r>
          </a:p>
        </p:txBody>
      </p:sp>
      <p:graphicFrame>
        <p:nvGraphicFramePr>
          <p:cNvPr id="12290" name="Object 5"/>
          <p:cNvGraphicFramePr>
            <a:graphicFrameLocks/>
          </p:cNvGraphicFramePr>
          <p:nvPr/>
        </p:nvGraphicFramePr>
        <p:xfrm>
          <a:off x="68263" y="1677988"/>
          <a:ext cx="4360862" cy="2251075"/>
        </p:xfrm>
        <a:graphic>
          <a:graphicData uri="http://schemas.openxmlformats.org/presentationml/2006/ole">
            <p:oleObj spid="_x0000_s12290" name="Gráfico" r:id="rId4" imgW="4572181" imgH="2095579" progId="Excel.Sheet.8">
              <p:embed/>
            </p:oleObj>
          </a:graphicData>
        </a:graphic>
      </p:graphicFrame>
      <p:graphicFrame>
        <p:nvGraphicFramePr>
          <p:cNvPr id="12291" name="Object 6"/>
          <p:cNvGraphicFramePr>
            <a:graphicFrameLocks/>
          </p:cNvGraphicFramePr>
          <p:nvPr/>
        </p:nvGraphicFramePr>
        <p:xfrm>
          <a:off x="4613275" y="1785938"/>
          <a:ext cx="4516438" cy="2233612"/>
        </p:xfrm>
        <a:graphic>
          <a:graphicData uri="http://schemas.openxmlformats.org/presentationml/2006/ole">
            <p:oleObj spid="_x0000_s12291" name="Gráfico" r:id="rId5" imgW="4505252" imgH="1714466" progId="Excel.Sheet.8">
              <p:embed/>
            </p:oleObj>
          </a:graphicData>
        </a:graphic>
      </p:graphicFrame>
      <p:graphicFrame>
        <p:nvGraphicFramePr>
          <p:cNvPr id="12292" name="Object 7"/>
          <p:cNvGraphicFramePr>
            <a:graphicFrameLocks/>
          </p:cNvGraphicFramePr>
          <p:nvPr/>
        </p:nvGraphicFramePr>
        <p:xfrm>
          <a:off x="142875" y="3857625"/>
          <a:ext cx="4429125" cy="2392363"/>
        </p:xfrm>
        <a:graphic>
          <a:graphicData uri="http://schemas.openxmlformats.org/presentationml/2006/ole">
            <p:oleObj spid="_x0000_s12292" name="Gráfico" r:id="rId6" imgW="3752748" imgH="2095579" progId="Excel.Sheet.8">
              <p:embed/>
            </p:oleObj>
          </a:graphicData>
        </a:graphic>
      </p:graphicFrame>
      <p:graphicFrame>
        <p:nvGraphicFramePr>
          <p:cNvPr id="12293" name="Object 8"/>
          <p:cNvGraphicFramePr>
            <a:graphicFrameLocks/>
          </p:cNvGraphicFramePr>
          <p:nvPr/>
        </p:nvGraphicFramePr>
        <p:xfrm>
          <a:off x="4586288" y="3835400"/>
          <a:ext cx="4435475" cy="2214563"/>
        </p:xfrm>
        <a:graphic>
          <a:graphicData uri="http://schemas.openxmlformats.org/presentationml/2006/ole">
            <p:oleObj spid="_x0000_s12293" name="Gráfico" r:id="rId7" imgW="4419510" imgH="2095579" progId="Excel.Sheet.8">
              <p:embed/>
            </p:oleObj>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3"/>
          <p:cNvSpPr>
            <a:spLocks noChangeArrowheads="1"/>
          </p:cNvSpPr>
          <p:nvPr/>
        </p:nvSpPr>
        <p:spPr bwMode="auto">
          <a:xfrm>
            <a:off x="395288" y="1231900"/>
            <a:ext cx="4176712" cy="396875"/>
          </a:xfrm>
          <a:prstGeom prst="rect">
            <a:avLst/>
          </a:prstGeom>
          <a:gradFill rotWithShape="1">
            <a:gsLst>
              <a:gs pos="0">
                <a:srgbClr val="666699">
                  <a:gamma/>
                  <a:shade val="66667"/>
                  <a:invGamma/>
                </a:srgbClr>
              </a:gs>
              <a:gs pos="50000">
                <a:srgbClr val="666699"/>
              </a:gs>
              <a:gs pos="100000">
                <a:srgbClr val="666699">
                  <a:gamma/>
                  <a:shade val="66667"/>
                  <a:invGamma/>
                </a:srgbClr>
              </a:gs>
            </a:gsLst>
            <a:lin ang="5400000" scaled="1"/>
          </a:gradFill>
          <a:ln w="9525" algn="ctr">
            <a:noFill/>
            <a:miter lim="800000"/>
            <a:headEnd/>
            <a:tailEnd/>
          </a:ln>
          <a:effectLst/>
        </p:spPr>
        <p:txBody>
          <a:bodyPr>
            <a:spAutoFit/>
          </a:bodyPr>
          <a:lstStyle/>
          <a:p>
            <a:pPr algn="ctr" eaLnBrk="0" hangingPunct="0">
              <a:spcBef>
                <a:spcPct val="20000"/>
              </a:spcBef>
              <a:defRPr/>
            </a:pPr>
            <a:r>
              <a:rPr lang="es-CO" sz="2000">
                <a:solidFill>
                  <a:schemeClr val="bg1"/>
                </a:solidFill>
                <a:effectLst>
                  <a:outerShdw blurRad="38100" dist="38100" dir="2700000" algn="tl">
                    <a:srgbClr val="000000"/>
                  </a:outerShdw>
                </a:effectLst>
                <a:latin typeface="Trebuchet MS" pitchFamily="34" charset="0"/>
                <a:ea typeface="Arial Unicode MS" pitchFamily="34" charset="-128"/>
                <a:cs typeface="Arial Unicode MS" pitchFamily="34" charset="-128"/>
              </a:rPr>
              <a:t>Principios</a:t>
            </a:r>
          </a:p>
        </p:txBody>
      </p:sp>
      <p:sp>
        <p:nvSpPr>
          <p:cNvPr id="201730" name="Text Box 4"/>
          <p:cNvSpPr txBox="1">
            <a:spLocks noChangeArrowheads="1"/>
          </p:cNvSpPr>
          <p:nvPr/>
        </p:nvSpPr>
        <p:spPr bwMode="auto">
          <a:xfrm>
            <a:off x="1763713" y="1744663"/>
            <a:ext cx="5616575" cy="557212"/>
          </a:xfrm>
          <a:prstGeom prst="rect">
            <a:avLst/>
          </a:prstGeom>
          <a:gradFill rotWithShape="1">
            <a:gsLst>
              <a:gs pos="0">
                <a:srgbClr val="768391"/>
              </a:gs>
              <a:gs pos="50000">
                <a:srgbClr val="B9CEE5"/>
              </a:gs>
              <a:gs pos="100000">
                <a:srgbClr val="768391"/>
              </a:gs>
            </a:gsLst>
            <a:lin ang="5400000" scaled="1"/>
          </a:gradFill>
          <a:ln w="38100" algn="ctr">
            <a:solidFill>
              <a:schemeClr val="accent2"/>
            </a:solidFill>
            <a:miter lim="800000"/>
            <a:headEnd/>
            <a:tailEnd/>
          </a:ln>
        </p:spPr>
        <p:txBody>
          <a:bodyPr>
            <a:spAutoFit/>
          </a:bodyPr>
          <a:lstStyle/>
          <a:p>
            <a:pPr algn="ctr">
              <a:spcBef>
                <a:spcPct val="50000"/>
              </a:spcBef>
            </a:pPr>
            <a:r>
              <a:rPr lang="es-ES" sz="2800">
                <a:solidFill>
                  <a:srgbClr val="800000"/>
                </a:solidFill>
                <a:latin typeface="Trebuchet MS" pitchFamily="34" charset="0"/>
                <a:ea typeface="Arial Unicode MS" pitchFamily="34" charset="-128"/>
                <a:cs typeface="Arial Unicode MS" pitchFamily="34" charset="-128"/>
              </a:rPr>
              <a:t>1. UNIVERSALIZAR ACCESO</a:t>
            </a:r>
            <a:endParaRPr lang="es-CO" sz="2800">
              <a:solidFill>
                <a:srgbClr val="800000"/>
              </a:solidFill>
              <a:latin typeface="Trebuchet MS" pitchFamily="34" charset="0"/>
              <a:ea typeface="Arial Unicode MS" pitchFamily="34" charset="-128"/>
              <a:cs typeface="Arial Unicode MS" pitchFamily="34" charset="-128"/>
            </a:endParaRPr>
          </a:p>
        </p:txBody>
      </p:sp>
      <p:sp>
        <p:nvSpPr>
          <p:cNvPr id="201731" name="Text Box 6"/>
          <p:cNvSpPr txBox="1">
            <a:spLocks noChangeArrowheads="1"/>
          </p:cNvSpPr>
          <p:nvPr/>
        </p:nvSpPr>
        <p:spPr bwMode="auto">
          <a:xfrm>
            <a:off x="3130550" y="2624138"/>
            <a:ext cx="2881313" cy="328612"/>
          </a:xfrm>
          <a:prstGeom prst="rect">
            <a:avLst/>
          </a:prstGeom>
          <a:solidFill>
            <a:srgbClr val="B9CEE5"/>
          </a:solidFill>
          <a:ln w="38100" algn="ctr">
            <a:solidFill>
              <a:schemeClr val="accent2"/>
            </a:solidFill>
            <a:miter lim="800000"/>
            <a:headEnd/>
            <a:tailEnd/>
          </a:ln>
        </p:spPr>
        <p:txBody>
          <a:bodyPr>
            <a:spAutoFit/>
          </a:bodyPr>
          <a:lstStyle/>
          <a:p>
            <a:pPr algn="ctr">
              <a:spcBef>
                <a:spcPct val="50000"/>
              </a:spcBef>
            </a:pPr>
            <a:r>
              <a:rPr lang="es-ES" sz="1300">
                <a:latin typeface="Trebuchet MS" pitchFamily="34" charset="0"/>
                <a:ea typeface="Arial Unicode MS" pitchFamily="34" charset="-128"/>
                <a:cs typeface="Arial Unicode MS" pitchFamily="34" charset="-128"/>
              </a:rPr>
              <a:t>EDUCACIÓN BÁSICA</a:t>
            </a:r>
            <a:endParaRPr lang="es-CO" sz="1300">
              <a:latin typeface="Trebuchet MS" pitchFamily="34" charset="0"/>
              <a:ea typeface="Arial Unicode MS" pitchFamily="34" charset="-128"/>
              <a:cs typeface="Arial Unicode MS" pitchFamily="34" charset="-128"/>
            </a:endParaRPr>
          </a:p>
        </p:txBody>
      </p:sp>
      <p:sp>
        <p:nvSpPr>
          <p:cNvPr id="201732" name="Text Box 7"/>
          <p:cNvSpPr txBox="1">
            <a:spLocks noChangeArrowheads="1"/>
          </p:cNvSpPr>
          <p:nvPr/>
        </p:nvSpPr>
        <p:spPr bwMode="auto">
          <a:xfrm>
            <a:off x="106363" y="2624138"/>
            <a:ext cx="2879725" cy="328612"/>
          </a:xfrm>
          <a:prstGeom prst="rect">
            <a:avLst/>
          </a:prstGeom>
          <a:solidFill>
            <a:srgbClr val="B9CEE5"/>
          </a:solidFill>
          <a:ln w="38100" algn="ctr">
            <a:solidFill>
              <a:schemeClr val="accent2"/>
            </a:solidFill>
            <a:miter lim="800000"/>
            <a:headEnd/>
            <a:tailEnd/>
          </a:ln>
        </p:spPr>
        <p:txBody>
          <a:bodyPr>
            <a:spAutoFit/>
          </a:bodyPr>
          <a:lstStyle/>
          <a:p>
            <a:pPr algn="ctr">
              <a:spcBef>
                <a:spcPct val="50000"/>
              </a:spcBef>
            </a:pPr>
            <a:r>
              <a:rPr lang="es-ES" sz="1300">
                <a:latin typeface="Trebuchet MS" pitchFamily="34" charset="0"/>
                <a:ea typeface="Arial Unicode MS" pitchFamily="34" charset="-128"/>
                <a:cs typeface="Arial Unicode MS" pitchFamily="34" charset="-128"/>
              </a:rPr>
              <a:t>ASEGURAMIENTO EN SALUD</a:t>
            </a:r>
            <a:endParaRPr lang="es-CO" sz="1300">
              <a:latin typeface="Trebuchet MS" pitchFamily="34" charset="0"/>
              <a:ea typeface="Arial Unicode MS" pitchFamily="34" charset="-128"/>
              <a:cs typeface="Arial Unicode MS" pitchFamily="34" charset="-128"/>
            </a:endParaRPr>
          </a:p>
        </p:txBody>
      </p:sp>
      <p:sp>
        <p:nvSpPr>
          <p:cNvPr id="201733" name="Text Box 8"/>
          <p:cNvSpPr txBox="1">
            <a:spLocks noChangeArrowheads="1"/>
          </p:cNvSpPr>
          <p:nvPr/>
        </p:nvSpPr>
        <p:spPr bwMode="auto">
          <a:xfrm>
            <a:off x="106363" y="3560763"/>
            <a:ext cx="2879725" cy="923925"/>
          </a:xfrm>
          <a:prstGeom prst="rect">
            <a:avLst/>
          </a:prstGeom>
          <a:solidFill>
            <a:srgbClr val="B9CEE5"/>
          </a:solidFill>
          <a:ln w="38100" algn="ctr">
            <a:solidFill>
              <a:schemeClr val="accent2"/>
            </a:solidFill>
            <a:miter lim="800000"/>
            <a:headEnd/>
            <a:tailEnd/>
          </a:ln>
        </p:spPr>
        <p:txBody>
          <a:bodyPr>
            <a:spAutoFit/>
          </a:bodyPr>
          <a:lstStyle/>
          <a:p>
            <a:pPr algn="ctr">
              <a:spcBef>
                <a:spcPct val="50000"/>
              </a:spcBef>
            </a:pPr>
            <a:r>
              <a:rPr lang="es-CO" sz="1300">
                <a:latin typeface="Trebuchet MS" pitchFamily="34" charset="0"/>
                <a:ea typeface="Arial Unicode MS" pitchFamily="34" charset="-128"/>
                <a:cs typeface="Arial Unicode MS" pitchFamily="34" charset="-128"/>
              </a:rPr>
              <a:t>Meta: Régimen subsidiado para 24.5 millones de personas y 17.8 millones de personas afiliadas al régimen contributivo de salud</a:t>
            </a:r>
          </a:p>
        </p:txBody>
      </p:sp>
      <p:cxnSp>
        <p:nvCxnSpPr>
          <p:cNvPr id="201734" name="AutoShape 9"/>
          <p:cNvCxnSpPr>
            <a:cxnSpLocks noChangeShapeType="1"/>
            <a:stCxn id="201730" idx="3"/>
            <a:endCxn id="201731" idx="0"/>
          </p:cNvCxnSpPr>
          <p:nvPr/>
        </p:nvCxnSpPr>
        <p:spPr bwMode="auto">
          <a:xfrm flipH="1">
            <a:off x="4572000" y="2024063"/>
            <a:ext cx="2827338" cy="581025"/>
          </a:xfrm>
          <a:prstGeom prst="curvedConnector4">
            <a:avLst>
              <a:gd name="adj1" fmla="val -7412"/>
              <a:gd name="adj2" fmla="val 75412"/>
            </a:avLst>
          </a:prstGeom>
          <a:noFill/>
          <a:ln w="9525">
            <a:noFill/>
            <a:round/>
            <a:headEnd type="triangle" w="med" len="med"/>
            <a:tailEnd type="triangle" w="med" len="med"/>
          </a:ln>
        </p:spPr>
      </p:cxnSp>
      <p:sp>
        <p:nvSpPr>
          <p:cNvPr id="201735" name="Text Box 10"/>
          <p:cNvSpPr txBox="1">
            <a:spLocks noChangeArrowheads="1"/>
          </p:cNvSpPr>
          <p:nvPr/>
        </p:nvSpPr>
        <p:spPr bwMode="auto">
          <a:xfrm>
            <a:off x="395288" y="4897438"/>
            <a:ext cx="3167062" cy="557212"/>
          </a:xfrm>
          <a:prstGeom prst="rect">
            <a:avLst/>
          </a:prstGeom>
          <a:gradFill rotWithShape="1">
            <a:gsLst>
              <a:gs pos="0">
                <a:srgbClr val="8796A7"/>
              </a:gs>
              <a:gs pos="50000">
                <a:srgbClr val="B9CEE5"/>
              </a:gs>
              <a:gs pos="100000">
                <a:srgbClr val="8796A7"/>
              </a:gs>
            </a:gsLst>
            <a:lin ang="5400000" scaled="1"/>
          </a:gradFill>
          <a:ln w="38100" algn="ctr">
            <a:solidFill>
              <a:schemeClr val="accent2"/>
            </a:solidFill>
            <a:miter lim="800000"/>
            <a:headEnd/>
            <a:tailEnd/>
          </a:ln>
        </p:spPr>
        <p:txBody>
          <a:bodyPr>
            <a:spAutoFit/>
          </a:bodyPr>
          <a:lstStyle/>
          <a:p>
            <a:pPr>
              <a:spcBef>
                <a:spcPct val="50000"/>
              </a:spcBef>
            </a:pPr>
            <a:r>
              <a:rPr lang="es-CO" sz="2800">
                <a:solidFill>
                  <a:srgbClr val="800000"/>
                </a:solidFill>
                <a:latin typeface="Trebuchet MS" pitchFamily="34" charset="0"/>
                <a:ea typeface="Arial Unicode MS" pitchFamily="34" charset="-128"/>
                <a:cs typeface="Arial Unicode MS" pitchFamily="34" charset="-128"/>
              </a:rPr>
              <a:t>2. FOCALIZACIÓN</a:t>
            </a:r>
          </a:p>
        </p:txBody>
      </p:sp>
      <p:sp>
        <p:nvSpPr>
          <p:cNvPr id="201736" name="AutoShape 11"/>
          <p:cNvSpPr>
            <a:spLocks noChangeArrowheads="1"/>
          </p:cNvSpPr>
          <p:nvPr/>
        </p:nvSpPr>
        <p:spPr bwMode="auto">
          <a:xfrm>
            <a:off x="1403350" y="3128963"/>
            <a:ext cx="287338" cy="360362"/>
          </a:xfrm>
          <a:prstGeom prst="downArrow">
            <a:avLst>
              <a:gd name="adj1" fmla="val 50000"/>
              <a:gd name="adj2" fmla="val 31353"/>
            </a:avLst>
          </a:prstGeom>
          <a:gradFill rotWithShape="1">
            <a:gsLst>
              <a:gs pos="0">
                <a:srgbClr val="444466"/>
              </a:gs>
              <a:gs pos="50000">
                <a:srgbClr val="666699"/>
              </a:gs>
              <a:gs pos="100000">
                <a:srgbClr val="444466"/>
              </a:gs>
            </a:gsLst>
            <a:lin ang="5400000" scaled="1"/>
          </a:gradFill>
          <a:ln w="9525" algn="ctr">
            <a:noFill/>
            <a:miter lim="800000"/>
            <a:headEnd/>
            <a:tailEnd/>
          </a:ln>
        </p:spPr>
        <p:txBody>
          <a:bodyPr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201737" name="Text Box 12"/>
          <p:cNvSpPr txBox="1">
            <a:spLocks noChangeArrowheads="1"/>
          </p:cNvSpPr>
          <p:nvPr/>
        </p:nvSpPr>
        <p:spPr bwMode="auto">
          <a:xfrm>
            <a:off x="4140200" y="4868863"/>
            <a:ext cx="4679950" cy="719137"/>
          </a:xfrm>
          <a:prstGeom prst="rect">
            <a:avLst/>
          </a:prstGeom>
          <a:solidFill>
            <a:srgbClr val="B9CEE5"/>
          </a:solidFill>
          <a:ln w="38100" algn="ctr">
            <a:solidFill>
              <a:schemeClr val="accent2"/>
            </a:solidFill>
            <a:miter lim="800000"/>
            <a:headEnd/>
            <a:tailEnd/>
          </a:ln>
        </p:spPr>
        <p:txBody>
          <a:bodyPr/>
          <a:lstStyle/>
          <a:p>
            <a:pPr algn="ctr">
              <a:spcBef>
                <a:spcPct val="50000"/>
              </a:spcBef>
            </a:pPr>
            <a:r>
              <a:rPr lang="es-ES" sz="2000">
                <a:solidFill>
                  <a:srgbClr val="800000"/>
                </a:solidFill>
                <a:latin typeface="Trebuchet MS" pitchFamily="34" charset="0"/>
                <a:ea typeface="Arial Unicode MS" pitchFamily="34" charset="-128"/>
                <a:cs typeface="Arial Unicode MS" pitchFamily="34" charset="-128"/>
              </a:rPr>
              <a:t>Intervenciones para la población más pobre y vulnerable</a:t>
            </a:r>
            <a:endParaRPr lang="es-CO" sz="2000">
              <a:solidFill>
                <a:srgbClr val="800000"/>
              </a:solidFill>
              <a:latin typeface="Trebuchet MS" pitchFamily="34" charset="0"/>
              <a:ea typeface="Arial Unicode MS" pitchFamily="34" charset="-128"/>
              <a:cs typeface="Arial Unicode MS" pitchFamily="34" charset="-128"/>
            </a:endParaRPr>
          </a:p>
        </p:txBody>
      </p:sp>
      <p:sp>
        <p:nvSpPr>
          <p:cNvPr id="201738" name="AutoShape 13"/>
          <p:cNvSpPr>
            <a:spLocks noChangeArrowheads="1"/>
          </p:cNvSpPr>
          <p:nvPr/>
        </p:nvSpPr>
        <p:spPr bwMode="auto">
          <a:xfrm rot="-5400000">
            <a:off x="3708400" y="5084763"/>
            <a:ext cx="287338" cy="360362"/>
          </a:xfrm>
          <a:prstGeom prst="downArrow">
            <a:avLst>
              <a:gd name="adj1" fmla="val 50000"/>
              <a:gd name="adj2" fmla="val 31353"/>
            </a:avLst>
          </a:prstGeom>
          <a:gradFill rotWithShape="1">
            <a:gsLst>
              <a:gs pos="0">
                <a:srgbClr val="444466"/>
              </a:gs>
              <a:gs pos="50000">
                <a:srgbClr val="666699"/>
              </a:gs>
              <a:gs pos="100000">
                <a:srgbClr val="444466"/>
              </a:gs>
            </a:gsLst>
            <a:lin ang="5400000" scaled="1"/>
          </a:gradFill>
          <a:ln w="9525" algn="ctr">
            <a:noFill/>
            <a:miter lim="800000"/>
            <a:headEnd/>
            <a:tailEnd/>
          </a:ln>
        </p:spPr>
        <p:txBody>
          <a:bodyPr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201739" name="Text Box 14"/>
          <p:cNvSpPr txBox="1">
            <a:spLocks noChangeArrowheads="1"/>
          </p:cNvSpPr>
          <p:nvPr/>
        </p:nvSpPr>
        <p:spPr bwMode="auto">
          <a:xfrm>
            <a:off x="3130550" y="3560763"/>
            <a:ext cx="2879725" cy="1092200"/>
          </a:xfrm>
          <a:prstGeom prst="rect">
            <a:avLst/>
          </a:prstGeom>
          <a:solidFill>
            <a:srgbClr val="B9CEE5"/>
          </a:solidFill>
          <a:ln w="38100" algn="ctr">
            <a:solidFill>
              <a:schemeClr val="accent2"/>
            </a:solidFill>
            <a:miter lim="800000"/>
            <a:headEnd/>
            <a:tailEnd/>
          </a:ln>
        </p:spPr>
        <p:txBody>
          <a:bodyPr/>
          <a:lstStyle/>
          <a:p>
            <a:pPr algn="ctr">
              <a:spcBef>
                <a:spcPct val="50000"/>
              </a:spcBef>
            </a:pPr>
            <a:r>
              <a:rPr lang="es-CO" sz="1300">
                <a:latin typeface="Trebuchet MS" pitchFamily="34" charset="0"/>
                <a:ea typeface="Arial Unicode MS" pitchFamily="34" charset="-128"/>
                <a:cs typeface="Arial Unicode MS" pitchFamily="34" charset="-128"/>
              </a:rPr>
              <a:t>Meta: Alcanzar cobertura universal en educación básica para 10.7 millones de niños</a:t>
            </a:r>
          </a:p>
        </p:txBody>
      </p:sp>
      <p:sp>
        <p:nvSpPr>
          <p:cNvPr id="201740" name="AutoShape 15"/>
          <p:cNvSpPr>
            <a:spLocks noChangeArrowheads="1"/>
          </p:cNvSpPr>
          <p:nvPr/>
        </p:nvSpPr>
        <p:spPr bwMode="auto">
          <a:xfrm>
            <a:off x="4441825" y="3128963"/>
            <a:ext cx="287338" cy="360362"/>
          </a:xfrm>
          <a:prstGeom prst="downArrow">
            <a:avLst>
              <a:gd name="adj1" fmla="val 50000"/>
              <a:gd name="adj2" fmla="val 31353"/>
            </a:avLst>
          </a:prstGeom>
          <a:gradFill rotWithShape="1">
            <a:gsLst>
              <a:gs pos="0">
                <a:srgbClr val="444466"/>
              </a:gs>
              <a:gs pos="50000">
                <a:srgbClr val="666699"/>
              </a:gs>
              <a:gs pos="100000">
                <a:srgbClr val="444466"/>
              </a:gs>
            </a:gsLst>
            <a:lin ang="5400000" scaled="1"/>
          </a:gradFill>
          <a:ln w="9525" algn="ctr">
            <a:noFill/>
            <a:miter lim="800000"/>
            <a:headEnd/>
            <a:tailEnd/>
          </a:ln>
        </p:spPr>
        <p:txBody>
          <a:bodyPr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201741" name="Text Box 16"/>
          <p:cNvSpPr txBox="1">
            <a:spLocks noChangeArrowheads="1"/>
          </p:cNvSpPr>
          <p:nvPr/>
        </p:nvSpPr>
        <p:spPr bwMode="auto">
          <a:xfrm>
            <a:off x="6154738" y="2624138"/>
            <a:ext cx="2881312" cy="328612"/>
          </a:xfrm>
          <a:prstGeom prst="rect">
            <a:avLst/>
          </a:prstGeom>
          <a:solidFill>
            <a:srgbClr val="B9CEE5"/>
          </a:solidFill>
          <a:ln w="38100" algn="ctr">
            <a:solidFill>
              <a:schemeClr val="accent2"/>
            </a:solidFill>
            <a:miter lim="800000"/>
            <a:headEnd/>
            <a:tailEnd/>
          </a:ln>
        </p:spPr>
        <p:txBody>
          <a:bodyPr>
            <a:spAutoFit/>
          </a:bodyPr>
          <a:lstStyle/>
          <a:p>
            <a:pPr algn="ctr">
              <a:spcBef>
                <a:spcPct val="50000"/>
              </a:spcBef>
            </a:pPr>
            <a:r>
              <a:rPr lang="es-ES" sz="1300">
                <a:latin typeface="Trebuchet MS" pitchFamily="34" charset="0"/>
                <a:ea typeface="Arial Unicode MS" pitchFamily="34" charset="-128"/>
                <a:cs typeface="Arial Unicode MS" pitchFamily="34" charset="-128"/>
              </a:rPr>
              <a:t>AGUA POTABLE Y SAN. BÁSICO</a:t>
            </a:r>
            <a:endParaRPr lang="es-CO" sz="1300">
              <a:latin typeface="Trebuchet MS" pitchFamily="34" charset="0"/>
              <a:ea typeface="Arial Unicode MS" pitchFamily="34" charset="-128"/>
              <a:cs typeface="Arial Unicode MS" pitchFamily="34" charset="-128"/>
            </a:endParaRPr>
          </a:p>
        </p:txBody>
      </p:sp>
      <p:sp>
        <p:nvSpPr>
          <p:cNvPr id="201742" name="AutoShape 17"/>
          <p:cNvSpPr>
            <a:spLocks noChangeArrowheads="1"/>
          </p:cNvSpPr>
          <p:nvPr/>
        </p:nvSpPr>
        <p:spPr bwMode="auto">
          <a:xfrm>
            <a:off x="7451725" y="3128963"/>
            <a:ext cx="287338" cy="360362"/>
          </a:xfrm>
          <a:prstGeom prst="downArrow">
            <a:avLst>
              <a:gd name="adj1" fmla="val 50000"/>
              <a:gd name="adj2" fmla="val 31353"/>
            </a:avLst>
          </a:prstGeom>
          <a:gradFill rotWithShape="1">
            <a:gsLst>
              <a:gs pos="0">
                <a:srgbClr val="444466"/>
              </a:gs>
              <a:gs pos="50000">
                <a:srgbClr val="666699"/>
              </a:gs>
              <a:gs pos="100000">
                <a:srgbClr val="444466"/>
              </a:gs>
            </a:gsLst>
            <a:lin ang="5400000" scaled="1"/>
          </a:gradFill>
          <a:ln w="9525" algn="ctr">
            <a:noFill/>
            <a:miter lim="800000"/>
            <a:headEnd/>
            <a:tailEnd/>
          </a:ln>
        </p:spPr>
        <p:txBody>
          <a:bodyPr anchor="ctr">
            <a:spAutoFit/>
          </a:bodyPr>
          <a:lstStyle/>
          <a:p>
            <a:pPr defTabSz="457200">
              <a:buClr>
                <a:srgbClr val="000000"/>
              </a:buClr>
              <a:buSzPct val="100000"/>
              <a:buFont typeface="Arial" charset="0"/>
              <a:buNone/>
            </a:pPr>
            <a:endParaRPr lang="es-CO" sz="1600" b="0">
              <a:solidFill>
                <a:schemeClr val="bg1"/>
              </a:solidFill>
              <a:ea typeface="Arial Unicode MS" pitchFamily="34" charset="-128"/>
              <a:cs typeface="Arial Unicode MS" pitchFamily="34" charset="-128"/>
            </a:endParaRPr>
          </a:p>
        </p:txBody>
      </p:sp>
      <p:sp>
        <p:nvSpPr>
          <p:cNvPr id="201743" name="Text Box 18"/>
          <p:cNvSpPr txBox="1">
            <a:spLocks noChangeArrowheads="1"/>
          </p:cNvSpPr>
          <p:nvPr/>
        </p:nvSpPr>
        <p:spPr bwMode="auto">
          <a:xfrm>
            <a:off x="6156325" y="3560763"/>
            <a:ext cx="2879725" cy="1092200"/>
          </a:xfrm>
          <a:prstGeom prst="rect">
            <a:avLst/>
          </a:prstGeom>
          <a:solidFill>
            <a:srgbClr val="B9CEE5"/>
          </a:solidFill>
          <a:ln w="38100" algn="ctr">
            <a:solidFill>
              <a:schemeClr val="accent2"/>
            </a:solidFill>
            <a:miter lim="800000"/>
            <a:headEnd/>
            <a:tailEnd/>
          </a:ln>
        </p:spPr>
        <p:txBody>
          <a:bodyPr/>
          <a:lstStyle/>
          <a:p>
            <a:pPr algn="ctr">
              <a:spcBef>
                <a:spcPct val="50000"/>
              </a:spcBef>
            </a:pPr>
            <a:r>
              <a:rPr lang="es-CO" sz="1300">
                <a:latin typeface="Trebuchet MS" pitchFamily="34" charset="0"/>
                <a:ea typeface="Arial Unicode MS" pitchFamily="34" charset="-128"/>
                <a:cs typeface="Arial Unicode MS" pitchFamily="34" charset="-128"/>
              </a:rPr>
              <a:t>Meta: Alcanzar cobertura en acueducto de 93.5% y alcantarillado 89.4% a 2010</a:t>
            </a:r>
          </a:p>
        </p:txBody>
      </p:sp>
      <p:sp>
        <p:nvSpPr>
          <p:cNvPr id="201744" name="Text Box 19"/>
          <p:cNvSpPr txBox="1">
            <a:spLocks noChangeArrowheads="1"/>
          </p:cNvSpPr>
          <p:nvPr/>
        </p:nvSpPr>
        <p:spPr bwMode="auto">
          <a:xfrm>
            <a:off x="1763713" y="5775325"/>
            <a:ext cx="5616575" cy="557213"/>
          </a:xfrm>
          <a:prstGeom prst="rect">
            <a:avLst/>
          </a:prstGeom>
          <a:gradFill rotWithShape="1">
            <a:gsLst>
              <a:gs pos="0">
                <a:srgbClr val="768391"/>
              </a:gs>
              <a:gs pos="50000">
                <a:srgbClr val="B9CEE5"/>
              </a:gs>
              <a:gs pos="100000">
                <a:srgbClr val="768391"/>
              </a:gs>
            </a:gsLst>
            <a:lin ang="5400000" scaled="1"/>
          </a:gradFill>
          <a:ln w="38100" algn="ctr">
            <a:solidFill>
              <a:schemeClr val="accent2"/>
            </a:solidFill>
            <a:miter lim="800000"/>
            <a:headEnd/>
            <a:tailEnd/>
          </a:ln>
        </p:spPr>
        <p:txBody>
          <a:bodyPr>
            <a:spAutoFit/>
          </a:bodyPr>
          <a:lstStyle/>
          <a:p>
            <a:pPr algn="ctr">
              <a:spcBef>
                <a:spcPct val="50000"/>
              </a:spcBef>
            </a:pPr>
            <a:r>
              <a:rPr lang="es-ES" sz="2800">
                <a:solidFill>
                  <a:srgbClr val="800000"/>
                </a:solidFill>
                <a:latin typeface="Trebuchet MS" pitchFamily="34" charset="0"/>
                <a:ea typeface="Arial Unicode MS" pitchFamily="34" charset="-128"/>
                <a:cs typeface="Arial Unicode MS" pitchFamily="34" charset="-128"/>
              </a:rPr>
              <a:t>3. CALIDAD EN LOS SERVICIOS</a:t>
            </a:r>
            <a:endParaRPr lang="es-CO" sz="2800">
              <a:solidFill>
                <a:srgbClr val="800000"/>
              </a:solidFill>
              <a:latin typeface="Trebuchet MS" pitchFamily="34" charset="0"/>
              <a:ea typeface="Arial Unicode MS" pitchFamily="34" charset="-128"/>
              <a:cs typeface="Arial Unicode MS" pitchFamily="34" charset="-128"/>
            </a:endParaRPr>
          </a:p>
        </p:txBody>
      </p:sp>
      <p:sp>
        <p:nvSpPr>
          <p:cNvPr id="18" name="Rectangle 2"/>
          <p:cNvSpPr>
            <a:spLocks noChangeArrowheads="1"/>
          </p:cNvSpPr>
          <p:nvPr/>
        </p:nvSpPr>
        <p:spPr bwMode="auto">
          <a:xfrm>
            <a:off x="3527425" y="357188"/>
            <a:ext cx="5616575" cy="720725"/>
          </a:xfrm>
          <a:prstGeom prst="rect">
            <a:avLst/>
          </a:prstGeom>
          <a:solidFill>
            <a:schemeClr val="bg1"/>
          </a:solidFill>
          <a:ln w="38100">
            <a:solidFill>
              <a:srgbClr val="000000"/>
            </a:solidFill>
            <a:miter lim="800000"/>
            <a:headEnd/>
            <a:tailEnd/>
          </a:ln>
        </p:spPr>
        <p:txBody>
          <a:bodyPr anchor="ctr"/>
          <a:lstStyle/>
          <a:p>
            <a:pPr algn="ctr">
              <a:lnSpc>
                <a:spcPct val="80000"/>
              </a:lnSpc>
            </a:pPr>
            <a:r>
              <a:rPr lang="es-MX" sz="3600">
                <a:solidFill>
                  <a:srgbClr val="000000"/>
                </a:solidFill>
                <a:latin typeface="Trebuchet MS" pitchFamily="34" charset="0"/>
              </a:rPr>
              <a:t>4. RETOS Y DESAFÍOS</a:t>
            </a:r>
            <a:endParaRPr lang="es-MX" sz="3600">
              <a:solidFill>
                <a:srgbClr val="FF0000"/>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7" name="Group 4"/>
          <p:cNvGrpSpPr>
            <a:grpSpLocks/>
          </p:cNvGrpSpPr>
          <p:nvPr/>
        </p:nvGrpSpPr>
        <p:grpSpPr bwMode="auto">
          <a:xfrm>
            <a:off x="2484438" y="3771900"/>
            <a:ext cx="4248150" cy="161925"/>
            <a:chOff x="431" y="2251"/>
            <a:chExt cx="4944" cy="102"/>
          </a:xfrm>
        </p:grpSpPr>
        <p:sp>
          <p:nvSpPr>
            <p:cNvPr id="13322" name="Line 5"/>
            <p:cNvSpPr>
              <a:spLocks noChangeShapeType="1"/>
            </p:cNvSpPr>
            <p:nvPr/>
          </p:nvSpPr>
          <p:spPr bwMode="auto">
            <a:xfrm>
              <a:off x="431" y="2251"/>
              <a:ext cx="4944" cy="0"/>
            </a:xfrm>
            <a:prstGeom prst="line">
              <a:avLst/>
            </a:prstGeom>
            <a:noFill/>
            <a:ln w="38100">
              <a:solidFill>
                <a:srgbClr val="969696"/>
              </a:solidFill>
              <a:round/>
              <a:headEnd/>
              <a:tailEnd/>
            </a:ln>
          </p:spPr>
          <p:txBody>
            <a:bodyPr/>
            <a:lstStyle/>
            <a:p>
              <a:endParaRPr lang="es-CO"/>
            </a:p>
          </p:txBody>
        </p:sp>
        <p:sp>
          <p:nvSpPr>
            <p:cNvPr id="13323" name="Rectangle 6"/>
            <p:cNvSpPr>
              <a:spLocks noChangeArrowheads="1"/>
            </p:cNvSpPr>
            <p:nvPr/>
          </p:nvSpPr>
          <p:spPr bwMode="auto">
            <a:xfrm>
              <a:off x="5012" y="2263"/>
              <a:ext cx="363" cy="90"/>
            </a:xfrm>
            <a:prstGeom prst="rect">
              <a:avLst/>
            </a:prstGeom>
            <a:solidFill>
              <a:schemeClr val="hlink"/>
            </a:solidFill>
            <a:ln w="9525">
              <a:noFill/>
              <a:miter lim="800000"/>
              <a:headEnd/>
              <a:tailEnd/>
            </a:ln>
          </p:spPr>
          <p:txBody>
            <a:bodyPr wrap="none" anchor="ctr"/>
            <a:lstStyle/>
            <a:p>
              <a:endParaRPr lang="es-CO" sz="3200">
                <a:latin typeface="Arial Narrow" pitchFamily="34" charset="0"/>
              </a:endParaRPr>
            </a:p>
          </p:txBody>
        </p:sp>
      </p:grpSp>
      <p:sp>
        <p:nvSpPr>
          <p:cNvPr id="13318" name="Text Box 9"/>
          <p:cNvSpPr txBox="1">
            <a:spLocks noChangeArrowheads="1"/>
          </p:cNvSpPr>
          <p:nvPr/>
        </p:nvSpPr>
        <p:spPr bwMode="auto">
          <a:xfrm>
            <a:off x="5883275" y="1401763"/>
            <a:ext cx="1497013" cy="396875"/>
          </a:xfrm>
          <a:prstGeom prst="rect">
            <a:avLst/>
          </a:prstGeom>
          <a:noFill/>
          <a:ln w="63500" algn="ctr">
            <a:noFill/>
            <a:miter lim="800000"/>
            <a:headEnd/>
            <a:tailEnd/>
          </a:ln>
        </p:spPr>
        <p:txBody>
          <a:bodyPr>
            <a:spAutoFit/>
          </a:bodyPr>
          <a:lstStyle/>
          <a:p>
            <a:pPr algn="ctr">
              <a:spcBef>
                <a:spcPct val="50000"/>
              </a:spcBef>
            </a:pPr>
            <a:endParaRPr lang="es-CO" sz="2000">
              <a:latin typeface="Arial Narrow" pitchFamily="34" charset="0"/>
            </a:endParaRPr>
          </a:p>
        </p:txBody>
      </p:sp>
      <p:graphicFrame>
        <p:nvGraphicFramePr>
          <p:cNvPr id="13314" name="Object 12"/>
          <p:cNvGraphicFramePr>
            <a:graphicFrameLocks noChangeAspect="1"/>
          </p:cNvGraphicFramePr>
          <p:nvPr/>
        </p:nvGraphicFramePr>
        <p:xfrm>
          <a:off x="3132138" y="2060575"/>
          <a:ext cx="2952750" cy="1008063"/>
        </p:xfrm>
        <a:graphic>
          <a:graphicData uri="http://schemas.openxmlformats.org/presentationml/2006/ole">
            <p:oleObj spid="_x0000_s13314" name="Fotografía de Photo Editor" r:id="rId4" imgW="5466667" imgH="1657581" progId="">
              <p:embed/>
            </p:oleObj>
          </a:graphicData>
        </a:graphic>
      </p:graphicFrame>
      <p:sp>
        <p:nvSpPr>
          <p:cNvPr id="13319" name="Text Box 7"/>
          <p:cNvSpPr txBox="1">
            <a:spLocks noChangeArrowheads="1"/>
          </p:cNvSpPr>
          <p:nvPr/>
        </p:nvSpPr>
        <p:spPr bwMode="auto">
          <a:xfrm>
            <a:off x="1403350" y="5300663"/>
            <a:ext cx="6335713" cy="1006475"/>
          </a:xfrm>
          <a:prstGeom prst="rect">
            <a:avLst/>
          </a:prstGeom>
          <a:noFill/>
          <a:ln w="63500" algn="ctr">
            <a:noFill/>
            <a:miter lim="800000"/>
            <a:headEnd/>
            <a:tailEnd/>
          </a:ln>
        </p:spPr>
        <p:txBody>
          <a:bodyPr>
            <a:spAutoFit/>
          </a:bodyPr>
          <a:lstStyle/>
          <a:p>
            <a:pPr algn="ctr">
              <a:spcBef>
                <a:spcPct val="50000"/>
              </a:spcBef>
            </a:pPr>
            <a:r>
              <a:rPr lang="es-ES" sz="6000">
                <a:solidFill>
                  <a:srgbClr val="000000"/>
                </a:solidFill>
                <a:latin typeface="Arial Narrow" pitchFamily="34" charset="0"/>
              </a:rPr>
              <a:t>GRACIAS</a:t>
            </a:r>
            <a:endParaRPr lang="es-CO" sz="6000">
              <a:solidFill>
                <a:srgbClr val="000000"/>
              </a:solidFill>
              <a:latin typeface="Arial Narrow" pitchFamily="34" charset="0"/>
            </a:endParaRPr>
          </a:p>
        </p:txBody>
      </p:sp>
      <p:graphicFrame>
        <p:nvGraphicFramePr>
          <p:cNvPr id="13315" name="Object 8"/>
          <p:cNvGraphicFramePr>
            <a:graphicFrameLocks noChangeAspect="1"/>
          </p:cNvGraphicFramePr>
          <p:nvPr/>
        </p:nvGraphicFramePr>
        <p:xfrm>
          <a:off x="323850" y="2133600"/>
          <a:ext cx="1727200" cy="1655763"/>
        </p:xfrm>
        <a:graphic>
          <a:graphicData uri="http://schemas.openxmlformats.org/presentationml/2006/ole">
            <p:oleObj spid="_x0000_s13315" name="Imagen de mapa de bits" r:id="rId5" imgW="4153480" imgH="3095238" progId="PBrush">
              <p:embed/>
            </p:oleObj>
          </a:graphicData>
        </a:graphic>
      </p:graphicFrame>
      <p:graphicFrame>
        <p:nvGraphicFramePr>
          <p:cNvPr id="13316" name="Object 9"/>
          <p:cNvGraphicFramePr>
            <a:graphicFrameLocks noChangeAspect="1"/>
          </p:cNvGraphicFramePr>
          <p:nvPr/>
        </p:nvGraphicFramePr>
        <p:xfrm>
          <a:off x="7092950" y="2054225"/>
          <a:ext cx="1800225" cy="1662113"/>
        </p:xfrm>
        <a:graphic>
          <a:graphicData uri="http://schemas.openxmlformats.org/presentationml/2006/ole">
            <p:oleObj spid="_x0000_s13316" name="Imagen de mapa de bits" r:id="rId6" imgW="7904762" imgH="6380952" progId="PBrush">
              <p:embed/>
            </p:oleObj>
          </a:graphicData>
        </a:graphic>
      </p:graphicFrame>
      <p:pic>
        <p:nvPicPr>
          <p:cNvPr id="13320" name="Picture 10" descr="Bojaya 24-28-Ago-06 031"/>
          <p:cNvPicPr>
            <a:picLocks noChangeAspect="1" noChangeArrowheads="1"/>
          </p:cNvPicPr>
          <p:nvPr/>
        </p:nvPicPr>
        <p:blipFill>
          <a:blip r:embed="rId7" cstate="print"/>
          <a:srcRect t="8598"/>
          <a:stretch>
            <a:fillRect/>
          </a:stretch>
        </p:blipFill>
        <p:spPr bwMode="auto">
          <a:xfrm>
            <a:off x="7092950" y="3716338"/>
            <a:ext cx="1800225" cy="1655762"/>
          </a:xfrm>
          <a:prstGeom prst="rect">
            <a:avLst/>
          </a:prstGeom>
          <a:noFill/>
          <a:ln w="9525">
            <a:noFill/>
            <a:miter lim="800000"/>
            <a:headEnd/>
            <a:tailEnd/>
          </a:ln>
        </p:spPr>
      </p:pic>
      <p:pic>
        <p:nvPicPr>
          <p:cNvPr id="13321" name="Picture 11" descr="IMG_2723"/>
          <p:cNvPicPr>
            <a:picLocks noChangeAspect="1" noChangeArrowheads="1"/>
          </p:cNvPicPr>
          <p:nvPr/>
        </p:nvPicPr>
        <p:blipFill>
          <a:blip r:embed="rId8" cstate="print"/>
          <a:srcRect/>
          <a:stretch>
            <a:fillRect/>
          </a:stretch>
        </p:blipFill>
        <p:spPr bwMode="auto">
          <a:xfrm>
            <a:off x="323850" y="3789363"/>
            <a:ext cx="1727200" cy="1584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0" name="Object 12"/>
          <p:cNvGraphicFramePr>
            <a:graphicFrameLocks noChangeAspect="1"/>
          </p:cNvGraphicFramePr>
          <p:nvPr/>
        </p:nvGraphicFramePr>
        <p:xfrm>
          <a:off x="725488" y="1930400"/>
          <a:ext cx="7532687" cy="4325938"/>
        </p:xfrm>
        <a:graphic>
          <a:graphicData uri="http://schemas.openxmlformats.org/presentationml/2006/ole">
            <p:oleObj spid="_x0000_s272386" name="Gráfico" r:id="rId3" imgW="8858165" imgH="5257732" progId="Excel.Chart.8">
              <p:embed/>
            </p:oleObj>
          </a:graphicData>
        </a:graphic>
      </p:graphicFrame>
      <p:sp>
        <p:nvSpPr>
          <p:cNvPr id="2052" name="Text Box 8"/>
          <p:cNvSpPr txBox="1">
            <a:spLocks noChangeArrowheads="1"/>
          </p:cNvSpPr>
          <p:nvPr/>
        </p:nvSpPr>
        <p:spPr bwMode="auto">
          <a:xfrm>
            <a:off x="179388" y="6492875"/>
            <a:ext cx="8101012" cy="220663"/>
          </a:xfrm>
          <a:prstGeom prst="rect">
            <a:avLst/>
          </a:prstGeom>
          <a:noFill/>
          <a:ln w="9525" algn="ctr">
            <a:noFill/>
            <a:miter lim="800000"/>
            <a:headEnd/>
            <a:tailEnd/>
          </a:ln>
        </p:spPr>
        <p:txBody>
          <a:bodyPr rIns="0">
            <a:spAutoFit/>
          </a:bodyPr>
          <a:lstStyle/>
          <a:p>
            <a:pPr>
              <a:lnSpc>
                <a:spcPct val="70000"/>
              </a:lnSpc>
              <a:spcBef>
                <a:spcPct val="50000"/>
              </a:spcBef>
            </a:pPr>
            <a:r>
              <a:rPr lang="es-CO" sz="1200"/>
              <a:t>Fuente: DANE, cálculos DNP</a:t>
            </a:r>
            <a:endParaRPr lang="es-ES" sz="1600"/>
          </a:p>
        </p:txBody>
      </p:sp>
      <p:sp>
        <p:nvSpPr>
          <p:cNvPr id="2053" name="Text Box 10"/>
          <p:cNvSpPr txBox="1">
            <a:spLocks noChangeArrowheads="1"/>
          </p:cNvSpPr>
          <p:nvPr/>
        </p:nvSpPr>
        <p:spPr bwMode="auto">
          <a:xfrm>
            <a:off x="755650" y="1412875"/>
            <a:ext cx="7129463" cy="339725"/>
          </a:xfrm>
          <a:prstGeom prst="rect">
            <a:avLst/>
          </a:prstGeom>
          <a:noFill/>
          <a:ln w="9525" algn="ctr">
            <a:noFill/>
            <a:miter lim="800000"/>
            <a:headEnd/>
            <a:tailEnd/>
          </a:ln>
        </p:spPr>
        <p:txBody>
          <a:bodyPr rIns="0">
            <a:spAutoFit/>
          </a:bodyPr>
          <a:lstStyle/>
          <a:p>
            <a:pPr marL="342900" indent="-342900">
              <a:spcBef>
                <a:spcPct val="50000"/>
              </a:spcBef>
            </a:pPr>
            <a:endParaRPr lang="es-CO"/>
          </a:p>
        </p:txBody>
      </p:sp>
      <p:sp>
        <p:nvSpPr>
          <p:cNvPr id="2054" name="Text Box 11"/>
          <p:cNvSpPr txBox="1">
            <a:spLocks noChangeArrowheads="1"/>
          </p:cNvSpPr>
          <p:nvPr/>
        </p:nvSpPr>
        <p:spPr bwMode="auto">
          <a:xfrm>
            <a:off x="611188" y="1341438"/>
            <a:ext cx="7777162" cy="835025"/>
          </a:xfrm>
          <a:prstGeom prst="rect">
            <a:avLst/>
          </a:prstGeom>
          <a:noFill/>
          <a:ln w="9525" algn="ctr">
            <a:noFill/>
            <a:miter lim="800000"/>
            <a:headEnd/>
            <a:tailEnd/>
          </a:ln>
        </p:spPr>
        <p:txBody>
          <a:bodyPr rIns="0">
            <a:spAutoFit/>
          </a:bodyPr>
          <a:lstStyle/>
          <a:p>
            <a:pPr>
              <a:spcBef>
                <a:spcPct val="50000"/>
              </a:spcBef>
            </a:pPr>
            <a:r>
              <a:rPr lang="es-CO"/>
              <a:t>La economía colombiana creció 0,4% el año pasado tras haber tenido tasas de crecimiento récord en los últimos seis años: 4.9% comparado con un promedio de 3.8% en los últimos 60 años. </a:t>
            </a:r>
            <a:endParaRPr lang="es-ES"/>
          </a:p>
        </p:txBody>
      </p:sp>
      <p:sp>
        <p:nvSpPr>
          <p:cNvPr id="2055" name="Line 11"/>
          <p:cNvSpPr>
            <a:spLocks noChangeShapeType="1"/>
          </p:cNvSpPr>
          <p:nvPr/>
        </p:nvSpPr>
        <p:spPr bwMode="auto">
          <a:xfrm>
            <a:off x="1979613" y="5084763"/>
            <a:ext cx="5832475" cy="0"/>
          </a:xfrm>
          <a:prstGeom prst="line">
            <a:avLst/>
          </a:prstGeom>
          <a:noFill/>
          <a:ln w="9525">
            <a:noFill/>
            <a:round/>
            <a:headEnd/>
            <a:tailEnd/>
          </a:ln>
        </p:spPr>
        <p:txBody>
          <a:bodyPr rIns="0">
            <a:spAutoFit/>
          </a:bodyPr>
          <a:lstStyle/>
          <a:p>
            <a:endParaRPr lang="es-CO"/>
          </a:p>
        </p:txBody>
      </p:sp>
      <p:sp>
        <p:nvSpPr>
          <p:cNvPr id="13" name="Rectangle 5"/>
          <p:cNvSpPr txBox="1">
            <a:spLocks noChangeArrowheads="1"/>
          </p:cNvSpPr>
          <p:nvPr/>
        </p:nvSpPr>
        <p:spPr bwMode="auto">
          <a:xfrm>
            <a:off x="4071935" y="149225"/>
            <a:ext cx="4857754" cy="850883"/>
          </a:xfrm>
          <a:prstGeom prst="rect">
            <a:avLst/>
          </a:prstGeom>
          <a:noFill/>
          <a:ln w="9525">
            <a:noFill/>
            <a:miter lim="800000"/>
            <a:headEnd/>
            <a:tailEnd/>
          </a:ln>
        </p:spPr>
        <p:txBody>
          <a:bodyPr anchor="ctr"/>
          <a:lstStyle/>
          <a:p>
            <a:pPr algn="r">
              <a:lnSpc>
                <a:spcPct val="100000"/>
              </a:lnSpc>
              <a:spcBef>
                <a:spcPct val="0"/>
              </a:spcBef>
            </a:pPr>
            <a:r>
              <a:rPr lang="es-CO" sz="2800" b="1" dirty="0" smtClean="0">
                <a:solidFill>
                  <a:schemeClr val="tx2"/>
                </a:solidFill>
              </a:rPr>
              <a:t>Generación de un entorno favorable: macro</a:t>
            </a:r>
            <a:endParaRPr lang="es-ES" sz="2800" b="1" dirty="0">
              <a:solidFill>
                <a:schemeClr val="tx2"/>
              </a:solidFill>
            </a:endParaRPr>
          </a:p>
        </p:txBody>
      </p:sp>
      <p:sp>
        <p:nvSpPr>
          <p:cNvPr id="2061" name="8 Marcador de texto"/>
          <p:cNvSpPr txBox="1">
            <a:spLocks/>
          </p:cNvSpPr>
          <p:nvPr/>
        </p:nvSpPr>
        <p:spPr bwMode="auto">
          <a:xfrm>
            <a:off x="2051050" y="2276475"/>
            <a:ext cx="4899025" cy="360363"/>
          </a:xfrm>
          <a:prstGeom prst="rect">
            <a:avLst/>
          </a:prstGeom>
          <a:noFill/>
          <a:ln w="9525">
            <a:noFill/>
            <a:miter lim="800000"/>
            <a:headEnd/>
            <a:tailEnd/>
          </a:ln>
        </p:spPr>
        <p:txBody>
          <a:bodyPr/>
          <a:lstStyle/>
          <a:p>
            <a:pPr marL="342900" indent="-342900" algn="ctr">
              <a:lnSpc>
                <a:spcPct val="100000"/>
              </a:lnSpc>
              <a:buFont typeface="Arial" pitchFamily="34" charset="0"/>
              <a:buNone/>
            </a:pPr>
            <a:r>
              <a:rPr lang="es-CO" sz="1600" b="1">
                <a:ea typeface="ＭＳ Ｐゴシック"/>
                <a:cs typeface="ＭＳ Ｐゴシック"/>
              </a:rPr>
              <a:t>Evolución del PIB 2001-2009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755650" y="6237288"/>
            <a:ext cx="4103688" cy="287337"/>
          </a:xfrm>
          <a:prstGeom prst="rect">
            <a:avLst/>
          </a:prstGeom>
          <a:noFill/>
          <a:ln w="9525">
            <a:noFill/>
            <a:miter lim="800000"/>
            <a:headEnd/>
            <a:tailEnd/>
          </a:ln>
        </p:spPr>
        <p:txBody>
          <a:bodyPr/>
          <a:lstStyle/>
          <a:p>
            <a:pPr eaLnBrk="1" hangingPunct="1">
              <a:lnSpc>
                <a:spcPct val="100000"/>
              </a:lnSpc>
              <a:spcBef>
                <a:spcPct val="0"/>
              </a:spcBef>
            </a:pPr>
            <a:r>
              <a:rPr lang="es-ES" sz="1200"/>
              <a:t>Fuente: DANE-Cálculos DNP-DEE</a:t>
            </a:r>
          </a:p>
        </p:txBody>
      </p:sp>
      <p:sp>
        <p:nvSpPr>
          <p:cNvPr id="50183" name="Text Box 7"/>
          <p:cNvSpPr txBox="1">
            <a:spLocks noChangeArrowheads="1"/>
          </p:cNvSpPr>
          <p:nvPr/>
        </p:nvSpPr>
        <p:spPr bwMode="auto">
          <a:xfrm>
            <a:off x="539750" y="1412875"/>
            <a:ext cx="7777163" cy="11906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lnSpc>
                <a:spcPct val="100000"/>
              </a:lnSpc>
              <a:spcBef>
                <a:spcPct val="50000"/>
              </a:spcBef>
            </a:pPr>
            <a:r>
              <a:rPr lang="es-CO"/>
              <a:t>La profundidad de la crisis económica de 1999 fue tal, que Colombia tuvo que esperar 7 años para recuperar el PIB per cápita de 1998. La crisis financiera internacional que golpeó el país en 2008 y 2009, no impactó de forma drástica el PIB per cápita. </a:t>
            </a:r>
            <a:endParaRPr lang="es-ES"/>
          </a:p>
        </p:txBody>
      </p:sp>
      <p:graphicFrame>
        <p:nvGraphicFramePr>
          <p:cNvPr id="50184" name="Object 8"/>
          <p:cNvGraphicFramePr>
            <a:graphicFrameLocks noChangeAspect="1"/>
          </p:cNvGraphicFramePr>
          <p:nvPr>
            <p:ph idx="1"/>
          </p:nvPr>
        </p:nvGraphicFramePr>
        <p:xfrm>
          <a:off x="323850" y="2636838"/>
          <a:ext cx="7596188" cy="3657600"/>
        </p:xfrm>
        <a:graphic>
          <a:graphicData uri="http://schemas.openxmlformats.org/presentationml/2006/ole">
            <p:oleObj spid="_x0000_s273410" name="Gráfico" r:id="rId3" imgW="5143398" imgH="2476602" progId="Excel.Chart.8">
              <p:embed/>
            </p:oleObj>
          </a:graphicData>
        </a:graphic>
      </p:graphicFrame>
      <p:sp>
        <p:nvSpPr>
          <p:cNvPr id="7" name="Rectangle 5"/>
          <p:cNvSpPr txBox="1">
            <a:spLocks noChangeArrowheads="1"/>
          </p:cNvSpPr>
          <p:nvPr/>
        </p:nvSpPr>
        <p:spPr bwMode="auto">
          <a:xfrm>
            <a:off x="3929059" y="149225"/>
            <a:ext cx="5000630" cy="850900"/>
          </a:xfrm>
          <a:prstGeom prst="rect">
            <a:avLst/>
          </a:prstGeom>
          <a:noFill/>
          <a:ln w="9525">
            <a:noFill/>
            <a:miter lim="800000"/>
            <a:headEnd/>
            <a:tailEnd/>
          </a:ln>
        </p:spPr>
        <p:txBody>
          <a:bodyPr anchor="ctr"/>
          <a:lstStyle/>
          <a:p>
            <a:pPr algn="r">
              <a:lnSpc>
                <a:spcPct val="100000"/>
              </a:lnSpc>
              <a:spcBef>
                <a:spcPct val="0"/>
              </a:spcBef>
            </a:pPr>
            <a:r>
              <a:rPr lang="es-CO" sz="2800" b="1" dirty="0" smtClean="0">
                <a:solidFill>
                  <a:schemeClr val="tx2"/>
                </a:solidFill>
              </a:rPr>
              <a:t>Generación de un entorno favorable: ma</a:t>
            </a:r>
            <a:r>
              <a:rPr lang="es-CO" sz="2800" dirty="0" smtClean="0">
                <a:solidFill>
                  <a:schemeClr val="tx2"/>
                </a:solidFill>
              </a:rPr>
              <a:t>cro</a:t>
            </a:r>
            <a:endParaRPr lang="es-ES" sz="2800" b="1"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10"/>
          <p:cNvSpPr txBox="1">
            <a:spLocks noChangeArrowheads="1"/>
          </p:cNvSpPr>
          <p:nvPr/>
        </p:nvSpPr>
        <p:spPr bwMode="auto">
          <a:xfrm>
            <a:off x="755650" y="1412875"/>
            <a:ext cx="7129463" cy="339725"/>
          </a:xfrm>
          <a:prstGeom prst="rect">
            <a:avLst/>
          </a:prstGeom>
          <a:noFill/>
          <a:ln w="9525" algn="ctr">
            <a:noFill/>
            <a:miter lim="800000"/>
            <a:headEnd/>
            <a:tailEnd/>
          </a:ln>
        </p:spPr>
        <p:txBody>
          <a:bodyPr rIns="0">
            <a:spAutoFit/>
          </a:bodyPr>
          <a:lstStyle/>
          <a:p>
            <a:pPr marL="342900" indent="-342900">
              <a:spcBef>
                <a:spcPct val="50000"/>
              </a:spcBef>
            </a:pPr>
            <a:endParaRPr lang="es-CO"/>
          </a:p>
        </p:txBody>
      </p:sp>
      <p:sp>
        <p:nvSpPr>
          <p:cNvPr id="49157" name="Text Box 11"/>
          <p:cNvSpPr txBox="1">
            <a:spLocks noChangeArrowheads="1"/>
          </p:cNvSpPr>
          <p:nvPr/>
        </p:nvSpPr>
        <p:spPr bwMode="auto">
          <a:xfrm>
            <a:off x="611188" y="1341438"/>
            <a:ext cx="7777162" cy="1082675"/>
          </a:xfrm>
          <a:prstGeom prst="rect">
            <a:avLst/>
          </a:prstGeom>
          <a:noFill/>
          <a:ln w="9525" algn="ctr">
            <a:noFill/>
            <a:miter lim="800000"/>
            <a:headEnd/>
            <a:tailEnd/>
          </a:ln>
        </p:spPr>
        <p:txBody>
          <a:bodyPr rIns="0">
            <a:spAutoFit/>
          </a:bodyPr>
          <a:lstStyle/>
          <a:p>
            <a:pPr>
              <a:spcBef>
                <a:spcPct val="50000"/>
              </a:spcBef>
            </a:pPr>
            <a:r>
              <a:rPr lang="es-CO"/>
              <a:t>Las mejoras en seguridad han sido en parte responsables de las mejoras en el desempeño macro. Entre 2002 y 2007, los homicidios se redujeron en un 40%, el secuestro extorsivo en un 87% y los asesinatos de maestros y sindicalistas se redujeron en un 70%.  </a:t>
            </a:r>
            <a:endParaRPr lang="es-ES"/>
          </a:p>
        </p:txBody>
      </p:sp>
      <p:sp>
        <p:nvSpPr>
          <p:cNvPr id="49158" name="Line 11"/>
          <p:cNvSpPr>
            <a:spLocks noChangeShapeType="1"/>
          </p:cNvSpPr>
          <p:nvPr/>
        </p:nvSpPr>
        <p:spPr bwMode="auto">
          <a:xfrm>
            <a:off x="1979613" y="5084763"/>
            <a:ext cx="5832475" cy="0"/>
          </a:xfrm>
          <a:prstGeom prst="line">
            <a:avLst/>
          </a:prstGeom>
          <a:noFill/>
          <a:ln w="9525">
            <a:noFill/>
            <a:round/>
            <a:headEnd/>
            <a:tailEnd/>
          </a:ln>
        </p:spPr>
        <p:txBody>
          <a:bodyPr rIns="0">
            <a:spAutoFit/>
          </a:bodyPr>
          <a:lstStyle/>
          <a:p>
            <a:endParaRPr lang="es-CO"/>
          </a:p>
        </p:txBody>
      </p:sp>
      <p:sp>
        <p:nvSpPr>
          <p:cNvPr id="49160" name="8 Marcador de texto"/>
          <p:cNvSpPr txBox="1">
            <a:spLocks/>
          </p:cNvSpPr>
          <p:nvPr/>
        </p:nvSpPr>
        <p:spPr bwMode="auto">
          <a:xfrm>
            <a:off x="2051050" y="2420938"/>
            <a:ext cx="4899025" cy="360362"/>
          </a:xfrm>
          <a:prstGeom prst="rect">
            <a:avLst/>
          </a:prstGeom>
          <a:noFill/>
          <a:ln w="9525">
            <a:noFill/>
            <a:miter lim="800000"/>
            <a:headEnd/>
            <a:tailEnd/>
          </a:ln>
        </p:spPr>
        <p:txBody>
          <a:bodyPr/>
          <a:lstStyle/>
          <a:p>
            <a:pPr marL="342900" indent="-342900" algn="ctr">
              <a:lnSpc>
                <a:spcPct val="100000"/>
              </a:lnSpc>
              <a:buFont typeface="Arial" pitchFamily="34" charset="0"/>
              <a:buNone/>
            </a:pPr>
            <a:endParaRPr lang="es-CO" sz="1600" b="1">
              <a:ea typeface="ＭＳ Ｐゴシック"/>
              <a:cs typeface="ＭＳ Ｐゴシック"/>
            </a:endParaRPr>
          </a:p>
        </p:txBody>
      </p:sp>
      <p:sp>
        <p:nvSpPr>
          <p:cNvPr id="8" name="Rectangle 5"/>
          <p:cNvSpPr txBox="1">
            <a:spLocks noChangeArrowheads="1"/>
          </p:cNvSpPr>
          <p:nvPr/>
        </p:nvSpPr>
        <p:spPr bwMode="auto">
          <a:xfrm>
            <a:off x="3786183" y="149225"/>
            <a:ext cx="5143506" cy="850900"/>
          </a:xfrm>
          <a:prstGeom prst="rect">
            <a:avLst/>
          </a:prstGeom>
          <a:noFill/>
          <a:ln w="9525">
            <a:noFill/>
            <a:miter lim="800000"/>
            <a:headEnd/>
            <a:tailEnd/>
          </a:ln>
        </p:spPr>
        <p:txBody>
          <a:bodyPr anchor="ctr"/>
          <a:lstStyle/>
          <a:p>
            <a:pPr algn="r">
              <a:lnSpc>
                <a:spcPct val="100000"/>
              </a:lnSpc>
              <a:spcBef>
                <a:spcPct val="0"/>
              </a:spcBef>
            </a:pPr>
            <a:r>
              <a:rPr lang="es-CO" sz="2400" b="1" dirty="0" smtClean="0">
                <a:solidFill>
                  <a:schemeClr val="tx2"/>
                </a:solidFill>
              </a:rPr>
              <a:t>Generación de un entorno favorable: seguridad democrática </a:t>
            </a:r>
            <a:endParaRPr lang="es-ES" sz="2400" b="1" dirty="0">
              <a:solidFill>
                <a:schemeClr val="tx2"/>
              </a:solidFill>
            </a:endParaRPr>
          </a:p>
        </p:txBody>
      </p:sp>
      <p:graphicFrame>
        <p:nvGraphicFramePr>
          <p:cNvPr id="274434" name="Object 2"/>
          <p:cNvGraphicFramePr>
            <a:graphicFrameLocks noChangeAspect="1"/>
          </p:cNvGraphicFramePr>
          <p:nvPr/>
        </p:nvGraphicFramePr>
        <p:xfrm>
          <a:off x="3399942" y="3000372"/>
          <a:ext cx="5585289" cy="3525831"/>
        </p:xfrm>
        <a:graphic>
          <a:graphicData uri="http://schemas.openxmlformats.org/presentationml/2006/ole">
            <p:oleObj spid="_x0000_s274434" name="Gráfico" r:id="rId3" imgW="10410884" imgH="6572301" progId="MSGraph.Chart.8">
              <p:embed followColorScheme="full"/>
            </p:oleObj>
          </a:graphicData>
        </a:graphic>
      </p:graphicFrame>
      <p:sp>
        <p:nvSpPr>
          <p:cNvPr id="11" name="Text Box 2"/>
          <p:cNvSpPr txBox="1">
            <a:spLocks noChangeArrowheads="1"/>
          </p:cNvSpPr>
          <p:nvPr/>
        </p:nvSpPr>
        <p:spPr bwMode="auto">
          <a:xfrm>
            <a:off x="3071802" y="2786058"/>
            <a:ext cx="6215106" cy="307777"/>
          </a:xfrm>
          <a:prstGeom prst="rect">
            <a:avLst/>
          </a:prstGeom>
          <a:noFill/>
          <a:ln w="9525">
            <a:noFill/>
            <a:miter lim="800000"/>
            <a:headEnd/>
            <a:tailEnd/>
          </a:ln>
          <a:effectLst/>
        </p:spPr>
        <p:txBody>
          <a:bodyPr wrap="square">
            <a:spAutoFit/>
          </a:bodyPr>
          <a:lstStyle/>
          <a:p>
            <a:pPr algn="ctr"/>
            <a:r>
              <a:rPr lang="es-MX" sz="1400" b="1" dirty="0">
                <a:effectLst>
                  <a:outerShdw blurRad="38100" dist="38100" dir="2700000" algn="tl">
                    <a:srgbClr val="C0C0C0"/>
                  </a:outerShdw>
                </a:effectLst>
                <a:latin typeface="Tahoma" pitchFamily="34" charset="0"/>
              </a:rPr>
              <a:t>Homicidio de Sindicalistas otros Sectores</a:t>
            </a:r>
            <a:endParaRPr lang="es-ES" sz="1400" b="1" dirty="0">
              <a:effectLst>
                <a:outerShdw blurRad="38100" dist="38100" dir="2700000" algn="tl">
                  <a:srgbClr val="C0C0C0"/>
                </a:outerShdw>
              </a:effectLst>
              <a:latin typeface="Tahoma" pitchFamily="34" charset="0"/>
            </a:endParaRPr>
          </a:p>
        </p:txBody>
      </p:sp>
      <p:sp>
        <p:nvSpPr>
          <p:cNvPr id="12" name="Text Box 3"/>
          <p:cNvSpPr txBox="1">
            <a:spLocks noChangeArrowheads="1"/>
          </p:cNvSpPr>
          <p:nvPr/>
        </p:nvSpPr>
        <p:spPr bwMode="auto">
          <a:xfrm>
            <a:off x="4286248" y="6357958"/>
            <a:ext cx="3671888" cy="244475"/>
          </a:xfrm>
          <a:prstGeom prst="rect">
            <a:avLst/>
          </a:prstGeom>
          <a:noFill/>
          <a:ln w="9525">
            <a:noFill/>
            <a:miter lim="800000"/>
            <a:headEnd/>
            <a:tailEnd/>
          </a:ln>
          <a:effectLst/>
        </p:spPr>
        <p:txBody>
          <a:bodyPr>
            <a:spAutoFit/>
          </a:bodyPr>
          <a:lstStyle/>
          <a:p>
            <a:pPr>
              <a:spcBef>
                <a:spcPct val="50000"/>
              </a:spcBef>
            </a:pPr>
            <a:r>
              <a:rPr lang="es-CO" sz="1000" dirty="0"/>
              <a:t>Fuente: Vicepresidencia de la República</a:t>
            </a:r>
            <a:endParaRPr lang="es-ES" sz="1000" dirty="0"/>
          </a:p>
        </p:txBody>
      </p:sp>
      <p:graphicFrame>
        <p:nvGraphicFramePr>
          <p:cNvPr id="274435" name="Object 3"/>
          <p:cNvGraphicFramePr>
            <a:graphicFrameLocks noChangeAspect="1"/>
          </p:cNvGraphicFramePr>
          <p:nvPr/>
        </p:nvGraphicFramePr>
        <p:xfrm>
          <a:off x="0" y="4692678"/>
          <a:ext cx="4783199" cy="2093908"/>
        </p:xfrm>
        <a:graphic>
          <a:graphicData uri="http://schemas.openxmlformats.org/presentationml/2006/ole">
            <p:oleObj spid="_x0000_s274435" name="Worksheet" r:id="rId4" imgW="4600689" imgH="3076499" progId="Excel.Sheet.8">
              <p:link updateAutomatic="1"/>
            </p:oleObj>
          </a:graphicData>
        </a:graphic>
      </p:graphicFrame>
      <p:sp>
        <p:nvSpPr>
          <p:cNvPr id="14" name="Rectangle 10"/>
          <p:cNvSpPr txBox="1">
            <a:spLocks noChangeArrowheads="1"/>
          </p:cNvSpPr>
          <p:nvPr/>
        </p:nvSpPr>
        <p:spPr>
          <a:xfrm>
            <a:off x="0" y="2425696"/>
            <a:ext cx="3929058" cy="360362"/>
          </a:xfrm>
          <a:prstGeom prst="rect">
            <a:avLst/>
          </a:prstGeom>
          <a:ln/>
        </p:spPr>
        <p:txBody>
          <a:bodyPr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Tahoma" pitchFamily="34" charset="0"/>
                <a:ea typeface="+mj-ea"/>
                <a:cs typeface="Tahoma" pitchFamily="34" charset="0"/>
              </a:rPr>
              <a:t>Homicidio Común</a:t>
            </a:r>
            <a:endParaRPr kumimoji="0" lang="es-ES" sz="1600" b="1" i="0" u="none" strike="noStrike" kern="0" cap="none" spc="0" normalizeH="0" baseline="0" noProof="0" dirty="0">
              <a:ln>
                <a:noFill/>
              </a:ln>
              <a:solidFill>
                <a:schemeClr val="tx2"/>
              </a:solidFill>
              <a:effectLst>
                <a:outerShdw blurRad="38100" dist="38100" dir="2700000" algn="tl">
                  <a:srgbClr val="C0C0C0"/>
                </a:outerShdw>
              </a:effectLst>
              <a:uLnTx/>
              <a:uFillTx/>
              <a:latin typeface="Tahoma" pitchFamily="34" charset="0"/>
              <a:ea typeface="+mj-ea"/>
              <a:cs typeface="Tahoma" pitchFamily="34" charset="0"/>
            </a:endParaRPr>
          </a:p>
        </p:txBody>
      </p:sp>
      <p:graphicFrame>
        <p:nvGraphicFramePr>
          <p:cNvPr id="274436" name="Object 4"/>
          <p:cNvGraphicFramePr>
            <a:graphicFrameLocks noChangeAspect="1"/>
          </p:cNvGraphicFramePr>
          <p:nvPr/>
        </p:nvGraphicFramePr>
        <p:xfrm>
          <a:off x="500034" y="2125669"/>
          <a:ext cx="4861321" cy="2160587"/>
        </p:xfrm>
        <a:graphic>
          <a:graphicData uri="http://schemas.openxmlformats.org/presentationml/2006/ole">
            <p:oleObj spid="_x0000_s274436" name="Worksheet" r:id="rId4" imgW="4448099" imgH="2933852" progId="Excel.Sheet.8">
              <p:link updateAutomatic="1"/>
            </p:oleObj>
          </a:graphicData>
        </a:graphic>
      </p:graphicFrame>
      <p:sp>
        <p:nvSpPr>
          <p:cNvPr id="16" name="Rectangle 17"/>
          <p:cNvSpPr txBox="1">
            <a:spLocks noChangeArrowheads="1"/>
          </p:cNvSpPr>
          <p:nvPr/>
        </p:nvSpPr>
        <p:spPr>
          <a:xfrm>
            <a:off x="0" y="4429132"/>
            <a:ext cx="4246563" cy="338554"/>
          </a:xfrm>
          <a:prstGeom prst="rect">
            <a:avLst/>
          </a:prstGeom>
          <a:ln algn="ctr"/>
        </p:spPr>
        <p:txBody>
          <a:bodyPr wrap="square"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600" b="1" i="0" u="none" strike="noStrike" kern="0" cap="none" spc="0" normalizeH="0" baseline="0" noProof="0" smtClean="0">
                <a:ln>
                  <a:noFill/>
                </a:ln>
                <a:solidFill>
                  <a:schemeClr val="tx2"/>
                </a:solidFill>
                <a:effectLst>
                  <a:outerShdw blurRad="38100" dist="38100" dir="2700000" algn="tl">
                    <a:srgbClr val="C0C0C0"/>
                  </a:outerShdw>
                </a:effectLst>
                <a:uLnTx/>
                <a:uFillTx/>
                <a:latin typeface="Tahoma" pitchFamily="34" charset="0"/>
                <a:ea typeface="+mj-ea"/>
                <a:cs typeface="Tahoma" pitchFamily="34" charset="0"/>
              </a:rPr>
              <a:t>Homicidio Colectivo</a:t>
            </a:r>
            <a:endParaRPr kumimoji="0" lang="es-ES" sz="1600" b="1" i="0" u="none" strike="noStrike" kern="0" cap="none" spc="0" normalizeH="0" baseline="0" noProof="0" dirty="0">
              <a:ln>
                <a:noFill/>
              </a:ln>
              <a:solidFill>
                <a:schemeClr val="tx2"/>
              </a:solidFill>
              <a:effectLst>
                <a:outerShdw blurRad="38100" dist="38100" dir="2700000" algn="tl">
                  <a:srgbClr val="C0C0C0"/>
                </a:outerShdw>
              </a:effectLst>
              <a:uLnTx/>
              <a:uFillTx/>
              <a:latin typeface="Tahoma"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6678" name="Rectangle 6"/>
          <p:cNvSpPr>
            <a:spLocks noGrp="1" noChangeArrowheads="1"/>
          </p:cNvSpPr>
          <p:nvPr>
            <p:ph type="title" idx="4294967295"/>
          </p:nvPr>
        </p:nvSpPr>
        <p:spPr>
          <a:xfrm>
            <a:off x="3492500" y="260350"/>
            <a:ext cx="5667375" cy="701675"/>
          </a:xfrm>
          <a:prstGeom prst="rect">
            <a:avLst/>
          </a:prstGeom>
          <a:ln algn="ctr"/>
        </p:spPr>
        <p:txBody>
          <a:bodyPr anchor="t">
            <a:spAutoFit/>
          </a:bodyPr>
          <a:lstStyle/>
          <a:p>
            <a:r>
              <a:rPr lang="es-MX" sz="4000">
                <a:effectLst>
                  <a:outerShdw blurRad="38100" dist="38100" dir="2700000" algn="tl">
                    <a:srgbClr val="C0C0C0"/>
                  </a:outerShdw>
                </a:effectLst>
                <a:latin typeface="Tahoma" pitchFamily="34" charset="0"/>
                <a:cs typeface="Tahoma" pitchFamily="34" charset="0"/>
              </a:rPr>
              <a:t>Actos de Terrorismo</a:t>
            </a:r>
            <a:endParaRPr lang="es-ES" sz="4000">
              <a:effectLst>
                <a:outerShdw blurRad="38100" dist="38100" dir="2700000" algn="tl">
                  <a:srgbClr val="C0C0C0"/>
                </a:outerShdw>
              </a:effectLst>
              <a:latin typeface="Tahoma" pitchFamily="34" charset="0"/>
              <a:cs typeface="Tahoma" pitchFamily="34" charset="0"/>
            </a:endParaRPr>
          </a:p>
        </p:txBody>
      </p:sp>
      <p:sp>
        <p:nvSpPr>
          <p:cNvPr id="416771" name="Text Box 3"/>
          <p:cNvSpPr txBox="1">
            <a:spLocks noChangeArrowheads="1"/>
          </p:cNvSpPr>
          <p:nvPr/>
        </p:nvSpPr>
        <p:spPr bwMode="auto">
          <a:xfrm>
            <a:off x="0" y="6607175"/>
            <a:ext cx="2387600" cy="244475"/>
          </a:xfrm>
          <a:prstGeom prst="rect">
            <a:avLst/>
          </a:prstGeom>
          <a:noFill/>
          <a:ln w="12700">
            <a:noFill/>
            <a:miter lim="800000"/>
            <a:headEnd type="none" w="sm" len="sm"/>
            <a:tailEnd type="none" w="sm" len="sm"/>
          </a:ln>
        </p:spPr>
        <p:txBody>
          <a:bodyPr wrap="none">
            <a:spAutoFit/>
          </a:bodyPr>
          <a:lstStyle/>
          <a:p>
            <a:pPr eaLnBrk="0" hangingPunct="0"/>
            <a:r>
              <a:rPr lang="es-ES" sz="1000">
                <a:latin typeface="Tahoma" pitchFamily="34" charset="0"/>
                <a:cs typeface="Tahoma" pitchFamily="34" charset="0"/>
              </a:rPr>
              <a:t>Fuente: CICRI – DIJIN Policía Nacional.</a:t>
            </a:r>
          </a:p>
        </p:txBody>
      </p:sp>
      <p:sp>
        <p:nvSpPr>
          <p:cNvPr id="416772" name="Text Box 4"/>
          <p:cNvSpPr txBox="1">
            <a:spLocks noChangeArrowheads="1"/>
          </p:cNvSpPr>
          <p:nvPr/>
        </p:nvSpPr>
        <p:spPr bwMode="auto">
          <a:xfrm>
            <a:off x="2335213" y="6615113"/>
            <a:ext cx="2303462" cy="244475"/>
          </a:xfrm>
          <a:prstGeom prst="rect">
            <a:avLst/>
          </a:prstGeom>
          <a:noFill/>
          <a:ln w="12700">
            <a:noFill/>
            <a:miter lim="800000"/>
            <a:headEnd type="none" w="sm" len="sm"/>
            <a:tailEnd type="none" w="sm" len="sm"/>
          </a:ln>
        </p:spPr>
        <p:txBody>
          <a:bodyPr wrap="none">
            <a:spAutoFit/>
          </a:bodyPr>
          <a:lstStyle/>
          <a:p>
            <a:pPr eaLnBrk="0" hangingPunct="0"/>
            <a:r>
              <a:rPr lang="es-ES" sz="1000">
                <a:latin typeface="Tahoma" pitchFamily="34" charset="0"/>
                <a:cs typeface="Tahoma" pitchFamily="34" charset="0"/>
              </a:rPr>
              <a:t>Cifras preliminares sujetas a variación</a:t>
            </a:r>
          </a:p>
        </p:txBody>
      </p:sp>
      <p:sp>
        <p:nvSpPr>
          <p:cNvPr id="416773" name="13 CuadroTexto"/>
          <p:cNvSpPr txBox="1">
            <a:spLocks noChangeArrowheads="1"/>
          </p:cNvSpPr>
          <p:nvPr/>
        </p:nvSpPr>
        <p:spPr bwMode="auto">
          <a:xfrm>
            <a:off x="250825" y="4437063"/>
            <a:ext cx="4359275" cy="517525"/>
          </a:xfrm>
          <a:prstGeom prst="rect">
            <a:avLst/>
          </a:prstGeom>
          <a:noFill/>
          <a:ln w="9525">
            <a:noFill/>
            <a:miter lim="800000"/>
            <a:headEnd/>
            <a:tailEnd/>
          </a:ln>
        </p:spPr>
        <p:txBody>
          <a:bodyPr>
            <a:spAutoFit/>
          </a:bodyPr>
          <a:lstStyle/>
          <a:p>
            <a:pPr algn="ctr"/>
            <a:r>
              <a:rPr lang="es-CO" sz="1400">
                <a:latin typeface="Tahoma" pitchFamily="34" charset="0"/>
                <a:cs typeface="Tahoma" pitchFamily="34" charset="0"/>
              </a:rPr>
              <a:t>Departamentos con Menor y Mayor Afectación </a:t>
            </a:r>
          </a:p>
          <a:p>
            <a:pPr algn="ctr"/>
            <a:r>
              <a:rPr lang="es-CO" sz="1400">
                <a:latin typeface="Tahoma" pitchFamily="34" charset="0"/>
                <a:cs typeface="Tahoma" pitchFamily="34" charset="0"/>
              </a:rPr>
              <a:t>(Tasa por 100.000 Habitantes)</a:t>
            </a:r>
            <a:endParaRPr lang="es-ES" sz="1400">
              <a:latin typeface="Tahoma" pitchFamily="34" charset="0"/>
              <a:cs typeface="Tahoma" pitchFamily="34" charset="0"/>
            </a:endParaRPr>
          </a:p>
        </p:txBody>
      </p:sp>
      <p:sp>
        <p:nvSpPr>
          <p:cNvPr id="416774" name="Line 6"/>
          <p:cNvSpPr>
            <a:spLocks noChangeShapeType="1"/>
          </p:cNvSpPr>
          <p:nvPr/>
        </p:nvSpPr>
        <p:spPr bwMode="auto">
          <a:xfrm>
            <a:off x="176213" y="4362450"/>
            <a:ext cx="8893175" cy="0"/>
          </a:xfrm>
          <a:prstGeom prst="line">
            <a:avLst/>
          </a:prstGeom>
          <a:noFill/>
          <a:ln w="38100">
            <a:solidFill>
              <a:schemeClr val="tx1"/>
            </a:solidFill>
            <a:round/>
            <a:headEnd/>
            <a:tailEnd/>
          </a:ln>
          <a:effectLst/>
        </p:spPr>
        <p:txBody>
          <a:bodyPr/>
          <a:lstStyle/>
          <a:p>
            <a:endParaRPr lang="es-CO"/>
          </a:p>
        </p:txBody>
      </p:sp>
      <p:sp>
        <p:nvSpPr>
          <p:cNvPr id="416775" name="15 CuadroTexto"/>
          <p:cNvSpPr txBox="1">
            <a:spLocks noChangeArrowheads="1"/>
          </p:cNvSpPr>
          <p:nvPr/>
        </p:nvSpPr>
        <p:spPr bwMode="auto">
          <a:xfrm>
            <a:off x="5108575" y="4437063"/>
            <a:ext cx="4359275" cy="304800"/>
          </a:xfrm>
          <a:prstGeom prst="rect">
            <a:avLst/>
          </a:prstGeom>
          <a:noFill/>
          <a:ln w="9525">
            <a:noFill/>
            <a:miter lim="800000"/>
            <a:headEnd/>
            <a:tailEnd/>
          </a:ln>
        </p:spPr>
        <p:txBody>
          <a:bodyPr>
            <a:spAutoFit/>
          </a:bodyPr>
          <a:lstStyle/>
          <a:p>
            <a:pPr algn="ctr"/>
            <a:r>
              <a:rPr lang="es-CO" sz="1400">
                <a:latin typeface="Tahoma" pitchFamily="34" charset="0"/>
                <a:cs typeface="Tahoma" pitchFamily="34" charset="0"/>
              </a:rPr>
              <a:t>Comparativo por Autor</a:t>
            </a:r>
            <a:endParaRPr lang="es-ES" sz="1400">
              <a:latin typeface="Tahoma" pitchFamily="34" charset="0"/>
              <a:cs typeface="Tahoma" pitchFamily="34" charset="0"/>
            </a:endParaRPr>
          </a:p>
        </p:txBody>
      </p:sp>
      <p:graphicFrame>
        <p:nvGraphicFramePr>
          <p:cNvPr id="416777" name="Object 9"/>
          <p:cNvGraphicFramePr>
            <a:graphicFrameLocks noChangeAspect="1"/>
          </p:cNvGraphicFramePr>
          <p:nvPr/>
        </p:nvGraphicFramePr>
        <p:xfrm>
          <a:off x="539750" y="1214438"/>
          <a:ext cx="8135938" cy="3057525"/>
        </p:xfrm>
        <a:graphic>
          <a:graphicData uri="http://schemas.openxmlformats.org/presentationml/2006/ole">
            <p:oleObj spid="_x0000_s278530" name="Worksheet" r:id="rId4" imgW="4429239" imgH="3057639" progId="Excel.Sheet.8">
              <p:link updateAutomatic="1"/>
            </p:oleObj>
          </a:graphicData>
        </a:graphic>
      </p:graphicFrame>
      <p:sp>
        <p:nvSpPr>
          <p:cNvPr id="416776" name="14 CuadroTexto"/>
          <p:cNvSpPr txBox="1">
            <a:spLocks noChangeArrowheads="1"/>
          </p:cNvSpPr>
          <p:nvPr/>
        </p:nvSpPr>
        <p:spPr bwMode="auto">
          <a:xfrm>
            <a:off x="2273300" y="1179513"/>
            <a:ext cx="4359275" cy="304800"/>
          </a:xfrm>
          <a:prstGeom prst="rect">
            <a:avLst/>
          </a:prstGeom>
          <a:noFill/>
          <a:ln w="9525">
            <a:noFill/>
            <a:miter lim="800000"/>
            <a:headEnd/>
            <a:tailEnd/>
          </a:ln>
        </p:spPr>
        <p:txBody>
          <a:bodyPr>
            <a:spAutoFit/>
          </a:bodyPr>
          <a:lstStyle/>
          <a:p>
            <a:pPr algn="ctr"/>
            <a:r>
              <a:rPr lang="es-CO" sz="1400" b="1">
                <a:latin typeface="Tahoma" pitchFamily="34" charset="0"/>
                <a:cs typeface="Tahoma" pitchFamily="34" charset="0"/>
              </a:rPr>
              <a:t>Total Nacional</a:t>
            </a:r>
            <a:endParaRPr lang="es-ES" sz="1400" b="1">
              <a:latin typeface="Tahoma" pitchFamily="34" charset="0"/>
              <a:cs typeface="Tahoma" pitchFamily="34" charset="0"/>
            </a:endParaRPr>
          </a:p>
        </p:txBody>
      </p:sp>
      <p:graphicFrame>
        <p:nvGraphicFramePr>
          <p:cNvPr id="416778" name="Object 10"/>
          <p:cNvGraphicFramePr>
            <a:graphicFrameLocks noChangeAspect="1"/>
          </p:cNvGraphicFramePr>
          <p:nvPr/>
        </p:nvGraphicFramePr>
        <p:xfrm>
          <a:off x="6732588" y="2708275"/>
          <a:ext cx="485775" cy="171450"/>
        </p:xfrm>
        <a:graphic>
          <a:graphicData uri="http://schemas.openxmlformats.org/presentationml/2006/ole">
            <p:oleObj spid="_x0000_s278531" name="Worksheet" r:id="rId4" imgW="485889" imgH="171450" progId="Excel.Sheet.8">
              <p:link updateAutomatic="1"/>
            </p:oleObj>
          </a:graphicData>
        </a:graphic>
      </p:graphicFrame>
      <p:graphicFrame>
        <p:nvGraphicFramePr>
          <p:cNvPr id="416779" name="Object 11"/>
          <p:cNvGraphicFramePr>
            <a:graphicFrameLocks noChangeAspect="1"/>
          </p:cNvGraphicFramePr>
          <p:nvPr/>
        </p:nvGraphicFramePr>
        <p:xfrm>
          <a:off x="4913313" y="1568450"/>
          <a:ext cx="666750" cy="171450"/>
        </p:xfrm>
        <a:graphic>
          <a:graphicData uri="http://schemas.openxmlformats.org/presentationml/2006/ole">
            <p:oleObj spid="_x0000_s278532" name="Worksheet" r:id="rId4" imgW="666598" imgH="171450" progId="Excel.Sheet.8">
              <p:link updateAutomatic="1"/>
            </p:oleObj>
          </a:graphicData>
        </a:graphic>
      </p:graphicFrame>
      <p:sp>
        <p:nvSpPr>
          <p:cNvPr id="21" name="20 CuadroTexto"/>
          <p:cNvSpPr txBox="1"/>
          <p:nvPr/>
        </p:nvSpPr>
        <p:spPr>
          <a:xfrm>
            <a:off x="3624263" y="1528763"/>
            <a:ext cx="1519237" cy="244475"/>
          </a:xfrm>
          <a:prstGeom prst="rect">
            <a:avLst/>
          </a:prstGeom>
          <a:noFill/>
        </p:spPr>
        <p:txBody>
          <a:bodyPr wrap="none">
            <a:spAutoFit/>
          </a:bodyPr>
          <a:lstStyle/>
          <a:p>
            <a:pPr>
              <a:defRPr/>
            </a:pPr>
            <a:r>
              <a:rPr lang="es-CO" sz="1050" b="1" dirty="0">
                <a:latin typeface="Arial" charset="0"/>
              </a:rPr>
              <a:t>Promedio Diario 2009:</a:t>
            </a:r>
            <a:endParaRPr lang="es-CO" sz="1050" b="1" dirty="0">
              <a:latin typeface="Arial" charset="0"/>
            </a:endParaRPr>
          </a:p>
        </p:txBody>
      </p:sp>
      <p:graphicFrame>
        <p:nvGraphicFramePr>
          <p:cNvPr id="416781" name="Object 13"/>
          <p:cNvGraphicFramePr>
            <a:graphicFrameLocks noChangeAspect="1"/>
          </p:cNvGraphicFramePr>
          <p:nvPr/>
        </p:nvGraphicFramePr>
        <p:xfrm>
          <a:off x="0" y="5013325"/>
          <a:ext cx="4610100" cy="1343025"/>
        </p:xfrm>
        <a:graphic>
          <a:graphicData uri="http://schemas.openxmlformats.org/presentationml/2006/ole">
            <p:oleObj spid="_x0000_s278533" name="Worksheet" r:id="rId4" imgW="4609948" imgH="1343139" progId="Excel.Sheet.8">
              <p:link updateAutomatic="1"/>
            </p:oleObj>
          </a:graphicData>
        </a:graphic>
      </p:graphicFrame>
      <p:graphicFrame>
        <p:nvGraphicFramePr>
          <p:cNvPr id="416782" name="Object 14"/>
          <p:cNvGraphicFramePr>
            <a:graphicFrameLocks noChangeAspect="1"/>
          </p:cNvGraphicFramePr>
          <p:nvPr/>
        </p:nvGraphicFramePr>
        <p:xfrm>
          <a:off x="4932363" y="4868863"/>
          <a:ext cx="3981450" cy="1778000"/>
        </p:xfrm>
        <a:graphic>
          <a:graphicData uri="http://schemas.openxmlformats.org/presentationml/2006/ole">
            <p:oleObj spid="_x0000_s278534" name="Worksheet" r:id="rId4" imgW="4571886" imgH="2857386" progId="Excel.Sheet.8">
              <p:link updateAutomatic="1"/>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9914" name="Rectangle 10"/>
          <p:cNvSpPr>
            <a:spLocks noGrp="1" noChangeArrowheads="1"/>
          </p:cNvSpPr>
          <p:nvPr>
            <p:ph type="title" idx="4294967295"/>
          </p:nvPr>
        </p:nvSpPr>
        <p:spPr>
          <a:xfrm>
            <a:off x="-15875" y="311150"/>
            <a:ext cx="9144000" cy="579438"/>
          </a:xfrm>
          <a:prstGeom prst="rect">
            <a:avLst/>
          </a:prstGeom>
          <a:ln/>
        </p:spPr>
        <p:txBody>
          <a:bodyPr anchor="t"/>
          <a:lstStyle/>
          <a:p>
            <a:r>
              <a:rPr lang="es-CO" sz="2400" b="1">
                <a:effectLst>
                  <a:outerShdw blurRad="38100" dist="38100" dir="2700000" algn="tl">
                    <a:srgbClr val="C0C0C0"/>
                  </a:outerShdw>
                </a:effectLst>
                <a:latin typeface="Tahoma" pitchFamily="34" charset="0"/>
                <a:cs typeface="Tahoma" pitchFamily="34" charset="0"/>
              </a:rPr>
              <a:t>Secuestro Total</a:t>
            </a:r>
            <a:endParaRPr lang="es-ES" sz="2400" b="1">
              <a:effectLst>
                <a:outerShdw blurRad="38100" dist="38100" dir="2700000" algn="tl">
                  <a:srgbClr val="C0C0C0"/>
                </a:outerShdw>
              </a:effectLst>
              <a:latin typeface="Tahoma" pitchFamily="34" charset="0"/>
              <a:cs typeface="Tahoma" pitchFamily="34" charset="0"/>
            </a:endParaRPr>
          </a:p>
        </p:txBody>
      </p:sp>
      <p:sp>
        <p:nvSpPr>
          <p:cNvPr id="404483" name="Text Box 3"/>
          <p:cNvSpPr txBox="1">
            <a:spLocks noChangeArrowheads="1"/>
          </p:cNvSpPr>
          <p:nvPr/>
        </p:nvSpPr>
        <p:spPr bwMode="auto">
          <a:xfrm>
            <a:off x="0" y="6550025"/>
            <a:ext cx="1677988" cy="246063"/>
          </a:xfrm>
          <a:prstGeom prst="rect">
            <a:avLst/>
          </a:prstGeom>
          <a:noFill/>
          <a:ln w="12700" algn="ctr">
            <a:noFill/>
            <a:miter lim="800000"/>
            <a:headEnd/>
            <a:tailEnd/>
          </a:ln>
        </p:spPr>
        <p:txBody>
          <a:bodyPr wrap="none">
            <a:spAutoFit/>
          </a:bodyPr>
          <a:lstStyle/>
          <a:p>
            <a:pPr eaLnBrk="0" hangingPunct="0"/>
            <a:r>
              <a:rPr lang="es-ES" sz="1000">
                <a:latin typeface="Tahoma" pitchFamily="34" charset="0"/>
                <a:cs typeface="Tahoma" pitchFamily="34" charset="0"/>
              </a:rPr>
              <a:t>Fuente: FONDELIBERTAD.</a:t>
            </a:r>
          </a:p>
        </p:txBody>
      </p:sp>
      <p:sp>
        <p:nvSpPr>
          <p:cNvPr id="404484" name="Text Box 4"/>
          <p:cNvSpPr txBox="1">
            <a:spLocks noChangeArrowheads="1"/>
          </p:cNvSpPr>
          <p:nvPr/>
        </p:nvSpPr>
        <p:spPr bwMode="auto">
          <a:xfrm>
            <a:off x="6753225" y="6588125"/>
            <a:ext cx="2303463" cy="244475"/>
          </a:xfrm>
          <a:prstGeom prst="rect">
            <a:avLst/>
          </a:prstGeom>
          <a:noFill/>
          <a:ln w="12700">
            <a:noFill/>
            <a:miter lim="800000"/>
            <a:headEnd type="none" w="sm" len="sm"/>
            <a:tailEnd type="none" w="sm" len="sm"/>
          </a:ln>
        </p:spPr>
        <p:txBody>
          <a:bodyPr wrap="none">
            <a:spAutoFit/>
          </a:bodyPr>
          <a:lstStyle/>
          <a:p>
            <a:pPr eaLnBrk="0" hangingPunct="0"/>
            <a:r>
              <a:rPr lang="es-ES" sz="1000">
                <a:latin typeface="Tahoma" pitchFamily="34" charset="0"/>
                <a:cs typeface="Tahoma" pitchFamily="34" charset="0"/>
              </a:rPr>
              <a:t>Cifras preliminares sujetas a variación</a:t>
            </a:r>
          </a:p>
        </p:txBody>
      </p:sp>
      <p:sp>
        <p:nvSpPr>
          <p:cNvPr id="404485" name="25 CuadroTexto"/>
          <p:cNvSpPr txBox="1">
            <a:spLocks noChangeArrowheads="1"/>
          </p:cNvSpPr>
          <p:nvPr/>
        </p:nvSpPr>
        <p:spPr bwMode="auto">
          <a:xfrm>
            <a:off x="6350" y="4348163"/>
            <a:ext cx="4359275" cy="517525"/>
          </a:xfrm>
          <a:prstGeom prst="rect">
            <a:avLst/>
          </a:prstGeom>
          <a:noFill/>
          <a:ln w="9525">
            <a:noFill/>
            <a:miter lim="800000"/>
            <a:headEnd/>
            <a:tailEnd/>
          </a:ln>
        </p:spPr>
        <p:txBody>
          <a:bodyPr>
            <a:spAutoFit/>
          </a:bodyPr>
          <a:lstStyle/>
          <a:p>
            <a:pPr algn="ctr"/>
            <a:r>
              <a:rPr lang="es-CO" sz="1400">
                <a:latin typeface="Tahoma" pitchFamily="34" charset="0"/>
                <a:cs typeface="Tahoma" pitchFamily="34" charset="0"/>
              </a:rPr>
              <a:t>Departamentos con Menor y Mayor Afectación </a:t>
            </a:r>
          </a:p>
          <a:p>
            <a:pPr algn="ctr"/>
            <a:r>
              <a:rPr lang="es-CO" sz="1400">
                <a:latin typeface="Tahoma" pitchFamily="34" charset="0"/>
                <a:cs typeface="Tahoma" pitchFamily="34" charset="0"/>
              </a:rPr>
              <a:t>(Tasa por 100.000 Habitantes)</a:t>
            </a:r>
            <a:endParaRPr lang="es-ES" sz="1400">
              <a:latin typeface="Tahoma" pitchFamily="34" charset="0"/>
              <a:cs typeface="Tahoma" pitchFamily="34" charset="0"/>
            </a:endParaRPr>
          </a:p>
        </p:txBody>
      </p:sp>
      <p:sp>
        <p:nvSpPr>
          <p:cNvPr id="404486" name="Line 6"/>
          <p:cNvSpPr>
            <a:spLocks noChangeShapeType="1"/>
          </p:cNvSpPr>
          <p:nvPr/>
        </p:nvSpPr>
        <p:spPr bwMode="auto">
          <a:xfrm>
            <a:off x="161925" y="4303713"/>
            <a:ext cx="8893175" cy="0"/>
          </a:xfrm>
          <a:prstGeom prst="line">
            <a:avLst/>
          </a:prstGeom>
          <a:noFill/>
          <a:ln w="38100">
            <a:solidFill>
              <a:schemeClr val="tx1"/>
            </a:solidFill>
            <a:round/>
            <a:headEnd/>
            <a:tailEnd/>
          </a:ln>
          <a:effectLst/>
        </p:spPr>
        <p:txBody>
          <a:bodyPr/>
          <a:lstStyle/>
          <a:p>
            <a:endParaRPr lang="es-CO"/>
          </a:p>
        </p:txBody>
      </p:sp>
      <p:sp>
        <p:nvSpPr>
          <p:cNvPr id="404487" name="24 CuadroTexto"/>
          <p:cNvSpPr txBox="1">
            <a:spLocks noChangeArrowheads="1"/>
          </p:cNvSpPr>
          <p:nvPr/>
        </p:nvSpPr>
        <p:spPr bwMode="auto">
          <a:xfrm>
            <a:off x="4843463" y="4395788"/>
            <a:ext cx="4359275" cy="304800"/>
          </a:xfrm>
          <a:prstGeom prst="rect">
            <a:avLst/>
          </a:prstGeom>
          <a:noFill/>
          <a:ln w="9525">
            <a:noFill/>
            <a:miter lim="800000"/>
            <a:headEnd/>
            <a:tailEnd/>
          </a:ln>
        </p:spPr>
        <p:txBody>
          <a:bodyPr>
            <a:spAutoFit/>
          </a:bodyPr>
          <a:lstStyle/>
          <a:p>
            <a:pPr algn="ctr"/>
            <a:r>
              <a:rPr lang="es-CO" sz="1400">
                <a:latin typeface="Tahoma" pitchFamily="34" charset="0"/>
                <a:cs typeface="Tahoma" pitchFamily="34" charset="0"/>
              </a:rPr>
              <a:t>Comparativo por Autor</a:t>
            </a:r>
            <a:endParaRPr lang="es-ES" sz="1400">
              <a:latin typeface="Tahoma" pitchFamily="34" charset="0"/>
              <a:cs typeface="Tahoma" pitchFamily="34" charset="0"/>
            </a:endParaRPr>
          </a:p>
        </p:txBody>
      </p:sp>
      <p:sp>
        <p:nvSpPr>
          <p:cNvPr id="404488" name="22 CuadroTexto"/>
          <p:cNvSpPr txBox="1">
            <a:spLocks noChangeArrowheads="1"/>
          </p:cNvSpPr>
          <p:nvPr/>
        </p:nvSpPr>
        <p:spPr bwMode="auto">
          <a:xfrm>
            <a:off x="2228850" y="836613"/>
            <a:ext cx="4359275" cy="304800"/>
          </a:xfrm>
          <a:prstGeom prst="rect">
            <a:avLst/>
          </a:prstGeom>
          <a:noFill/>
          <a:ln w="9525">
            <a:noFill/>
            <a:miter lim="800000"/>
            <a:headEnd/>
            <a:tailEnd/>
          </a:ln>
        </p:spPr>
        <p:txBody>
          <a:bodyPr>
            <a:spAutoFit/>
          </a:bodyPr>
          <a:lstStyle/>
          <a:p>
            <a:pPr algn="ctr"/>
            <a:r>
              <a:rPr lang="es-CO" sz="1400" b="1">
                <a:latin typeface="Tahoma" pitchFamily="34" charset="0"/>
                <a:cs typeface="Tahoma" pitchFamily="34" charset="0"/>
              </a:rPr>
              <a:t>Total Nacional</a:t>
            </a:r>
            <a:endParaRPr lang="es-ES" sz="1400" b="1">
              <a:latin typeface="Tahoma" pitchFamily="34" charset="0"/>
              <a:cs typeface="Tahoma" pitchFamily="34" charset="0"/>
            </a:endParaRPr>
          </a:p>
        </p:txBody>
      </p:sp>
      <p:graphicFrame>
        <p:nvGraphicFramePr>
          <p:cNvPr id="404489" name="Object 9"/>
          <p:cNvGraphicFramePr>
            <a:graphicFrameLocks noChangeAspect="1"/>
          </p:cNvGraphicFramePr>
          <p:nvPr/>
        </p:nvGraphicFramePr>
        <p:xfrm>
          <a:off x="971550" y="1052513"/>
          <a:ext cx="6840538" cy="3163887"/>
        </p:xfrm>
        <a:graphic>
          <a:graphicData uri="http://schemas.openxmlformats.org/presentationml/2006/ole">
            <p:oleObj spid="_x0000_s277506" name="Worksheet" r:id="rId4" imgW="4505363" imgH="3019577" progId="Excel.Sheet.8">
              <p:link updateAutomatic="1"/>
            </p:oleObj>
          </a:graphicData>
        </a:graphic>
      </p:graphicFrame>
      <p:graphicFrame>
        <p:nvGraphicFramePr>
          <p:cNvPr id="404490" name="Object 10"/>
          <p:cNvGraphicFramePr>
            <a:graphicFrameLocks noChangeAspect="1"/>
          </p:cNvGraphicFramePr>
          <p:nvPr/>
        </p:nvGraphicFramePr>
        <p:xfrm>
          <a:off x="6011863" y="2781300"/>
          <a:ext cx="561975" cy="171450"/>
        </p:xfrm>
        <a:graphic>
          <a:graphicData uri="http://schemas.openxmlformats.org/presentationml/2006/ole">
            <p:oleObj spid="_x0000_s277507" name="Worksheet" r:id="rId4" imgW="562013" imgH="171450" progId="Excel.Sheet.8">
              <p:link updateAutomatic="1"/>
            </p:oleObj>
          </a:graphicData>
        </a:graphic>
      </p:graphicFrame>
      <p:graphicFrame>
        <p:nvGraphicFramePr>
          <p:cNvPr id="404491" name="Object 11"/>
          <p:cNvGraphicFramePr>
            <a:graphicFrameLocks noChangeAspect="1"/>
          </p:cNvGraphicFramePr>
          <p:nvPr/>
        </p:nvGraphicFramePr>
        <p:xfrm>
          <a:off x="5027613" y="1651000"/>
          <a:ext cx="666750" cy="171450"/>
        </p:xfrm>
        <a:graphic>
          <a:graphicData uri="http://schemas.openxmlformats.org/presentationml/2006/ole">
            <p:oleObj spid="_x0000_s277508" name="Worksheet" r:id="rId4" imgW="666598" imgH="171450" progId="Excel.Sheet.8">
              <p:link updateAutomatic="1"/>
            </p:oleObj>
          </a:graphicData>
        </a:graphic>
      </p:graphicFrame>
      <p:sp>
        <p:nvSpPr>
          <p:cNvPr id="15" name="14 CuadroTexto"/>
          <p:cNvSpPr txBox="1"/>
          <p:nvPr/>
        </p:nvSpPr>
        <p:spPr>
          <a:xfrm>
            <a:off x="3805238" y="1601788"/>
            <a:ext cx="1519237" cy="244475"/>
          </a:xfrm>
          <a:prstGeom prst="rect">
            <a:avLst/>
          </a:prstGeom>
          <a:noFill/>
        </p:spPr>
        <p:txBody>
          <a:bodyPr wrap="none">
            <a:spAutoFit/>
          </a:bodyPr>
          <a:lstStyle/>
          <a:p>
            <a:pPr>
              <a:defRPr/>
            </a:pPr>
            <a:r>
              <a:rPr lang="es-CO" sz="1050" b="1" dirty="0">
                <a:latin typeface="Arial" charset="0"/>
              </a:rPr>
              <a:t>Promedio Diario 2009:</a:t>
            </a:r>
            <a:endParaRPr lang="es-CO" sz="1050" b="1" dirty="0">
              <a:latin typeface="Arial" charset="0"/>
            </a:endParaRPr>
          </a:p>
        </p:txBody>
      </p:sp>
      <p:graphicFrame>
        <p:nvGraphicFramePr>
          <p:cNvPr id="404493" name="Object 13"/>
          <p:cNvGraphicFramePr>
            <a:graphicFrameLocks noChangeAspect="1"/>
          </p:cNvGraphicFramePr>
          <p:nvPr/>
        </p:nvGraphicFramePr>
        <p:xfrm>
          <a:off x="0" y="5013325"/>
          <a:ext cx="4610100" cy="1520825"/>
        </p:xfrm>
        <a:graphic>
          <a:graphicData uri="http://schemas.openxmlformats.org/presentationml/2006/ole">
            <p:oleObj spid="_x0000_s277509" name="Worksheet" r:id="rId4" imgW="4609948" imgH="1305077" progId="Excel.Sheet.8">
              <p:link updateAutomatic="1"/>
            </p:oleObj>
          </a:graphicData>
        </a:graphic>
      </p:graphicFrame>
      <p:graphicFrame>
        <p:nvGraphicFramePr>
          <p:cNvPr id="404494" name="Object 14"/>
          <p:cNvGraphicFramePr>
            <a:graphicFrameLocks noChangeAspect="1"/>
          </p:cNvGraphicFramePr>
          <p:nvPr/>
        </p:nvGraphicFramePr>
        <p:xfrm>
          <a:off x="4932363" y="4724400"/>
          <a:ext cx="3743325" cy="1793875"/>
        </p:xfrm>
        <a:graphic>
          <a:graphicData uri="http://schemas.openxmlformats.org/presentationml/2006/ole">
            <p:oleObj spid="_x0000_s277510" name="Worksheet" r:id="rId4" imgW="4514964" imgH="2800464" progId="Excel.Sheet.8">
              <p:link updateAutomatic="1"/>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http://schemas.microsoft.com/sharepoint/v3">Inglés</Language>
    <_Source xmlns="http://schemas.microsoft.com/sharepoint/v3/fields" xsi:nil="true"/>
    <TaxCatchAll xmlns="e66aed62-a72c-4c01-bbea-3ea55ab832f6"/>
    <_DCDateModified xmlns="http://schemas.microsoft.com/sharepoint/v3/fields" xsi:nil="true"/>
    <_Publisher xmlns="http://schemas.microsoft.com/sharepoint/v3/fields" xsi:nil="true"/>
    <_Relation xmlns="http://schemas.microsoft.com/sharepoint/v3/fields" xsi:nil="true"/>
    <de35d50c38774548991220225b7dd457 xmlns="9a3632cc-3342-46ab-94cb-d8fe70d4e2c4">
      <Terms xmlns="http://schemas.microsoft.com/office/infopath/2007/PartnerControls"/>
    </de35d50c38774548991220225b7dd457>
    <_Contributor xmlns="http://schemas.microsoft.com/sharepoint/v3/fields" xsi:nil="true"/>
    <_Format xmlns="http://schemas.microsoft.com/sharepoint/v3/fields" xsi:nil="true"/>
    <_Coverage xmlns="http://schemas.microsoft.com/sharepoint/v3/fields" xsi:nil="true"/>
    <_Identifier xmlns="http://schemas.microsoft.com/sharepoint/v3/fields" xsi:nil="true"/>
    <_ResourceType xmlns="http://schemas.microsoft.com/sharepoint/v3/fields" xsi:nil="true"/>
    <_RightsManagement xmlns="http://schemas.microsoft.com/sharepoint/v3/fields" xsi:nil="true"/>
    <_DCDateCreated xmlns="http://schemas.microsoft.com/sharepoint/v3/fields" xsi:nil="true"/>
    <m48a3b6151a84615963093ba007b36c7 xmlns="9a3632cc-3342-46ab-94cb-d8fe70d4e2c4">
      <Terms xmlns="http://schemas.microsoft.com/office/infopath/2007/PartnerControls"/>
    </m48a3b6151a84615963093ba007b36c7>
    <_dlc_DocId xmlns="af7f7f6b-44e7-444a-90a4-d02bbf46acb6">DNPOI-36-34</_dlc_DocId>
    <_dlc_DocIdUrl xmlns="af7f7f6b-44e7-444a-90a4-d02bbf46acb6">
      <Url>https://colaboracion.dnp.gov.co/CDT/_layouts/15/DocIdRedir.aspx?ID=DNPOI-36-34</Url>
      <Description>DNPOI-36-34</Description>
    </_dlc_DocIdUrl>
    <TaxKeywordTaxHTField xmlns="e66aed62-a72c-4c01-bbea-3ea55ab832f6">
      <Terms xmlns="http://schemas.microsoft.com/office/infopath/2007/PartnerControls"/>
    </TaxKeywordTaxHTField>
    <Anio xmlns="9a3632cc-3342-46ab-94cb-d8fe70d4e2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asico DNP" ma:contentTypeID="0x01010B005296897013BAF84B858553682CCFA4C200956C979A03CBDD4EB1B205FCD78A578E" ma:contentTypeVersion="14" ma:contentTypeDescription="Tipo de contenido basico DNP" ma:contentTypeScope="" ma:versionID="f477275bafd1015cf337871f95a38593">
  <xsd:schema xmlns:xsd="http://www.w3.org/2001/XMLSchema" xmlns:xs="http://www.w3.org/2001/XMLSchema" xmlns:p="http://schemas.microsoft.com/office/2006/metadata/properties" xmlns:ns1="http://schemas.microsoft.com/sharepoint/v3" xmlns:ns2="e66aed62-a72c-4c01-bbea-3ea55ab832f6" xmlns:ns3="http://schemas.microsoft.com/sharepoint/v3/fields" xmlns:ns4="af7f7f6b-44e7-444a-90a4-d02bbf46acb6" xmlns:ns5="9a3632cc-3342-46ab-94cb-d8fe70d4e2c4" targetNamespace="http://schemas.microsoft.com/office/2006/metadata/properties" ma:root="true" ma:fieldsID="74628a5b1c763ba22e70b3dba225aaa6" ns1:_="" ns2:_="" ns3:_="" ns4:_="" ns5:_="">
    <xsd:import namespace="http://schemas.microsoft.com/sharepoint/v3"/>
    <xsd:import namespace="e66aed62-a72c-4c01-bbea-3ea55ab832f6"/>
    <xsd:import namespace="http://schemas.microsoft.com/sharepoint/v3/fields"/>
    <xsd:import namespace="af7f7f6b-44e7-444a-90a4-d02bbf46acb6"/>
    <xsd:import namespace="9a3632cc-3342-46ab-94cb-d8fe70d4e2c4"/>
    <xsd:element name="properties">
      <xsd:complexType>
        <xsd:sequence>
          <xsd:element name="documentManagement">
            <xsd:complexType>
              <xsd:all>
                <xsd:element ref="ns3:_Contributor" minOccurs="0"/>
                <xsd:element ref="ns3:_Coverage" minOccurs="0"/>
                <xsd:element ref="ns3:_DCDateCreated" minOccurs="0"/>
                <xsd:element ref="ns3:_DCDateModified" minOccurs="0"/>
                <xsd:element ref="ns3:_Format" minOccurs="0"/>
                <xsd:element ref="ns3:_Identifier" minOccurs="0"/>
                <xsd:element ref="ns1:Language" minOccurs="0"/>
                <xsd:element ref="ns3:_Publisher" minOccurs="0"/>
                <xsd:element ref="ns3:_Relation" minOccurs="0"/>
                <xsd:element ref="ns3:_RightsManagement" minOccurs="0"/>
                <xsd:element ref="ns3:_Source" minOccurs="0"/>
                <xsd:element ref="ns3:_ResourceType" minOccurs="0"/>
                <xsd:element ref="ns4:_dlc_DocId" minOccurs="0"/>
                <xsd:element ref="ns4:_dlc_DocIdUrl" minOccurs="0"/>
                <xsd:element ref="ns4:_dlc_DocIdPersistId" minOccurs="0"/>
                <xsd:element ref="ns5:m48a3b6151a84615963093ba007b36c7" minOccurs="0"/>
                <xsd:element ref="ns2:TaxCatchAll" minOccurs="0"/>
                <xsd:element ref="ns5:de35d50c38774548991220225b7dd457" minOccurs="0"/>
                <xsd:element ref="ns2:TaxKeywordTaxHTField" minOccurs="0"/>
                <xsd:element ref="ns2:TaxCatchAllLabel" minOccurs="0"/>
                <xsd:element ref="ns5:An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1" nillable="true" ma:displayName="Idioma" ma:default="Inglés" ma:internalName="Language">
      <xsd:simpleType>
        <xsd:union memberTypes="dms:Text">
          <xsd:simpleType>
            <xsd:restriction base="dms:Choice">
              <xsd:enumeration value="Árabe (Arabia Saudí)"/>
              <xsd:enumeration value="Búlgaro (Bulgaria)"/>
              <xsd:enumeration value="Chino (Hong Kong, RAE)"/>
              <xsd:enumeration value="Chino (República Popular China)"/>
              <xsd:enumeration value="Chino (Taiwán)"/>
              <xsd:enumeration value="Croata (Croacia)"/>
              <xsd:enumeration value="Checo (República Checa)"/>
              <xsd:enumeration value="Danés (Dinamarca)"/>
              <xsd:enumeration value="Neerlandés (Países Bajos)"/>
              <xsd:enumeration value="Inglés"/>
              <xsd:enumeration value="Estonio (Estonia)"/>
              <xsd:enumeration value="Finés (Finlandia)"/>
              <xsd:enumeration value="Francés (Francia)"/>
              <xsd:enumeration value="Alemán (Alemania)"/>
              <xsd:enumeration value="Griego (Grecia)"/>
              <xsd:enumeration value="Hebreo (Israel)"/>
              <xsd:enumeration value="Hindi (India)"/>
              <xsd:enumeration value="Húngaro (Hungría)"/>
              <xsd:enumeration value="Indonesio (Indonesia)"/>
              <xsd:enumeration value="Italiano (Italia)"/>
              <xsd:enumeration value="Japonés (Japón)"/>
              <xsd:enumeration value="Coreano (Corea)"/>
              <xsd:enumeration value="Letón (Letonia)"/>
              <xsd:enumeration value="Lituano (Lituania)"/>
              <xsd:enumeration value="Malayo (Malasia)"/>
              <xsd:enumeration value="Noruego (Bokmal) (Noruega)"/>
              <xsd:enumeration value="Polaco (Polonia)"/>
              <xsd:enumeration value="Portugués (Brasil)"/>
              <xsd:enumeration value="Portugués (Portugal)"/>
              <xsd:enumeration value="Rumano (Rumania)"/>
              <xsd:enumeration value="Ruso (Rusia)"/>
              <xsd:enumeration value="Serbio (latino) (Serbia)"/>
              <xsd:enumeration value="Eslovaco (Eslovaquia)"/>
              <xsd:enumeration value="Esloveno (Eslovenia)"/>
              <xsd:enumeration value="Español (España)"/>
              <xsd:enumeration value="Sueco (Suecia)"/>
              <xsd:enumeration value="Tailandés (Tailandia)"/>
              <xsd:enumeration value="Turco (Turquía)"/>
              <xsd:enumeration value="Ucraniano (Ucrania)"/>
              <xsd:enumeration value="Urdu (República Islámica de Pakistán)"/>
              <xsd:enumeration value="Vietnamita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66aed62-a72c-4c01-bbea-3ea55ab832f6"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31ecad23-b85a-45da-b363-de9f6568e771}" ma:internalName="TaxCatchAll" ma:showField="CatchAllData" ma:web="af7f7f6b-44e7-444a-90a4-d02bbf46acb6">
      <xsd:complexType>
        <xsd:complexContent>
          <xsd:extension base="dms:MultiChoiceLookup">
            <xsd:sequence>
              <xsd:element name="Value" type="dms:Lookup" maxOccurs="unbounded" minOccurs="0" nillable="true"/>
            </xsd:sequence>
          </xsd:extension>
        </xsd:complexContent>
      </xsd:complexType>
    </xsd:element>
    <xsd:element name="TaxKeywordTaxHTField" ma:index="34" nillable="true" ma:taxonomy="true" ma:internalName="TaxKeywordTaxHTField" ma:taxonomyFieldName="TaxKeyword" ma:displayName="Palabras clave de empresa" ma:fieldId="{23f27201-bee3-471e-b2e7-b64fd8b7ca38}" ma:taxonomyMulti="true" ma:sspId="05508229-2153-492e-afd9-603097ba4ff2" ma:termSetId="00000000-0000-0000-0000-000000000000" ma:anchorId="00000000-0000-0000-0000-000000000000" ma:open="true" ma:isKeyword="true">
      <xsd:complexType>
        <xsd:sequence>
          <xsd:element ref="pc:Terms" minOccurs="0" maxOccurs="1"/>
        </xsd:sequence>
      </xsd:complexType>
    </xsd:element>
    <xsd:element name="TaxCatchAllLabel" ma:index="35" nillable="true" ma:displayName="Taxonomy Catch All Column1" ma:hidden="true" ma:list="{31ecad23-b85a-45da-b363-de9f6568e771}" ma:internalName="TaxCatchAllLabel" ma:readOnly="true" ma:showField="CatchAllDataLabel" ma:web="af7f7f6b-44e7-444a-90a4-d02bbf46ac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4" nillable="true" ma:displayName="Colaborador" ma:description="Una o más personas u organizaciones que contribuyeron a este recurso" ma:internalName="_Contributor">
      <xsd:simpleType>
        <xsd:restriction base="dms:Note">
          <xsd:maxLength value="255"/>
        </xsd:restriction>
      </xsd:simpleType>
    </xsd:element>
    <xsd:element name="_Coverage" ma:index="5" nillable="true" ma:displayName="Cobertura" ma:description="La extensión o el ámbito" ma:internalName="_Coverage">
      <xsd:simpleType>
        <xsd:restriction base="dms:Text"/>
      </xsd:simpleType>
    </xsd:element>
    <xsd:element name="_DCDateCreated" ma:index="7" nillable="true" ma:displayName="Fecha de creación" ma:description="Fecha en la que se creó el recurso" ma:format="DateTime" ma:internalName="_DCDateCreated" ma:readOnly="false">
      <xsd:simpleType>
        <xsd:restriction base="dms:DateTime"/>
      </xsd:simpleType>
    </xsd:element>
    <xsd:element name="_DCDateModified" ma:index="8" nillable="true" ma:displayName="Fecha de modificación" ma:description="Fecha en la que se modificó el recurso por última vez" ma:format="DateTime" ma:internalName="_DCDateModified">
      <xsd:simpleType>
        <xsd:restriction base="dms:DateTime"/>
      </xsd:simpleType>
    </xsd:element>
    <xsd:element name="_Format" ma:index="9" nillable="true" ma:displayName="Formato" ma:description="Tipo de medio, formato de archivo o dimensiones" ma:internalName="_Format">
      <xsd:simpleType>
        <xsd:restriction base="dms:Text"/>
      </xsd:simpleType>
    </xsd:element>
    <xsd:element name="_Identifier" ma:index="10" nillable="true" ma:displayName="Identificador de recursos" ma:description="Cadena o número de identificación, que suele ser conforme a un sistema de identificación formal" ma:internalName="_Identifier">
      <xsd:simpleType>
        <xsd:restriction base="dms:Text"/>
      </xsd:simpleType>
    </xsd:element>
    <xsd:element name="_Publisher" ma:index="12" nillable="true" ma:displayName="Redactor" ma:description="La persona, organización o servicio que publicó este recurso" ma:internalName="_Publisher">
      <xsd:simpleType>
        <xsd:restriction base="dms:Text"/>
      </xsd:simpleType>
    </xsd:element>
    <xsd:element name="_Relation" ma:index="13" nillable="true" ma:displayName="Relación" ma:description="Referencias a los recursos relacionados" ma:internalName="_Relation">
      <xsd:simpleType>
        <xsd:restriction base="dms:Note">
          <xsd:maxLength value="255"/>
        </xsd:restriction>
      </xsd:simpleType>
    </xsd:element>
    <xsd:element name="_RightsManagement" ma:index="14" nillable="true" ma:displayName="Administración de derechos" ma:description="Información sobre los derechos mantenidos en o sobre este recurso" ma:internalName="_RightsManagement">
      <xsd:simpleType>
        <xsd:restriction base="dms:Note">
          <xsd:maxLength value="255"/>
        </xsd:restriction>
      </xsd:simpleType>
    </xsd:element>
    <xsd:element name="_Source" ma:index="15" nillable="true" ma:displayName="Origen" ma:description="Referencias a los recursos de los que se deriva este recurso" ma:internalName="_Source">
      <xsd:simpleType>
        <xsd:restriction base="dms:Note">
          <xsd:maxLength value="255"/>
        </xsd:restriction>
      </xsd:simpleType>
    </xsd:element>
    <xsd:element name="_ResourceType" ma:index="17" nillable="true" ma:displayName="Tipo de recurso" ma:description="Conjunto de categorías, funciones, géneros o niveles de agregación" ma:internalName="_ResourceTyp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7f7f6b-44e7-444a-90a4-d02bbf46acb6" elementFormDefault="qualified">
    <xsd:import namespace="http://schemas.microsoft.com/office/2006/documentManagement/types"/>
    <xsd:import namespace="http://schemas.microsoft.com/office/infopath/2007/PartnerControls"/>
    <xsd:element name="_dlc_DocId" ma:index="23" nillable="true" ma:displayName="Valor de Id. de documento" ma:description="El valor del identificador de documento asignado a este elemento." ma:internalName="_dlc_DocId" ma:readOnly="true">
      <xsd:simpleType>
        <xsd:restriction base="dms:Text"/>
      </xsd:simpleType>
    </xsd:element>
    <xsd:element name="_dlc_DocIdUrl" ma:index="24"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a3632cc-3342-46ab-94cb-d8fe70d4e2c4" elementFormDefault="qualified">
    <xsd:import namespace="http://schemas.microsoft.com/office/2006/documentManagement/types"/>
    <xsd:import namespace="http://schemas.microsoft.com/office/infopath/2007/PartnerControls"/>
    <xsd:element name="m48a3b6151a84615963093ba007b36c7" ma:index="28" nillable="true" ma:taxonomy="true" ma:internalName="m48a3b6151a84615963093ba007b36c7" ma:taxonomyFieldName="Tipo_x0020_Normativa" ma:displayName="Tipo Normativa" ma:indexed="true" ma:readOnly="false" ma:default="" ma:fieldId="{648a3b61-51a8-4615-9630-93ba007b36c7}" ma:sspId="384f72bb-96fb-47a9-95a9-62dfa69a7510" ma:termSetId="6edf0b7e-fbc0-4962-a918-3b250c3ca677" ma:anchorId="00000000-0000-0000-0000-000000000000" ma:open="false" ma:isKeyword="false">
      <xsd:complexType>
        <xsd:sequence>
          <xsd:element ref="pc:Terms" minOccurs="0" maxOccurs="1"/>
        </xsd:sequence>
      </xsd:complexType>
    </xsd:element>
    <xsd:element name="de35d50c38774548991220225b7dd457" ma:index="31" nillable="true" ma:taxonomy="true" ma:internalName="de35d50c38774548991220225b7dd457" ma:taxonomyFieldName="Tema" ma:displayName="Tema" ma:readOnly="false" ma:default="" ma:fieldId="{de35d50c-3877-4548-9912-20225b7dd457}" ma:taxonomyMulti="true" ma:sspId="384f72bb-96fb-47a9-95a9-62dfa69a7510" ma:termSetId="21585e56-aa4f-4075-92c0-92197d02b0c8" ma:anchorId="00000000-0000-0000-0000-000000000000" ma:open="false" ma:isKeyword="false">
      <xsd:complexType>
        <xsd:sequence>
          <xsd:element ref="pc:Terms" minOccurs="0" maxOccurs="1"/>
        </xsd:sequence>
      </xsd:complexType>
    </xsd:element>
    <xsd:element name="Anio" ma:index="37" nillable="true" ma:displayName="Año" ma:description="Defina la fecha en la que se publicó el documento o el proyecto." ma:internalName="Anio">
      <xsd:simpleType>
        <xsd:restriction base="dms:Text">
          <xsd:maxLength value="4"/>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Creator"/>
        <xsd:element ref="dcterms:created" minOccurs="0" maxOccurs="1"/>
        <xsd:element ref="dc:identifier" minOccurs="0" maxOccurs="1"/>
        <xsd:element name="contentType" minOccurs="0" maxOccurs="1" type="xsd:string" ma:index="27" ma:displayName="Tipo de contenido"/>
        <xsd:element ref="dc:title" maxOccurs="1" ma:index="1" ma:displayName="Título"/>
        <xsd:element ref="dc:subject" minOccurs="0" maxOccurs="1" ma:index="16" ma:displayName="Asunto"/>
        <xsd:element ref="dc:description" minOccurs="0" maxOccurs="1" ma:index="2" ma:displayName="Descripción"/>
        <xsd:element name="keywords" minOccurs="0" maxOccurs="1" type="xsd:string" ma:displayName="Palabras clave"/>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7D6F99-BA11-4C5D-91B6-97E3B420CF7B}"/>
</file>

<file path=customXml/itemProps2.xml><?xml version="1.0" encoding="utf-8"?>
<ds:datastoreItem xmlns:ds="http://schemas.openxmlformats.org/officeDocument/2006/customXml" ds:itemID="{84755585-DCE5-488B-92DD-630F49A6EFD3}"/>
</file>

<file path=customXml/itemProps3.xml><?xml version="1.0" encoding="utf-8"?>
<ds:datastoreItem xmlns:ds="http://schemas.openxmlformats.org/officeDocument/2006/customXml" ds:itemID="{D4722E74-56D0-41FF-B408-216678417B30}"/>
</file>

<file path=customXml/itemProps4.xml><?xml version="1.0" encoding="utf-8"?>
<ds:datastoreItem xmlns:ds="http://schemas.openxmlformats.org/officeDocument/2006/customXml" ds:itemID="{0E5A7AD8-06DC-41A4-89F9-DCD372401AA1}"/>
</file>

<file path=docProps/app.xml><?xml version="1.0" encoding="utf-8"?>
<Properties xmlns="http://schemas.openxmlformats.org/officeDocument/2006/extended-properties" xmlns:vt="http://schemas.openxmlformats.org/officeDocument/2006/docPropsVTypes">
  <Template/>
  <TotalTime>6233</TotalTime>
  <Words>3619</Words>
  <Application>Microsoft Office PowerPoint</Application>
  <PresentationFormat>Presentación en pantalla (4:3)</PresentationFormat>
  <Paragraphs>492</Paragraphs>
  <Slides>48</Slides>
  <Notes>32</Notes>
  <HiddenSlides>1</HiddenSlides>
  <MMClips>0</MMClips>
  <ScaleCrop>false</ScaleCrop>
  <HeadingPairs>
    <vt:vector size="8" baseType="variant">
      <vt:variant>
        <vt:lpstr>Tema</vt:lpstr>
      </vt:variant>
      <vt:variant>
        <vt:i4>1</vt:i4>
      </vt:variant>
      <vt:variant>
        <vt:lpstr>Vínculos</vt:lpstr>
      </vt:variant>
      <vt:variant>
        <vt:i4>12</vt:i4>
      </vt:variant>
      <vt:variant>
        <vt:lpstr>Servidores OLE incrustados</vt:lpstr>
      </vt:variant>
      <vt:variant>
        <vt:i4>5</vt:i4>
      </vt:variant>
      <vt:variant>
        <vt:lpstr>Títulos de diapositiva</vt:lpstr>
      </vt:variant>
      <vt:variant>
        <vt:i4>48</vt:i4>
      </vt:variant>
    </vt:vector>
  </HeadingPairs>
  <TitlesOfParts>
    <vt:vector size="66" baseType="lpstr">
      <vt:lpstr>Diseño predeterminado</vt:lpstr>
      <vt:lpstr>???</vt:lpstr>
      <vt:lpstr>???</vt:lpstr>
      <vt:lpstr>???</vt:lpstr>
      <vt:lpstr>???</vt:lpstr>
      <vt:lpstr>???</vt:lpstr>
      <vt:lpstr>???</vt:lpstr>
      <vt:lpstr>???</vt:lpstr>
      <vt:lpstr>???</vt:lpstr>
      <vt:lpstr>???</vt:lpstr>
      <vt:lpstr>???</vt:lpstr>
      <vt:lpstr>???</vt:lpstr>
      <vt:lpstr>???</vt:lpstr>
      <vt:lpstr>Fotografía de Photo Editor</vt:lpstr>
      <vt:lpstr>Imagen de mapa de bits</vt:lpstr>
      <vt:lpstr>Gráfico</vt:lpstr>
      <vt:lpstr>Gráfico de Microsoft Office Excel</vt:lpstr>
      <vt:lpstr>Gráfico de Microsoft Graph</vt:lpstr>
      <vt:lpstr>Diapositiva 1</vt:lpstr>
      <vt:lpstr>Diapositiva 2</vt:lpstr>
      <vt:lpstr>Diapositiva 3</vt:lpstr>
      <vt:lpstr>Diapositiva 4</vt:lpstr>
      <vt:lpstr>Diapositiva 5</vt:lpstr>
      <vt:lpstr>Diapositiva 6</vt:lpstr>
      <vt:lpstr>Diapositiva 7</vt:lpstr>
      <vt:lpstr>Actos de Terrorismo</vt:lpstr>
      <vt:lpstr>Secuestro Total</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vector>
  </TitlesOfParts>
  <Company>DNP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motalora</dc:creator>
  <cp:lastModifiedBy>aparra</cp:lastModifiedBy>
  <cp:revision>224</cp:revision>
  <dcterms:created xsi:type="dcterms:W3CDTF">2008-03-10T22:45:20Z</dcterms:created>
  <dcterms:modified xsi:type="dcterms:W3CDTF">2010-04-20T23:29:26Z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0x01010B005296897013BAF84B858553682CCFA4C200956C979A03CBDD4EB1B205FCD78A578E</vt:lpwstr>
  </property>
  <property fmtid="{D5CDD505-2E9C-101B-9397-08002B2CF9AE}" pid="3" name="_dlc_DocIdItemGuid">
    <vt:lpwstr>04c950c0-da9c-47ae-bb76-7a8e41ba4526</vt:lpwstr>
  </property>
  <property fmtid="{D5CDD505-2E9C-101B-9397-08002B2CF9AE}" pid="4" name="Tipo_x0020_Normativa">
    <vt:lpwstr/>
  </property>
  <property fmtid="{D5CDD505-2E9C-101B-9397-08002B2CF9AE}" pid="5" name="Tema">
    <vt:lpwstr/>
  </property>
  <property fmtid="{D5CDD505-2E9C-101B-9397-08002B2CF9AE}" pid="6" name="Tipo Normativa">
    <vt:lpwstr/>
  </property>
</Properties>
</file>